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84" r:id="rId4"/>
    <p:sldId id="257" r:id="rId5"/>
    <p:sldId id="266" r:id="rId6"/>
    <p:sldId id="261" r:id="rId7"/>
    <p:sldId id="274" r:id="rId8"/>
    <p:sldId id="262" r:id="rId9"/>
    <p:sldId id="268" r:id="rId10"/>
    <p:sldId id="269" r:id="rId11"/>
    <p:sldId id="285" r:id="rId12"/>
    <p:sldId id="273" r:id="rId13"/>
    <p:sldId id="277" r:id="rId14"/>
    <p:sldId id="271" r:id="rId15"/>
    <p:sldId id="289" r:id="rId16"/>
    <p:sldId id="286" r:id="rId17"/>
    <p:sldId id="276" r:id="rId18"/>
    <p:sldId id="272" r:id="rId19"/>
    <p:sldId id="280" r:id="rId20"/>
    <p:sldId id="287" r:id="rId21"/>
    <p:sldId id="288" r:id="rId22"/>
    <p:sldId id="281" r:id="rId23"/>
    <p:sldId id="279" r:id="rId24"/>
    <p:sldId id="282" r:id="rId25"/>
    <p:sldId id="264" r:id="rId26"/>
    <p:sldId id="263" r:id="rId27"/>
    <p:sldId id="28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9" autoAdjust="0"/>
    <p:restoredTop sz="94697"/>
  </p:normalViewPr>
  <p:slideViewPr>
    <p:cSldViewPr snapToGrid="0">
      <p:cViewPr varScale="1">
        <p:scale>
          <a:sx n="85" d="100"/>
          <a:sy n="85" d="100"/>
        </p:scale>
        <p:origin x="13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7D7366-DBAC-4456-9A89-F84710AF509E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FC1F41F9-59EE-4E19-868F-6C24F1DEC1CC}">
      <dgm:prSet phldrT="[Text]"/>
      <dgm:spPr/>
      <dgm:t>
        <a:bodyPr/>
        <a:lstStyle/>
        <a:p>
          <a:r>
            <a:rPr lang="en-US" dirty="0"/>
            <a:t>8/01/18 – Start Scripting</a:t>
          </a:r>
        </a:p>
      </dgm:t>
    </dgm:pt>
    <dgm:pt modelId="{3C006D40-AF4F-41EA-BC08-42D3C3D77A29}" type="parTrans" cxnId="{AD1F04AD-FDF9-4B4A-9B05-6CBF5A6032AB}">
      <dgm:prSet/>
      <dgm:spPr/>
      <dgm:t>
        <a:bodyPr/>
        <a:lstStyle/>
        <a:p>
          <a:endParaRPr lang="en-US"/>
        </a:p>
      </dgm:t>
    </dgm:pt>
    <dgm:pt modelId="{55231B38-F4ED-4B74-A9E4-EB318DB5A13A}" type="sibTrans" cxnId="{AD1F04AD-FDF9-4B4A-9B05-6CBF5A6032AB}">
      <dgm:prSet/>
      <dgm:spPr/>
      <dgm:t>
        <a:bodyPr/>
        <a:lstStyle/>
        <a:p>
          <a:endParaRPr lang="en-US"/>
        </a:p>
      </dgm:t>
    </dgm:pt>
    <dgm:pt modelId="{CBB25A4F-5F4C-4736-8834-421E68688653}">
      <dgm:prSet phldrT="[Text]"/>
      <dgm:spPr/>
      <dgm:t>
        <a:bodyPr/>
        <a:lstStyle/>
        <a:p>
          <a:r>
            <a:rPr lang="en-US" dirty="0"/>
            <a:t>9/30/18 – Complete </a:t>
          </a:r>
          <a:r>
            <a:rPr lang="en-US" b="1" dirty="0"/>
            <a:t>transfer</a:t>
          </a:r>
          <a:r>
            <a:rPr lang="en-US" dirty="0"/>
            <a:t> and </a:t>
          </a:r>
          <a:r>
            <a:rPr lang="en-US" b="1" dirty="0"/>
            <a:t>easy</a:t>
          </a:r>
          <a:r>
            <a:rPr lang="en-US" dirty="0"/>
            <a:t> data item scripts</a:t>
          </a:r>
        </a:p>
      </dgm:t>
    </dgm:pt>
    <dgm:pt modelId="{33E7C291-A417-4647-9D56-BB175461D84D}" type="parTrans" cxnId="{C1EE997D-A895-48B3-AEC4-9465BDF3F11F}">
      <dgm:prSet/>
      <dgm:spPr/>
      <dgm:t>
        <a:bodyPr/>
        <a:lstStyle/>
        <a:p>
          <a:endParaRPr lang="en-US"/>
        </a:p>
      </dgm:t>
    </dgm:pt>
    <dgm:pt modelId="{64A44761-7F04-4C56-B61E-77F3F2DB4942}" type="sibTrans" cxnId="{C1EE997D-A895-48B3-AEC4-9465BDF3F11F}">
      <dgm:prSet/>
      <dgm:spPr/>
      <dgm:t>
        <a:bodyPr/>
        <a:lstStyle/>
        <a:p>
          <a:endParaRPr lang="en-US"/>
        </a:p>
      </dgm:t>
    </dgm:pt>
    <dgm:pt modelId="{F2BA9B20-D106-4D38-B4F9-00E6CA55E792}">
      <dgm:prSet phldrT="[Text]"/>
      <dgm:spPr/>
      <dgm:t>
        <a:bodyPr/>
        <a:lstStyle/>
        <a:p>
          <a:r>
            <a:rPr lang="en-US" dirty="0"/>
            <a:t>11/15/18 – Complete </a:t>
          </a:r>
          <a:r>
            <a:rPr lang="en-US" b="1" dirty="0"/>
            <a:t>hard</a:t>
          </a:r>
          <a:r>
            <a:rPr lang="en-US" dirty="0"/>
            <a:t> data item scripts</a:t>
          </a:r>
        </a:p>
      </dgm:t>
    </dgm:pt>
    <dgm:pt modelId="{B4FE697C-CD1C-4523-9171-6139A90CF267}" type="parTrans" cxnId="{952A675F-BA07-4757-94F3-17B84BFDDE4B}">
      <dgm:prSet/>
      <dgm:spPr/>
      <dgm:t>
        <a:bodyPr/>
        <a:lstStyle/>
        <a:p>
          <a:endParaRPr lang="en-US"/>
        </a:p>
      </dgm:t>
    </dgm:pt>
    <dgm:pt modelId="{80E48C9D-5EB5-4119-A871-D79446267D81}" type="sibTrans" cxnId="{952A675F-BA07-4757-94F3-17B84BFDDE4B}">
      <dgm:prSet/>
      <dgm:spPr/>
      <dgm:t>
        <a:bodyPr/>
        <a:lstStyle/>
        <a:p>
          <a:endParaRPr lang="en-US"/>
        </a:p>
      </dgm:t>
    </dgm:pt>
    <dgm:pt modelId="{075E7EDD-F9B0-4B16-99F4-397682524F0D}">
      <dgm:prSet phldrT="[Text]"/>
      <dgm:spPr/>
      <dgm:t>
        <a:bodyPr/>
        <a:lstStyle/>
        <a:p>
          <a:r>
            <a:rPr lang="en-US" dirty="0"/>
            <a:t>12/15/18 – Complete </a:t>
          </a:r>
          <a:r>
            <a:rPr lang="en-US" b="1" dirty="0"/>
            <a:t>difficult</a:t>
          </a:r>
          <a:r>
            <a:rPr lang="en-US" dirty="0"/>
            <a:t> data item scripts</a:t>
          </a:r>
        </a:p>
      </dgm:t>
    </dgm:pt>
    <dgm:pt modelId="{D16A89D3-82A3-4206-BD99-A70C53E85A4C}" type="parTrans" cxnId="{F9982F1A-65DF-4319-ABEE-853AFF287CE0}">
      <dgm:prSet/>
      <dgm:spPr/>
      <dgm:t>
        <a:bodyPr/>
        <a:lstStyle/>
        <a:p>
          <a:endParaRPr lang="en-US"/>
        </a:p>
      </dgm:t>
    </dgm:pt>
    <dgm:pt modelId="{0ED61E23-8E08-4F14-A38A-A5F4E5532973}" type="sibTrans" cxnId="{F9982F1A-65DF-4319-ABEE-853AFF287CE0}">
      <dgm:prSet/>
      <dgm:spPr/>
      <dgm:t>
        <a:bodyPr/>
        <a:lstStyle/>
        <a:p>
          <a:endParaRPr lang="en-US"/>
        </a:p>
      </dgm:t>
    </dgm:pt>
    <dgm:pt modelId="{6043E4FC-5488-456B-8003-50FA57EDED9B}">
      <dgm:prSet phldrT="[Text]"/>
      <dgm:spPr/>
      <dgm:t>
        <a:bodyPr/>
        <a:lstStyle/>
        <a:p>
          <a:r>
            <a:rPr lang="en-US" dirty="0"/>
            <a:t>1/01/19 – </a:t>
          </a:r>
          <a:r>
            <a:rPr lang="en-US" b="0" dirty="0"/>
            <a:t>Implement</a:t>
          </a:r>
          <a:r>
            <a:rPr lang="en-US" dirty="0"/>
            <a:t> scripts for 2018 HPMS submittal</a:t>
          </a:r>
        </a:p>
      </dgm:t>
    </dgm:pt>
    <dgm:pt modelId="{C62B3BEC-D7BD-4D8C-BCF1-47DECBE83F51}" type="parTrans" cxnId="{A69BCEF8-8C49-4CF5-B2AA-8B85CFB218E2}">
      <dgm:prSet/>
      <dgm:spPr/>
      <dgm:t>
        <a:bodyPr/>
        <a:lstStyle/>
        <a:p>
          <a:endParaRPr lang="en-US"/>
        </a:p>
      </dgm:t>
    </dgm:pt>
    <dgm:pt modelId="{CABFE303-650B-483D-B1E9-4CD239FD4361}" type="sibTrans" cxnId="{A69BCEF8-8C49-4CF5-B2AA-8B85CFB218E2}">
      <dgm:prSet/>
      <dgm:spPr/>
      <dgm:t>
        <a:bodyPr/>
        <a:lstStyle/>
        <a:p>
          <a:endParaRPr lang="en-US"/>
        </a:p>
      </dgm:t>
    </dgm:pt>
    <dgm:pt modelId="{4C5069EF-F881-40BB-8ADE-B95B8096BEF7}">
      <dgm:prSet phldrT="[Text]"/>
      <dgm:spPr/>
      <dgm:t>
        <a:bodyPr/>
        <a:lstStyle/>
        <a:p>
          <a:r>
            <a:rPr lang="en-US" dirty="0"/>
            <a:t>Spring/Summer 2019 – </a:t>
          </a:r>
          <a:r>
            <a:rPr lang="en-US" dirty="0" err="1"/>
            <a:t>Geog</a:t>
          </a:r>
          <a:r>
            <a:rPr lang="en-US" dirty="0"/>
            <a:t> 596B presentation and final paper submittal</a:t>
          </a:r>
        </a:p>
      </dgm:t>
    </dgm:pt>
    <dgm:pt modelId="{09670562-01CF-4932-8981-38B350FEFAD9}" type="parTrans" cxnId="{0F2F29F9-2F66-4D4B-B698-FD4EED0F109B}">
      <dgm:prSet/>
      <dgm:spPr/>
      <dgm:t>
        <a:bodyPr/>
        <a:lstStyle/>
        <a:p>
          <a:endParaRPr lang="en-US"/>
        </a:p>
      </dgm:t>
    </dgm:pt>
    <dgm:pt modelId="{37304301-2CF8-4B19-AE03-D3E3F7A2DFD3}" type="sibTrans" cxnId="{0F2F29F9-2F66-4D4B-B698-FD4EED0F109B}">
      <dgm:prSet/>
      <dgm:spPr/>
      <dgm:t>
        <a:bodyPr/>
        <a:lstStyle/>
        <a:p>
          <a:endParaRPr lang="en-US"/>
        </a:p>
      </dgm:t>
    </dgm:pt>
    <dgm:pt modelId="{0845D2C0-5350-4E1B-A828-561BF2B04D36}" type="pres">
      <dgm:prSet presAssocID="{3F7D7366-DBAC-4456-9A89-F84710AF509E}" presName="Name0" presStyleCnt="0">
        <dgm:presLayoutVars>
          <dgm:dir/>
          <dgm:resizeHandles val="exact"/>
        </dgm:presLayoutVars>
      </dgm:prSet>
      <dgm:spPr/>
    </dgm:pt>
    <dgm:pt modelId="{9CDE7E0A-481F-4271-8A09-8389E72189D4}" type="pres">
      <dgm:prSet presAssocID="{3F7D7366-DBAC-4456-9A89-F84710AF509E}" presName="arrow" presStyleLbl="bgShp" presStyleIdx="0" presStyleCnt="1"/>
      <dgm:spPr/>
    </dgm:pt>
    <dgm:pt modelId="{BFF6464F-E409-4B93-9D08-3A7F8FD1BC19}" type="pres">
      <dgm:prSet presAssocID="{3F7D7366-DBAC-4456-9A89-F84710AF509E}" presName="points" presStyleCnt="0"/>
      <dgm:spPr/>
    </dgm:pt>
    <dgm:pt modelId="{D26BB502-7FB3-4E65-A509-E247D009F6A8}" type="pres">
      <dgm:prSet presAssocID="{FC1F41F9-59EE-4E19-868F-6C24F1DEC1CC}" presName="compositeA" presStyleCnt="0"/>
      <dgm:spPr/>
    </dgm:pt>
    <dgm:pt modelId="{29BFF082-4C1C-4AE5-80BA-27C64B90ACCE}" type="pres">
      <dgm:prSet presAssocID="{FC1F41F9-59EE-4E19-868F-6C24F1DEC1CC}" presName="textA" presStyleLbl="revTx" presStyleIdx="0" presStyleCnt="6">
        <dgm:presLayoutVars>
          <dgm:bulletEnabled val="1"/>
        </dgm:presLayoutVars>
      </dgm:prSet>
      <dgm:spPr/>
    </dgm:pt>
    <dgm:pt modelId="{D9EA631A-8B1A-47C2-B26C-10D059DD95A2}" type="pres">
      <dgm:prSet presAssocID="{FC1F41F9-59EE-4E19-868F-6C24F1DEC1CC}" presName="circleA" presStyleLbl="node1" presStyleIdx="0" presStyleCnt="6"/>
      <dgm:spPr/>
    </dgm:pt>
    <dgm:pt modelId="{DA88E223-F2DF-4260-81B9-0D297E41ECC5}" type="pres">
      <dgm:prSet presAssocID="{FC1F41F9-59EE-4E19-868F-6C24F1DEC1CC}" presName="spaceA" presStyleCnt="0"/>
      <dgm:spPr/>
    </dgm:pt>
    <dgm:pt modelId="{F60EB161-6E95-4FDB-8C12-5C725D206C50}" type="pres">
      <dgm:prSet presAssocID="{55231B38-F4ED-4B74-A9E4-EB318DB5A13A}" presName="space" presStyleCnt="0"/>
      <dgm:spPr/>
    </dgm:pt>
    <dgm:pt modelId="{5EA303F0-6C45-4420-8715-BC8F3D3D08B8}" type="pres">
      <dgm:prSet presAssocID="{CBB25A4F-5F4C-4736-8834-421E68688653}" presName="compositeB" presStyleCnt="0"/>
      <dgm:spPr/>
    </dgm:pt>
    <dgm:pt modelId="{3B4E09EE-5F97-4153-8F4F-5BCE5B5EF487}" type="pres">
      <dgm:prSet presAssocID="{CBB25A4F-5F4C-4736-8834-421E68688653}" presName="textB" presStyleLbl="revTx" presStyleIdx="1" presStyleCnt="6">
        <dgm:presLayoutVars>
          <dgm:bulletEnabled val="1"/>
        </dgm:presLayoutVars>
      </dgm:prSet>
      <dgm:spPr/>
    </dgm:pt>
    <dgm:pt modelId="{0A3EEAE4-FF72-4F58-A35C-0504B2D2A17A}" type="pres">
      <dgm:prSet presAssocID="{CBB25A4F-5F4C-4736-8834-421E68688653}" presName="circleB" presStyleLbl="node1" presStyleIdx="1" presStyleCnt="6"/>
      <dgm:spPr/>
    </dgm:pt>
    <dgm:pt modelId="{86E14D64-EF7E-4968-A4B9-DFCCCA97B551}" type="pres">
      <dgm:prSet presAssocID="{CBB25A4F-5F4C-4736-8834-421E68688653}" presName="spaceB" presStyleCnt="0"/>
      <dgm:spPr/>
    </dgm:pt>
    <dgm:pt modelId="{FCCF043E-E9F7-443F-94BC-851C10F3B6A7}" type="pres">
      <dgm:prSet presAssocID="{64A44761-7F04-4C56-B61E-77F3F2DB4942}" presName="space" presStyleCnt="0"/>
      <dgm:spPr/>
    </dgm:pt>
    <dgm:pt modelId="{2A27303C-7B5B-4F1A-A7C1-59ED8BC7FFC5}" type="pres">
      <dgm:prSet presAssocID="{F2BA9B20-D106-4D38-B4F9-00E6CA55E792}" presName="compositeA" presStyleCnt="0"/>
      <dgm:spPr/>
    </dgm:pt>
    <dgm:pt modelId="{7574F5BE-8F35-47C0-A99E-D54456AF7894}" type="pres">
      <dgm:prSet presAssocID="{F2BA9B20-D106-4D38-B4F9-00E6CA55E792}" presName="textA" presStyleLbl="revTx" presStyleIdx="2" presStyleCnt="6">
        <dgm:presLayoutVars>
          <dgm:bulletEnabled val="1"/>
        </dgm:presLayoutVars>
      </dgm:prSet>
      <dgm:spPr/>
    </dgm:pt>
    <dgm:pt modelId="{73641993-8172-4D57-B02A-BA58720ABF2E}" type="pres">
      <dgm:prSet presAssocID="{F2BA9B20-D106-4D38-B4F9-00E6CA55E792}" presName="circleA" presStyleLbl="node1" presStyleIdx="2" presStyleCnt="6"/>
      <dgm:spPr/>
    </dgm:pt>
    <dgm:pt modelId="{8A009915-5400-4468-8AD7-EAEB3F6F0DE2}" type="pres">
      <dgm:prSet presAssocID="{F2BA9B20-D106-4D38-B4F9-00E6CA55E792}" presName="spaceA" presStyleCnt="0"/>
      <dgm:spPr/>
    </dgm:pt>
    <dgm:pt modelId="{B7BBE864-EDE2-4D7A-AEFE-62F75A5E2F35}" type="pres">
      <dgm:prSet presAssocID="{80E48C9D-5EB5-4119-A871-D79446267D81}" presName="space" presStyleCnt="0"/>
      <dgm:spPr/>
    </dgm:pt>
    <dgm:pt modelId="{778688AC-AE7C-4886-A6CA-1CF2A98E874F}" type="pres">
      <dgm:prSet presAssocID="{075E7EDD-F9B0-4B16-99F4-397682524F0D}" presName="compositeB" presStyleCnt="0"/>
      <dgm:spPr/>
    </dgm:pt>
    <dgm:pt modelId="{80EC9D8A-E860-4197-AB92-A8CEF3D820C4}" type="pres">
      <dgm:prSet presAssocID="{075E7EDD-F9B0-4B16-99F4-397682524F0D}" presName="textB" presStyleLbl="revTx" presStyleIdx="3" presStyleCnt="6">
        <dgm:presLayoutVars>
          <dgm:bulletEnabled val="1"/>
        </dgm:presLayoutVars>
      </dgm:prSet>
      <dgm:spPr/>
    </dgm:pt>
    <dgm:pt modelId="{39E7EEE5-51FC-4F0E-9B51-5988CB900D1B}" type="pres">
      <dgm:prSet presAssocID="{075E7EDD-F9B0-4B16-99F4-397682524F0D}" presName="circleB" presStyleLbl="node1" presStyleIdx="3" presStyleCnt="6"/>
      <dgm:spPr/>
    </dgm:pt>
    <dgm:pt modelId="{5AC753C5-53FC-40B8-AC58-9E350CFD5E5D}" type="pres">
      <dgm:prSet presAssocID="{075E7EDD-F9B0-4B16-99F4-397682524F0D}" presName="spaceB" presStyleCnt="0"/>
      <dgm:spPr/>
    </dgm:pt>
    <dgm:pt modelId="{C9AFFCC7-52E9-4807-8E54-6DA7DE587B82}" type="pres">
      <dgm:prSet presAssocID="{0ED61E23-8E08-4F14-A38A-A5F4E5532973}" presName="space" presStyleCnt="0"/>
      <dgm:spPr/>
    </dgm:pt>
    <dgm:pt modelId="{7ACF1E44-6C13-4BEB-8D48-AAF968981D3B}" type="pres">
      <dgm:prSet presAssocID="{6043E4FC-5488-456B-8003-50FA57EDED9B}" presName="compositeA" presStyleCnt="0"/>
      <dgm:spPr/>
    </dgm:pt>
    <dgm:pt modelId="{FBF3152C-2927-466D-9F5E-EA553E59C60B}" type="pres">
      <dgm:prSet presAssocID="{6043E4FC-5488-456B-8003-50FA57EDED9B}" presName="textA" presStyleLbl="revTx" presStyleIdx="4" presStyleCnt="6">
        <dgm:presLayoutVars>
          <dgm:bulletEnabled val="1"/>
        </dgm:presLayoutVars>
      </dgm:prSet>
      <dgm:spPr/>
    </dgm:pt>
    <dgm:pt modelId="{58A88D17-13B6-4AD8-97E3-0EECEBBDDC4C}" type="pres">
      <dgm:prSet presAssocID="{6043E4FC-5488-456B-8003-50FA57EDED9B}" presName="circleA" presStyleLbl="node1" presStyleIdx="4" presStyleCnt="6"/>
      <dgm:spPr/>
    </dgm:pt>
    <dgm:pt modelId="{113DBF67-7E98-4028-91C7-568099691D54}" type="pres">
      <dgm:prSet presAssocID="{6043E4FC-5488-456B-8003-50FA57EDED9B}" presName="spaceA" presStyleCnt="0"/>
      <dgm:spPr/>
    </dgm:pt>
    <dgm:pt modelId="{012DE7B3-DBAB-4CE9-B049-427049ED9832}" type="pres">
      <dgm:prSet presAssocID="{CABFE303-650B-483D-B1E9-4CD239FD4361}" presName="space" presStyleCnt="0"/>
      <dgm:spPr/>
    </dgm:pt>
    <dgm:pt modelId="{5566F58B-031A-4900-84F3-446D74BDB627}" type="pres">
      <dgm:prSet presAssocID="{4C5069EF-F881-40BB-8ADE-B95B8096BEF7}" presName="compositeB" presStyleCnt="0"/>
      <dgm:spPr/>
    </dgm:pt>
    <dgm:pt modelId="{1A38874C-14CF-47D0-A465-8BC8428200B8}" type="pres">
      <dgm:prSet presAssocID="{4C5069EF-F881-40BB-8ADE-B95B8096BEF7}" presName="textB" presStyleLbl="revTx" presStyleIdx="5" presStyleCnt="6" custScaleX="174827">
        <dgm:presLayoutVars>
          <dgm:bulletEnabled val="1"/>
        </dgm:presLayoutVars>
      </dgm:prSet>
      <dgm:spPr/>
    </dgm:pt>
    <dgm:pt modelId="{D25D5FFF-ECB7-4393-8AB4-E2D1380B149B}" type="pres">
      <dgm:prSet presAssocID="{4C5069EF-F881-40BB-8ADE-B95B8096BEF7}" presName="circleB" presStyleLbl="node1" presStyleIdx="5" presStyleCnt="6"/>
      <dgm:spPr/>
    </dgm:pt>
    <dgm:pt modelId="{D0DB4775-5525-427F-BD08-9696329BF172}" type="pres">
      <dgm:prSet presAssocID="{4C5069EF-F881-40BB-8ADE-B95B8096BEF7}" presName="spaceB" presStyleCnt="0"/>
      <dgm:spPr/>
    </dgm:pt>
  </dgm:ptLst>
  <dgm:cxnLst>
    <dgm:cxn modelId="{4FA3EA05-5F19-4124-BC61-FE812D4EAF62}" type="presOf" srcId="{6043E4FC-5488-456B-8003-50FA57EDED9B}" destId="{FBF3152C-2927-466D-9F5E-EA553E59C60B}" srcOrd="0" destOrd="0" presId="urn:microsoft.com/office/officeart/2005/8/layout/hProcess11"/>
    <dgm:cxn modelId="{0F405B07-34A1-4A83-9C8F-AFDDFD470EB7}" type="presOf" srcId="{4C5069EF-F881-40BB-8ADE-B95B8096BEF7}" destId="{1A38874C-14CF-47D0-A465-8BC8428200B8}" srcOrd="0" destOrd="0" presId="urn:microsoft.com/office/officeart/2005/8/layout/hProcess11"/>
    <dgm:cxn modelId="{F9982F1A-65DF-4319-ABEE-853AFF287CE0}" srcId="{3F7D7366-DBAC-4456-9A89-F84710AF509E}" destId="{075E7EDD-F9B0-4B16-99F4-397682524F0D}" srcOrd="3" destOrd="0" parTransId="{D16A89D3-82A3-4206-BD99-A70C53E85A4C}" sibTransId="{0ED61E23-8E08-4F14-A38A-A5F4E5532973}"/>
    <dgm:cxn modelId="{03F55755-103B-4E82-A389-A882C73BCF8D}" type="presOf" srcId="{F2BA9B20-D106-4D38-B4F9-00E6CA55E792}" destId="{7574F5BE-8F35-47C0-A99E-D54456AF7894}" srcOrd="0" destOrd="0" presId="urn:microsoft.com/office/officeart/2005/8/layout/hProcess11"/>
    <dgm:cxn modelId="{952A675F-BA07-4757-94F3-17B84BFDDE4B}" srcId="{3F7D7366-DBAC-4456-9A89-F84710AF509E}" destId="{F2BA9B20-D106-4D38-B4F9-00E6CA55E792}" srcOrd="2" destOrd="0" parTransId="{B4FE697C-CD1C-4523-9171-6139A90CF267}" sibTransId="{80E48C9D-5EB5-4119-A871-D79446267D81}"/>
    <dgm:cxn modelId="{C2D92A64-5FEC-4C34-9F72-901DD7E386EC}" type="presOf" srcId="{3F7D7366-DBAC-4456-9A89-F84710AF509E}" destId="{0845D2C0-5350-4E1B-A828-561BF2B04D36}" srcOrd="0" destOrd="0" presId="urn:microsoft.com/office/officeart/2005/8/layout/hProcess11"/>
    <dgm:cxn modelId="{C1EE997D-A895-48B3-AEC4-9465BDF3F11F}" srcId="{3F7D7366-DBAC-4456-9A89-F84710AF509E}" destId="{CBB25A4F-5F4C-4736-8834-421E68688653}" srcOrd="1" destOrd="0" parTransId="{33E7C291-A417-4647-9D56-BB175461D84D}" sibTransId="{64A44761-7F04-4C56-B61E-77F3F2DB4942}"/>
    <dgm:cxn modelId="{C4AA5981-3819-4880-9148-79443F54626D}" type="presOf" srcId="{075E7EDD-F9B0-4B16-99F4-397682524F0D}" destId="{80EC9D8A-E860-4197-AB92-A8CEF3D820C4}" srcOrd="0" destOrd="0" presId="urn:microsoft.com/office/officeart/2005/8/layout/hProcess11"/>
    <dgm:cxn modelId="{DD59038D-48D2-4BBE-90DC-E8B5443B5751}" type="presOf" srcId="{FC1F41F9-59EE-4E19-868F-6C24F1DEC1CC}" destId="{29BFF082-4C1C-4AE5-80BA-27C64B90ACCE}" srcOrd="0" destOrd="0" presId="urn:microsoft.com/office/officeart/2005/8/layout/hProcess11"/>
    <dgm:cxn modelId="{AD1F04AD-FDF9-4B4A-9B05-6CBF5A6032AB}" srcId="{3F7D7366-DBAC-4456-9A89-F84710AF509E}" destId="{FC1F41F9-59EE-4E19-868F-6C24F1DEC1CC}" srcOrd="0" destOrd="0" parTransId="{3C006D40-AF4F-41EA-BC08-42D3C3D77A29}" sibTransId="{55231B38-F4ED-4B74-A9E4-EB318DB5A13A}"/>
    <dgm:cxn modelId="{589EC4D4-25F0-4117-89A1-8AC737E45C63}" type="presOf" srcId="{CBB25A4F-5F4C-4736-8834-421E68688653}" destId="{3B4E09EE-5F97-4153-8F4F-5BCE5B5EF487}" srcOrd="0" destOrd="0" presId="urn:microsoft.com/office/officeart/2005/8/layout/hProcess11"/>
    <dgm:cxn modelId="{A69BCEF8-8C49-4CF5-B2AA-8B85CFB218E2}" srcId="{3F7D7366-DBAC-4456-9A89-F84710AF509E}" destId="{6043E4FC-5488-456B-8003-50FA57EDED9B}" srcOrd="4" destOrd="0" parTransId="{C62B3BEC-D7BD-4D8C-BCF1-47DECBE83F51}" sibTransId="{CABFE303-650B-483D-B1E9-4CD239FD4361}"/>
    <dgm:cxn modelId="{0F2F29F9-2F66-4D4B-B698-FD4EED0F109B}" srcId="{3F7D7366-DBAC-4456-9A89-F84710AF509E}" destId="{4C5069EF-F881-40BB-8ADE-B95B8096BEF7}" srcOrd="5" destOrd="0" parTransId="{09670562-01CF-4932-8981-38B350FEFAD9}" sibTransId="{37304301-2CF8-4B19-AE03-D3E3F7A2DFD3}"/>
    <dgm:cxn modelId="{17161784-4AFE-4552-8EBE-EEED3BEBB250}" type="presParOf" srcId="{0845D2C0-5350-4E1B-A828-561BF2B04D36}" destId="{9CDE7E0A-481F-4271-8A09-8389E72189D4}" srcOrd="0" destOrd="0" presId="urn:microsoft.com/office/officeart/2005/8/layout/hProcess11"/>
    <dgm:cxn modelId="{9C7F3082-C095-405F-B446-004AF6187FF8}" type="presParOf" srcId="{0845D2C0-5350-4E1B-A828-561BF2B04D36}" destId="{BFF6464F-E409-4B93-9D08-3A7F8FD1BC19}" srcOrd="1" destOrd="0" presId="urn:microsoft.com/office/officeart/2005/8/layout/hProcess11"/>
    <dgm:cxn modelId="{BB8FEFB5-CD49-4695-94A8-DE7476FE20E7}" type="presParOf" srcId="{BFF6464F-E409-4B93-9D08-3A7F8FD1BC19}" destId="{D26BB502-7FB3-4E65-A509-E247D009F6A8}" srcOrd="0" destOrd="0" presId="urn:microsoft.com/office/officeart/2005/8/layout/hProcess11"/>
    <dgm:cxn modelId="{44C8D22B-DB04-41FC-B781-42C38013ABDD}" type="presParOf" srcId="{D26BB502-7FB3-4E65-A509-E247D009F6A8}" destId="{29BFF082-4C1C-4AE5-80BA-27C64B90ACCE}" srcOrd="0" destOrd="0" presId="urn:microsoft.com/office/officeart/2005/8/layout/hProcess11"/>
    <dgm:cxn modelId="{E23DE780-5B36-4C41-B4DB-03370967F65C}" type="presParOf" srcId="{D26BB502-7FB3-4E65-A509-E247D009F6A8}" destId="{D9EA631A-8B1A-47C2-B26C-10D059DD95A2}" srcOrd="1" destOrd="0" presId="urn:microsoft.com/office/officeart/2005/8/layout/hProcess11"/>
    <dgm:cxn modelId="{7DCBCC20-BC0E-498C-AB25-2CFC28D7BAFF}" type="presParOf" srcId="{D26BB502-7FB3-4E65-A509-E247D009F6A8}" destId="{DA88E223-F2DF-4260-81B9-0D297E41ECC5}" srcOrd="2" destOrd="0" presId="urn:microsoft.com/office/officeart/2005/8/layout/hProcess11"/>
    <dgm:cxn modelId="{0DBB5705-46F5-4220-A503-5F25852E503C}" type="presParOf" srcId="{BFF6464F-E409-4B93-9D08-3A7F8FD1BC19}" destId="{F60EB161-6E95-4FDB-8C12-5C725D206C50}" srcOrd="1" destOrd="0" presId="urn:microsoft.com/office/officeart/2005/8/layout/hProcess11"/>
    <dgm:cxn modelId="{8353E794-4226-4931-8448-883286C163B7}" type="presParOf" srcId="{BFF6464F-E409-4B93-9D08-3A7F8FD1BC19}" destId="{5EA303F0-6C45-4420-8715-BC8F3D3D08B8}" srcOrd="2" destOrd="0" presId="urn:microsoft.com/office/officeart/2005/8/layout/hProcess11"/>
    <dgm:cxn modelId="{37BCE7CC-EE1D-4708-812A-763DB7C7DBA8}" type="presParOf" srcId="{5EA303F0-6C45-4420-8715-BC8F3D3D08B8}" destId="{3B4E09EE-5F97-4153-8F4F-5BCE5B5EF487}" srcOrd="0" destOrd="0" presId="urn:microsoft.com/office/officeart/2005/8/layout/hProcess11"/>
    <dgm:cxn modelId="{5B1AAE4D-0095-4BFF-8AE9-1316E39CD232}" type="presParOf" srcId="{5EA303F0-6C45-4420-8715-BC8F3D3D08B8}" destId="{0A3EEAE4-FF72-4F58-A35C-0504B2D2A17A}" srcOrd="1" destOrd="0" presId="urn:microsoft.com/office/officeart/2005/8/layout/hProcess11"/>
    <dgm:cxn modelId="{9D024296-97FB-4E30-BB62-9D26C0445374}" type="presParOf" srcId="{5EA303F0-6C45-4420-8715-BC8F3D3D08B8}" destId="{86E14D64-EF7E-4968-A4B9-DFCCCA97B551}" srcOrd="2" destOrd="0" presId="urn:microsoft.com/office/officeart/2005/8/layout/hProcess11"/>
    <dgm:cxn modelId="{3AF0DFE8-1A10-484A-A1EC-970719026AB6}" type="presParOf" srcId="{BFF6464F-E409-4B93-9D08-3A7F8FD1BC19}" destId="{FCCF043E-E9F7-443F-94BC-851C10F3B6A7}" srcOrd="3" destOrd="0" presId="urn:microsoft.com/office/officeart/2005/8/layout/hProcess11"/>
    <dgm:cxn modelId="{9141CBA7-9BD8-437F-89F6-6C6C65243956}" type="presParOf" srcId="{BFF6464F-E409-4B93-9D08-3A7F8FD1BC19}" destId="{2A27303C-7B5B-4F1A-A7C1-59ED8BC7FFC5}" srcOrd="4" destOrd="0" presId="urn:microsoft.com/office/officeart/2005/8/layout/hProcess11"/>
    <dgm:cxn modelId="{65C4ABA3-9648-4499-86F3-C714AF7B0492}" type="presParOf" srcId="{2A27303C-7B5B-4F1A-A7C1-59ED8BC7FFC5}" destId="{7574F5BE-8F35-47C0-A99E-D54456AF7894}" srcOrd="0" destOrd="0" presId="urn:microsoft.com/office/officeart/2005/8/layout/hProcess11"/>
    <dgm:cxn modelId="{10CDDCEC-CC2E-4B9C-8F10-79CA34E9B69D}" type="presParOf" srcId="{2A27303C-7B5B-4F1A-A7C1-59ED8BC7FFC5}" destId="{73641993-8172-4D57-B02A-BA58720ABF2E}" srcOrd="1" destOrd="0" presId="urn:microsoft.com/office/officeart/2005/8/layout/hProcess11"/>
    <dgm:cxn modelId="{6DC3CACC-3D46-4637-81FA-DB7D1BE33B63}" type="presParOf" srcId="{2A27303C-7B5B-4F1A-A7C1-59ED8BC7FFC5}" destId="{8A009915-5400-4468-8AD7-EAEB3F6F0DE2}" srcOrd="2" destOrd="0" presId="urn:microsoft.com/office/officeart/2005/8/layout/hProcess11"/>
    <dgm:cxn modelId="{58B3E9D0-9302-4DD9-914C-B87510C255BF}" type="presParOf" srcId="{BFF6464F-E409-4B93-9D08-3A7F8FD1BC19}" destId="{B7BBE864-EDE2-4D7A-AEFE-62F75A5E2F35}" srcOrd="5" destOrd="0" presId="urn:microsoft.com/office/officeart/2005/8/layout/hProcess11"/>
    <dgm:cxn modelId="{F6726495-2AB4-4FF6-AD28-5D5918139F51}" type="presParOf" srcId="{BFF6464F-E409-4B93-9D08-3A7F8FD1BC19}" destId="{778688AC-AE7C-4886-A6CA-1CF2A98E874F}" srcOrd="6" destOrd="0" presId="urn:microsoft.com/office/officeart/2005/8/layout/hProcess11"/>
    <dgm:cxn modelId="{249CE280-7C97-4134-9D18-8D9C1691206A}" type="presParOf" srcId="{778688AC-AE7C-4886-A6CA-1CF2A98E874F}" destId="{80EC9D8A-E860-4197-AB92-A8CEF3D820C4}" srcOrd="0" destOrd="0" presId="urn:microsoft.com/office/officeart/2005/8/layout/hProcess11"/>
    <dgm:cxn modelId="{E2B6854C-0E62-4696-9452-ADC708A36371}" type="presParOf" srcId="{778688AC-AE7C-4886-A6CA-1CF2A98E874F}" destId="{39E7EEE5-51FC-4F0E-9B51-5988CB900D1B}" srcOrd="1" destOrd="0" presId="urn:microsoft.com/office/officeart/2005/8/layout/hProcess11"/>
    <dgm:cxn modelId="{62AB3687-F49C-44FA-BC6D-850877D9FBA2}" type="presParOf" srcId="{778688AC-AE7C-4886-A6CA-1CF2A98E874F}" destId="{5AC753C5-53FC-40B8-AC58-9E350CFD5E5D}" srcOrd="2" destOrd="0" presId="urn:microsoft.com/office/officeart/2005/8/layout/hProcess11"/>
    <dgm:cxn modelId="{4D94E67A-E169-4B55-A50D-A3F580AD02A6}" type="presParOf" srcId="{BFF6464F-E409-4B93-9D08-3A7F8FD1BC19}" destId="{C9AFFCC7-52E9-4807-8E54-6DA7DE587B82}" srcOrd="7" destOrd="0" presId="urn:microsoft.com/office/officeart/2005/8/layout/hProcess11"/>
    <dgm:cxn modelId="{B04FD1AC-DFD2-4C74-AE33-C6D6C88BDAC2}" type="presParOf" srcId="{BFF6464F-E409-4B93-9D08-3A7F8FD1BC19}" destId="{7ACF1E44-6C13-4BEB-8D48-AAF968981D3B}" srcOrd="8" destOrd="0" presId="urn:microsoft.com/office/officeart/2005/8/layout/hProcess11"/>
    <dgm:cxn modelId="{D355497A-03EE-42F3-82C7-EC7ECA377245}" type="presParOf" srcId="{7ACF1E44-6C13-4BEB-8D48-AAF968981D3B}" destId="{FBF3152C-2927-466D-9F5E-EA553E59C60B}" srcOrd="0" destOrd="0" presId="urn:microsoft.com/office/officeart/2005/8/layout/hProcess11"/>
    <dgm:cxn modelId="{B3181BDC-07BF-41E6-890E-0E3A3A990CC5}" type="presParOf" srcId="{7ACF1E44-6C13-4BEB-8D48-AAF968981D3B}" destId="{58A88D17-13B6-4AD8-97E3-0EECEBBDDC4C}" srcOrd="1" destOrd="0" presId="urn:microsoft.com/office/officeart/2005/8/layout/hProcess11"/>
    <dgm:cxn modelId="{E11C4B17-1F1E-4A89-AF9A-4AA97E011952}" type="presParOf" srcId="{7ACF1E44-6C13-4BEB-8D48-AAF968981D3B}" destId="{113DBF67-7E98-4028-91C7-568099691D54}" srcOrd="2" destOrd="0" presId="urn:microsoft.com/office/officeart/2005/8/layout/hProcess11"/>
    <dgm:cxn modelId="{3BF5B224-6FCD-487B-A35C-9AFFB5B4A814}" type="presParOf" srcId="{BFF6464F-E409-4B93-9D08-3A7F8FD1BC19}" destId="{012DE7B3-DBAB-4CE9-B049-427049ED9832}" srcOrd="9" destOrd="0" presId="urn:microsoft.com/office/officeart/2005/8/layout/hProcess11"/>
    <dgm:cxn modelId="{8F36AB59-A131-4FF2-9E7E-C9A841C65F3C}" type="presParOf" srcId="{BFF6464F-E409-4B93-9D08-3A7F8FD1BC19}" destId="{5566F58B-031A-4900-84F3-446D74BDB627}" srcOrd="10" destOrd="0" presId="urn:microsoft.com/office/officeart/2005/8/layout/hProcess11"/>
    <dgm:cxn modelId="{994166BB-07DF-4C7D-9F09-84C036B1134B}" type="presParOf" srcId="{5566F58B-031A-4900-84F3-446D74BDB627}" destId="{1A38874C-14CF-47D0-A465-8BC8428200B8}" srcOrd="0" destOrd="0" presId="urn:microsoft.com/office/officeart/2005/8/layout/hProcess11"/>
    <dgm:cxn modelId="{4DEB60C1-0EF5-4ED1-A1D4-A35D465A0405}" type="presParOf" srcId="{5566F58B-031A-4900-84F3-446D74BDB627}" destId="{D25D5FFF-ECB7-4393-8AB4-E2D1380B149B}" srcOrd="1" destOrd="0" presId="urn:microsoft.com/office/officeart/2005/8/layout/hProcess11"/>
    <dgm:cxn modelId="{C2D57671-03DB-4E57-AA0A-045556CFACFD}" type="presParOf" srcId="{5566F58B-031A-4900-84F3-446D74BDB627}" destId="{D0DB4775-5525-427F-BD08-9696329BF172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E7E0A-481F-4271-8A09-8389E72189D4}">
      <dsp:nvSpPr>
        <dsp:cNvPr id="0" name=""/>
        <dsp:cNvSpPr/>
      </dsp:nvSpPr>
      <dsp:spPr>
        <a:xfrm>
          <a:off x="0" y="1305401"/>
          <a:ext cx="10515600" cy="174053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BFF082-4C1C-4AE5-80BA-27C64B90ACCE}">
      <dsp:nvSpPr>
        <dsp:cNvPr id="0" name=""/>
        <dsp:cNvSpPr/>
      </dsp:nvSpPr>
      <dsp:spPr>
        <a:xfrm>
          <a:off x="2324" y="0"/>
          <a:ext cx="1351675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8/01/18 – Start Scripting</a:t>
          </a:r>
        </a:p>
      </dsp:txBody>
      <dsp:txXfrm>
        <a:off x="2324" y="0"/>
        <a:ext cx="1351675" cy="1740535"/>
      </dsp:txXfrm>
    </dsp:sp>
    <dsp:sp modelId="{D9EA631A-8B1A-47C2-B26C-10D059DD95A2}">
      <dsp:nvSpPr>
        <dsp:cNvPr id="0" name=""/>
        <dsp:cNvSpPr/>
      </dsp:nvSpPr>
      <dsp:spPr>
        <a:xfrm>
          <a:off x="460595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E09EE-5F97-4153-8F4F-5BCE5B5EF487}">
      <dsp:nvSpPr>
        <dsp:cNvPr id="0" name=""/>
        <dsp:cNvSpPr/>
      </dsp:nvSpPr>
      <dsp:spPr>
        <a:xfrm>
          <a:off x="1421583" y="2610802"/>
          <a:ext cx="1351675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9/30/18 – Complete </a:t>
          </a:r>
          <a:r>
            <a:rPr lang="en-US" sz="1600" b="1" kern="1200" dirty="0"/>
            <a:t>transfer</a:t>
          </a:r>
          <a:r>
            <a:rPr lang="en-US" sz="1600" kern="1200" dirty="0"/>
            <a:t> and </a:t>
          </a:r>
          <a:r>
            <a:rPr lang="en-US" sz="1600" b="1" kern="1200" dirty="0"/>
            <a:t>easy</a:t>
          </a:r>
          <a:r>
            <a:rPr lang="en-US" sz="1600" kern="1200" dirty="0"/>
            <a:t> data item scripts</a:t>
          </a:r>
        </a:p>
      </dsp:txBody>
      <dsp:txXfrm>
        <a:off x="1421583" y="2610802"/>
        <a:ext cx="1351675" cy="1740535"/>
      </dsp:txXfrm>
    </dsp:sp>
    <dsp:sp modelId="{0A3EEAE4-FF72-4F58-A35C-0504B2D2A17A}">
      <dsp:nvSpPr>
        <dsp:cNvPr id="0" name=""/>
        <dsp:cNvSpPr/>
      </dsp:nvSpPr>
      <dsp:spPr>
        <a:xfrm>
          <a:off x="1879854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4F5BE-8F35-47C0-A99E-D54456AF7894}">
      <dsp:nvSpPr>
        <dsp:cNvPr id="0" name=""/>
        <dsp:cNvSpPr/>
      </dsp:nvSpPr>
      <dsp:spPr>
        <a:xfrm>
          <a:off x="2840843" y="0"/>
          <a:ext cx="1351675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11/15/18 – Complete </a:t>
          </a:r>
          <a:r>
            <a:rPr lang="en-US" sz="1600" b="1" kern="1200" dirty="0"/>
            <a:t>hard</a:t>
          </a:r>
          <a:r>
            <a:rPr lang="en-US" sz="1600" kern="1200" dirty="0"/>
            <a:t> data item scripts</a:t>
          </a:r>
        </a:p>
      </dsp:txBody>
      <dsp:txXfrm>
        <a:off x="2840843" y="0"/>
        <a:ext cx="1351675" cy="1740535"/>
      </dsp:txXfrm>
    </dsp:sp>
    <dsp:sp modelId="{73641993-8172-4D57-B02A-BA58720ABF2E}">
      <dsp:nvSpPr>
        <dsp:cNvPr id="0" name=""/>
        <dsp:cNvSpPr/>
      </dsp:nvSpPr>
      <dsp:spPr>
        <a:xfrm>
          <a:off x="3299114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EC9D8A-E860-4197-AB92-A8CEF3D820C4}">
      <dsp:nvSpPr>
        <dsp:cNvPr id="0" name=""/>
        <dsp:cNvSpPr/>
      </dsp:nvSpPr>
      <dsp:spPr>
        <a:xfrm>
          <a:off x="4260102" y="2610802"/>
          <a:ext cx="1351675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12/15/18 – Complete </a:t>
          </a:r>
          <a:r>
            <a:rPr lang="en-US" sz="1600" b="1" kern="1200" dirty="0"/>
            <a:t>difficult</a:t>
          </a:r>
          <a:r>
            <a:rPr lang="en-US" sz="1600" kern="1200" dirty="0"/>
            <a:t> data item scripts</a:t>
          </a:r>
        </a:p>
      </dsp:txBody>
      <dsp:txXfrm>
        <a:off x="4260102" y="2610802"/>
        <a:ext cx="1351675" cy="1740535"/>
      </dsp:txXfrm>
    </dsp:sp>
    <dsp:sp modelId="{39E7EEE5-51FC-4F0E-9B51-5988CB900D1B}">
      <dsp:nvSpPr>
        <dsp:cNvPr id="0" name=""/>
        <dsp:cNvSpPr/>
      </dsp:nvSpPr>
      <dsp:spPr>
        <a:xfrm>
          <a:off x="4718373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F3152C-2927-466D-9F5E-EA553E59C60B}">
      <dsp:nvSpPr>
        <dsp:cNvPr id="0" name=""/>
        <dsp:cNvSpPr/>
      </dsp:nvSpPr>
      <dsp:spPr>
        <a:xfrm>
          <a:off x="5679362" y="0"/>
          <a:ext cx="1351675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1/01/19 – </a:t>
          </a:r>
          <a:r>
            <a:rPr lang="en-US" sz="1600" b="0" kern="1200" dirty="0"/>
            <a:t>Implement</a:t>
          </a:r>
          <a:r>
            <a:rPr lang="en-US" sz="1600" kern="1200" dirty="0"/>
            <a:t> scripts for 2018 HPMS submittal</a:t>
          </a:r>
        </a:p>
      </dsp:txBody>
      <dsp:txXfrm>
        <a:off x="5679362" y="0"/>
        <a:ext cx="1351675" cy="1740535"/>
      </dsp:txXfrm>
    </dsp:sp>
    <dsp:sp modelId="{58A88D17-13B6-4AD8-97E3-0EECEBBDDC4C}">
      <dsp:nvSpPr>
        <dsp:cNvPr id="0" name=""/>
        <dsp:cNvSpPr/>
      </dsp:nvSpPr>
      <dsp:spPr>
        <a:xfrm>
          <a:off x="6137633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38874C-14CF-47D0-A465-8BC8428200B8}">
      <dsp:nvSpPr>
        <dsp:cNvPr id="0" name=""/>
        <dsp:cNvSpPr/>
      </dsp:nvSpPr>
      <dsp:spPr>
        <a:xfrm>
          <a:off x="7098621" y="2610802"/>
          <a:ext cx="2363093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Spring/Summer 2019 – </a:t>
          </a:r>
          <a:r>
            <a:rPr lang="en-US" sz="1600" kern="1200" dirty="0" err="1"/>
            <a:t>Geog</a:t>
          </a:r>
          <a:r>
            <a:rPr lang="en-US" sz="1600" kern="1200" dirty="0"/>
            <a:t> 596B presentation and final paper submittal</a:t>
          </a:r>
        </a:p>
      </dsp:txBody>
      <dsp:txXfrm>
        <a:off x="7098621" y="2610802"/>
        <a:ext cx="2363093" cy="1740535"/>
      </dsp:txXfrm>
    </dsp:sp>
    <dsp:sp modelId="{D25D5FFF-ECB7-4393-8AB4-E2D1380B149B}">
      <dsp:nvSpPr>
        <dsp:cNvPr id="0" name=""/>
        <dsp:cNvSpPr/>
      </dsp:nvSpPr>
      <dsp:spPr>
        <a:xfrm>
          <a:off x="8062601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9F98D-B681-8040-9E2A-CDD6E4DA3672}" type="datetimeFigureOut">
              <a:rPr lang="en-US" smtClean="0"/>
              <a:t>7/27/18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42933-7B01-2C4F-B312-593D323C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32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42933-7B01-2C4F-B312-593D323C6F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37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segmentations work: Functional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42933-7B01-2C4F-B312-593D323C6F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87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Slow down, break it down.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42933-7B01-2C4F-B312-593D323C6F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70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42933-7B01-2C4F-B312-593D323C6FA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26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42933-7B01-2C4F-B312-593D323C6FA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99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42933-7B01-2C4F-B312-593D323C6FA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84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5CDD5-E590-4B9D-B080-485DCE51C0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C26368-5E64-412B-B6FB-DB31635AC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A0BD0-9E81-45EF-936C-5258BA634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EB4F-8BD6-4FA8-A06B-9ECC57146712}" type="datetimeFigureOut">
              <a:rPr lang="en-US" smtClean="0"/>
              <a:t>7/27/18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E9866-C854-4070-93CE-6422DBFA9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CDA1A-F0EE-4A46-9AC4-90474A0E7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779B1-C8D2-43C6-A6F6-5A4CE1AB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7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45F4F-94B3-4875-9F5C-B1C4F88BE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C79F30-1FCD-4E21-A691-47CBB3E96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2A590-BEA5-45F4-9115-52E7C932B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EB4F-8BD6-4FA8-A06B-9ECC57146712}" type="datetimeFigureOut">
              <a:rPr lang="en-US" smtClean="0"/>
              <a:t>7/27/18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33DA2-0A9A-4F24-A268-A421F0557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D29C3-1727-4285-9DC6-0153A74F1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779B1-C8D2-43C6-A6F6-5A4CE1AB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57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5EA3DB-A708-4407-ACF9-46440B62E9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DD5D44-0452-4E7D-866C-A624A7C97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4A906-F4BA-478E-B5A5-BECB51AB0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EB4F-8BD6-4FA8-A06B-9ECC57146712}" type="datetimeFigureOut">
              <a:rPr lang="en-US" smtClean="0"/>
              <a:t>7/27/18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122E8-30B7-48A7-9DC8-8E9D24F0E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7ADE9-6F3C-40D6-9CD1-8DCD7CFF6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779B1-C8D2-43C6-A6F6-5A4CE1AB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5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3019C-7062-456F-A2F1-3E3C37975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D8892-BC95-4FF3-8E93-10723BF8B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7B382-0C46-4349-909A-EFEEE78D1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EB4F-8BD6-4FA8-A06B-9ECC57146712}" type="datetimeFigureOut">
              <a:rPr lang="en-US" smtClean="0"/>
              <a:t>7/27/18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04038-30A6-442C-80BE-FFA804F6C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546F7-A865-4074-A185-5170BB2BA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779B1-C8D2-43C6-A6F6-5A4CE1AB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9B4CB-5762-4B4E-8864-6E1EDB668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F38E0-25A0-4887-ACD6-87ECE4D56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906FA-1C4C-43EF-B777-AF4C60472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EB4F-8BD6-4FA8-A06B-9ECC57146712}" type="datetimeFigureOut">
              <a:rPr lang="en-US" smtClean="0"/>
              <a:t>7/27/18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AEA3B-62BF-4CA9-87CD-400A0A1C1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36251-324C-4C31-86BE-AA3E0608C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779B1-C8D2-43C6-A6F6-5A4CE1AB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0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78098-1C3E-4953-A829-8EE42D69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BBECB-4911-428D-A436-9BC85887F8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971BFC-D7B3-4B43-AF57-BA6EAC036F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C1AC0-9004-4582-AAC3-46CC38B3D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EB4F-8BD6-4FA8-A06B-9ECC57146712}" type="datetimeFigureOut">
              <a:rPr lang="en-US" smtClean="0"/>
              <a:t>7/27/18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186FAE-639C-4022-BBBF-1E307BD75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17763-798A-40FF-9C23-EE2334634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779B1-C8D2-43C6-A6F6-5A4CE1AB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4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E70DC-66C6-4147-BEB0-C04FF1FC1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167A1-684B-4293-8FC6-A4894B40D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417FC8-FD6F-4005-9E4C-9B7961993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A38663-A43C-4B80-AE38-083087F7F2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7FD9BA-BEEE-4117-B280-C56F9F3CED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CF355-8180-41EC-B232-74A0AB451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EB4F-8BD6-4FA8-A06B-9ECC57146712}" type="datetimeFigureOut">
              <a:rPr lang="en-US" smtClean="0"/>
              <a:t>7/27/18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5E2BC2-9265-468F-9E69-914FBBD4D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9FF9DF-4334-4BD6-8873-1D57AB51A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779B1-C8D2-43C6-A6F6-5A4CE1AB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2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790C2-9D52-4A4B-BECF-2B7634744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4915C5-7B1C-4C27-9CA8-1C9C5A304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EB4F-8BD6-4FA8-A06B-9ECC57146712}" type="datetimeFigureOut">
              <a:rPr lang="en-US" smtClean="0"/>
              <a:t>7/27/18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2257EE-63CD-49B9-9A85-8B08CF45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A44EB8-403B-4998-A688-C2895057E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779B1-C8D2-43C6-A6F6-5A4CE1AB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83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098A35-02DC-4DB3-91D5-4DBBB2CE1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EB4F-8BD6-4FA8-A06B-9ECC57146712}" type="datetimeFigureOut">
              <a:rPr lang="en-US" smtClean="0"/>
              <a:t>7/27/18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AEF402-06F9-4856-8420-BB83CE24D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B2CC84-E545-43B6-A2F6-1C5CF6A5A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779B1-C8D2-43C6-A6F6-5A4CE1AB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4B474-61AC-4662-A291-BFAD74688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4656B-AA11-445F-835B-0FA880EE3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B913B7-9730-4413-BA1C-85FC023A6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D7FB2-5073-4F10-BA21-D9788366C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EB4F-8BD6-4FA8-A06B-9ECC57146712}" type="datetimeFigureOut">
              <a:rPr lang="en-US" smtClean="0"/>
              <a:t>7/27/18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9995F9-11CC-44E7-B9FD-969E6C634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FD0FB-B235-40E4-A38B-68B6553D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779B1-C8D2-43C6-A6F6-5A4CE1AB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9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3C8A9-6BCE-4A16-9DA5-ECBE9CECF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20A0F4-D065-4808-B1B9-EA746A530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1A8E65-6FE1-4808-89E6-87D653A22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321F4-9499-4F84-8169-C42577EA8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EB4F-8BD6-4FA8-A06B-9ECC57146712}" type="datetimeFigureOut">
              <a:rPr lang="en-US" smtClean="0"/>
              <a:t>7/27/18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DAACA-AE3A-4531-9CE6-EEC570F93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DB8E45-6B04-4488-B792-E2CE8F127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779B1-C8D2-43C6-A6F6-5A4CE1AB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06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F4138C-C474-423B-A708-5A8BA4288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3B493-1C0D-4E06-BB35-2E318908F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6114-8800-45AE-9906-442DA6C96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1EB4F-8BD6-4FA8-A06B-9ECC57146712}" type="datetimeFigureOut">
              <a:rPr lang="en-US" smtClean="0"/>
              <a:t>7/27/18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11E05-4FE8-468D-9667-42DDD83914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AF167-C2FC-428E-B3B8-C49F4A59FE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779B1-C8D2-43C6-A6F6-5A4CE1AB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2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d124@psu.edu" TargetMode="External"/><Relationship Id="rId2" Type="http://schemas.openxmlformats.org/officeDocument/2006/relationships/hyperlink" Target="mailto:din5014@psu.ed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s-t.org/uploads/441%20Jason_Kleinert_curves_hamster_GIST_2016%20(1)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vtrans.vermont.gov/working/videolog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rtheastarc.org/" TargetMode="External"/><Relationship Id="rId2" Type="http://schemas.openxmlformats.org/officeDocument/2006/relationships/hyperlink" Target="http://www.gis-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eodatsci.com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hwa.dot.gov/policyinformation/hpms/fieldmanual/hpms_field_manual_dec2016.pdf" TargetMode="External"/><Relationship Id="rId2" Type="http://schemas.openxmlformats.org/officeDocument/2006/relationships/hyperlink" Target="https://www.fhwa.dot.gov/policyinformation/hpms.cf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EA46F-923B-4642-8F47-03037E9E3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297" y="169976"/>
            <a:ext cx="10334847" cy="3725097"/>
          </a:xfrm>
        </p:spPr>
        <p:txBody>
          <a:bodyPr>
            <a:normAutofit/>
          </a:bodyPr>
          <a:lstStyle/>
          <a:p>
            <a:r>
              <a:rPr lang="en-US" cap="all" dirty="0"/>
              <a:t>A</a:t>
            </a:r>
            <a:r>
              <a:rPr lang="en-US" dirty="0"/>
              <a:t>utomating</a:t>
            </a:r>
            <a:r>
              <a:rPr lang="en-US" cap="all" dirty="0"/>
              <a:t> t</a:t>
            </a:r>
            <a:r>
              <a:rPr lang="en-US" dirty="0"/>
              <a:t>he</a:t>
            </a:r>
            <a:r>
              <a:rPr lang="en-US" cap="all" dirty="0"/>
              <a:t> V</a:t>
            </a:r>
            <a:r>
              <a:rPr lang="en-US" dirty="0"/>
              <a:t>ermont</a:t>
            </a:r>
            <a:r>
              <a:rPr lang="en-US" cap="all" dirty="0"/>
              <a:t> A</a:t>
            </a:r>
            <a:r>
              <a:rPr lang="en-US" dirty="0"/>
              <a:t>gency</a:t>
            </a:r>
            <a:r>
              <a:rPr lang="en-US" cap="all" dirty="0"/>
              <a:t> </a:t>
            </a:r>
            <a:r>
              <a:rPr lang="en-US" dirty="0"/>
              <a:t>of</a:t>
            </a:r>
            <a:r>
              <a:rPr lang="en-US" cap="all" dirty="0"/>
              <a:t> T</a:t>
            </a:r>
            <a:r>
              <a:rPr lang="en-US" dirty="0"/>
              <a:t>ransportation</a:t>
            </a:r>
            <a:r>
              <a:rPr lang="en-US" cap="all" dirty="0"/>
              <a:t> H</a:t>
            </a:r>
            <a:r>
              <a:rPr lang="en-US" dirty="0"/>
              <a:t>ighway</a:t>
            </a:r>
            <a:r>
              <a:rPr lang="en-US" cap="all" dirty="0"/>
              <a:t> P</a:t>
            </a:r>
            <a:r>
              <a:rPr lang="en-US" dirty="0"/>
              <a:t>erformance</a:t>
            </a:r>
            <a:r>
              <a:rPr lang="en-US" cap="all" dirty="0"/>
              <a:t> M</a:t>
            </a:r>
            <a:r>
              <a:rPr lang="en-US" dirty="0"/>
              <a:t>onitoring</a:t>
            </a:r>
            <a:r>
              <a:rPr lang="en-US" cap="all" dirty="0"/>
              <a:t> S</a:t>
            </a:r>
            <a:r>
              <a:rPr lang="en-US" dirty="0"/>
              <a:t>ystem</a:t>
            </a:r>
            <a:r>
              <a:rPr lang="en-US" cap="all" dirty="0"/>
              <a:t> </a:t>
            </a:r>
            <a:r>
              <a:rPr lang="en-US" dirty="0"/>
              <a:t>Submittal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8C2B8E-B5FA-47B1-862B-A25074D08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5073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David Narkewicz (</a:t>
            </a:r>
            <a:r>
              <a:rPr lang="en-US" dirty="0">
                <a:hlinkClick r:id="rId2"/>
              </a:rPr>
              <a:t>din5014@psu.edu</a:t>
            </a:r>
            <a:r>
              <a:rPr lang="en-US" dirty="0"/>
              <a:t>)</a:t>
            </a:r>
          </a:p>
          <a:p>
            <a:r>
              <a:rPr lang="en-US" dirty="0"/>
              <a:t>MGIS Capstone</a:t>
            </a:r>
          </a:p>
          <a:p>
            <a:r>
              <a:rPr lang="en-US" dirty="0"/>
              <a:t>GEOG 596A – Summer 2018</a:t>
            </a:r>
          </a:p>
          <a:p>
            <a:r>
              <a:rPr lang="en-US" dirty="0"/>
              <a:t> The Pennsylvania State University</a:t>
            </a:r>
          </a:p>
          <a:p>
            <a:r>
              <a:rPr lang="en-US" dirty="0"/>
              <a:t>Advisor: Jim Detwiler (</a:t>
            </a:r>
            <a:r>
              <a:rPr lang="en-US" dirty="0">
                <a:hlinkClick r:id="rId3"/>
              </a:rPr>
              <a:t>jed124@psu.edu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pic>
        <p:nvPicPr>
          <p:cNvPr id="1026" name="Picture 2" descr="http://apps.vtrans.vermont.gov/CrashPublicQueryTool/img/1/AoTLogo.png">
            <a:extLst>
              <a:ext uri="{FF2B5EF4-FFF2-40B4-BE49-F238E27FC236}">
                <a16:creationId xmlns:a16="http://schemas.microsoft.com/office/drawing/2014/main" id="{B4897C78-A608-4603-B18F-30975622A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800" y="5809141"/>
            <a:ext cx="4240192" cy="95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ems.psu.edu/sites/default/files/pictures/psu_ems_rgb_2c.jpg">
            <a:extLst>
              <a:ext uri="{FF2B5EF4-FFF2-40B4-BE49-F238E27FC236}">
                <a16:creationId xmlns:a16="http://schemas.microsoft.com/office/drawing/2014/main" id="{235650CC-5E3C-4E8A-AA1C-5AF77AD327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30" y="5522339"/>
            <a:ext cx="4240193" cy="1335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65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029ED-053A-4142-88E2-CB453D51D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ArcSDE</a:t>
            </a:r>
            <a:r>
              <a:rPr lang="en-US" dirty="0"/>
              <a:t> Data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6556C-9C5D-4165-AD29-29AFC4145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13538"/>
          </a:xfrm>
        </p:spPr>
        <p:txBody>
          <a:bodyPr/>
          <a:lstStyle/>
          <a:p>
            <a:r>
              <a:rPr lang="en-US" dirty="0"/>
              <a:t>Vermont's Official LRS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ABC471-5B06-4DDF-B421-F679F5EE81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586" y="2339163"/>
            <a:ext cx="9528544" cy="440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135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029ED-053A-4142-88E2-CB453D51D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ArcSDE</a:t>
            </a:r>
            <a:r>
              <a:rPr lang="en-US" dirty="0"/>
              <a:t> Data Example(Continued)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6556C-9C5D-4165-AD29-29AFC4145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13538"/>
          </a:xfrm>
        </p:spPr>
        <p:txBody>
          <a:bodyPr/>
          <a:lstStyle/>
          <a:p>
            <a:r>
              <a:rPr lang="en-US" dirty="0"/>
              <a:t>Vermont's Official Road Centerline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16CA9681-7167-47F5-B2DA-768188147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587" y="2325846"/>
            <a:ext cx="9528544" cy="4537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394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4682E-6BCE-4C09-A540-D29C5F9B6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Data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675DE-1C5F-4AFF-9067-C071458F4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Pavement data is stored in a pavement management software</a:t>
            </a:r>
          </a:p>
          <a:p>
            <a:pPr lvl="1"/>
            <a:r>
              <a:rPr lang="en-US" dirty="0"/>
              <a:t>exported to Excel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113D25-147D-47F3-8046-EC19D47CB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826" y="2679560"/>
            <a:ext cx="7818347" cy="414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871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6171A-5A1E-4161-AE16-3903FA1C1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VTrans Current HPMS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FF006-BFED-4A6F-86F2-5A27DDAAE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Manual </a:t>
            </a:r>
          </a:p>
          <a:p>
            <a:r>
              <a:rPr lang="en-US" dirty="0"/>
              <a:t>Time consuming</a:t>
            </a:r>
          </a:p>
          <a:p>
            <a:endParaRPr lang="en-US" dirty="0"/>
          </a:p>
          <a:p>
            <a:r>
              <a:rPr lang="en-US" dirty="0"/>
              <a:t>Requires HPMS technician to manually set up and run each step of the process for each data item</a:t>
            </a:r>
          </a:p>
          <a:p>
            <a:r>
              <a:rPr lang="en-US" dirty="0"/>
              <a:t>Requires HPMS technician to transfer each data item’s process results into the HPMS software standard for upload</a:t>
            </a:r>
          </a:p>
        </p:txBody>
      </p:sp>
    </p:spTree>
    <p:extLst>
      <p:ext uri="{BB962C8B-B14F-4D97-AF65-F5344CB8AC3E}">
        <p14:creationId xmlns:p14="http://schemas.microsoft.com/office/powerpoint/2010/main" val="380230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20AA5-BB29-472D-8B29-D02933375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511724" cy="1325563"/>
          </a:xfrm>
        </p:spPr>
        <p:txBody>
          <a:bodyPr/>
          <a:lstStyle/>
          <a:p>
            <a:r>
              <a:rPr lang="en-US" dirty="0"/>
              <a:t>HPMS Data Item Process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8F5DB-506B-40EF-9F92-3AE4BBA39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6267449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Functional Class</a:t>
            </a:r>
          </a:p>
          <a:p>
            <a:r>
              <a:rPr lang="en-US" dirty="0"/>
              <a:t>Assigned roadways according to the service they provide in relation to the total roadway network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Interstate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Principal Arterials – Other Free/Expressway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Principal Arterial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Minor Arterial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Major Collector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Minor Collector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Local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CD9373-A05E-4755-86DB-CFD7D722BC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650" y="0"/>
            <a:ext cx="50863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799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E9BCC-1E5D-4898-B131-147407293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HPMS Data Item Process Example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E8948-9014-401B-A3D3-B0D8E9ADD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800579" cy="494556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Layers: </a:t>
            </a:r>
            <a:r>
              <a:rPr lang="en-US" b="1" dirty="0"/>
              <a:t>LRS</a:t>
            </a:r>
            <a:r>
              <a:rPr lang="en-US" dirty="0"/>
              <a:t>, </a:t>
            </a:r>
            <a:r>
              <a:rPr lang="en-US" b="1" dirty="0"/>
              <a:t>Road Centerline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Select </a:t>
            </a:r>
            <a:r>
              <a:rPr lang="en-US" b="1" dirty="0"/>
              <a:t>Road Centerline</a:t>
            </a:r>
            <a:r>
              <a:rPr lang="en-US" dirty="0"/>
              <a:t> by attributes</a:t>
            </a:r>
          </a:p>
          <a:p>
            <a:pPr lvl="2"/>
            <a:r>
              <a:rPr lang="en-US" dirty="0"/>
              <a:t>Functional Class greater than 0</a:t>
            </a:r>
          </a:p>
          <a:p>
            <a:pPr lvl="2"/>
            <a:r>
              <a:rPr lang="en-US" dirty="0"/>
              <a:t>LRS Code Value has a valid value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Export selection to new shapefile</a:t>
            </a:r>
          </a:p>
          <a:p>
            <a:pPr lvl="2"/>
            <a:r>
              <a:rPr lang="en-US" b="1" dirty="0"/>
              <a:t>FUNCL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Dissolve </a:t>
            </a:r>
            <a:r>
              <a:rPr lang="en-US" b="1" dirty="0"/>
              <a:t>FUNCL</a:t>
            </a:r>
            <a:r>
              <a:rPr lang="en-US" dirty="0"/>
              <a:t> by Functional Class and LRS Code fields.</a:t>
            </a:r>
          </a:p>
          <a:p>
            <a:pPr lvl="2"/>
            <a:r>
              <a:rPr lang="en-US" b="1" dirty="0" err="1"/>
              <a:t>FUNCL_Dissolve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Locate Features Along Routes with </a:t>
            </a:r>
            <a:r>
              <a:rPr lang="en-US" b="1" dirty="0" err="1"/>
              <a:t>FUNCL_Dissolve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LRS</a:t>
            </a:r>
          </a:p>
          <a:p>
            <a:pPr lvl="2"/>
            <a:r>
              <a:rPr lang="en-US" b="1" dirty="0" err="1"/>
              <a:t>GIS_Functional_Class</a:t>
            </a:r>
            <a:endParaRPr lang="en-US" b="1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Export </a:t>
            </a:r>
            <a:r>
              <a:rPr lang="en-US" b="1" dirty="0" err="1"/>
              <a:t>GIS_Functional_Class</a:t>
            </a:r>
            <a:r>
              <a:rPr lang="en-US" dirty="0"/>
              <a:t> To Excel</a:t>
            </a:r>
          </a:p>
          <a:p>
            <a:pPr lvl="2"/>
            <a:r>
              <a:rPr lang="en-US" b="1" dirty="0" err="1"/>
              <a:t>Excel_Functional_Class</a:t>
            </a:r>
            <a:endParaRPr lang="en-US" b="1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Format </a:t>
            </a:r>
            <a:r>
              <a:rPr lang="en-US" b="1" dirty="0" err="1"/>
              <a:t>Excel_Functional_Class</a:t>
            </a:r>
            <a:r>
              <a:rPr lang="en-US" dirty="0"/>
              <a:t> into HPMS Software standards and upload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22E8B2-EBCB-46D1-B38C-3D7B646CC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8779" y="2002421"/>
            <a:ext cx="5450133" cy="3923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534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29504-CE87-4DC6-8EB6-B1FD309ED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Literature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7481E-176F-47D4-AC89-6FAA22C53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Limited discussion on automating HPMS</a:t>
            </a:r>
          </a:p>
          <a:p>
            <a:r>
              <a:rPr lang="en-US" dirty="0"/>
              <a:t>2016 AASHTO GIS-T Symposium Presentation</a:t>
            </a:r>
          </a:p>
          <a:p>
            <a:pPr lvl="1"/>
            <a:r>
              <a:rPr lang="en-US" i="1" dirty="0"/>
              <a:t>Going Off on a Tangent!</a:t>
            </a:r>
          </a:p>
          <a:p>
            <a:pPr lvl="1"/>
            <a:r>
              <a:rPr lang="en-US" dirty="0"/>
              <a:t>Texas Department of Transportation (TXDOT)</a:t>
            </a:r>
          </a:p>
          <a:p>
            <a:pPr lvl="1"/>
            <a:r>
              <a:rPr lang="en-US" dirty="0"/>
              <a:t>Python script to automate the processing of curve classification of roadway segments based on GIS centerline data</a:t>
            </a:r>
          </a:p>
          <a:p>
            <a:pPr lvl="1"/>
            <a:r>
              <a:rPr lang="en-US" dirty="0"/>
              <a:t>Scripts posted to GitHub</a:t>
            </a:r>
          </a:p>
          <a:p>
            <a:pPr lvl="1"/>
            <a:r>
              <a:rPr lang="en-US" dirty="0">
                <a:hlinkClick r:id="rId2"/>
              </a:rPr>
              <a:t>http://www.gis-t.org/uploads/441%20Jason_Kleinert_curves_hamster_GIST_2016%20(1).pdf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VTrans plans to leverage TXDOT finding in this project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720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7C0F8-0AD0-473E-86F4-D438EE589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28645-5FCA-4DA5-956C-BF0ABDC55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Automate each data item’s processing</a:t>
            </a:r>
          </a:p>
          <a:p>
            <a:pPr lvl="1"/>
            <a:r>
              <a:rPr lang="en-US" dirty="0"/>
              <a:t>Technology</a:t>
            </a:r>
          </a:p>
          <a:p>
            <a:pPr lvl="2"/>
            <a:r>
              <a:rPr lang="en-US" dirty="0"/>
              <a:t>ArcGIS for Desktop</a:t>
            </a:r>
          </a:p>
          <a:p>
            <a:pPr lvl="2"/>
            <a:r>
              <a:rPr lang="en-US" dirty="0"/>
              <a:t>Python 2.7</a:t>
            </a:r>
          </a:p>
          <a:p>
            <a:pPr lvl="1"/>
            <a:r>
              <a:rPr lang="en-US" dirty="0"/>
              <a:t>Create scripts that run on demand and are scheduled to run on a server</a:t>
            </a:r>
          </a:p>
          <a:p>
            <a:endParaRPr lang="en-US" dirty="0"/>
          </a:p>
          <a:p>
            <a:r>
              <a:rPr lang="en-US" dirty="0"/>
              <a:t>The result will require minimal set up and monitoring from the HPMS technician to produce HPMS software ready files for each data item</a:t>
            </a:r>
          </a:p>
        </p:txBody>
      </p:sp>
    </p:spTree>
    <p:extLst>
      <p:ext uri="{BB962C8B-B14F-4D97-AF65-F5344CB8AC3E}">
        <p14:creationId xmlns:p14="http://schemas.microsoft.com/office/powerpoint/2010/main" val="1639333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98998-FCF2-42D0-8273-3C833BCAE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Methodologies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6BC8F-636A-4DE6-8319-64598314D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Break data items into groups of scripting difficulty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Identify owners of data items</a:t>
            </a:r>
          </a:p>
          <a:p>
            <a:r>
              <a:rPr lang="en-US" dirty="0"/>
              <a:t>Identify data item database</a:t>
            </a:r>
          </a:p>
          <a:p>
            <a:r>
              <a:rPr lang="en-US" dirty="0"/>
              <a:t>Identify extent of data available for data items</a:t>
            </a:r>
          </a:p>
          <a:p>
            <a:r>
              <a:rPr lang="en-US" dirty="0"/>
              <a:t>Identify if processing can be scripted with Python</a:t>
            </a:r>
          </a:p>
        </p:txBody>
      </p:sp>
    </p:spTree>
    <p:extLst>
      <p:ext uri="{BB962C8B-B14F-4D97-AF65-F5344CB8AC3E}">
        <p14:creationId xmlns:p14="http://schemas.microsoft.com/office/powerpoint/2010/main" val="1775760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ED7B0-790A-46CD-ACC4-06EAD40E7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Scripting Difficulty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7592D-B9F0-4C57-A3F2-661A6488F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Transfer </a:t>
            </a:r>
            <a:r>
              <a:rPr lang="en-US" dirty="0"/>
              <a:t>– 12 Data Items</a:t>
            </a:r>
          </a:p>
          <a:p>
            <a:pPr lvl="1"/>
            <a:r>
              <a:rPr lang="en-US" dirty="0"/>
              <a:t>These data items are in the HPMS Software structure but not format. A transfer script will process these data items from their current format into the HPMS software format.</a:t>
            </a:r>
          </a:p>
        </p:txBody>
      </p:sp>
    </p:spTree>
    <p:extLst>
      <p:ext uri="{BB962C8B-B14F-4D97-AF65-F5344CB8AC3E}">
        <p14:creationId xmlns:p14="http://schemas.microsoft.com/office/powerpoint/2010/main" val="3435714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EB355-0B36-4649-AFFF-ACBA6C42A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5585F-75A7-4C89-9EC3-C95DF13A8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Who am I?</a:t>
            </a:r>
          </a:p>
          <a:p>
            <a:r>
              <a:rPr lang="en-US" dirty="0"/>
              <a:t>What is the </a:t>
            </a:r>
            <a:r>
              <a:rPr lang="en-US" cap="all" dirty="0"/>
              <a:t>H</a:t>
            </a:r>
            <a:r>
              <a:rPr lang="en-US" dirty="0"/>
              <a:t>ighway</a:t>
            </a:r>
            <a:r>
              <a:rPr lang="en-US" cap="all" dirty="0"/>
              <a:t> P</a:t>
            </a:r>
            <a:r>
              <a:rPr lang="en-US" dirty="0"/>
              <a:t>erformance</a:t>
            </a:r>
            <a:r>
              <a:rPr lang="en-US" cap="all" dirty="0"/>
              <a:t> M</a:t>
            </a:r>
            <a:r>
              <a:rPr lang="en-US" dirty="0"/>
              <a:t>onitoring</a:t>
            </a:r>
            <a:r>
              <a:rPr lang="en-US" cap="all" dirty="0"/>
              <a:t> S</a:t>
            </a:r>
            <a:r>
              <a:rPr lang="en-US" dirty="0"/>
              <a:t>ystem?</a:t>
            </a:r>
          </a:p>
          <a:p>
            <a:r>
              <a:rPr lang="en-US" cap="all" dirty="0"/>
              <a:t>V</a:t>
            </a:r>
            <a:r>
              <a:rPr lang="en-US" dirty="0"/>
              <a:t>ermont</a:t>
            </a:r>
            <a:r>
              <a:rPr lang="en-US" cap="all" dirty="0"/>
              <a:t> A</a:t>
            </a:r>
            <a:r>
              <a:rPr lang="en-US" dirty="0"/>
              <a:t>gency</a:t>
            </a:r>
            <a:r>
              <a:rPr lang="en-US" cap="all" dirty="0"/>
              <a:t> </a:t>
            </a:r>
            <a:r>
              <a:rPr lang="en-US" dirty="0"/>
              <a:t>of</a:t>
            </a:r>
            <a:r>
              <a:rPr lang="en-US" cap="all" dirty="0"/>
              <a:t> </a:t>
            </a:r>
            <a:r>
              <a:rPr lang="en-US" dirty="0"/>
              <a:t>Transportation’s Structure</a:t>
            </a:r>
          </a:p>
          <a:p>
            <a:r>
              <a:rPr lang="en-US" cap="all" dirty="0"/>
              <a:t>V</a:t>
            </a:r>
            <a:r>
              <a:rPr lang="en-US" dirty="0"/>
              <a:t>ermont</a:t>
            </a:r>
            <a:r>
              <a:rPr lang="en-US" cap="all" dirty="0"/>
              <a:t> A</a:t>
            </a:r>
            <a:r>
              <a:rPr lang="en-US" dirty="0"/>
              <a:t>gency</a:t>
            </a:r>
            <a:r>
              <a:rPr lang="en-US" cap="all" dirty="0"/>
              <a:t> </a:t>
            </a:r>
            <a:r>
              <a:rPr lang="en-US" dirty="0"/>
              <a:t>of</a:t>
            </a:r>
            <a:r>
              <a:rPr lang="en-US" cap="all" dirty="0"/>
              <a:t> </a:t>
            </a:r>
            <a:r>
              <a:rPr lang="en-US" dirty="0"/>
              <a:t>Transportation’s Current </a:t>
            </a:r>
            <a:r>
              <a:rPr lang="en-US" cap="all" dirty="0"/>
              <a:t>H</a:t>
            </a:r>
            <a:r>
              <a:rPr lang="en-US" dirty="0"/>
              <a:t>ighway</a:t>
            </a:r>
            <a:r>
              <a:rPr lang="en-US" cap="all" dirty="0"/>
              <a:t> P</a:t>
            </a:r>
            <a:r>
              <a:rPr lang="en-US" dirty="0"/>
              <a:t>erformance</a:t>
            </a:r>
            <a:r>
              <a:rPr lang="en-US" cap="all" dirty="0"/>
              <a:t> M</a:t>
            </a:r>
            <a:r>
              <a:rPr lang="en-US" dirty="0"/>
              <a:t>onitoring</a:t>
            </a:r>
            <a:r>
              <a:rPr lang="en-US" cap="all" dirty="0"/>
              <a:t> S</a:t>
            </a:r>
            <a:r>
              <a:rPr lang="en-US" dirty="0"/>
              <a:t>ystem Process</a:t>
            </a:r>
          </a:p>
          <a:p>
            <a:r>
              <a:rPr lang="en-US" dirty="0"/>
              <a:t>Project Literature Review</a:t>
            </a:r>
          </a:p>
          <a:p>
            <a:r>
              <a:rPr lang="en-US" dirty="0"/>
              <a:t>Project Goals</a:t>
            </a:r>
          </a:p>
          <a:p>
            <a:r>
              <a:rPr lang="en-US" dirty="0"/>
              <a:t>Project Methodology</a:t>
            </a:r>
          </a:p>
          <a:p>
            <a:r>
              <a:rPr lang="en-US" dirty="0"/>
              <a:t>Expected Results</a:t>
            </a:r>
          </a:p>
          <a:p>
            <a:r>
              <a:rPr lang="en-US" dirty="0"/>
              <a:t>Timeline</a:t>
            </a:r>
          </a:p>
          <a:p>
            <a:r>
              <a:rPr lang="en-US" dirty="0"/>
              <a:t>Tentative Presentation Venues</a:t>
            </a:r>
          </a:p>
        </p:txBody>
      </p:sp>
    </p:spTree>
    <p:extLst>
      <p:ext uri="{BB962C8B-B14F-4D97-AF65-F5344CB8AC3E}">
        <p14:creationId xmlns:p14="http://schemas.microsoft.com/office/powerpoint/2010/main" val="134821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ED7B0-790A-46CD-ACC4-06EAD40E7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Scripting Difficulty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7592D-B9F0-4C57-A3F2-661A6488F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Easy</a:t>
            </a:r>
            <a:r>
              <a:rPr lang="en-US" dirty="0"/>
              <a:t> – 12 Data Items</a:t>
            </a:r>
          </a:p>
          <a:p>
            <a:pPr lvl="1"/>
            <a:r>
              <a:rPr lang="en-US" dirty="0"/>
              <a:t>These data items will require a small number of script steps to process the base data into the HPMS structure, then transfer them into the HPMS software format.</a:t>
            </a:r>
          </a:p>
        </p:txBody>
      </p:sp>
    </p:spTree>
    <p:extLst>
      <p:ext uri="{BB962C8B-B14F-4D97-AF65-F5344CB8AC3E}">
        <p14:creationId xmlns:p14="http://schemas.microsoft.com/office/powerpoint/2010/main" val="831154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ED7B0-790A-46CD-ACC4-06EAD40E7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Scripting Difficulty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7592D-B9F0-4C57-A3F2-661A6488F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Hard</a:t>
            </a:r>
            <a:r>
              <a:rPr lang="en-US" dirty="0"/>
              <a:t> – 15 Data Items</a:t>
            </a:r>
          </a:p>
          <a:p>
            <a:pPr lvl="1"/>
            <a:r>
              <a:rPr lang="en-US" dirty="0"/>
              <a:t>These data items will require numerous script steps to process the base data into the HPMS structure, then transfer them into the HPMS software format.</a:t>
            </a:r>
          </a:p>
        </p:txBody>
      </p:sp>
    </p:spTree>
    <p:extLst>
      <p:ext uri="{BB962C8B-B14F-4D97-AF65-F5344CB8AC3E}">
        <p14:creationId xmlns:p14="http://schemas.microsoft.com/office/powerpoint/2010/main" val="2283841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863A9-CB63-43FF-B34D-CAE3EB7BF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Scripting Difficulty Groups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5514C-4584-45C5-8C80-2C8801CAA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Difficult</a:t>
            </a:r>
            <a:r>
              <a:rPr lang="en-US" dirty="0"/>
              <a:t> – 5 Data Items</a:t>
            </a:r>
          </a:p>
          <a:p>
            <a:pPr lvl="1"/>
            <a:r>
              <a:rPr lang="en-US" dirty="0"/>
              <a:t>These data items have readily available base data, but they do not cover the full extent required for HPMS</a:t>
            </a:r>
          </a:p>
          <a:p>
            <a:pPr lvl="1"/>
            <a:r>
              <a:rPr lang="en-US" dirty="0"/>
              <a:t>These scripts will process the data available and identify gaps in coverage</a:t>
            </a:r>
          </a:p>
          <a:p>
            <a:pPr lvl="1"/>
            <a:r>
              <a:rPr lang="en-US" dirty="0"/>
              <a:t>The HPMS technician will be responsible for filling in the gaps in coverage by visually inspection</a:t>
            </a:r>
          </a:p>
          <a:p>
            <a:pPr lvl="1"/>
            <a:r>
              <a:rPr lang="en-US" dirty="0"/>
              <a:t>Visual inspection data are captured from project plans, VTrans Video Logs (</a:t>
            </a:r>
            <a:r>
              <a:rPr lang="en-US" dirty="0">
                <a:hlinkClick r:id="rId2"/>
              </a:rPr>
              <a:t>http://vtrans.vermont.gov/working/videologs</a:t>
            </a:r>
            <a:r>
              <a:rPr lang="en-US" dirty="0"/>
              <a:t>), and field visits.</a:t>
            </a:r>
          </a:p>
          <a:p>
            <a:pPr lvl="1"/>
            <a:r>
              <a:rPr lang="en-US" dirty="0"/>
              <a:t>Once data collection is complete the transfer script will transfer the data into the HPMS software format.</a:t>
            </a:r>
          </a:p>
        </p:txBody>
      </p:sp>
    </p:spTree>
    <p:extLst>
      <p:ext uri="{BB962C8B-B14F-4D97-AF65-F5344CB8AC3E}">
        <p14:creationId xmlns:p14="http://schemas.microsoft.com/office/powerpoint/2010/main" val="42239893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63C7D-4C25-4EAF-A4BE-688EA111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Item Assessment Breakdown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E02261-EEF5-4512-9F1C-E7D2D2FE6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93" y="1551171"/>
            <a:ext cx="5966338" cy="44659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C4B133-1C7B-4B05-BBBE-3DA1FD5543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870" y="1551170"/>
            <a:ext cx="5966797" cy="445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5643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BA540-08A8-479F-9F99-B46A217C3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Project’s Expected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7A5B9-229B-49A8-98FA-1E186D2C7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HPMS technician time setting up data processes</a:t>
            </a:r>
          </a:p>
          <a:p>
            <a:r>
              <a:rPr lang="en-US" dirty="0"/>
              <a:t>Reduce HPMS technician time monitoring data processing</a:t>
            </a:r>
          </a:p>
          <a:p>
            <a:r>
              <a:rPr lang="en-US" dirty="0"/>
              <a:t>Decrease the probability of process failures</a:t>
            </a:r>
          </a:p>
          <a:p>
            <a:r>
              <a:rPr lang="en-US" dirty="0"/>
              <a:t>Increase data quality</a:t>
            </a:r>
          </a:p>
          <a:p>
            <a:r>
              <a:rPr lang="en-US" dirty="0"/>
              <a:t>Allow HPMS technician to multi-task as processes run on a separate server</a:t>
            </a:r>
          </a:p>
          <a:p>
            <a:r>
              <a:rPr lang="en-US" dirty="0"/>
              <a:t>Increase time available for correcting data validation errors </a:t>
            </a:r>
          </a:p>
        </p:txBody>
      </p:sp>
    </p:spTree>
    <p:extLst>
      <p:ext uri="{BB962C8B-B14F-4D97-AF65-F5344CB8AC3E}">
        <p14:creationId xmlns:p14="http://schemas.microsoft.com/office/powerpoint/2010/main" val="1537775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BF8E6-0BF9-43B0-A749-F08695D3B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Timeline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D3C8F44-7D00-4647-94AE-365F9533A5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2685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3123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5B079-FC84-42FE-BC7A-2F4F3D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Presentation Venues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2365C-3883-4613-928A-FFAA47E47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American Association of State Highway and Transportation Officials (AASHTO) GIS for Transportation Symposium</a:t>
            </a:r>
          </a:p>
          <a:p>
            <a:pPr lvl="1"/>
            <a:r>
              <a:rPr lang="en-US" dirty="0"/>
              <a:t>April/May 2019 </a:t>
            </a:r>
          </a:p>
          <a:p>
            <a:pPr lvl="1"/>
            <a:r>
              <a:rPr lang="en-US" u="sng" dirty="0">
                <a:hlinkClick r:id="rId2"/>
              </a:rPr>
              <a:t>http://www.gis-t.org/</a:t>
            </a:r>
            <a:endParaRPr lang="en-US" dirty="0"/>
          </a:p>
          <a:p>
            <a:endParaRPr lang="en-US" dirty="0"/>
          </a:p>
          <a:p>
            <a:r>
              <a:rPr lang="en-US" dirty="0"/>
              <a:t>Northeastern Arc Users Group</a:t>
            </a:r>
          </a:p>
          <a:p>
            <a:pPr lvl="1"/>
            <a:r>
              <a:rPr lang="en-US" dirty="0"/>
              <a:t>May 2019 </a:t>
            </a:r>
          </a:p>
          <a:p>
            <a:pPr lvl="1"/>
            <a:r>
              <a:rPr lang="en-US" u="sng" dirty="0">
                <a:hlinkClick r:id="rId3"/>
              </a:rPr>
              <a:t>https://www.northeastarc.org/</a:t>
            </a:r>
            <a:endParaRPr lang="en-US" dirty="0"/>
          </a:p>
          <a:p>
            <a:endParaRPr lang="en-US" dirty="0"/>
          </a:p>
          <a:p>
            <a:r>
              <a:rPr lang="en-US" dirty="0"/>
              <a:t>Vermont’s Annual Conference for GIS and Data Science Professionals</a:t>
            </a:r>
          </a:p>
          <a:p>
            <a:pPr lvl="1"/>
            <a:r>
              <a:rPr lang="en-US" dirty="0"/>
              <a:t>June 2019 </a:t>
            </a:r>
          </a:p>
          <a:p>
            <a:pPr lvl="1"/>
            <a:r>
              <a:rPr lang="en-US" u="sng" dirty="0">
                <a:hlinkClick r:id="rId4"/>
              </a:rPr>
              <a:t>https://www.geodatsci.com/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1004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E68D7-95DF-4279-8644-EDAD98CA1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57B2A-4677-47B1-B683-DCA1049BC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information on HPMS</a:t>
            </a:r>
          </a:p>
          <a:p>
            <a:endParaRPr lang="en-US" dirty="0"/>
          </a:p>
          <a:p>
            <a:pPr lvl="1"/>
            <a:r>
              <a:rPr lang="en-US" dirty="0"/>
              <a:t>FHWA HPMS Webpage</a:t>
            </a:r>
          </a:p>
          <a:p>
            <a:pPr lvl="1"/>
            <a:r>
              <a:rPr lang="en-US" dirty="0">
                <a:hlinkClick r:id="rId2"/>
              </a:rPr>
              <a:t>https://www.fhwa.dot.gov/policyinformation/hpms.cfm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HPMS Field Manual</a:t>
            </a:r>
          </a:p>
          <a:p>
            <a:pPr lvl="1"/>
            <a:r>
              <a:rPr lang="en-US" dirty="0">
                <a:hlinkClick r:id="rId3"/>
              </a:rPr>
              <a:t>https://www.fhwa.dot.gov/policyinformation/hpms/fieldmanual/hpms_field_manual_dec2016.pdf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55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15EC9-B8B2-4C5F-8933-D6FA700F1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am 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42A1D-08DA-4BD8-A5CD-296A65D11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David Narkewicz</a:t>
            </a:r>
          </a:p>
          <a:p>
            <a:r>
              <a:rPr lang="en-US" dirty="0"/>
              <a:t>The Pennsylvania State University </a:t>
            </a:r>
          </a:p>
          <a:p>
            <a:pPr lvl="1"/>
            <a:r>
              <a:rPr lang="en-US" dirty="0"/>
              <a:t>B.S. Meteorology, Minor GIS; 2011</a:t>
            </a:r>
          </a:p>
          <a:p>
            <a:pPr lvl="1"/>
            <a:r>
              <a:rPr lang="en-US" dirty="0"/>
              <a:t>Postbaccalaureate Certificate in GIS;  2013</a:t>
            </a:r>
          </a:p>
          <a:p>
            <a:pPr lvl="1"/>
            <a:r>
              <a:rPr lang="en-US" dirty="0"/>
              <a:t>Masters of GIS; Expected 2019</a:t>
            </a:r>
          </a:p>
          <a:p>
            <a:endParaRPr lang="en-US" dirty="0"/>
          </a:p>
          <a:p>
            <a:r>
              <a:rPr lang="en-US" dirty="0"/>
              <a:t>State of Vermont Agency of Transportation (VTrans) – 4 Years</a:t>
            </a:r>
          </a:p>
          <a:p>
            <a:pPr lvl="1"/>
            <a:r>
              <a:rPr lang="en-US" dirty="0"/>
              <a:t>Asset Management Unit – Data Management Section</a:t>
            </a:r>
          </a:p>
          <a:p>
            <a:pPr lvl="1"/>
            <a:r>
              <a:rPr lang="en-US" dirty="0"/>
              <a:t>GIS Professional III</a:t>
            </a:r>
          </a:p>
          <a:p>
            <a:pPr lvl="1"/>
            <a:r>
              <a:rPr lang="en-US" dirty="0"/>
              <a:t>Recently served as the Highway Performance Monitoring System Technician for 3 years</a:t>
            </a:r>
          </a:p>
        </p:txBody>
      </p:sp>
    </p:spTree>
    <p:extLst>
      <p:ext uri="{BB962C8B-B14F-4D97-AF65-F5344CB8AC3E}">
        <p14:creationId xmlns:p14="http://schemas.microsoft.com/office/powerpoint/2010/main" val="673327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3804E-3E3D-447D-894A-F174B0721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Highway Performance Monitoring System?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B37F8-FDD3-44C8-BD8A-F2BCAB6C8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HPMS</a:t>
            </a:r>
          </a:p>
          <a:p>
            <a:r>
              <a:rPr lang="en-US" dirty="0"/>
              <a:t>Developed in 1978 by Federal Highway Administration (FHWA)</a:t>
            </a:r>
          </a:p>
          <a:p>
            <a:r>
              <a:rPr lang="en-US" dirty="0"/>
              <a:t>FHWA mandates each state submit roadway condition &amp; performance data yearly on all public roads</a:t>
            </a:r>
          </a:p>
          <a:p>
            <a:pPr lvl="1"/>
            <a:r>
              <a:rPr lang="en-US" dirty="0"/>
              <a:t>Extent</a:t>
            </a:r>
          </a:p>
          <a:p>
            <a:pPr lvl="1"/>
            <a:r>
              <a:rPr lang="en-US" dirty="0"/>
              <a:t>Condition</a:t>
            </a:r>
          </a:p>
          <a:p>
            <a:pPr lvl="1"/>
            <a:r>
              <a:rPr lang="en-US" dirty="0"/>
              <a:t>Performance</a:t>
            </a:r>
          </a:p>
          <a:p>
            <a:pPr lvl="1"/>
            <a:r>
              <a:rPr lang="en-US" dirty="0"/>
              <a:t>Use</a:t>
            </a:r>
          </a:p>
          <a:p>
            <a:pPr lvl="1"/>
            <a:r>
              <a:rPr lang="en-US" dirty="0"/>
              <a:t>Operating Characteristics</a:t>
            </a:r>
          </a:p>
          <a:p>
            <a:r>
              <a:rPr lang="en-US" dirty="0"/>
              <a:t>Key source of data for </a:t>
            </a:r>
            <a:r>
              <a:rPr lang="en-US" i="1" dirty="0"/>
              <a:t>Conditions &amp; Performance (C&amp;P) Report to Congress </a:t>
            </a:r>
            <a:r>
              <a:rPr lang="en-US" dirty="0"/>
              <a:t>which is used to</a:t>
            </a:r>
            <a:r>
              <a:rPr lang="en-US" i="1" dirty="0"/>
              <a:t> </a:t>
            </a:r>
            <a:r>
              <a:rPr lang="en-US" dirty="0"/>
              <a:t>determine apportionment of Federal-aid funds</a:t>
            </a:r>
            <a:endParaRPr lang="en-US" i="1" dirty="0"/>
          </a:p>
          <a:p>
            <a:r>
              <a:rPr lang="en-US" dirty="0"/>
              <a:t>Reassessed in 2010 to center around GIS</a:t>
            </a:r>
          </a:p>
          <a:p>
            <a:r>
              <a:rPr lang="en-US" dirty="0"/>
              <a:t>Currently 70 different data items are reported</a:t>
            </a:r>
          </a:p>
        </p:txBody>
      </p:sp>
    </p:spTree>
    <p:extLst>
      <p:ext uri="{BB962C8B-B14F-4D97-AF65-F5344CB8AC3E}">
        <p14:creationId xmlns:p14="http://schemas.microsoft.com/office/powerpoint/2010/main" val="3225387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9FD17-3218-4947-8B70-58A10B793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HPMS Data Types and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ACEE3-AFA6-4711-9915-090EAB3F7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824"/>
            <a:ext cx="10515600" cy="5241850"/>
          </a:xfrm>
        </p:spPr>
        <p:txBody>
          <a:bodyPr numCol="5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u="sng" dirty="0"/>
              <a:t>Geometric </a:t>
            </a:r>
          </a:p>
          <a:p>
            <a:r>
              <a:rPr lang="en-US" dirty="0"/>
              <a:t>Lane Width</a:t>
            </a:r>
          </a:p>
          <a:p>
            <a:r>
              <a:rPr lang="en-US" dirty="0"/>
              <a:t>Median Type</a:t>
            </a:r>
          </a:p>
          <a:p>
            <a:r>
              <a:rPr lang="en-US" dirty="0"/>
              <a:t>Median Width</a:t>
            </a:r>
          </a:p>
          <a:p>
            <a:r>
              <a:rPr lang="en-US" dirty="0"/>
              <a:t>Shoulder Type</a:t>
            </a:r>
          </a:p>
          <a:p>
            <a:r>
              <a:rPr lang="en-US" dirty="0"/>
              <a:t>Right Shoulder Width</a:t>
            </a:r>
          </a:p>
          <a:p>
            <a:r>
              <a:rPr lang="en-US" dirty="0"/>
              <a:t>Left Shoulder Width</a:t>
            </a:r>
          </a:p>
          <a:p>
            <a:r>
              <a:rPr lang="en-US" dirty="0"/>
              <a:t>Peak Parking</a:t>
            </a:r>
          </a:p>
          <a:p>
            <a:r>
              <a:rPr lang="en-US" dirty="0"/>
              <a:t>Widening Obstacle</a:t>
            </a:r>
          </a:p>
          <a:p>
            <a:r>
              <a:rPr lang="en-US" dirty="0"/>
              <a:t>Widening Potential</a:t>
            </a:r>
          </a:p>
          <a:p>
            <a:r>
              <a:rPr lang="en-US" dirty="0"/>
              <a:t>Curve Classification</a:t>
            </a:r>
          </a:p>
          <a:p>
            <a:r>
              <a:rPr lang="en-US" dirty="0"/>
              <a:t>Terrain Type</a:t>
            </a:r>
          </a:p>
          <a:p>
            <a:r>
              <a:rPr lang="en-US" dirty="0"/>
              <a:t>Grade Classification</a:t>
            </a:r>
          </a:p>
          <a:p>
            <a:r>
              <a:rPr lang="en-US" dirty="0"/>
              <a:t>Percent Passing Sight Distance</a:t>
            </a:r>
          </a:p>
          <a:p>
            <a:pPr marL="0" indent="0">
              <a:buNone/>
            </a:pPr>
            <a:r>
              <a:rPr lang="en-US" b="1" u="sng" dirty="0"/>
              <a:t>Inventory </a:t>
            </a:r>
          </a:p>
          <a:p>
            <a:r>
              <a:rPr lang="en-US" dirty="0"/>
              <a:t>Functional System</a:t>
            </a:r>
          </a:p>
          <a:p>
            <a:r>
              <a:rPr lang="en-US" dirty="0"/>
              <a:t>Urban Code</a:t>
            </a:r>
          </a:p>
          <a:p>
            <a:r>
              <a:rPr lang="en-US" dirty="0"/>
              <a:t>Facility Type</a:t>
            </a:r>
          </a:p>
          <a:p>
            <a:r>
              <a:rPr lang="en-US" dirty="0"/>
              <a:t>Structure Type</a:t>
            </a:r>
          </a:p>
          <a:p>
            <a:r>
              <a:rPr lang="en-US" dirty="0"/>
              <a:t>Access Control</a:t>
            </a:r>
          </a:p>
          <a:p>
            <a:r>
              <a:rPr lang="en-US" dirty="0"/>
              <a:t>Ownership</a:t>
            </a:r>
          </a:p>
          <a:p>
            <a:r>
              <a:rPr lang="en-US" dirty="0"/>
              <a:t>Through Lanes</a:t>
            </a:r>
          </a:p>
          <a:p>
            <a:r>
              <a:rPr lang="en-US" dirty="0"/>
              <a:t>Peak Lanes</a:t>
            </a:r>
          </a:p>
          <a:p>
            <a:r>
              <a:rPr lang="en-US" dirty="0"/>
              <a:t>Counter Peak Lanes</a:t>
            </a:r>
          </a:p>
          <a:p>
            <a:r>
              <a:rPr lang="en-US" dirty="0"/>
              <a:t>Right Turn Lanes</a:t>
            </a:r>
          </a:p>
          <a:p>
            <a:r>
              <a:rPr lang="en-US" dirty="0"/>
              <a:t>Left Turn Lanes</a:t>
            </a:r>
          </a:p>
          <a:p>
            <a:r>
              <a:rPr lang="en-US" dirty="0"/>
              <a:t>Speed Limit</a:t>
            </a:r>
          </a:p>
          <a:p>
            <a:r>
              <a:rPr lang="en-US" dirty="0"/>
              <a:t>Managed Lane Operations Type</a:t>
            </a:r>
          </a:p>
          <a:p>
            <a:r>
              <a:rPr lang="en-US" dirty="0"/>
              <a:t>Managed Lanes</a:t>
            </a:r>
          </a:p>
          <a:p>
            <a:r>
              <a:rPr lang="en-US" dirty="0"/>
              <a:t>Toll Charged</a:t>
            </a:r>
          </a:p>
          <a:p>
            <a:r>
              <a:rPr lang="en-US" dirty="0"/>
              <a:t>Toll Type</a:t>
            </a:r>
          </a:p>
          <a:p>
            <a:r>
              <a:rPr lang="en-US" dirty="0"/>
              <a:t>County Code</a:t>
            </a:r>
          </a:p>
          <a:p>
            <a:r>
              <a:rPr lang="en-US" dirty="0"/>
              <a:t>Maintenance &amp; Operations</a:t>
            </a:r>
          </a:p>
          <a:p>
            <a:r>
              <a:rPr lang="en-US" dirty="0"/>
              <a:t>Directional Through Lanes</a:t>
            </a:r>
          </a:p>
          <a:p>
            <a:pPr marL="0" indent="0">
              <a:buNone/>
            </a:pPr>
            <a:r>
              <a:rPr lang="en-US" b="1" u="sng" dirty="0"/>
              <a:t>Pavement</a:t>
            </a:r>
          </a:p>
          <a:p>
            <a:r>
              <a:rPr lang="en-US" dirty="0"/>
              <a:t>Present Serviceability Rating</a:t>
            </a:r>
          </a:p>
          <a:p>
            <a:r>
              <a:rPr lang="en-US" dirty="0"/>
              <a:t>Faulting</a:t>
            </a:r>
          </a:p>
          <a:p>
            <a:r>
              <a:rPr lang="en-US" dirty="0"/>
              <a:t>Cracking Length</a:t>
            </a:r>
          </a:p>
          <a:p>
            <a:r>
              <a:rPr lang="en-US" dirty="0"/>
              <a:t>Climate Zone**</a:t>
            </a:r>
          </a:p>
          <a:p>
            <a:r>
              <a:rPr lang="en-US" dirty="0"/>
              <a:t>Soil Type**</a:t>
            </a:r>
          </a:p>
          <a:p>
            <a:r>
              <a:rPr lang="en-US" dirty="0"/>
              <a:t>International Roughness Index</a:t>
            </a:r>
          </a:p>
          <a:p>
            <a:r>
              <a:rPr lang="en-US" dirty="0"/>
              <a:t>Surface Type</a:t>
            </a:r>
          </a:p>
          <a:p>
            <a:r>
              <a:rPr lang="en-US" dirty="0"/>
              <a:t>Rutting</a:t>
            </a:r>
          </a:p>
          <a:p>
            <a:r>
              <a:rPr lang="en-US" dirty="0"/>
              <a:t>Cracking Percent</a:t>
            </a:r>
          </a:p>
          <a:p>
            <a:r>
              <a:rPr lang="en-US" dirty="0"/>
              <a:t>Year of Last Improvement</a:t>
            </a:r>
          </a:p>
          <a:p>
            <a:r>
              <a:rPr lang="en-US" dirty="0"/>
              <a:t>Year of Last Construction</a:t>
            </a:r>
          </a:p>
          <a:p>
            <a:r>
              <a:rPr lang="en-US" dirty="0"/>
              <a:t>Last Overlay Thickness</a:t>
            </a:r>
          </a:p>
          <a:p>
            <a:r>
              <a:rPr lang="en-US" dirty="0"/>
              <a:t>Thickness Rigid</a:t>
            </a:r>
          </a:p>
          <a:p>
            <a:r>
              <a:rPr lang="en-US" dirty="0"/>
              <a:t>Thickness Flexible</a:t>
            </a:r>
          </a:p>
          <a:p>
            <a:r>
              <a:rPr lang="en-US" dirty="0"/>
              <a:t>Base Type</a:t>
            </a:r>
          </a:p>
          <a:p>
            <a:r>
              <a:rPr lang="en-US" dirty="0"/>
              <a:t>Base Thickness</a:t>
            </a:r>
          </a:p>
          <a:p>
            <a:pPr marL="0" indent="0">
              <a:buNone/>
            </a:pPr>
            <a:r>
              <a:rPr lang="en-US" b="1" u="sng" dirty="0"/>
              <a:t>Route</a:t>
            </a:r>
          </a:p>
          <a:p>
            <a:r>
              <a:rPr lang="en-US" dirty="0"/>
              <a:t>Route Number</a:t>
            </a:r>
          </a:p>
          <a:p>
            <a:r>
              <a:rPr lang="en-US" dirty="0"/>
              <a:t>Route Signing</a:t>
            </a:r>
          </a:p>
          <a:p>
            <a:r>
              <a:rPr lang="en-US" dirty="0"/>
              <a:t>Route Qualifier</a:t>
            </a:r>
          </a:p>
          <a:p>
            <a:r>
              <a:rPr lang="en-US" dirty="0"/>
              <a:t>Alternative Route Name</a:t>
            </a:r>
          </a:p>
          <a:p>
            <a:pPr marL="0" indent="0">
              <a:buNone/>
            </a:pPr>
            <a:r>
              <a:rPr lang="en-US" b="1" u="sng" dirty="0"/>
              <a:t>Special Networks </a:t>
            </a:r>
          </a:p>
          <a:p>
            <a:r>
              <a:rPr lang="en-US" dirty="0"/>
              <a:t>Strategic Highway Network</a:t>
            </a:r>
          </a:p>
          <a:p>
            <a:r>
              <a:rPr lang="en-US" dirty="0"/>
              <a:t>National Highway System</a:t>
            </a:r>
          </a:p>
          <a:p>
            <a:r>
              <a:rPr lang="en-US" dirty="0"/>
              <a:t>National Truck Network</a:t>
            </a:r>
          </a:p>
          <a:p>
            <a:r>
              <a:rPr lang="en-US" dirty="0"/>
              <a:t>Future National Highway System</a:t>
            </a:r>
          </a:p>
          <a:p>
            <a:pPr marL="0" indent="0">
              <a:buNone/>
            </a:pPr>
            <a:r>
              <a:rPr lang="en-US" b="1" u="sng" dirty="0"/>
              <a:t>Traffic </a:t>
            </a:r>
          </a:p>
          <a:p>
            <a:r>
              <a:rPr lang="en-US" dirty="0"/>
              <a:t>Annual Average Daily Traffic Unit</a:t>
            </a:r>
          </a:p>
          <a:p>
            <a:r>
              <a:rPr lang="en-US" dirty="0"/>
              <a:t>Single Unit Truck and Bus AADT</a:t>
            </a:r>
          </a:p>
          <a:p>
            <a:r>
              <a:rPr lang="en-US" dirty="0"/>
              <a:t>Percent Peak Single-Unit Truck and Buses</a:t>
            </a:r>
          </a:p>
          <a:p>
            <a:r>
              <a:rPr lang="en-US" dirty="0"/>
              <a:t>Combination Truck AADT</a:t>
            </a:r>
          </a:p>
          <a:p>
            <a:r>
              <a:rPr lang="en-US" dirty="0"/>
              <a:t>Percent Peak Combination Trucks</a:t>
            </a:r>
          </a:p>
          <a:p>
            <a:r>
              <a:rPr lang="en-US" dirty="0"/>
              <a:t>K-factor</a:t>
            </a:r>
          </a:p>
          <a:p>
            <a:r>
              <a:rPr lang="en-US" dirty="0"/>
              <a:t>Directional Factor</a:t>
            </a:r>
          </a:p>
          <a:p>
            <a:r>
              <a:rPr lang="en-US" dirty="0"/>
              <a:t>Future AADT</a:t>
            </a:r>
          </a:p>
          <a:p>
            <a:r>
              <a:rPr lang="en-US" dirty="0"/>
              <a:t>Signal Type</a:t>
            </a:r>
          </a:p>
          <a:p>
            <a:r>
              <a:rPr lang="en-US" dirty="0"/>
              <a:t>Percent Green Time</a:t>
            </a:r>
          </a:p>
          <a:p>
            <a:r>
              <a:rPr lang="en-US" dirty="0"/>
              <a:t>Number of Signalized Intersections</a:t>
            </a:r>
          </a:p>
          <a:p>
            <a:r>
              <a:rPr lang="en-US" dirty="0"/>
              <a:t>Number of Stop-Sign Controlled Intersections</a:t>
            </a:r>
          </a:p>
          <a:p>
            <a:r>
              <a:rPr lang="en-US" dirty="0"/>
              <a:t>Number of Intersections, Type-Other</a:t>
            </a:r>
          </a:p>
          <a:p>
            <a:r>
              <a:rPr lang="en-US" dirty="0"/>
              <a:t>Capacity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5864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0B14A-24AB-4682-A7A5-11133223C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HPMS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73624-EB76-4794-B263-E17361F5D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Key annual HPMS submittal dates</a:t>
            </a:r>
          </a:p>
          <a:p>
            <a:pPr lvl="1"/>
            <a:r>
              <a:rPr lang="en-US" dirty="0"/>
              <a:t>April 15th (Interstate) and June 15</a:t>
            </a:r>
            <a:r>
              <a:rPr lang="en-US" baseline="30000" dirty="0"/>
              <a:t>th </a:t>
            </a:r>
            <a:r>
              <a:rPr lang="en-US" dirty="0"/>
              <a:t>(Non-Interstate)</a:t>
            </a:r>
          </a:p>
          <a:p>
            <a:r>
              <a:rPr lang="en-US" dirty="0"/>
              <a:t>Last full year’s data</a:t>
            </a:r>
          </a:p>
          <a:p>
            <a:pPr lvl="1"/>
            <a:r>
              <a:rPr lang="en-US" dirty="0"/>
              <a:t>2018 submittal is 2017 data</a:t>
            </a:r>
          </a:p>
          <a:p>
            <a:r>
              <a:rPr lang="en-US" dirty="0"/>
              <a:t>Mileage must be consistent with Certified Public Road Mileage signed by States’ Governors annually</a:t>
            </a:r>
          </a:p>
          <a:p>
            <a:r>
              <a:rPr lang="en-US" dirty="0"/>
              <a:t>Submittal includes:</a:t>
            </a:r>
          </a:p>
          <a:p>
            <a:pPr lvl="1"/>
            <a:r>
              <a:rPr lang="en-US" dirty="0"/>
              <a:t>Linear referencing system (LRS) data</a:t>
            </a:r>
          </a:p>
          <a:p>
            <a:pPr lvl="1"/>
            <a:r>
              <a:rPr lang="en-US" dirty="0"/>
              <a:t>Roadway inventory/attribute data</a:t>
            </a:r>
          </a:p>
          <a:p>
            <a:r>
              <a:rPr lang="en-US" dirty="0"/>
              <a:t>HPMS submittal must be transmitted to FHWA via web-based application</a:t>
            </a:r>
          </a:p>
        </p:txBody>
      </p:sp>
    </p:spTree>
    <p:extLst>
      <p:ext uri="{BB962C8B-B14F-4D97-AF65-F5344CB8AC3E}">
        <p14:creationId xmlns:p14="http://schemas.microsoft.com/office/powerpoint/2010/main" val="3063738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02DC2-B58C-4627-AE3B-8257B64C9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HPMS Data Software 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5A121-073D-4B49-90F8-152698235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44805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Text file with values separated by ‘|’</a:t>
            </a:r>
          </a:p>
          <a:p>
            <a:r>
              <a:rPr lang="en-US" dirty="0"/>
              <a:t>Content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Year_Record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State_Code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Route_ID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Begin_Point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End_Point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Data_Item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Section_Length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Value_Numeric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Value_Text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Value_Date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Comments (Optional)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EA3AF3-5213-4DCB-92E2-E5B426813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0" y="2518991"/>
            <a:ext cx="7718868" cy="296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182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C1EE5-4C45-4B4F-BFC9-41F878EEC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VTrans Unit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BDDA7-108C-4075-A404-1D4E406B3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 Data Owners</a:t>
            </a:r>
          </a:p>
          <a:p>
            <a:pPr lvl="1"/>
            <a:r>
              <a:rPr lang="en-US" dirty="0"/>
              <a:t>Mapping Unit</a:t>
            </a:r>
          </a:p>
          <a:p>
            <a:pPr lvl="2"/>
            <a:r>
              <a:rPr lang="en-US" dirty="0"/>
              <a:t>Manages and maintains the official record of all public roadways in the state</a:t>
            </a:r>
          </a:p>
          <a:p>
            <a:pPr lvl="1"/>
            <a:r>
              <a:rPr lang="en-US" dirty="0"/>
              <a:t>Pavement Unit</a:t>
            </a:r>
          </a:p>
          <a:p>
            <a:pPr lvl="2"/>
            <a:r>
              <a:rPr lang="en-US" dirty="0"/>
              <a:t>Manages and maintains the official pavement statistics for the state</a:t>
            </a:r>
          </a:p>
          <a:p>
            <a:pPr lvl="1"/>
            <a:r>
              <a:rPr lang="en-US" dirty="0"/>
              <a:t>Structures Unit</a:t>
            </a:r>
          </a:p>
          <a:p>
            <a:pPr lvl="2"/>
            <a:r>
              <a:rPr lang="en-US" dirty="0"/>
              <a:t>Manages and maintains the official bridge data for the state </a:t>
            </a:r>
          </a:p>
          <a:p>
            <a:pPr lvl="1"/>
            <a:r>
              <a:rPr lang="en-US" dirty="0"/>
              <a:t>Traffic Unit</a:t>
            </a:r>
          </a:p>
          <a:p>
            <a:pPr lvl="2"/>
            <a:r>
              <a:rPr lang="en-US" dirty="0"/>
              <a:t>Manages and maintains the official traffic statistics for the state</a:t>
            </a:r>
          </a:p>
          <a:p>
            <a:pPr lvl="1"/>
            <a:r>
              <a:rPr lang="en-US" dirty="0"/>
              <a:t>Asset Management – HPMS Technician</a:t>
            </a:r>
          </a:p>
          <a:p>
            <a:pPr lvl="2"/>
            <a:r>
              <a:rPr lang="en-US" dirty="0"/>
              <a:t>Responsible for all data items not owned by other units</a:t>
            </a:r>
          </a:p>
        </p:txBody>
      </p:sp>
    </p:spTree>
    <p:extLst>
      <p:ext uri="{BB962C8B-B14F-4D97-AF65-F5344CB8AC3E}">
        <p14:creationId xmlns:p14="http://schemas.microsoft.com/office/powerpoint/2010/main" val="675700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D916B-A011-4A2E-8A0A-C8A3AFD2F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VTrans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67397-4353-4829-9395-BFB185389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GIS software vendor used by Vermont is </a:t>
            </a:r>
            <a:r>
              <a:rPr lang="en-US" dirty="0" err="1"/>
              <a:t>Esri</a:t>
            </a:r>
            <a:endParaRPr lang="en-US" dirty="0"/>
          </a:p>
          <a:p>
            <a:pPr lvl="1"/>
            <a:r>
              <a:rPr lang="en-US" dirty="0"/>
              <a:t>Data resides in </a:t>
            </a:r>
            <a:r>
              <a:rPr lang="en-US" dirty="0" err="1"/>
              <a:t>ArcSDE</a:t>
            </a:r>
            <a:r>
              <a:rPr lang="en-US" dirty="0"/>
              <a:t> relational database</a:t>
            </a:r>
          </a:p>
          <a:p>
            <a:pPr lvl="2"/>
            <a:r>
              <a:rPr lang="en-US" dirty="0"/>
              <a:t>multiuser relational geodatabase that can be edited and used simultaneously by many users</a:t>
            </a:r>
          </a:p>
          <a:p>
            <a:pPr lvl="2"/>
            <a:r>
              <a:rPr lang="en-US" dirty="0"/>
              <a:t>SQL server based</a:t>
            </a:r>
          </a:p>
          <a:p>
            <a:pPr lvl="1"/>
            <a:r>
              <a:rPr lang="en-US" dirty="0"/>
              <a:t>HPMS technician has active connections to other units data through the </a:t>
            </a:r>
            <a:r>
              <a:rPr lang="en-US" dirty="0" err="1"/>
              <a:t>ArcSDE</a:t>
            </a:r>
            <a:r>
              <a:rPr lang="en-US" dirty="0"/>
              <a:t> environment</a:t>
            </a:r>
          </a:p>
          <a:p>
            <a:endParaRPr lang="en-US" dirty="0"/>
          </a:p>
          <a:p>
            <a:r>
              <a:rPr lang="en-US" dirty="0"/>
              <a:t>Non-</a:t>
            </a:r>
            <a:r>
              <a:rPr lang="en-US" dirty="0" err="1"/>
              <a:t>Esri</a:t>
            </a:r>
            <a:r>
              <a:rPr lang="en-US" dirty="0"/>
              <a:t> based data is transferred to HPMS technician through Excel files and emails</a:t>
            </a:r>
          </a:p>
        </p:txBody>
      </p:sp>
    </p:spTree>
    <p:extLst>
      <p:ext uri="{BB962C8B-B14F-4D97-AF65-F5344CB8AC3E}">
        <p14:creationId xmlns:p14="http://schemas.microsoft.com/office/powerpoint/2010/main" val="3864509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1489</Words>
  <Application>Microsoft Macintosh PowerPoint</Application>
  <PresentationFormat>Widescreen</PresentationFormat>
  <Paragraphs>283</Paragraphs>
  <Slides>27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Automating the Vermont Agency of Transportation Highway Performance Monitoring System Submittal</vt:lpstr>
      <vt:lpstr>Today’s Agenda</vt:lpstr>
      <vt:lpstr>Who am I?</vt:lpstr>
      <vt:lpstr>What is the Highway Performance Monitoring System?</vt:lpstr>
      <vt:lpstr>HPMS Data Types and Items</vt:lpstr>
      <vt:lpstr>HPMS Reporting</vt:lpstr>
      <vt:lpstr>HPMS Data Software Standard</vt:lpstr>
      <vt:lpstr>VTrans Unit Structure</vt:lpstr>
      <vt:lpstr>VTrans Data Structure</vt:lpstr>
      <vt:lpstr>ArcSDE Data Example</vt:lpstr>
      <vt:lpstr>ArcSDE Data Example(Continued)</vt:lpstr>
      <vt:lpstr>Excel Data Example</vt:lpstr>
      <vt:lpstr>VTrans Current HPMS Process</vt:lpstr>
      <vt:lpstr>HPMS Data Item Process Example</vt:lpstr>
      <vt:lpstr>HPMS Data Item Process Example (Continued)</vt:lpstr>
      <vt:lpstr>Project Literature Review</vt:lpstr>
      <vt:lpstr>Project Goal</vt:lpstr>
      <vt:lpstr>Project Methodologies</vt:lpstr>
      <vt:lpstr>Scripting Difficulty Groups</vt:lpstr>
      <vt:lpstr>Scripting Difficulty Groups</vt:lpstr>
      <vt:lpstr>Scripting Difficulty Groups</vt:lpstr>
      <vt:lpstr>Scripting Difficulty Groups (Continued)</vt:lpstr>
      <vt:lpstr>Data Item Assessment Breakdown</vt:lpstr>
      <vt:lpstr>Project’s Expected Results</vt:lpstr>
      <vt:lpstr>Project Timeline</vt:lpstr>
      <vt:lpstr>Tentative Presentation Venues</vt:lpstr>
      <vt:lpstr>Questions?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Automating the Vermont Agency of Transportation HPMS Submittal</dc:title>
  <dc:creator>Narkewicz, David</dc:creator>
  <cp:lastModifiedBy>Dave Nark</cp:lastModifiedBy>
  <cp:revision>53</cp:revision>
  <dcterms:created xsi:type="dcterms:W3CDTF">2018-07-20T18:39:00Z</dcterms:created>
  <dcterms:modified xsi:type="dcterms:W3CDTF">2018-07-27T18:33:06Z</dcterms:modified>
</cp:coreProperties>
</file>