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9" r:id="rId2"/>
    <p:sldId id="268" r:id="rId3"/>
    <p:sldId id="263" r:id="rId4"/>
    <p:sldId id="269" r:id="rId5"/>
    <p:sldId id="280" r:id="rId6"/>
    <p:sldId id="274" r:id="rId7"/>
    <p:sldId id="273" r:id="rId8"/>
    <p:sldId id="270" r:id="rId9"/>
    <p:sldId id="276" r:id="rId10"/>
    <p:sldId id="277" r:id="rId11"/>
    <p:sldId id="275" r:id="rId12"/>
    <p:sldId id="278" r:id="rId13"/>
    <p:sldId id="271" r:id="rId14"/>
    <p:sldId id="267" r:id="rId15"/>
    <p:sldId id="272" r:id="rId16"/>
    <p:sldId id="281" r:id="rId17"/>
    <p:sldId id="283" r:id="rId18"/>
    <p:sldId id="284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49" autoAdjust="0"/>
    <p:restoredTop sz="81605" autoAdjust="0"/>
  </p:normalViewPr>
  <p:slideViewPr>
    <p:cSldViewPr>
      <p:cViewPr>
        <p:scale>
          <a:sx n="75" d="100"/>
          <a:sy n="75" d="100"/>
        </p:scale>
        <p:origin x="-960" y="-3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F6C74B1-5E71-45DE-8A68-60569FCBDDDD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8F860B9-B044-4B78-9C6C-88E2ABD66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3EED8C-222C-4008-9AE1-12ECDFF58BB6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D40E71-32B6-4A7E-B5A7-AD89B7E54A9B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BA4196-003A-4457-A7B9-23632A9B1F9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E4A4246-3777-480E-8F77-60A93F0E8A4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782C18D-063D-49B8-9136-9D627631593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Specified date and time for completion – part 1</a:t>
            </a: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D24AF8-D007-411B-B453-F1B1E06095F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Specified date and time for completion – Part 2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FAEC5D-29D5-4583-92C1-420AB761890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D02F4-2607-41F2-8B6A-5DEFE2790B8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AAEAB5-DFCE-4305-84F7-A3549E0997F1}" type="slidenum">
              <a:rPr lang="en-US" sz="1200">
                <a:latin typeface="Calibri" pitchFamily="34" charset="0"/>
              </a:rPr>
              <a:pPr algn="r"/>
              <a:t>17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573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EAAEAB5-DFCE-4305-84F7-A3549E0997F1}" type="slidenum">
              <a:rPr lang="en-US" sz="1200">
                <a:latin typeface="Calibri" pitchFamily="34" charset="0"/>
              </a:rPr>
              <a:pPr algn="r"/>
              <a:t>18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17AAD7-F064-42C0-B318-5633A7EA741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b="1" i="1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388B8D-62AB-4C0D-8DBD-F96491F960B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solidFill>
                <a:srgbClr val="C00000"/>
              </a:solidFill>
            </a:endParaRP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1C363D-2751-4678-95CF-6E22CED98EF8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3117495-51AF-4BED-BB1A-98D733B3C7A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B1DD81-99F3-4171-93F4-59FC491C3B5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AEE5E53-AFB2-46BA-8F94-41B144CA72DF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DF287-CD74-4789-931F-4366F8EB2F27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1D2421-C460-4A6E-9AE9-5CAA7AF07073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8537FEA6-A7A9-429D-806B-4678427743DC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3D41894B-00A5-4FEC-8262-B0E2C56DA3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A78E-1611-4973-8BAD-0A59F07773A0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61C441-458F-4B19-96D3-56D68ABC4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05218-0520-4211-8BFF-54A7EFC9AB68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534AC-E916-4596-8724-209368DBB6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61F1E-FF58-4CBA-B2BC-6CE6F9A0334F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7252AA-9C7D-47AD-AE30-0EABD00697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Chevron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D165F6-903F-4FF0-99AB-496FA5D81A19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1C075D9-5185-4CF8-AF9A-1B114AE8A3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1ED079-346E-4656-A58A-E9E8C2867DF5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F382A5-907C-4BA3-ABD3-7B7A9FB1A1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4B4A10-95C2-49C3-B892-A56B0DF83733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CC8F6-87E6-482D-BF2E-001F80000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0735309-D849-4EC0-B014-F9D8ACEADE2D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E72FA6-66D8-4429-8664-7A0EEAD35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9C897-8603-46B5-997B-A4F87FA762B2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6F01-86FB-4CB4-BBD5-AF10F148AD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3AB0306-CF22-4FF5-8DF0-1A5572B79272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AFBB05-D31B-4C87-BA48-9A71D3D6E2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Chevron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D904E2-C2E5-4F76-BAD7-855CE29513EF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066AE829-2C82-4D2E-8348-6748E00DF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1C840DEA-7401-49E8-9C11-CFA305D16249}" type="datetimeFigureOut">
              <a:rPr lang="en-US"/>
              <a:pPr>
                <a:defRPr/>
              </a:pPr>
              <a:t>5/14/2013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9054F1D9-C83C-4B1B-B166-75C4FC11B0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0" r:id="rId2"/>
    <p:sldLayoutId id="2147483685" r:id="rId3"/>
    <p:sldLayoutId id="2147483686" r:id="rId4"/>
    <p:sldLayoutId id="2147483687" r:id="rId5"/>
    <p:sldLayoutId id="2147483688" r:id="rId6"/>
    <p:sldLayoutId id="2147483681" r:id="rId7"/>
    <p:sldLayoutId id="2147483689" r:id="rId8"/>
    <p:sldLayoutId id="2147483690" r:id="rId9"/>
    <p:sldLayoutId id="2147483682" r:id="rId10"/>
    <p:sldLayoutId id="21474836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lum bright="80000" contrast="-86000"/>
          </a:blip>
          <a:srcRect/>
          <a:stretch>
            <a:fillRect/>
          </a:stretch>
        </p:blipFill>
        <p:spPr bwMode="auto">
          <a:xfrm>
            <a:off x="838200" y="381000"/>
            <a:ext cx="7391400" cy="4484688"/>
          </a:xfrm>
          <a:prstGeom prst="rect">
            <a:avLst/>
          </a:prstGeom>
          <a:noFill/>
          <a:ln w="9525" cmpd="sng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219200"/>
            <a:ext cx="6629400" cy="190596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6000" dirty="0" smtClean="0">
                <a:solidFill>
                  <a:schemeClr val="tx1"/>
                </a:solidFill>
              </a:rPr>
              <a:t>Inundation Analysis of Houston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3581400"/>
            <a:ext cx="7543800" cy="686762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Geog 596A Peer Review</a:t>
            </a:r>
          </a:p>
        </p:txBody>
      </p:sp>
      <p:sp>
        <p:nvSpPr>
          <p:cNvPr id="14340" name="Rectangle 6"/>
          <p:cNvSpPr>
            <a:spLocks noChangeArrowheads="1"/>
          </p:cNvSpPr>
          <p:nvPr/>
        </p:nvSpPr>
        <p:spPr bwMode="auto">
          <a:xfrm>
            <a:off x="0" y="6211669"/>
            <a:ext cx="44422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Lucida Sans Unicode" pitchFamily="34" charset="0"/>
              </a:rPr>
              <a:t>Capstone Proposal By</a:t>
            </a:r>
            <a:r>
              <a:rPr lang="en-US" b="1" dirty="0">
                <a:solidFill>
                  <a:schemeClr val="bg1"/>
                </a:solidFill>
                <a:latin typeface="Lucida Sans Unicode" pitchFamily="34" charset="0"/>
              </a:rPr>
              <a:t>: Larry  </a:t>
            </a:r>
            <a:r>
              <a:rPr lang="en-US" b="1" dirty="0" smtClean="0">
                <a:solidFill>
                  <a:schemeClr val="bg1"/>
                </a:solidFill>
                <a:latin typeface="Lucida Sans Unicode" pitchFamily="34" charset="0"/>
              </a:rPr>
              <a:t>T. Nierth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Lucida Sans Unicode" pitchFamily="34" charset="0"/>
              </a:rPr>
              <a:t>Graduate Advisor: Dr. Patrick Kennelly</a:t>
            </a:r>
            <a:endParaRPr lang="en-US" b="1" dirty="0">
              <a:solidFill>
                <a:schemeClr val="bg1"/>
              </a:solidFill>
              <a:latin typeface="Lucida Sans Unicode" pitchFamily="34" charset="0"/>
            </a:endParaRPr>
          </a:p>
        </p:txBody>
      </p:sp>
      <p:sp>
        <p:nvSpPr>
          <p:cNvPr id="14341" name="Rectangle 10"/>
          <p:cNvSpPr>
            <a:spLocks noChangeArrowheads="1"/>
          </p:cNvSpPr>
          <p:nvPr/>
        </p:nvSpPr>
        <p:spPr bwMode="auto">
          <a:xfrm>
            <a:off x="8077200" y="6553200"/>
            <a:ext cx="10461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>
                <a:solidFill>
                  <a:schemeClr val="bg1"/>
                </a:solidFill>
                <a:latin typeface="Lucida Sans Unicode" pitchFamily="34" charset="0"/>
              </a:rPr>
              <a:t>May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3733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066800"/>
            <a:ext cx="8534400" cy="114300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3"/>
              <a:defRPr/>
            </a:pPr>
            <a:r>
              <a:rPr lang="en-US" sz="2400" dirty="0">
                <a:latin typeface="+mn-lt"/>
                <a:cs typeface="+mn-cs"/>
              </a:rPr>
              <a:t>Determine parcels effected for each scenario, percent total of each parcel’s area effected, and their actual MAX inundation value.</a:t>
            </a:r>
            <a:endParaRPr lang="en-US" sz="2700" dirty="0">
              <a:latin typeface="+mn-lt"/>
              <a:cs typeface="+mn-cs"/>
            </a:endParaRPr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2286000"/>
            <a:ext cx="5191125" cy="4152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2774" name="TextBox 8"/>
          <p:cNvSpPr txBox="1">
            <a:spLocks noChangeArrowheads="1"/>
          </p:cNvSpPr>
          <p:nvPr/>
        </p:nvSpPr>
        <p:spPr bwMode="auto">
          <a:xfrm>
            <a:off x="7391400" y="5181600"/>
            <a:ext cx="17097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Lucida Sans Unicode" pitchFamily="34" charset="0"/>
              </a:rPr>
              <a:t>3,713 SQFT.</a:t>
            </a:r>
          </a:p>
          <a:p>
            <a:r>
              <a:rPr lang="en-US">
                <a:latin typeface="Lucida Sans Unicode" pitchFamily="34" charset="0"/>
              </a:rPr>
              <a:t>    Parcel is</a:t>
            </a:r>
          </a:p>
          <a:p>
            <a:r>
              <a:rPr lang="en-US">
                <a:latin typeface="Lucida Sans Unicode" pitchFamily="34" charset="0"/>
              </a:rPr>
              <a:t>74% Flooded</a:t>
            </a:r>
          </a:p>
        </p:txBody>
      </p:sp>
      <p:sp>
        <p:nvSpPr>
          <p:cNvPr id="17" name="Freeform 16"/>
          <p:cNvSpPr/>
          <p:nvPr/>
        </p:nvSpPr>
        <p:spPr>
          <a:xfrm>
            <a:off x="3124200" y="2943225"/>
            <a:ext cx="2028825" cy="1952625"/>
          </a:xfrm>
          <a:custGeom>
            <a:avLst/>
            <a:gdLst>
              <a:gd name="connsiteX0" fmla="*/ 0 w 2028825"/>
              <a:gd name="connsiteY0" fmla="*/ 1066800 h 1952625"/>
              <a:gd name="connsiteX1" fmla="*/ 1143000 w 2028825"/>
              <a:gd name="connsiteY1" fmla="*/ 1952625 h 1952625"/>
              <a:gd name="connsiteX2" fmla="*/ 1447800 w 2028825"/>
              <a:gd name="connsiteY2" fmla="*/ 1457325 h 1952625"/>
              <a:gd name="connsiteX3" fmla="*/ 1685925 w 2028825"/>
              <a:gd name="connsiteY3" fmla="*/ 1647825 h 1952625"/>
              <a:gd name="connsiteX4" fmla="*/ 2028825 w 2028825"/>
              <a:gd name="connsiteY4" fmla="*/ 1028700 h 1952625"/>
              <a:gd name="connsiteX5" fmla="*/ 676275 w 2028825"/>
              <a:gd name="connsiteY5" fmla="*/ 0 h 1952625"/>
              <a:gd name="connsiteX6" fmla="*/ 0 w 2028825"/>
              <a:gd name="connsiteY6" fmla="*/ 1066800 h 1952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825" h="1952625">
                <a:moveTo>
                  <a:pt x="0" y="1066800"/>
                </a:moveTo>
                <a:lnTo>
                  <a:pt x="1143000" y="1952625"/>
                </a:lnTo>
                <a:lnTo>
                  <a:pt x="1447800" y="1457325"/>
                </a:lnTo>
                <a:lnTo>
                  <a:pt x="1685925" y="1647825"/>
                </a:lnTo>
                <a:lnTo>
                  <a:pt x="2028825" y="1028700"/>
                </a:lnTo>
                <a:lnTo>
                  <a:pt x="676275" y="0"/>
                </a:lnTo>
                <a:lnTo>
                  <a:pt x="0" y="1066800"/>
                </a:lnTo>
                <a:close/>
              </a:path>
            </a:pathLst>
          </a:custGeom>
          <a:noFill/>
          <a:ln w="15875" cmpd="sng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304800" y="2906713"/>
            <a:ext cx="15636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1,316 SQFT.</a:t>
            </a:r>
          </a:p>
        </p:txBody>
      </p:sp>
      <p:cxnSp>
        <p:nvCxnSpPr>
          <p:cNvPr id="11" name="Shape 10"/>
          <p:cNvCxnSpPr>
            <a:stCxn id="32773" idx="2"/>
          </p:cNvCxnSpPr>
          <p:nvPr/>
        </p:nvCxnSpPr>
        <p:spPr>
          <a:xfrm rot="5400000" flipH="1" flipV="1">
            <a:off x="2181624" y="1953022"/>
            <a:ext cx="228598" cy="2418558"/>
          </a:xfrm>
          <a:prstGeom prst="bentConnector4">
            <a:avLst>
              <a:gd name="adj1" fmla="val -100001"/>
              <a:gd name="adj2" fmla="val 66163"/>
            </a:avLst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Elbow Connector 12"/>
          <p:cNvCxnSpPr>
            <a:stCxn id="32773" idx="2"/>
          </p:cNvCxnSpPr>
          <p:nvPr/>
        </p:nvCxnSpPr>
        <p:spPr>
          <a:xfrm rot="16200000" flipH="1">
            <a:off x="1679575" y="2682875"/>
            <a:ext cx="1308100" cy="24955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2"/>
          <p:cNvCxnSpPr>
            <a:stCxn id="32773" idx="2"/>
          </p:cNvCxnSpPr>
          <p:nvPr/>
        </p:nvCxnSpPr>
        <p:spPr>
          <a:xfrm rot="16200000" flipH="1">
            <a:off x="1642268" y="2720182"/>
            <a:ext cx="696913" cy="1809750"/>
          </a:xfrm>
          <a:prstGeom prst="bentConnector2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/>
          <p:cNvGrpSpPr/>
          <p:nvPr/>
        </p:nvGrpSpPr>
        <p:grpSpPr>
          <a:xfrm>
            <a:off x="5122863" y="2514600"/>
            <a:ext cx="2268537" cy="3128963"/>
            <a:chOff x="5122863" y="2514600"/>
            <a:chExt cx="2268537" cy="3128963"/>
          </a:xfrm>
        </p:grpSpPr>
        <p:cxnSp>
          <p:nvCxnSpPr>
            <p:cNvPr id="21" name="Shape 20"/>
            <p:cNvCxnSpPr>
              <a:stCxn id="32774" idx="1"/>
            </p:cNvCxnSpPr>
            <p:nvPr/>
          </p:nvCxnSpPr>
          <p:spPr>
            <a:xfrm rot="10800000">
              <a:off x="5122863" y="4811713"/>
              <a:ext cx="2268537" cy="831850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tx1">
                  <a:lumMod val="95000"/>
                  <a:lumOff val="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5229225" y="4038600"/>
              <a:ext cx="304800" cy="304800"/>
            </a:xfrm>
            <a:prstGeom prst="rect">
              <a:avLst/>
            </a:prstGeom>
            <a:noFill/>
            <a:ln w="95250" cmpd="sng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32780" name="TextBox 25"/>
            <p:cNvSpPr txBox="1">
              <a:spLocks noChangeArrowheads="1"/>
            </p:cNvSpPr>
            <p:nvPr/>
          </p:nvSpPr>
          <p:spPr bwMode="auto">
            <a:xfrm>
              <a:off x="5334000" y="2514600"/>
              <a:ext cx="1449388" cy="646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latin typeface="Lucida Sans Unicode" pitchFamily="34" charset="0"/>
                </a:rPr>
                <a:t>Max depth:</a:t>
              </a:r>
            </a:p>
            <a:p>
              <a:r>
                <a:rPr lang="en-US" dirty="0">
                  <a:latin typeface="Lucida Sans Unicode" pitchFamily="34" charset="0"/>
                </a:rPr>
                <a:t>     1.13”</a:t>
              </a:r>
            </a:p>
          </p:txBody>
        </p:sp>
        <p:cxnSp>
          <p:nvCxnSpPr>
            <p:cNvPr id="28" name="Straight Arrow Connector 27"/>
            <p:cNvCxnSpPr>
              <a:stCxn id="32780" idx="2"/>
            </p:cNvCxnSpPr>
            <p:nvPr/>
          </p:nvCxnSpPr>
          <p:spPr>
            <a:xfrm rot="5400000">
              <a:off x="5181600" y="3313113"/>
              <a:ext cx="1030287" cy="725488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3733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228600" y="1219200"/>
            <a:ext cx="8534400" cy="990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4"/>
              <a:defRPr/>
            </a:pPr>
            <a:r>
              <a:rPr lang="en-US" sz="2700" dirty="0">
                <a:latin typeface="+mn-lt"/>
                <a:cs typeface="+mn-cs"/>
              </a:rPr>
              <a:t>Aggregate inundation totals by land use code and generate maps summarizing the findings.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6629400" y="2590800"/>
            <a:ext cx="2151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latin typeface="Lucida Sans Unicode" pitchFamily="34" charset="0"/>
              </a:rPr>
              <a:t>Average </a:t>
            </a:r>
            <a:r>
              <a:rPr lang="en-US" sz="1600" i="1" dirty="0" smtClean="0">
                <a:latin typeface="Lucida Sans Unicode" pitchFamily="34" charset="0"/>
              </a:rPr>
              <a:t>Single-</a:t>
            </a:r>
            <a:endParaRPr lang="en-US" sz="1600" i="1" dirty="0">
              <a:latin typeface="Lucida Sans Unicode" pitchFamily="34" charset="0"/>
            </a:endParaRPr>
          </a:p>
          <a:p>
            <a:r>
              <a:rPr lang="en-US" sz="1600" i="1" dirty="0">
                <a:latin typeface="Lucida Sans Unicode" pitchFamily="34" charset="0"/>
              </a:rPr>
              <a:t>Family Residential </a:t>
            </a:r>
          </a:p>
          <a:p>
            <a:r>
              <a:rPr lang="en-US" sz="1600" i="1" dirty="0">
                <a:latin typeface="Lucida Sans Unicode" pitchFamily="34" charset="0"/>
              </a:rPr>
              <a:t>flood depth for 100</a:t>
            </a:r>
          </a:p>
          <a:p>
            <a:r>
              <a:rPr lang="en-US" sz="1600" i="1" dirty="0">
                <a:latin typeface="Lucida Sans Unicode" pitchFamily="34" charset="0"/>
              </a:rPr>
              <a:t>y</a:t>
            </a:r>
            <a:r>
              <a:rPr lang="en-US" sz="1600" i="1" dirty="0" smtClean="0">
                <a:latin typeface="Lucida Sans Unicode" pitchFamily="34" charset="0"/>
              </a:rPr>
              <a:t>r</a:t>
            </a:r>
            <a:r>
              <a:rPr lang="en-US" sz="1600" i="1" dirty="0">
                <a:latin typeface="Lucida Sans Unicode" pitchFamily="34" charset="0"/>
              </a:rPr>
              <a:t>. flood?</a:t>
            </a:r>
          </a:p>
        </p:txBody>
      </p:sp>
      <p:sp>
        <p:nvSpPr>
          <p:cNvPr id="34823" name="TextBox 8"/>
          <p:cNvSpPr txBox="1">
            <a:spLocks noChangeArrowheads="1"/>
          </p:cNvSpPr>
          <p:nvPr/>
        </p:nvSpPr>
        <p:spPr bwMode="auto">
          <a:xfrm>
            <a:off x="5638800" y="3962400"/>
            <a:ext cx="26452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latin typeface="Lucida Sans Unicode" pitchFamily="34" charset="0"/>
              </a:rPr>
              <a:t>Sum total of all flooded </a:t>
            </a:r>
          </a:p>
          <a:p>
            <a:r>
              <a:rPr lang="en-US" sz="1600" i="1" dirty="0">
                <a:latin typeface="Lucida Sans Unicode" pitchFamily="34" charset="0"/>
              </a:rPr>
              <a:t>Commercial property </a:t>
            </a:r>
          </a:p>
          <a:p>
            <a:r>
              <a:rPr lang="en-US" sz="1600" i="1" dirty="0" smtClean="0">
                <a:latin typeface="Lucida Sans Unicode" pitchFamily="34" charset="0"/>
              </a:rPr>
              <a:t>for </a:t>
            </a:r>
            <a:r>
              <a:rPr lang="en-US" sz="1600" i="1" dirty="0">
                <a:latin typeface="Lucida Sans Unicode" pitchFamily="34" charset="0"/>
              </a:rPr>
              <a:t>500 yr. flood?</a:t>
            </a:r>
          </a:p>
        </p:txBody>
      </p:sp>
      <p:sp>
        <p:nvSpPr>
          <p:cNvPr id="34824" name="TextBox 9"/>
          <p:cNvSpPr txBox="1">
            <a:spLocks noChangeArrowheads="1"/>
          </p:cNvSpPr>
          <p:nvPr/>
        </p:nvSpPr>
        <p:spPr bwMode="auto">
          <a:xfrm>
            <a:off x="6400800" y="5257800"/>
            <a:ext cx="244169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 dirty="0">
                <a:latin typeface="Lucida Sans Unicode" pitchFamily="34" charset="0"/>
              </a:rPr>
              <a:t>What land use type </a:t>
            </a:r>
          </a:p>
          <a:p>
            <a:r>
              <a:rPr lang="en-US" sz="1600" i="1" dirty="0" smtClean="0">
                <a:latin typeface="Lucida Sans Unicode" pitchFamily="34" charset="0"/>
              </a:rPr>
              <a:t>Is the most flooded in </a:t>
            </a:r>
          </a:p>
          <a:p>
            <a:r>
              <a:rPr lang="en-US" sz="1600" i="1" dirty="0" smtClean="0">
                <a:latin typeface="Lucida Sans Unicode" pitchFamily="34" charset="0"/>
              </a:rPr>
              <a:t>each scenario</a:t>
            </a:r>
            <a:r>
              <a:rPr lang="en-US" sz="1600" i="1" dirty="0">
                <a:latin typeface="Lucida Sans Unicode" pitchFamily="34" charset="0"/>
              </a:rPr>
              <a:t>?</a:t>
            </a:r>
          </a:p>
        </p:txBody>
      </p:sp>
      <p:pic>
        <p:nvPicPr>
          <p:cNvPr id="34825" name="Picture 5" descr="C:\Documents and Settings\e126996\Local Settings\Temporary Internet Files\Content.IE5\ZJY8THO6\MC90043151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28194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6" name="Picture 5" descr="C:\Documents and Settings\e126996\Local Settings\Temporary Internet Files\Content.IE5\ZJY8THO6\MC90043151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200" y="41148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5" descr="C:\Documents and Settings\e126996\Local Settings\Temporary Internet Files\Content.IE5\ZJY8THO6\MC900431512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5410200"/>
            <a:ext cx="53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2667000"/>
            <a:ext cx="3384030" cy="32766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3048000"/>
            <a:ext cx="16002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0"/>
            <a:ext cx="3733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066800"/>
            <a:ext cx="8534400" cy="2667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5"/>
              <a:defRPr/>
            </a:pPr>
            <a:r>
              <a:rPr lang="en-US" sz="2700" dirty="0">
                <a:latin typeface="+mn-lt"/>
                <a:cs typeface="+mn-cs"/>
              </a:rPr>
              <a:t>Create Adobe Flex application using </a:t>
            </a:r>
            <a:r>
              <a:rPr lang="en-US" sz="2700" dirty="0" err="1">
                <a:latin typeface="+mn-lt"/>
                <a:cs typeface="+mn-cs"/>
              </a:rPr>
              <a:t>ArcGIS</a:t>
            </a:r>
            <a:r>
              <a:rPr lang="en-US" sz="2700" dirty="0">
                <a:latin typeface="+mn-lt"/>
                <a:cs typeface="+mn-cs"/>
              </a:rPr>
              <a:t> Server and  </a:t>
            </a:r>
            <a:r>
              <a:rPr lang="en-US" sz="2700" dirty="0" err="1">
                <a:latin typeface="+mn-lt"/>
                <a:cs typeface="+mn-cs"/>
              </a:rPr>
              <a:t>CloudBuilder</a:t>
            </a:r>
            <a:r>
              <a:rPr lang="en-US" sz="2700" dirty="0">
                <a:latin typeface="+mn-lt"/>
                <a:cs typeface="+mn-cs"/>
              </a:rPr>
              <a:t>, hosted in the cloud with Amazon. </a:t>
            </a:r>
            <a:endParaRPr lang="en-US" sz="2700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5"/>
              <a:defRPr/>
            </a:pPr>
            <a:endParaRPr lang="en-US" sz="2700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5"/>
              <a:defRPr/>
            </a:pPr>
            <a:r>
              <a:rPr lang="en-US" sz="2700" dirty="0" smtClean="0"/>
              <a:t>Allow crowd sourcing of citizen observations by enabling editable a point feature web service within the web map application. 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5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810000"/>
            <a:ext cx="6019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Citizens will be able to access the website and search  </a:t>
            </a:r>
          </a:p>
          <a:p>
            <a:r>
              <a:rPr lang="en-US" dirty="0" smtClean="0"/>
              <a:t>   for their address of enter coordinates of their homes or </a:t>
            </a:r>
          </a:p>
          <a:p>
            <a:r>
              <a:rPr lang="en-US" dirty="0" smtClean="0"/>
              <a:t>   businesses.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After the desired location is found, they can add a point</a:t>
            </a:r>
          </a:p>
          <a:p>
            <a:r>
              <a:rPr lang="en-US" dirty="0" smtClean="0"/>
              <a:t>directly onto the map and enter the amount of inundation observed (in inches).</a:t>
            </a:r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76200"/>
            <a:ext cx="7924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Anticipated Project Results:</a:t>
            </a:r>
            <a:endParaRPr lang="en-US" dirty="0"/>
          </a:p>
        </p:txBody>
      </p:sp>
      <p:sp>
        <p:nvSpPr>
          <p:cNvPr id="40963" name="Content Placeholder 1"/>
          <p:cNvSpPr txBox="1">
            <a:spLocks/>
          </p:cNvSpPr>
          <p:nvPr/>
        </p:nvSpPr>
        <p:spPr bwMode="auto">
          <a:xfrm>
            <a:off x="3810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 smtClean="0">
                <a:latin typeface="+mn-lt"/>
                <a:cs typeface="+mn-cs"/>
              </a:rPr>
              <a:t>Inform City of Houston citizens about flood locations and depths though increase awareness of what can really happen in these scenario based floods (including presentation at Esri UC).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>
                <a:latin typeface="+mn-lt"/>
                <a:cs typeface="+mn-cs"/>
              </a:rPr>
              <a:t>Enable Houston residents to participate directly by adding their own observations to editable feature services in the inundation web application.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>
                <a:latin typeface="+mn-lt"/>
                <a:cs typeface="+mn-cs"/>
              </a:rPr>
              <a:t>Gather data over time of actual flood observations from citizen inputs for use in further modeling and targeting of infrastructure improvement projects.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pic>
        <p:nvPicPr>
          <p:cNvPr id="409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943600"/>
            <a:ext cx="909638" cy="77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1219200"/>
            <a:ext cx="4191000" cy="10366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/>
          </a:p>
        </p:txBody>
      </p:sp>
      <p:sp>
        <p:nvSpPr>
          <p:cNvPr id="43010" name="TextBox 6"/>
          <p:cNvSpPr txBox="1">
            <a:spLocks noChangeArrowheads="1"/>
          </p:cNvSpPr>
          <p:nvPr/>
        </p:nvSpPr>
        <p:spPr bwMode="auto">
          <a:xfrm>
            <a:off x="990600" y="2819400"/>
            <a:ext cx="30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latin typeface="Lucida Sans Unicode" pitchFamily="34" charset="0"/>
            </a:endParaRPr>
          </a:p>
          <a:p>
            <a:pPr>
              <a:buFont typeface="Arial" charset="0"/>
              <a:buChar char="•"/>
            </a:pPr>
            <a:endParaRPr lang="en-US" sz="2800" b="1">
              <a:latin typeface="Lucida Sans Unicode" pitchFamily="34" charset="0"/>
            </a:endParaRP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2590800" y="56445"/>
            <a:ext cx="4495800" cy="66322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Timeline</a:t>
            </a:r>
          </a:p>
        </p:txBody>
      </p:sp>
      <p:pic>
        <p:nvPicPr>
          <p:cNvPr id="43014" name="Picture 3" descr="C:\Documents and Settings\e126996\Local Settings\Temporary Internet Files\Content.IE5\Z1CO2912\MC90038402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0425" y="6096000"/>
            <a:ext cx="58737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" y="838200"/>
            <a:ext cx="84010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9400" y="1038931"/>
            <a:ext cx="4191000" cy="103663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200" dirty="0" smtClean="0"/>
              <a:t/>
            </a:r>
            <a:br>
              <a:rPr lang="en-US" sz="4200" dirty="0" smtClean="0"/>
            </a:br>
            <a:endParaRPr lang="en-US" sz="4200" dirty="0"/>
          </a:p>
        </p:txBody>
      </p:sp>
      <p:sp>
        <p:nvSpPr>
          <p:cNvPr id="45058" name="TextBox 6"/>
          <p:cNvSpPr txBox="1">
            <a:spLocks noChangeArrowheads="1"/>
          </p:cNvSpPr>
          <p:nvPr/>
        </p:nvSpPr>
        <p:spPr bwMode="auto">
          <a:xfrm>
            <a:off x="990600" y="2638425"/>
            <a:ext cx="30956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800" b="1">
              <a:latin typeface="Lucida Sans Unicode" pitchFamily="34" charset="0"/>
            </a:endParaRPr>
          </a:p>
          <a:p>
            <a:pPr>
              <a:buFont typeface="Arial" charset="0"/>
              <a:buChar char="•"/>
            </a:pPr>
            <a:endParaRPr lang="en-US" sz="2800" b="1">
              <a:latin typeface="Lucida Sans Unicode" pitchFamily="34" charset="0"/>
            </a:endParaRPr>
          </a:p>
        </p:txBody>
      </p:sp>
      <p:sp>
        <p:nvSpPr>
          <p:cNvPr id="9" name="Title 2"/>
          <p:cNvSpPr txBox="1">
            <a:spLocks/>
          </p:cNvSpPr>
          <p:nvPr/>
        </p:nvSpPr>
        <p:spPr>
          <a:xfrm>
            <a:off x="2590800" y="56445"/>
            <a:ext cx="4495800" cy="663222"/>
          </a:xfrm>
          <a:prstGeom prst="rect">
            <a:avLst/>
          </a:prstGeom>
        </p:spPr>
        <p:txBody>
          <a:bodyPr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Project Timeline</a:t>
            </a:r>
          </a:p>
        </p:txBody>
      </p:sp>
      <p:sp>
        <p:nvSpPr>
          <p:cNvPr id="45062" name="TextBox 7"/>
          <p:cNvSpPr txBox="1">
            <a:spLocks noChangeArrowheads="1"/>
          </p:cNvSpPr>
          <p:nvPr/>
        </p:nvSpPr>
        <p:spPr bwMode="auto">
          <a:xfrm>
            <a:off x="3733800" y="685800"/>
            <a:ext cx="13414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Lucida Sans Unicode" pitchFamily="34" charset="0"/>
              </a:rPr>
              <a:t>Continued</a:t>
            </a:r>
          </a:p>
        </p:txBody>
      </p:sp>
      <p:pic>
        <p:nvPicPr>
          <p:cNvPr id="45063" name="Picture 3" descr="C:\Documents and Settings\e126996\Local Settings\Temporary Internet Files\Content.IE5\Z1CO2912\MC90038402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80425" y="6096000"/>
            <a:ext cx="587375" cy="68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371600"/>
            <a:ext cx="8401050" cy="439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52600" y="76200"/>
            <a:ext cx="5181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Future Project Use: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1763" y="6477000"/>
            <a:ext cx="1219201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</a:t>
            </a: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Nierth</a:t>
            </a:r>
          </a:p>
        </p:txBody>
      </p:sp>
      <p:sp>
        <p:nvSpPr>
          <p:cNvPr id="47107" name="Content Placeholder 1"/>
          <p:cNvSpPr txBox="1">
            <a:spLocks/>
          </p:cNvSpPr>
          <p:nvPr/>
        </p:nvSpPr>
        <p:spPr bwMode="auto">
          <a:xfrm>
            <a:off x="3810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sp>
        <p:nvSpPr>
          <p:cNvPr id="5" name="Content Placeholder 1"/>
          <p:cNvSpPr txBox="1">
            <a:spLocks/>
          </p:cNvSpPr>
          <p:nvPr/>
        </p:nvSpPr>
        <p:spPr>
          <a:xfrm>
            <a:off x="457200" y="1295400"/>
            <a:ext cx="8229600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>
                <a:latin typeface="+mn-lt"/>
                <a:cs typeface="+mn-cs"/>
              </a:rPr>
              <a:t>Over time, the data taken in from citizens will allow us to </a:t>
            </a:r>
            <a:r>
              <a:rPr lang="en-US" sz="2700" dirty="0" smtClean="0">
                <a:latin typeface="+mn-lt"/>
                <a:cs typeface="+mn-cs"/>
              </a:rPr>
              <a:t>continuously fine </a:t>
            </a:r>
            <a:r>
              <a:rPr lang="en-US" sz="2700" dirty="0">
                <a:latin typeface="+mn-lt"/>
                <a:cs typeface="+mn-cs"/>
              </a:rPr>
              <a:t>tune </a:t>
            </a:r>
            <a:r>
              <a:rPr lang="en-US" sz="2700" dirty="0" smtClean="0">
                <a:latin typeface="+mn-lt"/>
                <a:cs typeface="+mn-cs"/>
              </a:rPr>
              <a:t>target areas for improvement.</a:t>
            </a: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>
                <a:latin typeface="+mn-lt"/>
                <a:cs typeface="+mn-cs"/>
              </a:rPr>
              <a:t>Crowd sourced data will be compiled </a:t>
            </a:r>
            <a:r>
              <a:rPr lang="en-US" sz="2700" dirty="0" smtClean="0">
                <a:latin typeface="+mn-lt"/>
                <a:cs typeface="+mn-cs"/>
              </a:rPr>
              <a:t>to continuously get  </a:t>
            </a:r>
            <a:r>
              <a:rPr lang="en-US" sz="2700" dirty="0">
                <a:latin typeface="+mn-lt"/>
                <a:cs typeface="+mn-cs"/>
              </a:rPr>
              <a:t>inundation averages </a:t>
            </a:r>
            <a:r>
              <a:rPr lang="en-US" sz="2700" dirty="0" smtClean="0">
                <a:latin typeface="+mn-lt"/>
                <a:cs typeface="+mn-cs"/>
              </a:rPr>
              <a:t>of flood-prone areas.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 smtClean="0">
                <a:latin typeface="+mn-lt"/>
                <a:cs typeface="+mn-cs"/>
              </a:rPr>
              <a:t>Project area expansion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 smtClean="0">
                <a:latin typeface="+mn-lt"/>
                <a:cs typeface="+mn-cs"/>
              </a:rPr>
              <a:t>Scripting and automation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046308"/>
            <a:ext cx="3067050" cy="26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295400" y="533400"/>
            <a:ext cx="6324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Acknowledgements: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1763" y="6477000"/>
            <a:ext cx="1219201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</a:t>
            </a: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Nierth</a:t>
            </a:r>
          </a:p>
        </p:txBody>
      </p:sp>
      <p:sp>
        <p:nvSpPr>
          <p:cNvPr id="56324" name="Content Placeholder 1"/>
          <p:cNvSpPr txBox="1">
            <a:spLocks/>
          </p:cNvSpPr>
          <p:nvPr/>
        </p:nvSpPr>
        <p:spPr bwMode="auto">
          <a:xfrm>
            <a:off x="3810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943600"/>
            <a:ext cx="909638" cy="77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2514600"/>
            <a:ext cx="8229600" cy="3352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b="1" dirty="0" smtClean="0">
                <a:latin typeface="+mn-lt"/>
                <a:cs typeface="+mn-cs"/>
              </a:rPr>
              <a:t>Dr. Patrick Kennelly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dirty="0" smtClean="0">
                <a:latin typeface="+mn-lt"/>
                <a:cs typeface="+mn-cs"/>
              </a:rPr>
              <a:t>Department of Geography, Penn State University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2700" b="1" dirty="0" smtClean="0">
                <a:latin typeface="+mn-lt"/>
                <a:cs typeface="+mn-cs"/>
              </a:rPr>
              <a:t>Sterling Quinn, MGIS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dirty="0" smtClean="0"/>
              <a:t>Department of Geography, Penn State University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700" dirty="0" smtClean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Char char="Ø"/>
              <a:defRPr/>
            </a:pPr>
            <a:endParaRPr lang="en-US" sz="2700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066800" y="2209800"/>
            <a:ext cx="6324600" cy="11430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131763" y="6477000"/>
            <a:ext cx="1219201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</a:t>
            </a: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Nierth</a:t>
            </a:r>
          </a:p>
        </p:txBody>
      </p:sp>
      <p:sp>
        <p:nvSpPr>
          <p:cNvPr id="56324" name="Content Placeholder 1"/>
          <p:cNvSpPr txBox="1">
            <a:spLocks/>
          </p:cNvSpPr>
          <p:nvPr/>
        </p:nvSpPr>
        <p:spPr bwMode="auto">
          <a:xfrm>
            <a:off x="381000" y="16002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  <a:p>
            <a:pPr marL="365125" indent="-255588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endParaRPr lang="en-US" sz="2700">
              <a:latin typeface="Lucida Sans Unicode" pitchFamily="34" charset="0"/>
            </a:endParaRPr>
          </a:p>
        </p:txBody>
      </p:sp>
      <p:pic>
        <p:nvPicPr>
          <p:cNvPr id="563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77200" y="5943600"/>
            <a:ext cx="909638" cy="7794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1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029200"/>
          </a:xfrm>
        </p:spPr>
        <p:txBody>
          <a:bodyPr/>
          <a:lstStyle/>
          <a:p>
            <a:r>
              <a:rPr lang="en-US" dirty="0" smtClean="0"/>
              <a:t>Background Information </a:t>
            </a:r>
          </a:p>
          <a:p>
            <a:endParaRPr lang="en-US" sz="1600" dirty="0" smtClean="0"/>
          </a:p>
          <a:p>
            <a:r>
              <a:rPr lang="en-US" dirty="0" smtClean="0"/>
              <a:t>Goals and Objectives</a:t>
            </a:r>
          </a:p>
          <a:p>
            <a:endParaRPr lang="en-US" sz="1600" dirty="0" smtClean="0"/>
          </a:p>
          <a:p>
            <a:r>
              <a:rPr lang="en-US" dirty="0" smtClean="0"/>
              <a:t>Methodology</a:t>
            </a:r>
          </a:p>
          <a:p>
            <a:endParaRPr lang="en-US" sz="1600" dirty="0" smtClean="0"/>
          </a:p>
          <a:p>
            <a:r>
              <a:rPr lang="en-US" dirty="0" smtClean="0"/>
              <a:t>Anticipated Project Results </a:t>
            </a:r>
          </a:p>
          <a:p>
            <a:endParaRPr lang="en-US" sz="1600" dirty="0" smtClean="0"/>
          </a:p>
          <a:p>
            <a:r>
              <a:rPr lang="en-US" dirty="0" smtClean="0"/>
              <a:t>Project Timeline</a:t>
            </a:r>
          </a:p>
          <a:p>
            <a:endParaRPr lang="en-US" sz="1600" dirty="0" smtClean="0"/>
          </a:p>
          <a:p>
            <a:r>
              <a:rPr lang="en-US" dirty="0" smtClean="0"/>
              <a:t>Future Project Use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Presentation Outline &amp; Topics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16388" name="Picture 5" descr="C:\Documents and Settings\e126996\Local Settings\Temporary Internet Files\Content.IE5\MWNLKD62\MC900078732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83613" y="6096000"/>
            <a:ext cx="4572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-76200"/>
            <a:ext cx="6629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Background information:</a:t>
            </a:r>
            <a:endParaRPr lang="en-US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570288"/>
            <a:ext cx="2971800" cy="28400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66800" y="3581400"/>
            <a:ext cx="2952750" cy="2838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8437" name="Content Placeholder 1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4343400"/>
          </a:xfrm>
        </p:spPr>
        <p:txBody>
          <a:bodyPr/>
          <a:lstStyle/>
          <a:p>
            <a:r>
              <a:rPr lang="en-US" dirty="0" smtClean="0"/>
              <a:t>Existing websites for flooding information</a:t>
            </a:r>
          </a:p>
          <a:p>
            <a:endParaRPr lang="en-US" sz="1600" dirty="0" smtClean="0"/>
          </a:p>
          <a:p>
            <a:r>
              <a:rPr lang="en-US" dirty="0" smtClean="0"/>
              <a:t>What information would be helpful that is not currently available?</a:t>
            </a:r>
          </a:p>
          <a:p>
            <a:endParaRPr lang="en-US" dirty="0" smtClean="0"/>
          </a:p>
          <a:p>
            <a:pPr>
              <a:buFont typeface="Wingdings 3" pitchFamily="18" charset="2"/>
              <a:buNone/>
            </a:pPr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dirty="0" smtClean="0"/>
              <a:t> </a:t>
            </a:r>
          </a:p>
          <a:p>
            <a:pPr>
              <a:buFont typeface="Wingdings 3" pitchFamily="18" charset="2"/>
              <a:buNone/>
            </a:pPr>
            <a:endParaRPr lang="en-US" dirty="0" smtClean="0"/>
          </a:p>
          <a:p>
            <a:pPr>
              <a:buFont typeface="Wingdings 3" pitchFamily="18" charset="2"/>
              <a:buNone/>
            </a:pPr>
            <a:r>
              <a:rPr lang="en-US" dirty="0" smtClean="0"/>
              <a:t>			                   Vs.</a:t>
            </a:r>
          </a:p>
          <a:p>
            <a:endParaRPr lang="en-US" dirty="0" smtClean="0"/>
          </a:p>
        </p:txBody>
      </p:sp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676400" y="5638800"/>
            <a:ext cx="1230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Lucida Sans Unicode" pitchFamily="34" charset="0"/>
              </a:rPr>
              <a:t>Floodway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3733800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Polygon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70335" y="3657600"/>
            <a:ext cx="1144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Raster</a:t>
            </a:r>
            <a:endParaRPr lang="en-US" sz="2400" b="1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0"/>
            <a:ext cx="6629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Goals and Objectives: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219200"/>
            <a:ext cx="8229600" cy="1447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>
                <a:latin typeface="+mn-lt"/>
                <a:cs typeface="+mn-cs"/>
              </a:rPr>
              <a:t>Determine flood depths and flooded percentages of all effected parcels in the study area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590800"/>
            <a:ext cx="4876800" cy="4014788"/>
          </a:xfrm>
          <a:prstGeom prst="rect">
            <a:avLst/>
          </a:prstGeom>
          <a:noFill/>
          <a:ln w="9525" cmpd="sng">
            <a:solidFill>
              <a:schemeClr val="tx1">
                <a:lumMod val="85000"/>
                <a:lumOff val="1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0493" name="TextBox 14"/>
          <p:cNvSpPr txBox="1">
            <a:spLocks noChangeArrowheads="1"/>
          </p:cNvSpPr>
          <p:nvPr/>
        </p:nvSpPr>
        <p:spPr bwMode="auto">
          <a:xfrm>
            <a:off x="5943600" y="4114800"/>
            <a:ext cx="107753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latin typeface="Lucida Sans Unicode" pitchFamily="34" charset="0"/>
              </a:rPr>
              <a:t>Flooded</a:t>
            </a:r>
          </a:p>
          <a:p>
            <a:r>
              <a:rPr lang="en-US" dirty="0" smtClean="0">
                <a:latin typeface="Lucida Sans Unicode" pitchFamily="34" charset="0"/>
              </a:rPr>
              <a:t>100</a:t>
            </a:r>
            <a:r>
              <a:rPr lang="en-US" dirty="0">
                <a:latin typeface="Lucida Sans Unicode" pitchFamily="34" charset="0"/>
              </a:rPr>
              <a:t>%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657600"/>
            <a:ext cx="32480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124610" y="3400425"/>
            <a:ext cx="15011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Water   Depth</a:t>
            </a:r>
            <a:endParaRPr lang="en-U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0"/>
            <a:ext cx="6629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Goals and Objectives: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066800"/>
            <a:ext cx="82296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r>
              <a:rPr lang="en-US" sz="2700" dirty="0">
                <a:latin typeface="+mn-lt"/>
                <a:cs typeface="+mn-cs"/>
              </a:rPr>
              <a:t>Generate a map set of the findings 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727200"/>
            <a:ext cx="5867400" cy="4662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" y="1739900"/>
            <a:ext cx="2552700" cy="221932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pic>
        <p:nvPicPr>
          <p:cNvPr id="9" name="Picture 8" descr="legend5_rev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" y="4419600"/>
            <a:ext cx="2356054" cy="13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0"/>
            <a:ext cx="6629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Goals and Objectives: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457200" y="1066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3"/>
              <a:defRPr/>
            </a:pPr>
            <a:r>
              <a:rPr lang="en-US" sz="2700" dirty="0">
                <a:latin typeface="+mn-lt"/>
                <a:cs typeface="+mn-cs"/>
              </a:rPr>
              <a:t>Incorporate 3D models of the floods for visualization 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3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3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082800"/>
            <a:ext cx="4842798" cy="3327400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2085975"/>
            <a:ext cx="3862405" cy="3302118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33800" y="5638800"/>
            <a:ext cx="2924175" cy="1102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/>
        </p:nvSpPr>
        <p:spPr>
          <a:xfrm>
            <a:off x="4343400" y="6400800"/>
            <a:ext cx="1828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Water Depth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114800" y="5486400"/>
            <a:ext cx="2286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472300" y="5879068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Inundation</a:t>
            </a:r>
            <a:endParaRPr lang="en-US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0"/>
            <a:ext cx="66294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Goals and Objectives:</a:t>
            </a:r>
            <a:endParaRPr lang="en-US" dirty="0"/>
          </a:p>
        </p:txBody>
      </p:sp>
      <p:sp>
        <p:nvSpPr>
          <p:cNvPr id="26627" name="Content Placeholder 1"/>
          <p:cNvSpPr txBox="1">
            <a:spLocks/>
          </p:cNvSpPr>
          <p:nvPr/>
        </p:nvSpPr>
        <p:spPr bwMode="auto">
          <a:xfrm>
            <a:off x="457200" y="9906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23888" indent="-514350">
              <a:spcBef>
                <a:spcPts val="400"/>
              </a:spcBef>
              <a:buClr>
                <a:schemeClr val="accent1"/>
              </a:buClr>
              <a:buSzPct val="68000"/>
              <a:buFont typeface="+mj-lt"/>
              <a:buAutoNum type="arabicPeriod" startAt="4"/>
            </a:pPr>
            <a:r>
              <a:rPr lang="en-US" sz="2400" dirty="0">
                <a:latin typeface="Lucida Sans Unicode" pitchFamily="34" charset="0"/>
              </a:rPr>
              <a:t>Publish the inundation data online while enabling crowd sourcing for citizens of Houston to input their own observations</a:t>
            </a:r>
            <a:endParaRPr lang="en-US" sz="2700" dirty="0">
              <a:latin typeface="Lucida Sans Unicode" pitchFamily="34" charset="0"/>
            </a:endParaRPr>
          </a:p>
        </p:txBody>
      </p:sp>
      <p:pic>
        <p:nvPicPr>
          <p:cNvPr id="9" name="Picture 8" descr="runni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2209800"/>
            <a:ext cx="5029200" cy="43762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3200400"/>
            <a:ext cx="1981200" cy="2886075"/>
          </a:xfrm>
          <a:prstGeom prst="rect">
            <a:avLst/>
          </a:prstGeom>
          <a:noFill/>
          <a:ln w="9525" cmpd="sng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30" name="Picture 3" descr="C:\Documents and Settings\e126996\Local Settings\Temporary Internet Files\Content.IE5\Z1CO2912\MC900432579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133600"/>
            <a:ext cx="1295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3733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Methodology: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81000" y="11430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r>
              <a:rPr lang="en-US" sz="2700" dirty="0">
                <a:latin typeface="+mn-lt"/>
                <a:cs typeface="+mn-cs"/>
              </a:rPr>
              <a:t>Finalize study area locations</a:t>
            </a: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</p:txBody>
      </p:sp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4650" y="1743075"/>
            <a:ext cx="6000750" cy="4886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2438400"/>
            <a:ext cx="2137841" cy="273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62200" y="0"/>
            <a:ext cx="37338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Methodology:</a:t>
            </a:r>
            <a:endParaRPr lang="en-US" dirty="0"/>
          </a:p>
        </p:txBody>
      </p:sp>
      <p:pic>
        <p:nvPicPr>
          <p:cNvPr id="30723" name="Picture 6" descr="split5_s_don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0" y="1152525"/>
            <a:ext cx="6124575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0" y="1447800"/>
            <a:ext cx="3886200" cy="4419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24078" indent="-514350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+mj-lt"/>
              <a:buAutoNum type="arabicPeriod" startAt="2"/>
              <a:defRPr/>
            </a:pPr>
            <a:r>
              <a:rPr lang="en-US" sz="1700" dirty="0">
                <a:latin typeface="+mn-lt"/>
                <a:cs typeface="+mn-cs"/>
              </a:rPr>
              <a:t>Generate raster  inundation grids in </a:t>
            </a:r>
            <a:r>
              <a:rPr lang="en-US" sz="1700" dirty="0" err="1">
                <a:latin typeface="+mn-lt"/>
                <a:cs typeface="+mn-cs"/>
              </a:rPr>
              <a:t>ArcGIS</a:t>
            </a:r>
            <a:r>
              <a:rPr lang="en-US" sz="1700" dirty="0">
                <a:latin typeface="+mn-lt"/>
                <a:cs typeface="+mn-cs"/>
              </a:rPr>
              <a:t> with </a:t>
            </a:r>
            <a:r>
              <a:rPr lang="en-US" sz="1700" dirty="0" err="1">
                <a:latin typeface="+mn-lt"/>
                <a:cs typeface="+mn-cs"/>
              </a:rPr>
              <a:t>Hazus</a:t>
            </a:r>
            <a:r>
              <a:rPr lang="en-US" sz="1700" dirty="0">
                <a:latin typeface="+mn-lt"/>
                <a:cs typeface="+mn-cs"/>
              </a:rPr>
              <a:t>-MH for 100, 500, and 1,000 year flood event scenarios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endParaRPr lang="en-US" sz="2700" dirty="0">
              <a:latin typeface="+mn-lt"/>
              <a:cs typeface="+mn-cs"/>
            </a:endParaRP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700" dirty="0">
                <a:latin typeface="+mn-lt"/>
                <a:cs typeface="+mn-cs"/>
              </a:rPr>
              <a:t>      3-meter resolution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defRPr/>
            </a:pPr>
            <a:r>
              <a:rPr lang="en-US" sz="1700" dirty="0">
                <a:latin typeface="+mn-lt"/>
                <a:cs typeface="+mn-cs"/>
              </a:rPr>
              <a:t>	   inundation </a:t>
            </a:r>
            <a:r>
              <a:rPr lang="en-US" sz="1700" dirty="0" err="1">
                <a:latin typeface="+mn-lt"/>
                <a:cs typeface="+mn-cs"/>
              </a:rPr>
              <a:t>rasters</a:t>
            </a:r>
            <a:endParaRPr lang="en-US" sz="1700" dirty="0">
              <a:latin typeface="+mn-lt"/>
              <a:cs typeface="+mn-cs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-381000" y="6477000"/>
            <a:ext cx="2438400" cy="38100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GEOG 596A</a:t>
            </a:r>
          </a:p>
          <a:p>
            <a:pPr marL="36576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/>
            </a:pPr>
            <a:r>
              <a:rPr lang="en-US" sz="1200" b="1" dirty="0">
                <a:solidFill>
                  <a:schemeClr val="bg1"/>
                </a:solidFill>
                <a:latin typeface="+mn-lt"/>
                <a:cs typeface="+mn-cs"/>
              </a:rPr>
              <a:t>Larry </a:t>
            </a:r>
            <a:r>
              <a:rPr lang="en-US" sz="1200" b="1" dirty="0" smtClean="0">
                <a:solidFill>
                  <a:schemeClr val="bg1"/>
                </a:solidFill>
                <a:latin typeface="+mn-lt"/>
                <a:cs typeface="+mn-cs"/>
              </a:rPr>
              <a:t>T. Nierth</a:t>
            </a:r>
            <a:endParaRPr lang="en-US" sz="1200" b="1" dirty="0">
              <a:solidFill>
                <a:schemeClr val="bg1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3565</TotalTime>
  <Words>647</Words>
  <Application>Microsoft Office PowerPoint</Application>
  <PresentationFormat>On-screen Show (4:3)</PresentationFormat>
  <Paragraphs>182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Concourse</vt:lpstr>
      <vt:lpstr>Inundation Analysis of Houston</vt:lpstr>
      <vt:lpstr>Presentation Outline &amp; Topics </vt:lpstr>
      <vt:lpstr>Background information:</vt:lpstr>
      <vt:lpstr>Goals and Objectives:</vt:lpstr>
      <vt:lpstr>Goals and Objectives:</vt:lpstr>
      <vt:lpstr>Goals and Objectives:</vt:lpstr>
      <vt:lpstr>Goals and Objectives:</vt:lpstr>
      <vt:lpstr>Methodology:</vt:lpstr>
      <vt:lpstr>Methodology:</vt:lpstr>
      <vt:lpstr>Methodology:</vt:lpstr>
      <vt:lpstr>Methodology:</vt:lpstr>
      <vt:lpstr>Methodology:</vt:lpstr>
      <vt:lpstr>Anticipated Project Results:</vt:lpstr>
      <vt:lpstr> </vt:lpstr>
      <vt:lpstr> </vt:lpstr>
      <vt:lpstr>Future Project Use:</vt:lpstr>
      <vt:lpstr>Acknowledgements:</vt:lpstr>
      <vt:lpstr>Questions?</vt:lpstr>
    </vt:vector>
  </TitlesOfParts>
  <Company>COH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CARTOGRAPHY</dc:title>
  <dc:creator>Nierth, Larry - PD</dc:creator>
  <cp:lastModifiedBy>Nierth, Larry - PD</cp:lastModifiedBy>
  <cp:revision>349</cp:revision>
  <dcterms:created xsi:type="dcterms:W3CDTF">2013-03-18T14:21:04Z</dcterms:created>
  <dcterms:modified xsi:type="dcterms:W3CDTF">2013-05-14T19:49:05Z</dcterms:modified>
</cp:coreProperties>
</file>