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4"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7" d="100"/>
          <a:sy n="67" d="100"/>
        </p:scale>
        <p:origin x="-106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9" name="Shape 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92100" rtl="0">
              <a:lnSpc>
                <a:spcPct val="115000"/>
              </a:lnSpc>
              <a:spcBef>
                <a:spcPts val="0"/>
              </a:spcBef>
              <a:buClr>
                <a:srgbClr val="000000"/>
              </a:buClr>
              <a:buSzPct val="100000"/>
              <a:buFont typeface="Arial"/>
              <a:buChar char="●"/>
            </a:pPr>
            <a:r>
              <a:rPr lang="en" sz="1000"/>
              <a:t>Justin Novak</a:t>
            </a:r>
          </a:p>
          <a:p>
            <a:pPr marL="457200" lvl="0" indent="-292100" rtl="0">
              <a:lnSpc>
                <a:spcPct val="115000"/>
              </a:lnSpc>
              <a:spcBef>
                <a:spcPts val="0"/>
              </a:spcBef>
              <a:buClr>
                <a:srgbClr val="000000"/>
              </a:buClr>
              <a:buSzPct val="100000"/>
              <a:buFont typeface="Arial"/>
              <a:buChar char="●"/>
            </a:pPr>
            <a:r>
              <a:rPr lang="en" sz="1000"/>
              <a:t>This presentation fulfills the peer review portion of my capstone project towards a Master’s in Geographic Information Systems with concentration in geospatial intelligence</a:t>
            </a:r>
          </a:p>
          <a:p>
            <a:pPr marL="457200" lvl="0" indent="-292100" rtl="0">
              <a:lnSpc>
                <a:spcPct val="115000"/>
              </a:lnSpc>
              <a:spcBef>
                <a:spcPts val="0"/>
              </a:spcBef>
              <a:buClr>
                <a:srgbClr val="000000"/>
              </a:buClr>
              <a:buSzPct val="100000"/>
              <a:buFont typeface="Arial"/>
              <a:buChar char="●"/>
            </a:pPr>
            <a:r>
              <a:rPr lang="en" sz="1000" b="1"/>
              <a:t>Title:</a:t>
            </a:r>
            <a:r>
              <a:rPr lang="en" sz="1000"/>
              <a:t> Analysis of Remote Sensing Data for Tornado Damage Assessment</a:t>
            </a:r>
          </a:p>
          <a:p>
            <a:pPr marL="457200" lvl="0" indent="-292100" rtl="0">
              <a:lnSpc>
                <a:spcPct val="115000"/>
              </a:lnSpc>
              <a:spcBef>
                <a:spcPts val="0"/>
              </a:spcBef>
              <a:buClr>
                <a:srgbClr val="000000"/>
              </a:buClr>
              <a:buSzPct val="100000"/>
              <a:buFont typeface="Arial"/>
              <a:buChar char="●"/>
            </a:pPr>
            <a:r>
              <a:rPr lang="en" sz="1000"/>
              <a:t>Will be submitted by September 30th for presentation at the GEO Huntsville Symposium in Huntsville, AL on November 12-13</a:t>
            </a:r>
          </a:p>
          <a:p>
            <a:pPr marL="457200" lvl="0" indent="-292100" rtl="0">
              <a:lnSpc>
                <a:spcPct val="115000"/>
              </a:lnSpc>
              <a:spcBef>
                <a:spcPts val="0"/>
              </a:spcBef>
              <a:buClr>
                <a:srgbClr val="000000"/>
              </a:buClr>
              <a:buSzPct val="100000"/>
              <a:buFont typeface="Arial"/>
              <a:buChar char="●"/>
            </a:pPr>
            <a:r>
              <a:rPr lang="en" sz="1000"/>
              <a:t>My advisor for this capstone is Dr. Guido Cervone</a:t>
            </a:r>
          </a:p>
          <a:p>
            <a:pPr marL="914400" lvl="1" indent="-292100" rtl="0">
              <a:lnSpc>
                <a:spcPct val="115000"/>
              </a:lnSpc>
              <a:spcBef>
                <a:spcPts val="0"/>
              </a:spcBef>
              <a:buClr>
                <a:srgbClr val="000000"/>
              </a:buClr>
              <a:buSzPct val="100000"/>
              <a:buFont typeface="Courier New"/>
              <a:buChar char="o"/>
            </a:pPr>
            <a:r>
              <a:rPr lang="en" sz="1000">
                <a:solidFill>
                  <a:schemeClr val="dk1"/>
                </a:solidFill>
              </a:rPr>
              <a:t>Associate Professor at PSU Department of Geography</a:t>
            </a:r>
          </a:p>
          <a:p>
            <a:pPr marL="914400" lvl="1" indent="-292100" rtl="0">
              <a:lnSpc>
                <a:spcPct val="115000"/>
              </a:lnSpc>
              <a:spcBef>
                <a:spcPts val="0"/>
              </a:spcBef>
              <a:buClr>
                <a:schemeClr val="dk1"/>
              </a:buClr>
              <a:buSzPct val="100000"/>
              <a:buFont typeface="Courier New"/>
              <a:buChar char="o"/>
            </a:pPr>
            <a:r>
              <a:rPr lang="en" sz="1000">
                <a:solidFill>
                  <a:schemeClr val="dk1"/>
                </a:solidFill>
              </a:rPr>
              <a:t>Affiliate scientist at the research application laboratory located at the National Center for Atmospheric Research in Boulder, CO</a:t>
            </a:r>
          </a:p>
          <a:p>
            <a:pPr marL="457200" lvl="0" indent="-292100" rtl="0">
              <a:spcBef>
                <a:spcPts val="0"/>
              </a:spcBef>
              <a:buClr>
                <a:schemeClr val="dk1"/>
              </a:buClr>
              <a:buFont typeface="Arial"/>
              <a:buChar char="●"/>
            </a:pPr>
            <a:endParaRPr sz="1000">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92100" rtl="0">
              <a:spcBef>
                <a:spcPts val="0"/>
              </a:spcBef>
              <a:buClr>
                <a:srgbClr val="000000"/>
              </a:buClr>
              <a:buSzPct val="100000"/>
              <a:buFont typeface="Arial"/>
              <a:buChar char="●"/>
            </a:pPr>
            <a:r>
              <a:rPr lang="en" sz="1000">
                <a:solidFill>
                  <a:schemeClr val="dk1"/>
                </a:solidFill>
              </a:rPr>
              <a:t>Retrieved from USGS EarthExplorer</a:t>
            </a:r>
          </a:p>
          <a:p>
            <a:pPr marL="457200" lvl="0" indent="-292100" rtl="0">
              <a:spcBef>
                <a:spcPts val="0"/>
              </a:spcBef>
              <a:buClr>
                <a:schemeClr val="dk1"/>
              </a:buClr>
              <a:buSzPct val="100000"/>
              <a:buFont typeface="Arial"/>
              <a:buChar char="●"/>
            </a:pPr>
            <a:r>
              <a:rPr lang="en" sz="1000">
                <a:solidFill>
                  <a:schemeClr val="dk1"/>
                </a:solidFill>
              </a:rPr>
              <a:t>USGS and the City of Huntsville, AL co-sponsored the collection</a:t>
            </a:r>
          </a:p>
          <a:p>
            <a:pPr marL="457200" lvl="0" indent="-292100" rtl="0">
              <a:spcBef>
                <a:spcPts val="0"/>
              </a:spcBef>
              <a:buClr>
                <a:schemeClr val="dk1"/>
              </a:buClr>
              <a:buSzPct val="100000"/>
              <a:buFont typeface="Arial"/>
              <a:buChar char="●"/>
            </a:pPr>
            <a:r>
              <a:rPr lang="en" sz="1000">
                <a:solidFill>
                  <a:schemeClr val="dk1"/>
                </a:solidFill>
              </a:rPr>
              <a:t>Spectral resolution</a:t>
            </a:r>
          </a:p>
          <a:p>
            <a:pPr marL="914400" lvl="1" indent="-292100" rtl="0">
              <a:spcBef>
                <a:spcPts val="0"/>
              </a:spcBef>
              <a:buClr>
                <a:schemeClr val="dk1"/>
              </a:buClr>
              <a:buSzPct val="100000"/>
              <a:buFont typeface="Courier New"/>
              <a:buChar char="o"/>
            </a:pPr>
            <a:r>
              <a:rPr lang="en" sz="1000">
                <a:solidFill>
                  <a:schemeClr val="dk1"/>
                </a:solidFill>
              </a:rPr>
              <a:t>3-bands</a:t>
            </a:r>
          </a:p>
          <a:p>
            <a:pPr marL="914400" lvl="1" indent="-292100" rtl="0">
              <a:spcBef>
                <a:spcPts val="0"/>
              </a:spcBef>
              <a:buClr>
                <a:schemeClr val="dk1"/>
              </a:buClr>
              <a:buSzPct val="100000"/>
              <a:buFont typeface="Courier New"/>
              <a:buChar char="o"/>
            </a:pPr>
            <a:r>
              <a:rPr lang="en" sz="1000">
                <a:solidFill>
                  <a:schemeClr val="dk1"/>
                </a:solidFill>
              </a:rPr>
              <a:t>natural color</a:t>
            </a:r>
          </a:p>
          <a:p>
            <a:pPr marL="457200" lvl="0" indent="-292100" rtl="0">
              <a:spcBef>
                <a:spcPts val="0"/>
              </a:spcBef>
              <a:buClr>
                <a:schemeClr val="dk1"/>
              </a:buClr>
              <a:buSzPct val="100000"/>
              <a:buFont typeface="Arial"/>
              <a:buChar char="●"/>
            </a:pPr>
            <a:r>
              <a:rPr lang="en" sz="1000">
                <a:solidFill>
                  <a:schemeClr val="dk1"/>
                </a:solidFill>
              </a:rPr>
              <a:t>Spatial resolution, 15 cm/pixel</a:t>
            </a:r>
          </a:p>
          <a:p>
            <a:pPr marL="457200" lvl="0" indent="-292100" rtl="0">
              <a:spcBef>
                <a:spcPts val="0"/>
              </a:spcBef>
              <a:buClr>
                <a:schemeClr val="dk1"/>
              </a:buClr>
              <a:buSzPct val="100000"/>
              <a:buFont typeface="Arial"/>
              <a:buChar char="●"/>
            </a:pPr>
            <a:r>
              <a:rPr lang="en" sz="1000">
                <a:solidFill>
                  <a:schemeClr val="dk1"/>
                </a:solidFill>
              </a:rPr>
              <a:t>horizontal accuracy is unknown</a:t>
            </a:r>
          </a:p>
          <a:p>
            <a:pPr marL="457200" lvl="0" indent="-292100" rtl="0">
              <a:spcBef>
                <a:spcPts val="0"/>
              </a:spcBef>
              <a:buClr>
                <a:schemeClr val="dk1"/>
              </a:buClr>
              <a:buSzPct val="100000"/>
              <a:buFont typeface="Arial"/>
              <a:buChar char="●"/>
            </a:pPr>
            <a:r>
              <a:rPr lang="en" sz="1000">
                <a:solidFill>
                  <a:schemeClr val="dk1"/>
                </a:solidFill>
              </a:rPr>
              <a:t>Collected during leaf-off period (22 March - 01 April) to focus on sensing man-made features and infrastructure that would otherwise be obscured by tree canopy</a:t>
            </a:r>
          </a:p>
          <a:p>
            <a:pPr marL="457200" lvl="0" indent="-292100">
              <a:spcBef>
                <a:spcPts val="0"/>
              </a:spcBef>
              <a:buClr>
                <a:schemeClr val="dk1"/>
              </a:buClr>
              <a:buSzPct val="100000"/>
              <a:buFont typeface="Arial"/>
              <a:buChar char="●"/>
            </a:pPr>
            <a:r>
              <a:rPr lang="en" sz="1000">
                <a:solidFill>
                  <a:schemeClr val="dk1"/>
                </a:solidFill>
              </a:rPr>
              <a:t>Single dataset available from March 2010</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92100" rtl="0">
              <a:spcBef>
                <a:spcPts val="0"/>
              </a:spcBef>
              <a:buClr>
                <a:schemeClr val="dk1"/>
              </a:buClr>
              <a:buSzPct val="100000"/>
              <a:buFont typeface="Arial"/>
              <a:buChar char="●"/>
            </a:pPr>
            <a:r>
              <a:rPr lang="en" sz="1000">
                <a:solidFill>
                  <a:schemeClr val="dk1"/>
                </a:solidFill>
              </a:rPr>
              <a:t>Retrieved from USGS HDDS</a:t>
            </a:r>
          </a:p>
          <a:p>
            <a:pPr marL="457200" lvl="0" indent="-292100" rtl="0">
              <a:spcBef>
                <a:spcPts val="0"/>
              </a:spcBef>
              <a:buClr>
                <a:schemeClr val="dk1"/>
              </a:buClr>
              <a:buSzPct val="100000"/>
              <a:buFont typeface="Arial"/>
              <a:buChar char="●"/>
            </a:pPr>
            <a:r>
              <a:rPr lang="en" sz="1000">
                <a:solidFill>
                  <a:schemeClr val="dk1"/>
                </a:solidFill>
              </a:rPr>
              <a:t>The Atlantic Group, LLC.</a:t>
            </a:r>
          </a:p>
          <a:p>
            <a:pPr marL="457200" lvl="0" indent="-292100" rtl="0">
              <a:spcBef>
                <a:spcPts val="0"/>
              </a:spcBef>
              <a:buClr>
                <a:schemeClr val="dk1"/>
              </a:buClr>
              <a:buSzPct val="100000"/>
              <a:buFont typeface="Arial"/>
              <a:buChar char="●"/>
            </a:pPr>
            <a:r>
              <a:rPr lang="en" sz="1000">
                <a:solidFill>
                  <a:schemeClr val="dk1"/>
                </a:solidFill>
              </a:rPr>
              <a:t>Spectral resolution</a:t>
            </a:r>
          </a:p>
          <a:p>
            <a:pPr marL="914400" lvl="1" indent="-292100" rtl="0">
              <a:spcBef>
                <a:spcPts val="0"/>
              </a:spcBef>
              <a:buClr>
                <a:schemeClr val="dk1"/>
              </a:buClr>
              <a:buSzPct val="100000"/>
              <a:buFont typeface="Courier New"/>
              <a:buChar char="o"/>
            </a:pPr>
            <a:r>
              <a:rPr lang="en" sz="1000">
                <a:solidFill>
                  <a:schemeClr val="dk1"/>
                </a:solidFill>
              </a:rPr>
              <a:t>3-bands</a:t>
            </a:r>
          </a:p>
          <a:p>
            <a:pPr marL="914400" lvl="1" indent="-292100" rtl="0">
              <a:spcBef>
                <a:spcPts val="0"/>
              </a:spcBef>
              <a:buClr>
                <a:schemeClr val="dk1"/>
              </a:buClr>
              <a:buSzPct val="100000"/>
              <a:buFont typeface="Courier New"/>
              <a:buChar char="o"/>
            </a:pPr>
            <a:r>
              <a:rPr lang="en" sz="1000">
                <a:solidFill>
                  <a:schemeClr val="dk1"/>
                </a:solidFill>
              </a:rPr>
              <a:t>natural color</a:t>
            </a:r>
          </a:p>
          <a:p>
            <a:pPr marL="457200" lvl="0" indent="-292100" rtl="0">
              <a:spcBef>
                <a:spcPts val="0"/>
              </a:spcBef>
              <a:buClr>
                <a:schemeClr val="dk1"/>
              </a:buClr>
              <a:buSzPct val="100000"/>
              <a:buFont typeface="Arial"/>
              <a:buChar char="●"/>
            </a:pPr>
            <a:r>
              <a:rPr lang="en" sz="1000">
                <a:solidFill>
                  <a:schemeClr val="dk1"/>
                </a:solidFill>
              </a:rPr>
              <a:t>Spatial resolution, 31 cm/pixel</a:t>
            </a:r>
          </a:p>
          <a:p>
            <a:pPr marL="457200" lvl="0" indent="-292100" rtl="0">
              <a:spcBef>
                <a:spcPts val="0"/>
              </a:spcBef>
              <a:buClr>
                <a:schemeClr val="dk1"/>
              </a:buClr>
              <a:buSzPct val="100000"/>
              <a:buFont typeface="Arial"/>
              <a:buChar char="●"/>
            </a:pPr>
            <a:r>
              <a:rPr lang="en" sz="1000">
                <a:solidFill>
                  <a:schemeClr val="dk1"/>
                </a:solidFill>
              </a:rPr>
              <a:t>horizontal accuracy is unknown</a:t>
            </a:r>
          </a:p>
          <a:p>
            <a:pPr marL="457200" lvl="0" indent="-292100" rtl="0">
              <a:spcBef>
                <a:spcPts val="0"/>
              </a:spcBef>
              <a:buClr>
                <a:schemeClr val="dk1"/>
              </a:buClr>
              <a:buSzPct val="100000"/>
              <a:buFont typeface="Arial"/>
              <a:buChar char="●"/>
            </a:pPr>
            <a:r>
              <a:rPr lang="en" sz="1000">
                <a:solidFill>
                  <a:schemeClr val="dk1"/>
                </a:solidFill>
              </a:rPr>
              <a:t>Collected during leaf-off periods to focus on sensing man-made features and infrastructure that would otherwise be obscured by tree canopy</a:t>
            </a:r>
          </a:p>
          <a:p>
            <a:pPr marL="457200" lvl="0" indent="-292100">
              <a:spcBef>
                <a:spcPts val="0"/>
              </a:spcBef>
              <a:buClr>
                <a:schemeClr val="dk1"/>
              </a:buClr>
              <a:buSzPct val="100000"/>
              <a:buFont typeface="Arial"/>
              <a:buChar char="●"/>
            </a:pPr>
            <a:r>
              <a:rPr lang="en" sz="1000">
                <a:solidFill>
                  <a:schemeClr val="dk1"/>
                </a:solidFill>
              </a:rPr>
              <a:t>Single dataset available from 29 April 2011</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92100" rtl="0">
              <a:spcBef>
                <a:spcPts val="0"/>
              </a:spcBef>
              <a:buClr>
                <a:schemeClr val="dk1"/>
              </a:buClr>
              <a:buSzPct val="100000"/>
              <a:buFont typeface="Arial"/>
              <a:buChar char="●"/>
            </a:pPr>
            <a:r>
              <a:rPr lang="en" sz="1000">
                <a:solidFill>
                  <a:schemeClr val="dk1"/>
                </a:solidFill>
              </a:rPr>
              <a:t>Civil Air Patrol, or CAP, is typically available for incidents that reach the state level</a:t>
            </a:r>
          </a:p>
          <a:p>
            <a:pPr marL="457200" lvl="0" indent="-292100" rtl="0">
              <a:spcBef>
                <a:spcPts val="0"/>
              </a:spcBef>
              <a:buClr>
                <a:schemeClr val="dk1"/>
              </a:buClr>
              <a:buSzPct val="100000"/>
              <a:buFont typeface="Arial"/>
              <a:buChar char="●"/>
            </a:pPr>
            <a:r>
              <a:rPr lang="en" sz="1000">
                <a:solidFill>
                  <a:schemeClr val="dk1"/>
                </a:solidFill>
              </a:rPr>
              <a:t>During research, unable to find publicly available CAP data for the Harvest tornado.</a:t>
            </a:r>
          </a:p>
          <a:p>
            <a:pPr marL="457200" lvl="0" indent="-292100" rtl="0">
              <a:spcBef>
                <a:spcPts val="0"/>
              </a:spcBef>
              <a:buClr>
                <a:schemeClr val="dk1"/>
              </a:buClr>
              <a:buSzPct val="100000"/>
              <a:buFont typeface="Arial"/>
              <a:buChar char="●"/>
            </a:pPr>
            <a:r>
              <a:rPr lang="en" sz="1000">
                <a:solidFill>
                  <a:schemeClr val="dk1"/>
                </a:solidFill>
              </a:rPr>
              <a:t>Was able to find publicly available CAP images from the Joplin, MO tornado, an EF-5 tornado of the same magnitude as the Harvest tornado</a:t>
            </a:r>
          </a:p>
          <a:p>
            <a:pPr marL="457200" lvl="0" indent="-292100" rtl="0">
              <a:spcBef>
                <a:spcPts val="0"/>
              </a:spcBef>
              <a:buClr>
                <a:schemeClr val="dk1"/>
              </a:buClr>
              <a:buSzPct val="100000"/>
              <a:buFont typeface="Arial"/>
              <a:buChar char="●"/>
            </a:pPr>
            <a:r>
              <a:rPr lang="en" sz="1000">
                <a:solidFill>
                  <a:schemeClr val="dk1"/>
                </a:solidFill>
              </a:rPr>
              <a:t>Retrieved from USGS HDDS</a:t>
            </a:r>
          </a:p>
          <a:p>
            <a:pPr marL="457200" lvl="0" indent="-292100" rtl="0">
              <a:spcBef>
                <a:spcPts val="0"/>
              </a:spcBef>
              <a:buClr>
                <a:schemeClr val="dk1"/>
              </a:buClr>
              <a:buSzPct val="100000"/>
              <a:buFont typeface="Arial"/>
              <a:buChar char="●"/>
            </a:pPr>
            <a:r>
              <a:rPr lang="en" sz="1000">
                <a:solidFill>
                  <a:schemeClr val="dk1"/>
                </a:solidFill>
              </a:rPr>
              <a:t>Spectral resolution</a:t>
            </a:r>
          </a:p>
          <a:p>
            <a:pPr marL="914400" lvl="1" indent="-292100" rtl="0">
              <a:spcBef>
                <a:spcPts val="0"/>
              </a:spcBef>
              <a:buClr>
                <a:schemeClr val="dk1"/>
              </a:buClr>
              <a:buSzPct val="100000"/>
              <a:buFont typeface="Courier New"/>
              <a:buChar char="o"/>
            </a:pPr>
            <a:r>
              <a:rPr lang="en" sz="1000">
                <a:solidFill>
                  <a:schemeClr val="dk1"/>
                </a:solidFill>
              </a:rPr>
              <a:t>3-bands</a:t>
            </a:r>
          </a:p>
          <a:p>
            <a:pPr marL="914400" lvl="1" indent="-292100" rtl="0">
              <a:spcBef>
                <a:spcPts val="0"/>
              </a:spcBef>
              <a:buClr>
                <a:schemeClr val="dk1"/>
              </a:buClr>
              <a:buSzPct val="100000"/>
              <a:buFont typeface="Courier New"/>
              <a:buChar char="o"/>
            </a:pPr>
            <a:r>
              <a:rPr lang="en" sz="1000">
                <a:solidFill>
                  <a:schemeClr val="dk1"/>
                </a:solidFill>
              </a:rPr>
              <a:t>natural color</a:t>
            </a:r>
          </a:p>
          <a:p>
            <a:pPr marL="914400" lvl="1" indent="-292100" rtl="0">
              <a:spcBef>
                <a:spcPts val="0"/>
              </a:spcBef>
              <a:buClr>
                <a:schemeClr val="dk1"/>
              </a:buClr>
              <a:buSzPct val="100000"/>
              <a:buFont typeface="Courier New"/>
              <a:buChar char="o"/>
            </a:pPr>
            <a:r>
              <a:rPr lang="en" sz="1000">
                <a:solidFill>
                  <a:schemeClr val="dk1"/>
                </a:solidFill>
              </a:rPr>
              <a:t>Olympus SP-550UZ digital camera</a:t>
            </a:r>
          </a:p>
          <a:p>
            <a:pPr marL="457200" lvl="0" indent="-292100" rtl="0">
              <a:spcBef>
                <a:spcPts val="0"/>
              </a:spcBef>
              <a:buClr>
                <a:schemeClr val="dk1"/>
              </a:buClr>
              <a:buSzPct val="100000"/>
              <a:buFont typeface="Arial"/>
              <a:buChar char="●"/>
            </a:pPr>
            <a:r>
              <a:rPr lang="en" sz="1000">
                <a:solidFill>
                  <a:schemeClr val="dk1"/>
                </a:solidFill>
              </a:rPr>
              <a:t>Spatial resolution, varies, as the image is not georectified and is oblique in most cases</a:t>
            </a:r>
          </a:p>
          <a:p>
            <a:pPr marL="457200" lvl="0" indent="-292100" rtl="0">
              <a:spcBef>
                <a:spcPts val="0"/>
              </a:spcBef>
              <a:buClr>
                <a:schemeClr val="dk1"/>
              </a:buClr>
              <a:buSzPct val="100000"/>
              <a:buFont typeface="Arial"/>
              <a:buChar char="●"/>
            </a:pPr>
            <a:r>
              <a:rPr lang="en" sz="1000">
                <a:solidFill>
                  <a:schemeClr val="dk1"/>
                </a:solidFill>
              </a:rPr>
              <a:t>horizontal accuracy is not applicable</a:t>
            </a:r>
          </a:p>
          <a:p>
            <a:pPr marL="457200" lvl="0" indent="-292100" rtl="0">
              <a:spcBef>
                <a:spcPts val="0"/>
              </a:spcBef>
              <a:buClr>
                <a:schemeClr val="dk1"/>
              </a:buClr>
              <a:buSzPct val="100000"/>
              <a:buFont typeface="Arial"/>
              <a:buChar char="●"/>
            </a:pPr>
            <a:r>
              <a:rPr lang="en" sz="1000">
                <a:solidFill>
                  <a:schemeClr val="dk1"/>
                </a:solidFill>
              </a:rPr>
              <a:t>Collected as needed, this imagery was taken 2 days after the tornado occurred</a:t>
            </a:r>
          </a:p>
          <a:p>
            <a:pPr marL="457200" lvl="0" indent="-292100" rtl="0">
              <a:spcBef>
                <a:spcPts val="0"/>
              </a:spcBef>
              <a:buClr>
                <a:schemeClr val="dk1"/>
              </a:buClr>
              <a:buSzPct val="100000"/>
              <a:buFont typeface="Arial"/>
              <a:buChar char="●"/>
            </a:pPr>
            <a:r>
              <a:rPr lang="en" sz="1000">
                <a:solidFill>
                  <a:schemeClr val="dk1"/>
                </a:solidFill>
              </a:rPr>
              <a:t>Single dataset available from 24 May 2011</a:t>
            </a:r>
          </a:p>
          <a:p>
            <a:pPr lvl="0" rtl="0">
              <a:spcBef>
                <a:spcPts val="0"/>
              </a:spcBef>
              <a:buClr>
                <a:schemeClr val="dk1"/>
              </a:buClr>
              <a:buFont typeface="Arial"/>
              <a:buNone/>
            </a:pPr>
            <a:endParaRPr sz="1000" strike="sngStrike"/>
          </a:p>
          <a:p>
            <a:pPr lvl="0">
              <a:spcBef>
                <a:spcPts val="0"/>
              </a:spcBef>
              <a:buNone/>
            </a:pPr>
            <a:r>
              <a:rPr lang="en" sz="1000" strike="sngStrike"/>
              <a:t>"Unfortunately, I was unable to locate publicly available CAP imagery for this study. However, I was able to find publicly available CAP imagery for the Joplin, MO storm. I was able to compare and contrast the CAP imagery with the aerial dataset produced by GeoEye. This portion of the study is strictly to compare the capabilities of CAP vs. aerial imagery and assess whether the geotagged imagery is able to be analyzed with orthoimagery datasets within a GIS."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92100" rtl="0">
              <a:spcBef>
                <a:spcPts val="0"/>
              </a:spcBef>
              <a:buClr>
                <a:schemeClr val="dk1"/>
              </a:buClr>
              <a:buSzPct val="100000"/>
              <a:buFont typeface="Arial"/>
              <a:buChar char="●"/>
            </a:pPr>
            <a:r>
              <a:rPr lang="en" sz="1000">
                <a:solidFill>
                  <a:schemeClr val="dk1"/>
                </a:solidFill>
              </a:rPr>
              <a:t>Used as a reference for the evaluation of the CAP dataset</a:t>
            </a:r>
          </a:p>
          <a:p>
            <a:pPr marL="457200" lvl="0" indent="-292100" rtl="0">
              <a:spcBef>
                <a:spcPts val="0"/>
              </a:spcBef>
              <a:buClr>
                <a:schemeClr val="dk1"/>
              </a:buClr>
              <a:buSzPct val="100000"/>
              <a:buFont typeface="Arial"/>
              <a:buChar char="●"/>
            </a:pPr>
            <a:r>
              <a:rPr lang="en" sz="1000">
                <a:solidFill>
                  <a:schemeClr val="dk1"/>
                </a:solidFill>
              </a:rPr>
              <a:t>Retrieved from USGS HDDS</a:t>
            </a:r>
          </a:p>
          <a:p>
            <a:pPr marL="457200" lvl="0" indent="-292100" rtl="0">
              <a:spcBef>
                <a:spcPts val="0"/>
              </a:spcBef>
              <a:buClr>
                <a:schemeClr val="dk1"/>
              </a:buClr>
              <a:buSzPct val="100000"/>
              <a:buFont typeface="Arial"/>
              <a:buChar char="●"/>
            </a:pPr>
            <a:r>
              <a:rPr lang="en" sz="1000">
                <a:solidFill>
                  <a:schemeClr val="dk1"/>
                </a:solidFill>
              </a:rPr>
              <a:t>GeoEye Aerial platform, company was purchased by Digital Globe in 2013</a:t>
            </a:r>
          </a:p>
          <a:p>
            <a:pPr marL="457200" lvl="0" indent="-292100" rtl="0">
              <a:spcBef>
                <a:spcPts val="0"/>
              </a:spcBef>
              <a:buClr>
                <a:schemeClr val="dk1"/>
              </a:buClr>
              <a:buSzPct val="100000"/>
              <a:buFont typeface="Arial"/>
              <a:buChar char="●"/>
            </a:pPr>
            <a:r>
              <a:rPr lang="en" sz="1000">
                <a:solidFill>
                  <a:schemeClr val="dk1"/>
                </a:solidFill>
              </a:rPr>
              <a:t>Spectral resolution</a:t>
            </a:r>
          </a:p>
          <a:p>
            <a:pPr marL="914400" lvl="1" indent="-292100" rtl="0">
              <a:spcBef>
                <a:spcPts val="0"/>
              </a:spcBef>
              <a:buClr>
                <a:schemeClr val="dk1"/>
              </a:buClr>
              <a:buSzPct val="100000"/>
              <a:buFont typeface="Courier New"/>
              <a:buChar char="o"/>
            </a:pPr>
            <a:r>
              <a:rPr lang="en" sz="1000">
                <a:solidFill>
                  <a:schemeClr val="dk1"/>
                </a:solidFill>
              </a:rPr>
              <a:t>3-bands</a:t>
            </a:r>
          </a:p>
          <a:p>
            <a:pPr marL="914400" lvl="1" indent="-292100" rtl="0">
              <a:spcBef>
                <a:spcPts val="0"/>
              </a:spcBef>
              <a:buClr>
                <a:schemeClr val="dk1"/>
              </a:buClr>
              <a:buSzPct val="100000"/>
              <a:buFont typeface="Courier New"/>
              <a:buChar char="o"/>
            </a:pPr>
            <a:r>
              <a:rPr lang="en" sz="1000">
                <a:solidFill>
                  <a:schemeClr val="dk1"/>
                </a:solidFill>
              </a:rPr>
              <a:t>natural color</a:t>
            </a:r>
          </a:p>
          <a:p>
            <a:pPr marL="457200" lvl="0" indent="-292100" rtl="0">
              <a:spcBef>
                <a:spcPts val="0"/>
              </a:spcBef>
              <a:buClr>
                <a:schemeClr val="dk1"/>
              </a:buClr>
              <a:buSzPct val="100000"/>
              <a:buFont typeface="Arial"/>
              <a:buChar char="●"/>
            </a:pPr>
            <a:r>
              <a:rPr lang="en" sz="1000">
                <a:solidFill>
                  <a:schemeClr val="dk1"/>
                </a:solidFill>
              </a:rPr>
              <a:t>Spatial resolution, 15 cm/pixel</a:t>
            </a:r>
          </a:p>
          <a:p>
            <a:pPr marL="457200" lvl="0" indent="-292100" rtl="0">
              <a:spcBef>
                <a:spcPts val="0"/>
              </a:spcBef>
              <a:buClr>
                <a:schemeClr val="dk1"/>
              </a:buClr>
              <a:buSzPct val="100000"/>
              <a:buFont typeface="Arial"/>
              <a:buChar char="●"/>
            </a:pPr>
            <a:r>
              <a:rPr lang="en" sz="1000">
                <a:solidFill>
                  <a:schemeClr val="dk1"/>
                </a:solidFill>
              </a:rPr>
              <a:t>horizontal accuracy is unknown</a:t>
            </a:r>
          </a:p>
          <a:p>
            <a:pPr marL="457200" lvl="0" indent="-292100" rtl="0">
              <a:spcBef>
                <a:spcPts val="0"/>
              </a:spcBef>
              <a:buClr>
                <a:schemeClr val="dk1"/>
              </a:buClr>
              <a:buSzPct val="100000"/>
              <a:buFont typeface="Arial"/>
              <a:buChar char="●"/>
            </a:pPr>
            <a:r>
              <a:rPr lang="en" sz="1000">
                <a:solidFill>
                  <a:schemeClr val="dk1"/>
                </a:solidFill>
              </a:rPr>
              <a:t>Single dataset available from 24 May 2011</a:t>
            </a:r>
          </a:p>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92100" rtl="0">
              <a:spcBef>
                <a:spcPts val="0"/>
              </a:spcBef>
              <a:buClr>
                <a:srgbClr val="000000"/>
              </a:buClr>
              <a:buSzPct val="100000"/>
              <a:buFont typeface="Arial"/>
              <a:buChar char="●"/>
            </a:pPr>
            <a:r>
              <a:rPr lang="en" sz="1000"/>
              <a:t>FEMA defines 4 Emergency Management Phases</a:t>
            </a:r>
          </a:p>
          <a:p>
            <a:pPr marL="914400" lvl="1" indent="-292100" rtl="0">
              <a:spcBef>
                <a:spcPts val="0"/>
              </a:spcBef>
              <a:buClr>
                <a:srgbClr val="000000"/>
              </a:buClr>
              <a:buSzPct val="100000"/>
              <a:buFont typeface="Courier New"/>
              <a:buChar char="o"/>
            </a:pPr>
            <a:r>
              <a:rPr lang="en" sz="1000"/>
              <a:t>Mitigation - prework, lessen or eliminate the impact of an incident</a:t>
            </a:r>
          </a:p>
          <a:p>
            <a:pPr marL="914400" lvl="1" indent="-292100" rtl="0">
              <a:spcBef>
                <a:spcPts val="0"/>
              </a:spcBef>
              <a:buClr>
                <a:srgbClr val="000000"/>
              </a:buClr>
              <a:buSzPct val="100000"/>
              <a:buFont typeface="Courier New"/>
              <a:buChar char="o"/>
            </a:pPr>
            <a:r>
              <a:rPr lang="en" sz="1000"/>
              <a:t>Preparedness - planning, training and staging of material and personnel</a:t>
            </a:r>
          </a:p>
          <a:p>
            <a:pPr marL="914400" lvl="1" indent="-292100" rtl="0">
              <a:spcBef>
                <a:spcPts val="0"/>
              </a:spcBef>
              <a:buClr>
                <a:srgbClr val="000000"/>
              </a:buClr>
              <a:buSzPct val="100000"/>
              <a:buFont typeface="Courier New"/>
              <a:buChar char="o"/>
            </a:pPr>
            <a:r>
              <a:rPr lang="en" sz="1000"/>
              <a:t>Response - when an incident is imminent, or immediately following</a:t>
            </a:r>
          </a:p>
          <a:p>
            <a:pPr marL="914400" lvl="1" indent="-292100" rtl="0">
              <a:spcBef>
                <a:spcPts val="0"/>
              </a:spcBef>
              <a:buClr>
                <a:srgbClr val="000000"/>
              </a:buClr>
              <a:buSzPct val="100000"/>
              <a:buFont typeface="Courier New"/>
              <a:buChar char="o"/>
            </a:pPr>
            <a:r>
              <a:rPr lang="en" sz="1000"/>
              <a:t>Recovery - immediately following the incident, concurrent with response</a:t>
            </a:r>
          </a:p>
          <a:p>
            <a:pPr marL="457200" lvl="0" indent="-292100" rtl="0">
              <a:spcBef>
                <a:spcPts val="0"/>
              </a:spcBef>
              <a:buClr>
                <a:srgbClr val="000000"/>
              </a:buClr>
              <a:buSzPct val="100000"/>
              <a:buFont typeface="Arial"/>
              <a:buChar char="●"/>
            </a:pPr>
            <a:r>
              <a:rPr lang="en" sz="1000"/>
              <a:t>Amount of are collected (Harvest tornado impacted 165 sqmi)</a:t>
            </a:r>
          </a:p>
          <a:p>
            <a:pPr marL="457200" lvl="0" indent="-292100" rtl="0">
              <a:spcBef>
                <a:spcPts val="0"/>
              </a:spcBef>
              <a:buClr>
                <a:srgbClr val="000000"/>
              </a:buClr>
              <a:buSzPct val="100000"/>
              <a:buFont typeface="Arial"/>
              <a:buChar char="●"/>
            </a:pPr>
            <a:r>
              <a:rPr lang="en" sz="1000"/>
              <a:t>Timeliness or of the collection after the incident</a:t>
            </a:r>
          </a:p>
          <a:p>
            <a:pPr marL="457200" lvl="0" indent="-292100" rtl="0">
              <a:spcBef>
                <a:spcPts val="0"/>
              </a:spcBef>
              <a:buClr>
                <a:srgbClr val="000000"/>
              </a:buClr>
              <a:buSzPct val="100000"/>
              <a:buFont typeface="Arial"/>
              <a:buChar char="●"/>
            </a:pPr>
            <a:r>
              <a:rPr lang="en" sz="1000"/>
              <a:t>Products that can be derived from the dataset</a:t>
            </a:r>
          </a:p>
          <a:p>
            <a:pPr marL="457200" lvl="0" indent="-292100" rtl="0">
              <a:spcBef>
                <a:spcPts val="0"/>
              </a:spcBef>
              <a:buClr>
                <a:srgbClr val="000000"/>
              </a:buClr>
              <a:buSzPct val="100000"/>
              <a:buFont typeface="Arial"/>
              <a:buChar char="●"/>
            </a:pPr>
            <a:r>
              <a:rPr lang="en" sz="1000"/>
              <a:t>General limitations of the platform/sensor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sz="1000">
                <a:solidFill>
                  <a:schemeClr val="dk1"/>
                </a:solidFill>
              </a:rPr>
              <a:t>Capabilities</a:t>
            </a:r>
          </a:p>
          <a:p>
            <a:pPr marL="457200" lvl="0" indent="-292100" rtl="0">
              <a:spcBef>
                <a:spcPts val="0"/>
              </a:spcBef>
              <a:buClr>
                <a:schemeClr val="dk1"/>
              </a:buClr>
              <a:buSzPct val="100000"/>
              <a:buFont typeface="Arial"/>
              <a:buChar char="●"/>
            </a:pPr>
            <a:r>
              <a:rPr lang="en" sz="1000">
                <a:solidFill>
                  <a:schemeClr val="dk1"/>
                </a:solidFill>
              </a:rPr>
              <a:t>The Landsat program has been continuously imaging the earth’s surface since 1972</a:t>
            </a:r>
          </a:p>
          <a:p>
            <a:pPr marL="457200" lvl="0" indent="-292100" rtl="0">
              <a:spcBef>
                <a:spcPts val="0"/>
              </a:spcBef>
              <a:buClr>
                <a:srgbClr val="000000"/>
              </a:buClr>
              <a:buSzPct val="100000"/>
              <a:buFont typeface="Arial"/>
              <a:buChar char="●"/>
            </a:pPr>
            <a:r>
              <a:rPr lang="en" sz="1000">
                <a:solidFill>
                  <a:schemeClr val="dk1"/>
                </a:solidFill>
              </a:rPr>
              <a:t>The Landsat series of satellites provides predictable coverage over a broad area.</a:t>
            </a:r>
          </a:p>
          <a:p>
            <a:pPr marL="457200" lvl="0" indent="-292100" rtl="0">
              <a:spcBef>
                <a:spcPts val="0"/>
              </a:spcBef>
              <a:buClr>
                <a:schemeClr val="dk1"/>
              </a:buClr>
              <a:buSzPct val="100000"/>
              <a:buFont typeface="Arial"/>
              <a:buChar char="●"/>
            </a:pPr>
            <a:r>
              <a:rPr lang="en" sz="1000">
                <a:solidFill>
                  <a:schemeClr val="dk1"/>
                </a:solidFill>
              </a:rPr>
              <a:t>Although the spatial resolution is not as fine as aerial sensors, Landsat is able to discern changes in materials such as vegetation and man-made structures over large areas due to its broad spectral resolution which is widely used in land classification</a:t>
            </a:r>
          </a:p>
          <a:p>
            <a:pPr marL="457200" lvl="0" indent="-292100" rtl="0">
              <a:spcBef>
                <a:spcPts val="0"/>
              </a:spcBef>
              <a:buClr>
                <a:schemeClr val="dk1"/>
              </a:buClr>
              <a:buSzPct val="100000"/>
              <a:buFont typeface="Arial"/>
              <a:buChar char="●"/>
            </a:pPr>
            <a:r>
              <a:rPr lang="en" sz="1000">
                <a:solidFill>
                  <a:schemeClr val="dk1"/>
                </a:solidFill>
              </a:rPr>
              <a:t>Imagery is downlinked by USGS in Sioux Falls, SD and loaded into the EarthExplorer Portal, lessening dissemination time.</a:t>
            </a:r>
          </a:p>
          <a:p>
            <a:pPr marL="457200" lvl="0" indent="-292100" rtl="0">
              <a:spcBef>
                <a:spcPts val="0"/>
              </a:spcBef>
              <a:buClr>
                <a:schemeClr val="dk1"/>
              </a:buClr>
              <a:buSzPct val="100000"/>
              <a:buFont typeface="Arial"/>
              <a:buChar char="●"/>
            </a:pPr>
            <a:r>
              <a:rPr lang="en" sz="1000">
                <a:solidFill>
                  <a:schemeClr val="dk1"/>
                </a:solidFill>
              </a:rPr>
              <a:t>I contend it would be good as a foundation map to be used in mitigation and preparedness.</a:t>
            </a:r>
          </a:p>
          <a:p>
            <a:pPr marL="457200" lvl="0" indent="-292100" rtl="0">
              <a:spcBef>
                <a:spcPts val="0"/>
              </a:spcBef>
              <a:buClr>
                <a:schemeClr val="dk1"/>
              </a:buClr>
              <a:buSzPct val="100000"/>
              <a:buFont typeface="Arial"/>
              <a:buChar char="●"/>
            </a:pPr>
            <a:r>
              <a:rPr lang="en" sz="1000">
                <a:solidFill>
                  <a:schemeClr val="dk1"/>
                </a:solidFill>
              </a:rPr>
              <a:t>I also contend it would be be ideal for to chart the progress of recovery operations for large scale incidents</a:t>
            </a:r>
          </a:p>
          <a:p>
            <a:pPr rtl="0">
              <a:spcBef>
                <a:spcPts val="0"/>
              </a:spcBef>
              <a:buNone/>
            </a:pPr>
            <a:endParaRPr sz="1000">
              <a:solidFill>
                <a:schemeClr val="dk1"/>
              </a:solidFill>
            </a:endParaRPr>
          </a:p>
          <a:p>
            <a:pPr rtl="0">
              <a:spcBef>
                <a:spcPts val="0"/>
              </a:spcBef>
              <a:buNone/>
            </a:pPr>
            <a:r>
              <a:rPr lang="en" sz="1000">
                <a:solidFill>
                  <a:schemeClr val="dk1"/>
                </a:solidFill>
              </a:rPr>
              <a:t>Limitations</a:t>
            </a:r>
          </a:p>
          <a:p>
            <a:pPr marL="457200" lvl="0" indent="-292100" rtl="0">
              <a:spcBef>
                <a:spcPts val="0"/>
              </a:spcBef>
              <a:buClr>
                <a:schemeClr val="dk1"/>
              </a:buClr>
              <a:buSzPct val="100000"/>
              <a:buFont typeface="Arial"/>
              <a:buChar char="●"/>
            </a:pPr>
            <a:r>
              <a:rPr lang="en" sz="1000">
                <a:solidFill>
                  <a:schemeClr val="dk1"/>
                </a:solidFill>
              </a:rPr>
              <a:t>Since Landsat has a revisit rate of 8 days, 16 days for each satellite, there is an average of 4 days from the incident occurring till the location is imaged.  I contend that this delay would not make Landsat suitable for response operations</a:t>
            </a:r>
          </a:p>
          <a:p>
            <a:pPr marL="457200" lvl="0" indent="-292100" rtl="0">
              <a:spcBef>
                <a:spcPts val="0"/>
              </a:spcBef>
              <a:buClr>
                <a:schemeClr val="dk1"/>
              </a:buClr>
              <a:buSzPct val="100000"/>
              <a:buFont typeface="Arial"/>
              <a:buChar char="●"/>
            </a:pPr>
            <a:r>
              <a:rPr lang="en" sz="1000">
                <a:solidFill>
                  <a:schemeClr val="dk1"/>
                </a:solidFill>
              </a:rPr>
              <a:t>For smaller incidents the spatial resolution of 15m/pixel PAN and 30m/pixel MSI may not be able to discern the affected areas</a:t>
            </a:r>
          </a:p>
          <a:p>
            <a:pPr marL="457200" lvl="0" indent="-292100" rtl="0">
              <a:spcBef>
                <a:spcPts val="0"/>
              </a:spcBef>
              <a:buClr>
                <a:schemeClr val="dk1"/>
              </a:buClr>
              <a:buSzPct val="100000"/>
              <a:buFont typeface="Arial"/>
              <a:buChar char="●"/>
            </a:pPr>
            <a:r>
              <a:rPr lang="en" sz="1000">
                <a:solidFill>
                  <a:schemeClr val="dk1"/>
                </a:solidFill>
              </a:rPr>
              <a:t>Landsat, being a satellite, is also very sensitive to atmospheric particulates obscuring the affected areas.  Clouds, dust and smoke all contribute to image degradation.</a:t>
            </a:r>
          </a:p>
          <a:p>
            <a:pPr rtl="0">
              <a:spcBef>
                <a:spcPts val="0"/>
              </a:spcBef>
              <a:buNone/>
            </a:pPr>
            <a:r>
              <a:rPr lang="en" sz="1000">
                <a:solidFill>
                  <a:schemeClr val="dk1"/>
                </a:solidFill>
              </a:rPr>
              <a:t>Map</a:t>
            </a:r>
          </a:p>
          <a:p>
            <a:pPr marL="457200" lvl="0" indent="-292100">
              <a:spcBef>
                <a:spcPts val="0"/>
              </a:spcBef>
              <a:buClr>
                <a:schemeClr val="dk1"/>
              </a:buClr>
              <a:buSzPct val="100000"/>
              <a:buFont typeface="Arial"/>
              <a:buChar char="●"/>
            </a:pPr>
            <a:r>
              <a:rPr lang="en" sz="1000">
                <a:solidFill>
                  <a:schemeClr val="dk1"/>
                </a:solidFill>
              </a:rPr>
              <a:t>The graphics to the right illustrates the results of a difference map (far right) using a pre and post incident Landsat 5 scene classified by using the K-Means unsupervised classification function in ENVI.</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9" name="Shape 1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10000"/>
              <a:buFont typeface="Arial"/>
              <a:buNone/>
            </a:pPr>
            <a:r>
              <a:rPr lang="en" sz="1000">
                <a:solidFill>
                  <a:schemeClr val="dk1"/>
                </a:solidFill>
              </a:rPr>
              <a:t>Capabilities</a:t>
            </a:r>
          </a:p>
          <a:p>
            <a:pPr marL="457200" lvl="0" indent="-292100" rtl="0">
              <a:spcBef>
                <a:spcPts val="0"/>
              </a:spcBef>
              <a:buClr>
                <a:schemeClr val="dk1"/>
              </a:buClr>
              <a:buSzPct val="100000"/>
              <a:buFont typeface="Arial"/>
              <a:buChar char="●"/>
            </a:pPr>
            <a:r>
              <a:rPr lang="en" sz="1000">
                <a:solidFill>
                  <a:schemeClr val="dk1"/>
                </a:solidFill>
              </a:rPr>
              <a:t>NAIP orthoimagery provides a uniform, state-wide high resolution base map for use in mitigation and preparation for incidents.</a:t>
            </a:r>
          </a:p>
          <a:p>
            <a:pPr marL="457200" lvl="0" indent="-292100" rtl="0">
              <a:spcBef>
                <a:spcPts val="0"/>
              </a:spcBef>
              <a:buClr>
                <a:schemeClr val="dk1"/>
              </a:buClr>
              <a:buSzPct val="100000"/>
              <a:buFont typeface="Arial"/>
              <a:buChar char="●"/>
            </a:pPr>
            <a:r>
              <a:rPr lang="en" sz="1000">
                <a:solidFill>
                  <a:schemeClr val="dk1"/>
                </a:solidFill>
              </a:rPr>
              <a:t>Using this imagery, it is possible to discern critical infrastructure such as electrical substations and towers in non-vegetation covered areas</a:t>
            </a:r>
          </a:p>
          <a:p>
            <a:pPr marL="457200" lvl="0" indent="-292100" rtl="0">
              <a:spcBef>
                <a:spcPts val="0"/>
              </a:spcBef>
              <a:buClr>
                <a:schemeClr val="dk1"/>
              </a:buClr>
              <a:buSzPct val="100000"/>
              <a:buFont typeface="Arial"/>
              <a:buChar char="●"/>
            </a:pPr>
            <a:r>
              <a:rPr lang="en" sz="1000">
                <a:solidFill>
                  <a:schemeClr val="dk1"/>
                </a:solidFill>
              </a:rPr>
              <a:t>Additionally, the infrared band in conjunction with the natural color bands allows NAIP to be used as for vegetation analysis</a:t>
            </a:r>
          </a:p>
          <a:p>
            <a:pPr marL="457200" lvl="0" indent="-292100" rtl="0">
              <a:spcBef>
                <a:spcPts val="0"/>
              </a:spcBef>
              <a:buClr>
                <a:schemeClr val="dk1"/>
              </a:buClr>
              <a:buSzPct val="100000"/>
              <a:buFont typeface="Arial"/>
              <a:buChar char="●"/>
            </a:pPr>
            <a:r>
              <a:rPr lang="en" sz="1000">
                <a:solidFill>
                  <a:schemeClr val="dk1"/>
                </a:solidFill>
              </a:rPr>
              <a:t>NAIP can be used as a base for comparison to color infrared or natural color post event aerial imagery</a:t>
            </a:r>
          </a:p>
          <a:p>
            <a:pPr lvl="0" rtl="0">
              <a:spcBef>
                <a:spcPts val="0"/>
              </a:spcBef>
              <a:buClr>
                <a:schemeClr val="dk1"/>
              </a:buClr>
              <a:buSzPct val="110000"/>
              <a:buFont typeface="Arial"/>
              <a:buNone/>
            </a:pPr>
            <a:r>
              <a:rPr lang="en" sz="1000">
                <a:solidFill>
                  <a:schemeClr val="dk1"/>
                </a:solidFill>
              </a:rPr>
              <a:t>Limitations</a:t>
            </a:r>
          </a:p>
          <a:p>
            <a:pPr marL="457200" lvl="0" indent="-292100" rtl="0">
              <a:spcBef>
                <a:spcPts val="0"/>
              </a:spcBef>
              <a:buClr>
                <a:schemeClr val="dk1"/>
              </a:buClr>
              <a:buSzPct val="100000"/>
              <a:buFont typeface="Arial"/>
              <a:buChar char="●"/>
            </a:pPr>
            <a:r>
              <a:rPr lang="en" sz="1000">
                <a:solidFill>
                  <a:schemeClr val="dk1"/>
                </a:solidFill>
              </a:rPr>
              <a:t>With a refresh rate of 3 years it is difficult to acquire imagery immediately after an incident as is required for response and the early phases of recovery efforts</a:t>
            </a:r>
          </a:p>
          <a:p>
            <a:pPr marL="457200" lvl="0" indent="-292100" rtl="0">
              <a:spcBef>
                <a:spcPts val="0"/>
              </a:spcBef>
              <a:buClr>
                <a:schemeClr val="dk1"/>
              </a:buClr>
              <a:buSzPct val="100000"/>
              <a:buFont typeface="Arial"/>
              <a:buChar char="●"/>
            </a:pPr>
            <a:r>
              <a:rPr lang="en" sz="1000">
                <a:solidFill>
                  <a:schemeClr val="dk1"/>
                </a:solidFill>
              </a:rPr>
              <a:t>NAIP data collected in a given year is typically available early the following year which means any analysis would immediately be 6 months or more old.</a:t>
            </a:r>
          </a:p>
          <a:p>
            <a:pPr rtl="0">
              <a:spcBef>
                <a:spcPts val="0"/>
              </a:spcBef>
              <a:buNone/>
            </a:pPr>
            <a:r>
              <a:rPr lang="en" sz="1000"/>
              <a:t>Map</a:t>
            </a:r>
          </a:p>
          <a:p>
            <a:pPr marL="457200" lvl="0" indent="-292100" rtl="0">
              <a:spcBef>
                <a:spcPts val="0"/>
              </a:spcBef>
              <a:buClr>
                <a:schemeClr val="dk1"/>
              </a:buClr>
              <a:buSzPct val="100000"/>
              <a:buFont typeface="Arial"/>
              <a:buChar char="●"/>
            </a:pPr>
            <a:r>
              <a:rPr lang="en" sz="1000">
                <a:solidFill>
                  <a:schemeClr val="dk1"/>
                </a:solidFill>
              </a:rPr>
              <a:t>A difference map derived from the NAIP imagery from pre-event 2009 and post-event 2011 NAIP orthoimagery  is shown on the right.  This image analyzed the natural color bands.</a:t>
            </a:r>
          </a:p>
          <a:p>
            <a:pPr marL="457200" lvl="0" indent="-292100">
              <a:spcBef>
                <a:spcPts val="0"/>
              </a:spcBef>
              <a:buClr>
                <a:schemeClr val="dk1"/>
              </a:buClr>
              <a:buSzPct val="100000"/>
              <a:buFont typeface="Arial"/>
              <a:buChar char="●"/>
            </a:pPr>
            <a:r>
              <a:rPr lang="en" sz="1000">
                <a:solidFill>
                  <a:schemeClr val="dk1"/>
                </a:solidFill>
              </a:rPr>
              <a:t>Note the damage path from the south-east stretching to the center of the map.</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lnSpc>
                <a:spcPct val="115000"/>
              </a:lnSpc>
              <a:spcBef>
                <a:spcPts val="0"/>
              </a:spcBef>
              <a:buNone/>
            </a:pPr>
            <a:r>
              <a:rPr lang="en" sz="1000"/>
              <a:t>Capabilities</a:t>
            </a:r>
          </a:p>
          <a:p>
            <a:pPr marL="457200" lvl="0" indent="-292100" rtl="0">
              <a:lnSpc>
                <a:spcPct val="115000"/>
              </a:lnSpc>
              <a:spcBef>
                <a:spcPts val="0"/>
              </a:spcBef>
              <a:buClr>
                <a:srgbClr val="000000"/>
              </a:buClr>
              <a:buSzPct val="100000"/>
              <a:buFont typeface="Arial"/>
              <a:buChar char="●"/>
            </a:pPr>
            <a:r>
              <a:rPr lang="en" sz="1000">
                <a:solidFill>
                  <a:schemeClr val="dk1"/>
                </a:solidFill>
              </a:rPr>
              <a:t>Several federal and state government agencies and private sector companies have aircraft equipped with natural color or color infrared digital mapping cameras, yielding a robust dataset for mitigation and preparedness efforts.</a:t>
            </a:r>
          </a:p>
          <a:p>
            <a:pPr marL="457200" lvl="0" indent="-292100" rtl="0">
              <a:lnSpc>
                <a:spcPct val="115000"/>
              </a:lnSpc>
              <a:spcBef>
                <a:spcPts val="0"/>
              </a:spcBef>
              <a:buClr>
                <a:schemeClr val="dk1"/>
              </a:buClr>
              <a:buSzPct val="100000"/>
              <a:buFont typeface="Arial"/>
              <a:buChar char="●"/>
            </a:pPr>
            <a:r>
              <a:rPr lang="en" sz="1000">
                <a:solidFill>
                  <a:schemeClr val="dk1"/>
                </a:solidFill>
              </a:rPr>
              <a:t>Private companies, such as the Atlantic Group, LLC, offer no-cost, no-obligation readiness contracts for their customers to expedite the data acquisition</a:t>
            </a:r>
          </a:p>
          <a:p>
            <a:pPr marL="457200" lvl="0" indent="-292100" rtl="0">
              <a:lnSpc>
                <a:spcPct val="115000"/>
              </a:lnSpc>
              <a:spcBef>
                <a:spcPts val="0"/>
              </a:spcBef>
              <a:buClr>
                <a:schemeClr val="dk1"/>
              </a:buClr>
              <a:buSzPct val="100000"/>
              <a:buFont typeface="Arial"/>
              <a:buChar char="●"/>
            </a:pPr>
            <a:r>
              <a:rPr lang="en" sz="1000">
                <a:solidFill>
                  <a:schemeClr val="dk1"/>
                </a:solidFill>
              </a:rPr>
              <a:t>Aerial systems have a mobilization time of hours and are able to be pre-staged near an anticipated incident location as part of a preparedness strategy to reduce response time for an anticipated incident.  I contend this makes aerial imagery a great asset for recovery </a:t>
            </a:r>
          </a:p>
          <a:p>
            <a:pPr marL="457200" lvl="0" indent="-292100" rtl="0">
              <a:lnSpc>
                <a:spcPct val="115000"/>
              </a:lnSpc>
              <a:spcBef>
                <a:spcPts val="0"/>
              </a:spcBef>
              <a:buClr>
                <a:schemeClr val="dk1"/>
              </a:buClr>
              <a:buSzPct val="100000"/>
              <a:buFont typeface="Arial"/>
              <a:buChar char="●"/>
            </a:pPr>
            <a:r>
              <a:rPr lang="en" sz="1000">
                <a:solidFill>
                  <a:schemeClr val="dk1"/>
                </a:solidFill>
              </a:rPr>
              <a:t>High spatial resolution is ideal for identification of small geographic features and man-made structures</a:t>
            </a:r>
          </a:p>
          <a:p>
            <a:pPr rtl="0">
              <a:lnSpc>
                <a:spcPct val="115000"/>
              </a:lnSpc>
              <a:spcBef>
                <a:spcPts val="0"/>
              </a:spcBef>
              <a:buNone/>
            </a:pPr>
            <a:r>
              <a:rPr lang="en" sz="1000"/>
              <a:t>Limitations</a:t>
            </a:r>
          </a:p>
          <a:p>
            <a:pPr marL="457200" lvl="0" indent="-292100" rtl="0">
              <a:lnSpc>
                <a:spcPct val="115000"/>
              </a:lnSpc>
              <a:spcBef>
                <a:spcPts val="0"/>
              </a:spcBef>
              <a:buClr>
                <a:srgbClr val="000000"/>
              </a:buClr>
              <a:buSzPct val="100000"/>
              <a:buFont typeface="Arial"/>
              <a:buChar char="●"/>
            </a:pPr>
            <a:r>
              <a:rPr lang="en" sz="1000">
                <a:solidFill>
                  <a:schemeClr val="dk1"/>
                </a:solidFill>
              </a:rPr>
              <a:t>The aerial datasets evaluated, with the exception of NAIP, did not contain an infrared channel that could have been used for vegetation analysis once the imagery is collected, the aircraft then lands and the data is transported to the processing center where photogrammetrists process the raw images into orthoimagery.  The amount of processing time required is both a function of the amount of area acquired and the number of analysts processing the raw data.  I contend this hinders the timeliness of this dataset.</a:t>
            </a:r>
          </a:p>
          <a:p>
            <a:pPr marL="457200" lvl="0" indent="-292100" rtl="0">
              <a:lnSpc>
                <a:spcPct val="115000"/>
              </a:lnSpc>
              <a:spcBef>
                <a:spcPts val="0"/>
              </a:spcBef>
              <a:buClr>
                <a:srgbClr val="000000"/>
              </a:buClr>
              <a:buSzPct val="100000"/>
              <a:buFont typeface="Arial"/>
              <a:buChar char="●"/>
            </a:pPr>
            <a:r>
              <a:rPr lang="en" sz="1000"/>
              <a:t>False positives due to leaf-off compared with leaf-on (especially in the south and in the winter)</a:t>
            </a:r>
          </a:p>
          <a:p>
            <a:pPr marL="457200" lvl="0" indent="-292100" rtl="0">
              <a:lnSpc>
                <a:spcPct val="115000"/>
              </a:lnSpc>
              <a:spcBef>
                <a:spcPts val="0"/>
              </a:spcBef>
              <a:buClr>
                <a:srgbClr val="000000"/>
              </a:buClr>
              <a:buSzPct val="100000"/>
              <a:buFont typeface="Arial"/>
              <a:buChar char="●"/>
            </a:pPr>
            <a:r>
              <a:rPr lang="en" sz="1000"/>
              <a:t>As the data is collected at a large spatial resolution, the sensor’s field of view is small compared with Landsat.</a:t>
            </a:r>
          </a:p>
          <a:p>
            <a:pPr rtl="0">
              <a:lnSpc>
                <a:spcPct val="115000"/>
              </a:lnSpc>
              <a:spcBef>
                <a:spcPts val="0"/>
              </a:spcBef>
              <a:buNone/>
            </a:pPr>
            <a:r>
              <a:rPr lang="en" sz="1000"/>
              <a:t>Map</a:t>
            </a:r>
          </a:p>
          <a:p>
            <a:pPr marL="457200" lvl="0" indent="-292100" rtl="0">
              <a:lnSpc>
                <a:spcPct val="115000"/>
              </a:lnSpc>
              <a:spcBef>
                <a:spcPts val="0"/>
              </a:spcBef>
              <a:buClr>
                <a:srgbClr val="000000"/>
              </a:buClr>
              <a:buSzPct val="100000"/>
              <a:buFont typeface="Arial"/>
              <a:buChar char="●"/>
            </a:pPr>
            <a:r>
              <a:rPr lang="en" sz="1000"/>
              <a:t>Difference map derived from pre-event City of Huntsville 2010 and post-event Atlantic Group 2011 orthoimagery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Capabilities</a:t>
            </a:r>
          </a:p>
          <a:p>
            <a:pPr marL="457200" lvl="0" indent="-317500" rtl="0">
              <a:spcBef>
                <a:spcPts val="0"/>
              </a:spcBef>
              <a:buClr>
                <a:srgbClr val="000000"/>
              </a:buClr>
              <a:buSzPct val="127272"/>
              <a:buFont typeface="Arial"/>
              <a:buChar char="●"/>
            </a:pPr>
            <a:r>
              <a:rPr lang="en"/>
              <a:t>CAP assessment platforms are ready to assist in response and recovery operations with hours notice.</a:t>
            </a:r>
          </a:p>
          <a:p>
            <a:pPr marL="457200" lvl="0" indent="-317500" rtl="0">
              <a:spcBef>
                <a:spcPts val="0"/>
              </a:spcBef>
              <a:buClr>
                <a:srgbClr val="000000"/>
              </a:buClr>
              <a:buSzPct val="127272"/>
              <a:buFont typeface="Arial"/>
              <a:buChar char="●"/>
            </a:pPr>
            <a:r>
              <a:rPr lang="en"/>
              <a:t>They can also be staged for imminent incidents.</a:t>
            </a:r>
          </a:p>
          <a:p>
            <a:pPr marL="457200" lvl="0" indent="-317500" rtl="0">
              <a:spcBef>
                <a:spcPts val="0"/>
              </a:spcBef>
              <a:buClr>
                <a:srgbClr val="000000"/>
              </a:buClr>
              <a:buSzPct val="127272"/>
              <a:buFont typeface="Arial"/>
              <a:buChar char="●"/>
            </a:pPr>
            <a:r>
              <a:rPr lang="en"/>
              <a:t>Some CAP aircraft are equipped with satellite communication and can transmit the images to the Internet while still on station.</a:t>
            </a:r>
          </a:p>
          <a:p>
            <a:pPr marL="457200" lvl="0" indent="-317500" rtl="0">
              <a:spcBef>
                <a:spcPts val="0"/>
              </a:spcBef>
              <a:buClr>
                <a:srgbClr val="000000"/>
              </a:buClr>
              <a:buSzPct val="127272"/>
              <a:buFont typeface="Arial"/>
              <a:buChar char="●"/>
            </a:pPr>
            <a:r>
              <a:rPr lang="en"/>
              <a:t>This makes CAP ideal for supporting response operations and recovery assessments</a:t>
            </a:r>
          </a:p>
          <a:p>
            <a:pPr marL="457200" lvl="0" indent="-317500" rtl="0">
              <a:spcBef>
                <a:spcPts val="0"/>
              </a:spcBef>
              <a:buClr>
                <a:srgbClr val="000000"/>
              </a:buClr>
              <a:buSzPct val="127272"/>
              <a:buFont typeface="Arial"/>
              <a:buChar char="●"/>
            </a:pPr>
            <a:r>
              <a:rPr lang="en"/>
              <a:t>With variable zoom commercial off the shelf cameras, CAP can focus on a specific area or collect a wide area, trading ground sampling distance for field of view.</a:t>
            </a:r>
          </a:p>
          <a:p>
            <a:pPr marL="457200" lvl="0" indent="-317500" rtl="0">
              <a:spcBef>
                <a:spcPts val="0"/>
              </a:spcBef>
              <a:buClr>
                <a:srgbClr val="000000"/>
              </a:buClr>
              <a:buSzPct val="127272"/>
              <a:buFont typeface="Arial"/>
              <a:buChar char="●"/>
            </a:pPr>
            <a:r>
              <a:rPr lang="en"/>
              <a:t>CAP can be tasked to perform pre-event collections for use in mitigation and preparedness efforts.</a:t>
            </a:r>
          </a:p>
          <a:p>
            <a:pPr lvl="0" rtl="0">
              <a:spcBef>
                <a:spcPts val="0"/>
              </a:spcBef>
              <a:buNone/>
            </a:pPr>
            <a:r>
              <a:rPr lang="en"/>
              <a:t>Limitations</a:t>
            </a:r>
          </a:p>
          <a:p>
            <a:pPr marL="457200" lvl="0" indent="-317500" rtl="0">
              <a:spcBef>
                <a:spcPts val="0"/>
              </a:spcBef>
              <a:buClr>
                <a:srgbClr val="000000"/>
              </a:buClr>
              <a:buSzPct val="127272"/>
              <a:buFont typeface="Arial"/>
              <a:buChar char="●"/>
            </a:pPr>
            <a:r>
              <a:rPr lang="en"/>
              <a:t>Since CAP photography is geotagged and not easily georectified it is difficult to perform GIS analysis such as change detection on the imagery.</a:t>
            </a:r>
          </a:p>
          <a:p>
            <a:pPr marL="457200" lvl="0" indent="-317500" rtl="0">
              <a:spcBef>
                <a:spcPts val="0"/>
              </a:spcBef>
              <a:buClr>
                <a:srgbClr val="000000"/>
              </a:buClr>
              <a:buSzPct val="127272"/>
              <a:buFont typeface="Arial"/>
              <a:buChar char="●"/>
            </a:pPr>
            <a:r>
              <a:rPr lang="en"/>
              <a:t>Imagery is often collected oblique and not conducive to georectification.</a:t>
            </a:r>
          </a:p>
          <a:p>
            <a:pPr marL="457200" lvl="0" indent="-317500" rtl="0">
              <a:spcBef>
                <a:spcPts val="0"/>
              </a:spcBef>
              <a:buClr>
                <a:srgbClr val="000000"/>
              </a:buClr>
              <a:buSzPct val="127272"/>
              <a:buFont typeface="Arial"/>
              <a:buChar char="●"/>
            </a:pPr>
            <a:r>
              <a:rPr lang="en"/>
              <a:t>CAP is also an aerial platform and lacks the field of view of a satellite such as Landsat.</a:t>
            </a:r>
          </a:p>
          <a:p>
            <a:pPr lvl="0" rtl="0">
              <a:spcBef>
                <a:spcPts val="0"/>
              </a:spcBef>
              <a:buNone/>
            </a:pPr>
            <a:r>
              <a:rPr lang="en"/>
              <a:t>Map</a:t>
            </a:r>
          </a:p>
          <a:p>
            <a:pPr marL="457200" lvl="0" indent="-317500" rtl="0">
              <a:spcBef>
                <a:spcPts val="0"/>
              </a:spcBef>
              <a:buClr>
                <a:srgbClr val="000000"/>
              </a:buClr>
              <a:buSzPct val="127272"/>
              <a:buFont typeface="Arial"/>
              <a:buChar char="●"/>
            </a:pPr>
            <a:r>
              <a:rPr lang="en"/>
              <a:t>The map on the right is an example CAP image taken of Joplin, MO.  This image has been georeferenced using ArcMap.  I contend that while the oblique angle is useful for assessing the damage of the structure the oblique angle of the image makes it difficult to georectify this geotagged image.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5" name="Shape 1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lnSpc>
                <a:spcPct val="100000"/>
              </a:lnSpc>
              <a:spcBef>
                <a:spcPts val="0"/>
              </a:spcBef>
              <a:buNone/>
            </a:pPr>
            <a:r>
              <a:rPr lang="en" sz="1000">
                <a:solidFill>
                  <a:schemeClr val="dk1"/>
                </a:solidFill>
              </a:rPr>
              <a:t>In conclusion</a:t>
            </a:r>
          </a:p>
          <a:p>
            <a:pPr marL="457200" lvl="0" indent="-292100" rtl="0">
              <a:lnSpc>
                <a:spcPct val="100000"/>
              </a:lnSpc>
              <a:spcBef>
                <a:spcPts val="0"/>
              </a:spcBef>
              <a:buClr>
                <a:schemeClr val="dk1"/>
              </a:buClr>
              <a:buSzPct val="100000"/>
              <a:buFont typeface="Arial"/>
              <a:buChar char="●"/>
            </a:pPr>
            <a:r>
              <a:rPr lang="en" sz="1000">
                <a:solidFill>
                  <a:schemeClr val="dk1"/>
                </a:solidFill>
              </a:rPr>
              <a:t>This presentation contends that the ideal platform to support each of the emergency management phases</a:t>
            </a:r>
          </a:p>
          <a:p>
            <a:pPr marL="457200" lvl="0" indent="-292100" rtl="0">
              <a:lnSpc>
                <a:spcPct val="100000"/>
              </a:lnSpc>
              <a:spcBef>
                <a:spcPts val="0"/>
              </a:spcBef>
              <a:buClr>
                <a:schemeClr val="dk1"/>
              </a:buClr>
              <a:buSzPct val="100000"/>
              <a:buFont typeface="Arial"/>
              <a:buChar char="●"/>
            </a:pPr>
            <a:r>
              <a:rPr lang="en" sz="1000">
                <a:solidFill>
                  <a:schemeClr val="dk1"/>
                </a:solidFill>
              </a:rPr>
              <a:t>These conclusion are based on the capabilities and limitations found when evaluating the dataset based on:</a:t>
            </a:r>
          </a:p>
          <a:p>
            <a:pPr marL="914400" lvl="1" indent="-292100" rtl="0">
              <a:lnSpc>
                <a:spcPct val="100000"/>
              </a:lnSpc>
              <a:spcBef>
                <a:spcPts val="600"/>
              </a:spcBef>
              <a:buClr>
                <a:schemeClr val="dk1"/>
              </a:buClr>
              <a:buSzPct val="100000"/>
              <a:buFont typeface="Courier New"/>
              <a:buChar char="o"/>
            </a:pPr>
            <a:r>
              <a:rPr lang="en" sz="1000">
                <a:solidFill>
                  <a:schemeClr val="dk1"/>
                </a:solidFill>
              </a:rPr>
              <a:t>Coverage Area</a:t>
            </a:r>
          </a:p>
          <a:p>
            <a:pPr marL="914400" lvl="1" indent="-292100" rtl="0">
              <a:lnSpc>
                <a:spcPct val="100000"/>
              </a:lnSpc>
              <a:spcBef>
                <a:spcPts val="600"/>
              </a:spcBef>
              <a:buClr>
                <a:schemeClr val="dk1"/>
              </a:buClr>
              <a:buSzPct val="100000"/>
              <a:buFont typeface="Courier New"/>
              <a:buChar char="o"/>
            </a:pPr>
            <a:r>
              <a:rPr lang="en" sz="1000">
                <a:solidFill>
                  <a:schemeClr val="dk1"/>
                </a:solidFill>
              </a:rPr>
              <a:t>Timeliness</a:t>
            </a:r>
          </a:p>
          <a:p>
            <a:pPr marL="914400" lvl="1" indent="-292100" rtl="0">
              <a:lnSpc>
                <a:spcPct val="100000"/>
              </a:lnSpc>
              <a:spcBef>
                <a:spcPts val="600"/>
              </a:spcBef>
              <a:buClr>
                <a:schemeClr val="dk1"/>
              </a:buClr>
              <a:buSzPct val="100000"/>
              <a:buFont typeface="Courier New"/>
              <a:buChar char="o"/>
            </a:pPr>
            <a:r>
              <a:rPr lang="en" sz="1000">
                <a:solidFill>
                  <a:schemeClr val="dk1"/>
                </a:solidFill>
              </a:rPr>
              <a:t>Analysis Products</a:t>
            </a:r>
          </a:p>
          <a:p>
            <a:pPr marL="914400" lvl="1" indent="-292100" rtl="0">
              <a:lnSpc>
                <a:spcPct val="100000"/>
              </a:lnSpc>
              <a:spcBef>
                <a:spcPts val="600"/>
              </a:spcBef>
              <a:buClr>
                <a:schemeClr val="dk1"/>
              </a:buClr>
              <a:buSzPct val="100000"/>
              <a:buFont typeface="Courier New"/>
              <a:buChar char="o"/>
            </a:pPr>
            <a:r>
              <a:rPr lang="en" sz="1000">
                <a:solidFill>
                  <a:schemeClr val="dk1"/>
                </a:solidFill>
              </a:rPr>
              <a:t>Limitations</a:t>
            </a:r>
          </a:p>
          <a:p>
            <a:pPr marL="457200" lvl="0" indent="-292100" rtl="0">
              <a:lnSpc>
                <a:spcPct val="100000"/>
              </a:lnSpc>
              <a:spcBef>
                <a:spcPts val="0"/>
              </a:spcBef>
              <a:buClr>
                <a:schemeClr val="dk1"/>
              </a:buClr>
              <a:buSzPct val="100000"/>
              <a:buFont typeface="Arial"/>
              <a:buChar char="●"/>
            </a:pPr>
            <a:r>
              <a:rPr lang="en" sz="1000">
                <a:solidFill>
                  <a:schemeClr val="dk1"/>
                </a:solidFill>
              </a:rPr>
              <a:t>Phases</a:t>
            </a:r>
          </a:p>
          <a:p>
            <a:pPr marL="914400" lvl="1" indent="-292100" rtl="0">
              <a:lnSpc>
                <a:spcPct val="100000"/>
              </a:lnSpc>
              <a:spcBef>
                <a:spcPts val="0"/>
              </a:spcBef>
              <a:buClr>
                <a:schemeClr val="dk1"/>
              </a:buClr>
              <a:buSzPct val="100000"/>
              <a:buFont typeface="Courier New"/>
              <a:buChar char="o"/>
            </a:pPr>
            <a:r>
              <a:rPr lang="en" sz="1000">
                <a:solidFill>
                  <a:schemeClr val="dk1"/>
                </a:solidFill>
              </a:rPr>
              <a:t>Mitigation	Aerial Orthoimagery</a:t>
            </a:r>
          </a:p>
          <a:p>
            <a:pPr marL="914400" lvl="1" indent="-292100" rtl="0">
              <a:lnSpc>
                <a:spcPct val="100000"/>
              </a:lnSpc>
              <a:spcBef>
                <a:spcPts val="0"/>
              </a:spcBef>
              <a:buClr>
                <a:schemeClr val="dk1"/>
              </a:buClr>
              <a:buSzPct val="100000"/>
              <a:buFont typeface="Courier New"/>
              <a:buChar char="o"/>
            </a:pPr>
            <a:r>
              <a:rPr lang="en" sz="1000">
                <a:solidFill>
                  <a:schemeClr val="dk1"/>
                </a:solidFill>
              </a:rPr>
              <a:t>Preparedness	Aerial or NAIP</a:t>
            </a:r>
          </a:p>
          <a:p>
            <a:pPr marL="914400" lvl="1" indent="-292100" rtl="0">
              <a:lnSpc>
                <a:spcPct val="100000"/>
              </a:lnSpc>
              <a:spcBef>
                <a:spcPts val="0"/>
              </a:spcBef>
              <a:buClr>
                <a:schemeClr val="dk1"/>
              </a:buClr>
              <a:buSzPct val="100000"/>
              <a:buFont typeface="Courier New"/>
              <a:buChar char="o"/>
            </a:pPr>
            <a:r>
              <a:rPr lang="en" sz="1000">
                <a:solidFill>
                  <a:schemeClr val="dk1"/>
                </a:solidFill>
              </a:rPr>
              <a:t>Response	CAP (urgent) or Aerial (analysis)</a:t>
            </a:r>
          </a:p>
          <a:p>
            <a:pPr marL="914400" lvl="1" indent="-292100" rtl="0">
              <a:lnSpc>
                <a:spcPct val="100000"/>
              </a:lnSpc>
              <a:spcBef>
                <a:spcPts val="0"/>
              </a:spcBef>
              <a:buClr>
                <a:schemeClr val="dk1"/>
              </a:buClr>
              <a:buSzPct val="100000"/>
              <a:buFont typeface="Courier New"/>
              <a:buChar char="o"/>
            </a:pPr>
            <a:r>
              <a:rPr lang="en" sz="1000">
                <a:solidFill>
                  <a:schemeClr val="dk1"/>
                </a:solidFill>
              </a:rPr>
              <a:t>Recovery	Landsat (short), NAIP (long)</a:t>
            </a:r>
          </a:p>
          <a:p>
            <a:pPr marL="457200" lvl="0" indent="-292100">
              <a:lnSpc>
                <a:spcPct val="100000"/>
              </a:lnSpc>
              <a:spcBef>
                <a:spcPts val="0"/>
              </a:spcBef>
              <a:buClr>
                <a:schemeClr val="dk1"/>
              </a:buClr>
              <a:buFont typeface="Arial"/>
              <a:buChar char="●"/>
            </a:pPr>
            <a:endParaRPr sz="100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sz="1000"/>
              <a:t>The purpose of this study was to c</a:t>
            </a:r>
            <a:r>
              <a:rPr lang="en" sz="1000">
                <a:solidFill>
                  <a:schemeClr val="dk1"/>
                </a:solidFill>
              </a:rPr>
              <a:t>ompare and contrast various remote sensing imagery for use in readiness, response and recovery operations for areas affected by tornadoe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2" name="Shape 1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Listed here are the works cited for information contained in this presentation.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9" name="Shape 1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This concludes my presentation...I open the floor to any questions you have.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3" name="Shape 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sz="1000"/>
              <a:t>A brief agenda of this presentation (count to 5)</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92100" rtl="0">
              <a:spcBef>
                <a:spcPts val="0"/>
              </a:spcBef>
              <a:buClr>
                <a:srgbClr val="000000"/>
              </a:buClr>
              <a:buSzPct val="100000"/>
              <a:buFont typeface="Arial"/>
              <a:buChar char="●"/>
            </a:pPr>
            <a:r>
              <a:rPr lang="en" sz="1000"/>
              <a:t>First, had to select a study area that has had recent tornado damage</a:t>
            </a:r>
          </a:p>
          <a:p>
            <a:pPr marL="457200" lvl="0" indent="-292100" rtl="0">
              <a:spcBef>
                <a:spcPts val="0"/>
              </a:spcBef>
              <a:buClr>
                <a:srgbClr val="000000"/>
              </a:buClr>
              <a:buSzPct val="100000"/>
              <a:buFont typeface="Arial"/>
              <a:buChar char="●"/>
            </a:pPr>
            <a:r>
              <a:rPr lang="en" sz="1000"/>
              <a:t>To select the area, analyzed the NOAA tornado track dataset, 1963-2013</a:t>
            </a:r>
          </a:p>
          <a:p>
            <a:pPr marL="457200" lvl="0" indent="-292100" rtl="0">
              <a:spcBef>
                <a:spcPts val="0"/>
              </a:spcBef>
              <a:buClr>
                <a:srgbClr val="000000"/>
              </a:buClr>
              <a:buSzPct val="100000"/>
              <a:buFont typeface="Arial"/>
              <a:buChar char="●"/>
            </a:pPr>
            <a:r>
              <a:rPr lang="en" sz="1000"/>
              <a:t>Magnitude 5 tornadoes occurring in 2009-2013 were considered</a:t>
            </a:r>
          </a:p>
          <a:p>
            <a:pPr marL="457200" lvl="0" indent="-292100" rtl="0">
              <a:spcBef>
                <a:spcPts val="0"/>
              </a:spcBef>
              <a:buClr>
                <a:srgbClr val="000000"/>
              </a:buClr>
              <a:buSzPct val="100000"/>
              <a:buFont typeface="Arial"/>
              <a:buChar char="●"/>
            </a:pPr>
            <a:r>
              <a:rPr lang="en" sz="1000">
                <a:solidFill>
                  <a:schemeClr val="dk1"/>
                </a:solidFill>
              </a:rPr>
              <a:t>Determined 7 tornadoes had occurred between 1963 and 2013</a:t>
            </a:r>
          </a:p>
          <a:p>
            <a:pPr marL="914400" lvl="1" indent="-292100" rtl="0">
              <a:spcBef>
                <a:spcPts val="0"/>
              </a:spcBef>
              <a:buClr>
                <a:schemeClr val="dk1"/>
              </a:buClr>
              <a:buSzPct val="100000"/>
              <a:buFont typeface="Courier New"/>
              <a:buChar char="o"/>
            </a:pPr>
            <a:r>
              <a:rPr lang="en" sz="1000">
                <a:solidFill>
                  <a:schemeClr val="dk1"/>
                </a:solidFill>
              </a:rPr>
              <a:t>Illustrated in the map on the right</a:t>
            </a:r>
          </a:p>
          <a:p>
            <a:pPr marL="914400" lvl="1" indent="-292100" rtl="0">
              <a:spcBef>
                <a:spcPts val="0"/>
              </a:spcBef>
              <a:buClr>
                <a:srgbClr val="000000"/>
              </a:buClr>
              <a:buSzPct val="100000"/>
              <a:buFont typeface="Courier New"/>
              <a:buChar char="o"/>
            </a:pPr>
            <a:r>
              <a:rPr lang="en" sz="1000">
                <a:solidFill>
                  <a:schemeClr val="dk1"/>
                </a:solidFill>
              </a:rPr>
              <a:t>3 in Alabama occurring in 2011</a:t>
            </a:r>
          </a:p>
          <a:p>
            <a:pPr marL="914400" lvl="1" indent="-292100" rtl="0">
              <a:spcBef>
                <a:spcPts val="0"/>
              </a:spcBef>
              <a:buClr>
                <a:srgbClr val="000000"/>
              </a:buClr>
              <a:buSzPct val="100000"/>
              <a:buFont typeface="Courier New"/>
              <a:buChar char="o"/>
            </a:pPr>
            <a:r>
              <a:rPr lang="en" sz="1000">
                <a:solidFill>
                  <a:schemeClr val="dk1"/>
                </a:solidFill>
              </a:rPr>
              <a:t>1 in Mississippi occurring in 2011</a:t>
            </a:r>
          </a:p>
          <a:p>
            <a:pPr marL="914400" lvl="1" indent="-292100" rtl="0">
              <a:spcBef>
                <a:spcPts val="0"/>
              </a:spcBef>
              <a:buClr>
                <a:srgbClr val="000000"/>
              </a:buClr>
              <a:buSzPct val="100000"/>
              <a:buFont typeface="Courier New"/>
              <a:buChar char="o"/>
            </a:pPr>
            <a:r>
              <a:rPr lang="en" sz="1000">
                <a:solidFill>
                  <a:schemeClr val="dk1"/>
                </a:solidFill>
              </a:rPr>
              <a:t>1 in Missouri occurring in 2011</a:t>
            </a:r>
          </a:p>
          <a:p>
            <a:pPr marL="914400" lvl="1" indent="-292100" rtl="0">
              <a:spcBef>
                <a:spcPts val="0"/>
              </a:spcBef>
              <a:buClr>
                <a:srgbClr val="000000"/>
              </a:buClr>
              <a:buSzPct val="100000"/>
              <a:buFont typeface="Courier New"/>
              <a:buChar char="o"/>
            </a:pPr>
            <a:r>
              <a:rPr lang="en" sz="1000">
                <a:solidFill>
                  <a:schemeClr val="dk1"/>
                </a:solidFill>
              </a:rPr>
              <a:t>2 in Oklahoma occurring in 2011 and 2013</a:t>
            </a:r>
          </a:p>
          <a:p>
            <a:pPr marL="914400" lvl="1" indent="-292100" rtl="0">
              <a:spcBef>
                <a:spcPts val="0"/>
              </a:spcBef>
              <a:buClr>
                <a:schemeClr val="dk1"/>
              </a:buClr>
              <a:buFont typeface="Courier New"/>
              <a:buChar char="o"/>
            </a:pPr>
            <a:endParaRPr sz="1000">
              <a:solidFill>
                <a:schemeClr val="dk1"/>
              </a:solidFill>
            </a:endParaRPr>
          </a:p>
          <a:p>
            <a:pPr marL="457200" lvl="0" indent="-292100" rtl="0">
              <a:spcBef>
                <a:spcPts val="0"/>
              </a:spcBef>
              <a:buClr>
                <a:srgbClr val="000000"/>
              </a:buClr>
              <a:buSzPct val="100000"/>
              <a:buFont typeface="Arial"/>
              <a:buChar char="●"/>
            </a:pPr>
            <a:r>
              <a:rPr lang="en" sz="1000"/>
              <a:t>Oklahoma and Missouri storms were located in Tornado Alley in the mid-west</a:t>
            </a:r>
          </a:p>
          <a:p>
            <a:pPr marL="457200" lvl="0" indent="-292100" rtl="0">
              <a:spcBef>
                <a:spcPts val="0"/>
              </a:spcBef>
              <a:buClr>
                <a:srgbClr val="000000"/>
              </a:buClr>
              <a:buSzPct val="100000"/>
              <a:buFont typeface="Arial"/>
              <a:buChar char="●"/>
            </a:pPr>
            <a:r>
              <a:rPr lang="en" sz="1000"/>
              <a:t>Alabama and Mississippi storms located in an area dubbed “Dixie Alley” </a:t>
            </a:r>
          </a:p>
          <a:p>
            <a:pPr marL="914400" lvl="1" indent="-292100" rtl="0">
              <a:spcBef>
                <a:spcPts val="0"/>
              </a:spcBef>
              <a:buClr>
                <a:srgbClr val="000000"/>
              </a:buClr>
              <a:buFont typeface="Courier New"/>
              <a:buChar char="o"/>
            </a:pPr>
            <a:endParaRPr sz="1000">
              <a:solidFill>
                <a:schemeClr val="dk1"/>
              </a:solidFill>
            </a:endParaRPr>
          </a:p>
          <a:p>
            <a:pPr marL="457200" lvl="0" indent="-292100" rtl="0">
              <a:spcBef>
                <a:spcPts val="0"/>
              </a:spcBef>
              <a:buClr>
                <a:schemeClr val="dk1"/>
              </a:buClr>
              <a:buSzPct val="100000"/>
              <a:buFont typeface="Arial"/>
              <a:buChar char="●"/>
            </a:pPr>
            <a:r>
              <a:rPr lang="en" sz="1000">
                <a:solidFill>
                  <a:schemeClr val="dk1"/>
                </a:solidFill>
              </a:rPr>
              <a:t>After identifying the areas, I proceeded to research publicly available for this study</a:t>
            </a:r>
          </a:p>
          <a:p>
            <a:pPr marL="914400" lvl="1" indent="-292100" rtl="0">
              <a:spcBef>
                <a:spcPts val="0"/>
              </a:spcBef>
              <a:buClr>
                <a:schemeClr val="dk1"/>
              </a:buClr>
              <a:buSzPct val="100000"/>
              <a:buFont typeface="Courier New"/>
              <a:buChar char="o"/>
            </a:pPr>
            <a:r>
              <a:rPr lang="en" sz="1000">
                <a:solidFill>
                  <a:schemeClr val="dk1"/>
                </a:solidFill>
              </a:rPr>
              <a:t>Primary tool was the USGS All-Hazards Data Distribution and Earth Explorer Portals</a:t>
            </a:r>
          </a:p>
          <a:p>
            <a:pPr marL="914400" lvl="1" indent="-292100" rtl="0">
              <a:spcBef>
                <a:spcPts val="0"/>
              </a:spcBef>
              <a:buClr>
                <a:schemeClr val="dk1"/>
              </a:buClr>
              <a:buSzPct val="100000"/>
              <a:buFont typeface="Courier New"/>
              <a:buChar char="o"/>
            </a:pPr>
            <a:r>
              <a:rPr lang="en" sz="1000">
                <a:solidFill>
                  <a:schemeClr val="dk1"/>
                </a:solidFill>
              </a:rPr>
              <a:t>Also research US government websites for census data for the overview maps, illustrated in the map on the right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92100" rtl="0">
              <a:lnSpc>
                <a:spcPct val="115000"/>
              </a:lnSpc>
              <a:spcBef>
                <a:spcPts val="0"/>
              </a:spcBef>
              <a:buClr>
                <a:schemeClr val="dk1"/>
              </a:buClr>
              <a:buSzPct val="100000"/>
              <a:buFont typeface="Arial"/>
              <a:buChar char="●"/>
            </a:pPr>
            <a:r>
              <a:rPr lang="en" sz="1000">
                <a:solidFill>
                  <a:schemeClr val="dk1"/>
                </a:solidFill>
              </a:rPr>
              <a:t>Selected the EF-5 tornado impacting Harvest, AL on 27 April 2011 for the following reasons:</a:t>
            </a:r>
          </a:p>
          <a:p>
            <a:pPr marL="914400" lvl="1" indent="-292100" rtl="0">
              <a:spcBef>
                <a:spcPts val="0"/>
              </a:spcBef>
              <a:buClr>
                <a:schemeClr val="dk1"/>
              </a:buClr>
              <a:buSzPct val="100000"/>
              <a:buFont typeface="Courier New"/>
              <a:buChar char="o"/>
            </a:pPr>
            <a:r>
              <a:rPr lang="en" sz="1000">
                <a:solidFill>
                  <a:schemeClr val="dk1"/>
                </a:solidFill>
              </a:rPr>
              <a:t>High intensity tornado, causing $1.3B in damages across it’s 132 mile long, 1.25mile wide path</a:t>
            </a:r>
          </a:p>
          <a:p>
            <a:pPr marL="914400" lvl="1" indent="-292100" rtl="0">
              <a:spcBef>
                <a:spcPts val="0"/>
              </a:spcBef>
              <a:buClr>
                <a:schemeClr val="dk1"/>
              </a:buClr>
              <a:buSzPct val="100000"/>
              <a:buFont typeface="Courier New"/>
              <a:buChar char="o"/>
            </a:pPr>
            <a:r>
              <a:rPr lang="en" sz="1000">
                <a:solidFill>
                  <a:schemeClr val="dk1"/>
                </a:solidFill>
              </a:rPr>
              <a:t>Caused 145 injuries and 72 fatalities</a:t>
            </a:r>
          </a:p>
          <a:p>
            <a:pPr marL="914400" lvl="1" indent="-292100" rtl="0">
              <a:spcBef>
                <a:spcPts val="0"/>
              </a:spcBef>
              <a:buClr>
                <a:schemeClr val="dk1"/>
              </a:buClr>
              <a:buSzPct val="100000"/>
              <a:buFont typeface="Courier New"/>
              <a:buChar char="o"/>
            </a:pPr>
            <a:r>
              <a:rPr lang="en" sz="1000">
                <a:solidFill>
                  <a:schemeClr val="dk1"/>
                </a:solidFill>
              </a:rPr>
              <a:t>Within NOAA dataset 1966-2013, largest area impacted by an F-5, 165 sqmi.</a:t>
            </a:r>
          </a:p>
          <a:p>
            <a:pPr marL="914400" lvl="1" indent="-292100" rtl="0">
              <a:spcBef>
                <a:spcPts val="0"/>
              </a:spcBef>
              <a:buClr>
                <a:schemeClr val="dk1"/>
              </a:buClr>
              <a:buSzPct val="100000"/>
              <a:buFont typeface="Courier New"/>
              <a:buChar char="o"/>
            </a:pPr>
            <a:r>
              <a:rPr lang="en" sz="1000">
                <a:solidFill>
                  <a:schemeClr val="dk1"/>
                </a:solidFill>
              </a:rPr>
              <a:t>2nd longest track for an F-5, 21st longest for all tornadoes</a:t>
            </a:r>
          </a:p>
          <a:p>
            <a:pPr marL="914400" lvl="1" indent="-292100" rtl="0">
              <a:spcBef>
                <a:spcPts val="0"/>
              </a:spcBef>
              <a:buClr>
                <a:schemeClr val="dk1"/>
              </a:buClr>
              <a:buSzPct val="100000"/>
              <a:buFont typeface="Courier New"/>
              <a:buChar char="o"/>
            </a:pPr>
            <a:r>
              <a:rPr lang="en" sz="1000">
                <a:solidFill>
                  <a:schemeClr val="dk1"/>
                </a:solidFill>
              </a:rPr>
              <a:t>2nd largest area impact by any tornado in the dataset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92100" rtl="0">
              <a:lnSpc>
                <a:spcPct val="115000"/>
              </a:lnSpc>
              <a:spcBef>
                <a:spcPts val="0"/>
              </a:spcBef>
              <a:buClr>
                <a:srgbClr val="000000"/>
              </a:buClr>
              <a:buSzPct val="100000"/>
              <a:buFont typeface="Arial"/>
              <a:buChar char="●"/>
            </a:pPr>
            <a:r>
              <a:rPr lang="en" sz="1000"/>
              <a:t>Located in northern Alabama within the north-eastern boundaries of dixie alley</a:t>
            </a:r>
          </a:p>
          <a:p>
            <a:pPr marL="457200" lvl="0" indent="-292100" rtl="0">
              <a:lnSpc>
                <a:spcPct val="115000"/>
              </a:lnSpc>
              <a:spcBef>
                <a:spcPts val="0"/>
              </a:spcBef>
              <a:buClr>
                <a:srgbClr val="000000"/>
              </a:buClr>
              <a:buSzPct val="100000"/>
              <a:buFont typeface="Arial"/>
              <a:buChar char="●"/>
            </a:pPr>
            <a:r>
              <a:rPr lang="en" sz="1000"/>
              <a:t>Borders Huntsville, AL</a:t>
            </a:r>
          </a:p>
          <a:p>
            <a:pPr marL="914400" lvl="1" indent="-292100" rtl="0">
              <a:lnSpc>
                <a:spcPct val="115000"/>
              </a:lnSpc>
              <a:spcBef>
                <a:spcPts val="0"/>
              </a:spcBef>
              <a:buClr>
                <a:srgbClr val="000000"/>
              </a:buClr>
              <a:buSzPct val="100000"/>
              <a:buFont typeface="Courier New"/>
              <a:buChar char="o"/>
            </a:pPr>
            <a:r>
              <a:rPr lang="en" sz="1000"/>
              <a:t>ranked as the city in the US with the highest probability of having a tornado occur with 75 miles</a:t>
            </a:r>
          </a:p>
          <a:p>
            <a:pPr marL="914400" lvl="1" indent="-292100" rtl="0">
              <a:lnSpc>
                <a:spcPct val="115000"/>
              </a:lnSpc>
              <a:spcBef>
                <a:spcPts val="0"/>
              </a:spcBef>
              <a:buClr>
                <a:schemeClr val="dk1"/>
              </a:buClr>
              <a:buSzPct val="100000"/>
              <a:buFont typeface="Courier New"/>
              <a:buChar char="o"/>
            </a:pPr>
            <a:r>
              <a:rPr lang="en" sz="1000">
                <a:solidFill>
                  <a:schemeClr val="dk1"/>
                </a:solidFill>
              </a:rPr>
              <a:t>Dr. Greg Forbes at weather.com, a foremost expert in his field</a:t>
            </a:r>
          </a:p>
          <a:p>
            <a:pPr marL="914400" lvl="1" indent="-292100" rtl="0">
              <a:lnSpc>
                <a:spcPct val="115000"/>
              </a:lnSpc>
              <a:spcBef>
                <a:spcPts val="0"/>
              </a:spcBef>
              <a:buClr>
                <a:schemeClr val="dk1"/>
              </a:buClr>
              <a:buSzPct val="100000"/>
              <a:buFont typeface="Courier New"/>
              <a:buChar char="o"/>
            </a:pPr>
            <a:r>
              <a:rPr lang="en" sz="1000">
                <a:solidFill>
                  <a:schemeClr val="dk1"/>
                </a:solidFill>
              </a:rPr>
              <a:t>studying under Tetsuya Fujita, who developed the F-rating scale (or Fujita scale) by which the scientific community classifies a tornado’s intensity”</a:t>
            </a:r>
          </a:p>
          <a:p>
            <a:pPr marL="457200" lvl="0" indent="-292100" rtl="0">
              <a:lnSpc>
                <a:spcPct val="115000"/>
              </a:lnSpc>
              <a:spcBef>
                <a:spcPts val="600"/>
              </a:spcBef>
              <a:buClr>
                <a:schemeClr val="dk1"/>
              </a:buClr>
              <a:buSzPct val="100000"/>
              <a:buFont typeface="Arial"/>
              <a:buChar char="●"/>
            </a:pPr>
            <a:r>
              <a:rPr lang="en" sz="1000">
                <a:solidFill>
                  <a:schemeClr val="dk1"/>
                </a:solidFill>
              </a:rPr>
              <a:t>According to the NOAA tornado track dataset, Harvest has been the site of 4 major tornadoes in the past 40 years:</a:t>
            </a:r>
          </a:p>
          <a:p>
            <a:pPr marL="914400" lvl="1" indent="-292100" rtl="0">
              <a:lnSpc>
                <a:spcPct val="115000"/>
              </a:lnSpc>
              <a:spcBef>
                <a:spcPts val="0"/>
              </a:spcBef>
              <a:buClr>
                <a:schemeClr val="dk1"/>
              </a:buClr>
              <a:buSzPct val="100000"/>
              <a:buFont typeface="Courier New"/>
              <a:buChar char="o"/>
            </a:pPr>
            <a:r>
              <a:rPr lang="en" sz="1000">
                <a:solidFill>
                  <a:schemeClr val="dk1"/>
                </a:solidFill>
              </a:rPr>
              <a:t>Magnitude F-5 occurring 03 April 1974</a:t>
            </a:r>
          </a:p>
          <a:p>
            <a:pPr marL="914400" lvl="1" indent="-292100" rtl="0">
              <a:lnSpc>
                <a:spcPct val="115000"/>
              </a:lnSpc>
              <a:spcBef>
                <a:spcPts val="0"/>
              </a:spcBef>
              <a:buClr>
                <a:schemeClr val="dk1"/>
              </a:buClr>
              <a:buSzPct val="100000"/>
              <a:buFont typeface="Courier New"/>
              <a:buChar char="o"/>
            </a:pPr>
            <a:r>
              <a:rPr lang="en" sz="1000">
                <a:solidFill>
                  <a:schemeClr val="dk1"/>
                </a:solidFill>
              </a:rPr>
              <a:t>Magnitude F-4 occurring 15 November 1989</a:t>
            </a:r>
          </a:p>
          <a:p>
            <a:pPr marL="914400" lvl="1" indent="-292100" rtl="0">
              <a:lnSpc>
                <a:spcPct val="115000"/>
              </a:lnSpc>
              <a:spcBef>
                <a:spcPts val="0"/>
              </a:spcBef>
              <a:buClr>
                <a:schemeClr val="dk1"/>
              </a:buClr>
              <a:buSzPct val="100000"/>
              <a:buFont typeface="Courier New"/>
              <a:buChar char="o"/>
            </a:pPr>
            <a:r>
              <a:rPr lang="en" sz="1000">
                <a:solidFill>
                  <a:schemeClr val="dk1"/>
                </a:solidFill>
              </a:rPr>
              <a:t>Magnitude EF-5 occurring 27 April 2011</a:t>
            </a:r>
          </a:p>
          <a:p>
            <a:pPr marL="914400" lvl="1" indent="-292100" rtl="0">
              <a:lnSpc>
                <a:spcPct val="115000"/>
              </a:lnSpc>
              <a:spcBef>
                <a:spcPts val="0"/>
              </a:spcBef>
              <a:buClr>
                <a:schemeClr val="dk1"/>
              </a:buClr>
              <a:buSzPct val="100000"/>
              <a:buFont typeface="Courier New"/>
              <a:buChar char="o"/>
            </a:pPr>
            <a:r>
              <a:rPr lang="en" sz="1000">
                <a:solidFill>
                  <a:schemeClr val="dk1"/>
                </a:solidFill>
              </a:rPr>
              <a:t>Magnitude EF-3 occurring 02 March 2012</a:t>
            </a:r>
          </a:p>
          <a:p>
            <a:pPr marL="457200" lvl="0" indent="-292100">
              <a:lnSpc>
                <a:spcPct val="115000"/>
              </a:lnSpc>
              <a:spcBef>
                <a:spcPts val="0"/>
              </a:spcBef>
              <a:buClr>
                <a:srgbClr val="000000"/>
              </a:buClr>
              <a:buFont typeface="Arial"/>
              <a:buChar char="●"/>
            </a:pPr>
            <a:endParaRPr sz="10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92100" rtl="0">
              <a:spcBef>
                <a:spcPts val="0"/>
              </a:spcBef>
              <a:buClr>
                <a:srgbClr val="000000"/>
              </a:buClr>
              <a:buSzPct val="100000"/>
              <a:buFont typeface="Arial"/>
              <a:buChar char="●"/>
            </a:pPr>
            <a:r>
              <a:rPr lang="en" sz="1000"/>
              <a:t>Located a free global country boundaries shapefile from DIVA-GIS for use as a reference in national level datasets</a:t>
            </a:r>
          </a:p>
          <a:p>
            <a:pPr marL="457200" lvl="0" indent="-292100" rtl="0">
              <a:spcBef>
                <a:spcPts val="0"/>
              </a:spcBef>
              <a:buClr>
                <a:srgbClr val="000000"/>
              </a:buClr>
              <a:buSzPct val="100000"/>
              <a:buFont typeface="Arial"/>
              <a:buChar char="●"/>
            </a:pPr>
            <a:r>
              <a:rPr lang="en" sz="1000"/>
              <a:t>Leveraged the Census TIGER/Line files</a:t>
            </a:r>
          </a:p>
          <a:p>
            <a:pPr marL="914400" lvl="1" indent="-292100" rtl="0">
              <a:spcBef>
                <a:spcPts val="0"/>
              </a:spcBef>
              <a:buClr>
                <a:srgbClr val="000000"/>
              </a:buClr>
              <a:buSzPct val="100000"/>
              <a:buFont typeface="Courier New"/>
              <a:buChar char="o"/>
            </a:pPr>
            <a:r>
              <a:rPr lang="en" sz="1000"/>
              <a:t>State and County boundaries</a:t>
            </a:r>
          </a:p>
          <a:p>
            <a:pPr marL="914400" lvl="1" indent="-292100" rtl="0">
              <a:spcBef>
                <a:spcPts val="0"/>
              </a:spcBef>
              <a:buClr>
                <a:srgbClr val="000000"/>
              </a:buClr>
              <a:buSzPct val="100000"/>
              <a:buFont typeface="Courier New"/>
              <a:buChar char="o"/>
            </a:pPr>
            <a:r>
              <a:rPr lang="en" sz="1000"/>
              <a:t>Roads</a:t>
            </a:r>
          </a:p>
          <a:p>
            <a:pPr marL="457200" lvl="0" indent="-292100">
              <a:spcBef>
                <a:spcPts val="0"/>
              </a:spcBef>
              <a:buClr>
                <a:srgbClr val="000000"/>
              </a:buClr>
              <a:buSzPct val="100000"/>
              <a:buFont typeface="Arial"/>
              <a:buChar char="●"/>
            </a:pPr>
            <a:r>
              <a:rPr lang="en" sz="1000"/>
              <a:t>Used the WGS84 UTM Zone 16N projection, so all scales will be in meters and there will be limited north-south distortion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17500" rtl="0">
              <a:spcBef>
                <a:spcPts val="0"/>
              </a:spcBef>
              <a:buClr>
                <a:srgbClr val="000000"/>
              </a:buClr>
              <a:buSzPct val="127272"/>
              <a:buFont typeface="Arial"/>
              <a:buChar char="●"/>
            </a:pPr>
            <a:r>
              <a:rPr lang="en"/>
              <a:t>Landsat is a publicly available dataset operated and distributed by USGS via the EarthExplorer Portal</a:t>
            </a:r>
          </a:p>
          <a:p>
            <a:pPr marL="457200" lvl="0" indent="-317500" rtl="0">
              <a:spcBef>
                <a:spcPts val="0"/>
              </a:spcBef>
              <a:buClr>
                <a:srgbClr val="000000"/>
              </a:buClr>
              <a:buSzPct val="127272"/>
              <a:buFont typeface="Arial"/>
              <a:buChar char="●"/>
            </a:pPr>
            <a:r>
              <a:rPr lang="en"/>
              <a:t>Has robust spectral resolution with 7-bands ranging from visible to infrared and thermal</a:t>
            </a:r>
          </a:p>
          <a:p>
            <a:pPr marL="457200" lvl="0" indent="-317500" rtl="0">
              <a:spcBef>
                <a:spcPts val="0"/>
              </a:spcBef>
              <a:buClr>
                <a:srgbClr val="000000"/>
              </a:buClr>
              <a:buSzPct val="127272"/>
              <a:buFont typeface="Arial"/>
              <a:buChar char="●"/>
            </a:pPr>
            <a:r>
              <a:rPr lang="en"/>
              <a:t>Moderate spatial resolution</a:t>
            </a:r>
          </a:p>
          <a:p>
            <a:pPr marL="457200" lvl="0" indent="-317500" rtl="0">
              <a:spcBef>
                <a:spcPts val="0"/>
              </a:spcBef>
              <a:buClr>
                <a:srgbClr val="000000"/>
              </a:buClr>
              <a:buSzPct val="127272"/>
              <a:buFont typeface="Arial"/>
              <a:buChar char="●"/>
            </a:pPr>
            <a:r>
              <a:rPr lang="en"/>
              <a:t>Retrieved 4 scenes from EarthExplorer Portal</a:t>
            </a:r>
          </a:p>
          <a:p>
            <a:pPr marL="914400" lvl="1" indent="-317500" rtl="0">
              <a:spcBef>
                <a:spcPts val="0"/>
              </a:spcBef>
              <a:buClr>
                <a:srgbClr val="000000"/>
              </a:buClr>
              <a:buSzPct val="127272"/>
              <a:buFont typeface="Courier New"/>
              <a:buChar char="o"/>
            </a:pPr>
            <a:r>
              <a:rPr lang="en"/>
              <a:t>2 of the Landsat 5 scenes were suitable</a:t>
            </a:r>
          </a:p>
          <a:p>
            <a:pPr marL="914400" lvl="1" indent="-317500" rtl="0">
              <a:spcBef>
                <a:spcPts val="0"/>
              </a:spcBef>
              <a:buClr>
                <a:srgbClr val="000000"/>
              </a:buClr>
              <a:buSzPct val="127272"/>
              <a:buFont typeface="Courier New"/>
              <a:buChar char="o"/>
            </a:pPr>
            <a:r>
              <a:rPr lang="en"/>
              <a:t>2 of the Landsat 5 scenes were not suitable due to cloud cover and contrast issues</a:t>
            </a:r>
          </a:p>
          <a:p>
            <a:pPr marL="914400" lvl="1" indent="-317500" rtl="0">
              <a:spcBef>
                <a:spcPts val="0"/>
              </a:spcBef>
              <a:buClr>
                <a:srgbClr val="000000"/>
              </a:buClr>
              <a:buSzPct val="127272"/>
              <a:buFont typeface="Courier New"/>
              <a:buChar char="o"/>
            </a:pPr>
            <a:r>
              <a:rPr lang="en"/>
              <a:t>Also discovered several Landsat 7 scenes</a:t>
            </a:r>
          </a:p>
          <a:p>
            <a:pPr marL="1371600" lvl="2" indent="-317500" rtl="0">
              <a:spcBef>
                <a:spcPts val="0"/>
              </a:spcBef>
              <a:buClr>
                <a:srgbClr val="000000"/>
              </a:buClr>
              <a:buSzPct val="127272"/>
              <a:buFont typeface="Wingdings"/>
              <a:buChar char="§"/>
            </a:pPr>
            <a:r>
              <a:rPr lang="en"/>
              <a:t>Scan Line Corrector issue has not been resolved</a:t>
            </a:r>
          </a:p>
          <a:p>
            <a:pPr marL="1371600" lvl="2" indent="-317500" rtl="0">
              <a:spcBef>
                <a:spcPts val="0"/>
              </a:spcBef>
              <a:buClr>
                <a:srgbClr val="000000"/>
              </a:buClr>
              <a:buSzPct val="127272"/>
              <a:buFont typeface="Wingdings"/>
              <a:buChar char="§"/>
            </a:pPr>
            <a:r>
              <a:rPr lang="en"/>
              <a:t>Workaround involves using another scene to fill in the data gaps, mixing the vintages of the resulting image</a:t>
            </a:r>
          </a:p>
          <a:p>
            <a:pPr marL="1371600" lvl="2" indent="-317500" rtl="0">
              <a:spcBef>
                <a:spcPts val="0"/>
              </a:spcBef>
              <a:buClr>
                <a:srgbClr val="000000"/>
              </a:buClr>
              <a:buSzPct val="127272"/>
              <a:buFont typeface="Wingdings"/>
              <a:buChar char="§"/>
            </a:pPr>
            <a:r>
              <a:rPr lang="en"/>
              <a:t>I felt it was logical to use the fully operational Landsat 5 platform to get the best continuous data possible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92100" rtl="0">
              <a:spcBef>
                <a:spcPts val="0"/>
              </a:spcBef>
              <a:buClr>
                <a:srgbClr val="000000"/>
              </a:buClr>
              <a:buSzPct val="100000"/>
              <a:buFont typeface="Arial"/>
              <a:buChar char="●"/>
            </a:pPr>
            <a:r>
              <a:rPr lang="en" sz="1000"/>
              <a:t>National Agricultural Imagery Program (NAIP) is a product of the </a:t>
            </a:r>
            <a:r>
              <a:rPr lang="en" sz="1000">
                <a:solidFill>
                  <a:schemeClr val="dk1"/>
                </a:solidFill>
              </a:rPr>
              <a:t>US Department of Agriculture</a:t>
            </a:r>
          </a:p>
          <a:p>
            <a:pPr marL="457200" lvl="0" indent="-292100" rtl="0">
              <a:spcBef>
                <a:spcPts val="0"/>
              </a:spcBef>
              <a:buClr>
                <a:schemeClr val="dk1"/>
              </a:buClr>
              <a:buSzPct val="100000"/>
              <a:buFont typeface="Arial"/>
              <a:buChar char="●"/>
            </a:pPr>
            <a:r>
              <a:rPr lang="en" sz="1000">
                <a:solidFill>
                  <a:schemeClr val="dk1"/>
                </a:solidFill>
              </a:rPr>
              <a:t>Retrieved from USGS EarthExplorer</a:t>
            </a:r>
          </a:p>
          <a:p>
            <a:pPr marL="457200" lvl="0" indent="-292100" rtl="0">
              <a:spcBef>
                <a:spcPts val="0"/>
              </a:spcBef>
              <a:buClr>
                <a:schemeClr val="dk1"/>
              </a:buClr>
              <a:buSzPct val="100000"/>
              <a:buFont typeface="Arial"/>
              <a:buChar char="●"/>
            </a:pPr>
            <a:r>
              <a:rPr lang="en" sz="1000">
                <a:solidFill>
                  <a:schemeClr val="dk1"/>
                </a:solidFill>
              </a:rPr>
              <a:t>Aerial sensing platform</a:t>
            </a:r>
          </a:p>
          <a:p>
            <a:pPr marL="457200" lvl="0" indent="-292100" rtl="0">
              <a:spcBef>
                <a:spcPts val="0"/>
              </a:spcBef>
              <a:buClr>
                <a:schemeClr val="dk1"/>
              </a:buClr>
              <a:buSzPct val="100000"/>
              <a:buFont typeface="Arial"/>
              <a:buChar char="●"/>
            </a:pPr>
            <a:r>
              <a:rPr lang="en" sz="1000">
                <a:solidFill>
                  <a:schemeClr val="dk1"/>
                </a:solidFill>
              </a:rPr>
              <a:t>+/- 6 meter horizontal accuracy</a:t>
            </a:r>
          </a:p>
          <a:p>
            <a:pPr marL="457200" lvl="0" indent="-292100" rtl="0">
              <a:spcBef>
                <a:spcPts val="0"/>
              </a:spcBef>
              <a:buClr>
                <a:schemeClr val="dk1"/>
              </a:buClr>
              <a:buSzPct val="100000"/>
              <a:buFont typeface="Arial"/>
              <a:buChar char="●"/>
            </a:pPr>
            <a:r>
              <a:rPr lang="en" sz="1000">
                <a:solidFill>
                  <a:schemeClr val="dk1"/>
                </a:solidFill>
              </a:rPr>
              <a:t>Spectral resolution</a:t>
            </a:r>
          </a:p>
          <a:p>
            <a:pPr marL="914400" lvl="1" indent="-292100" rtl="0">
              <a:spcBef>
                <a:spcPts val="0"/>
              </a:spcBef>
              <a:buClr>
                <a:schemeClr val="dk1"/>
              </a:buClr>
              <a:buSzPct val="100000"/>
              <a:buFont typeface="Courier New"/>
              <a:buChar char="o"/>
            </a:pPr>
            <a:r>
              <a:rPr lang="en" sz="1000">
                <a:solidFill>
                  <a:schemeClr val="dk1"/>
                </a:solidFill>
              </a:rPr>
              <a:t>4-band</a:t>
            </a:r>
          </a:p>
          <a:p>
            <a:pPr marL="1371600" lvl="2" indent="-292100" rtl="0">
              <a:spcBef>
                <a:spcPts val="0"/>
              </a:spcBef>
              <a:buClr>
                <a:schemeClr val="dk1"/>
              </a:buClr>
              <a:buSzPct val="100000"/>
              <a:buFont typeface="Wingdings"/>
              <a:buChar char="§"/>
            </a:pPr>
            <a:r>
              <a:rPr lang="en" sz="1000">
                <a:solidFill>
                  <a:schemeClr val="dk1"/>
                </a:solidFill>
              </a:rPr>
              <a:t>3 natural color (RGB) bands</a:t>
            </a:r>
          </a:p>
          <a:p>
            <a:pPr marL="1371600" lvl="2" indent="-292100" rtl="0">
              <a:spcBef>
                <a:spcPts val="0"/>
              </a:spcBef>
              <a:buClr>
                <a:schemeClr val="dk1"/>
              </a:buClr>
              <a:buSzPct val="100000"/>
              <a:buFont typeface="Wingdings"/>
              <a:buChar char="§"/>
            </a:pPr>
            <a:r>
              <a:rPr lang="en" sz="1000">
                <a:solidFill>
                  <a:schemeClr val="dk1"/>
                </a:solidFill>
              </a:rPr>
              <a:t>1 infrared band</a:t>
            </a:r>
          </a:p>
          <a:p>
            <a:pPr marL="457200" lvl="0" indent="-292100" rtl="0">
              <a:spcBef>
                <a:spcPts val="0"/>
              </a:spcBef>
              <a:buClr>
                <a:schemeClr val="dk1"/>
              </a:buClr>
              <a:buSzPct val="100000"/>
              <a:buFont typeface="Arial"/>
              <a:buChar char="●"/>
            </a:pPr>
            <a:r>
              <a:rPr lang="en" sz="1000">
                <a:solidFill>
                  <a:schemeClr val="dk1"/>
                </a:solidFill>
              </a:rPr>
              <a:t>1m spatial resolution</a:t>
            </a:r>
          </a:p>
          <a:p>
            <a:pPr marL="457200" lvl="0" indent="-292100" rtl="0">
              <a:spcBef>
                <a:spcPts val="0"/>
              </a:spcBef>
              <a:buClr>
                <a:schemeClr val="dk1"/>
              </a:buClr>
              <a:buSzPct val="100000"/>
              <a:buFont typeface="Arial"/>
              <a:buChar char="●"/>
            </a:pPr>
            <a:r>
              <a:rPr lang="en" sz="1000">
                <a:solidFill>
                  <a:schemeClr val="dk1"/>
                </a:solidFill>
              </a:rPr>
              <a:t>Collected during leaf-on periods to sensing vegetation coverages such as crops and tree canopy</a:t>
            </a:r>
          </a:p>
          <a:p>
            <a:pPr marL="457200" lvl="0" indent="-292100">
              <a:spcBef>
                <a:spcPts val="0"/>
              </a:spcBef>
              <a:buClr>
                <a:schemeClr val="dk1"/>
              </a:buClr>
              <a:buSzPct val="100000"/>
              <a:buFont typeface="Arial"/>
              <a:buChar char="●"/>
            </a:pPr>
            <a:r>
              <a:rPr lang="en" sz="1000">
                <a:solidFill>
                  <a:schemeClr val="dk1"/>
                </a:solidFill>
              </a:rPr>
              <a:t>Evaluated 3 datasets, all were suitable for this study</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p:nvPr/>
        </p:nvSpPr>
        <p:spPr>
          <a:xfrm>
            <a:off x="0" y="0"/>
            <a:ext cx="9144000" cy="4691399"/>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cxnSp>
        <p:nvCxnSpPr>
          <p:cNvPr id="9" name="Shape 9"/>
          <p:cNvCxnSpPr/>
          <p:nvPr/>
        </p:nvCxnSpPr>
        <p:spPr>
          <a:xfrm>
            <a:off x="0" y="4662139"/>
            <a:ext cx="9144000" cy="0"/>
          </a:xfrm>
          <a:prstGeom prst="straightConnector1">
            <a:avLst/>
          </a:prstGeom>
          <a:noFill/>
          <a:ln w="57150" cap="flat">
            <a:solidFill>
              <a:srgbClr val="000000">
                <a:alpha val="14901"/>
              </a:srgbClr>
            </a:solidFill>
            <a:prstDash val="solid"/>
            <a:round/>
            <a:headEnd type="none" w="med" len="med"/>
            <a:tailEnd type="none" w="med" len="med"/>
          </a:ln>
        </p:spPr>
      </p:cxnSp>
      <p:sp>
        <p:nvSpPr>
          <p:cNvPr id="10" name="Shape 10"/>
          <p:cNvSpPr txBox="1">
            <a:spLocks noGrp="1"/>
          </p:cNvSpPr>
          <p:nvPr>
            <p:ph type="ctrTitle"/>
          </p:nvPr>
        </p:nvSpPr>
        <p:spPr>
          <a:xfrm>
            <a:off x="685800" y="2490375"/>
            <a:ext cx="7772400" cy="2198400"/>
          </a:xfrm>
          <a:prstGeom prst="rect">
            <a:avLst/>
          </a:prstGeom>
        </p:spPr>
        <p:txBody>
          <a:bodyPr lIns="91425" tIns="91425" rIns="91425" bIns="91425" anchor="b" anchorCtr="0"/>
          <a:lstStyle>
            <a:lvl1pPr>
              <a:spcBef>
                <a:spcPts val="0"/>
              </a:spcBef>
              <a:buSzPct val="100000"/>
              <a:defRPr sz="7200"/>
            </a:lvl1pPr>
            <a:lvl2pPr>
              <a:spcBef>
                <a:spcPts val="0"/>
              </a:spcBef>
              <a:buSzPct val="100000"/>
              <a:defRPr sz="7200"/>
            </a:lvl2pPr>
            <a:lvl3pPr>
              <a:spcBef>
                <a:spcPts val="0"/>
              </a:spcBef>
              <a:buSzPct val="100000"/>
              <a:defRPr sz="7200"/>
            </a:lvl3pPr>
            <a:lvl4pPr>
              <a:spcBef>
                <a:spcPts val="0"/>
              </a:spcBef>
              <a:buSzPct val="100000"/>
              <a:defRPr sz="7200"/>
            </a:lvl4pPr>
            <a:lvl5pPr>
              <a:spcBef>
                <a:spcPts val="0"/>
              </a:spcBef>
              <a:buSzPct val="100000"/>
              <a:defRPr sz="7200"/>
            </a:lvl5pPr>
            <a:lvl6pPr>
              <a:spcBef>
                <a:spcPts val="0"/>
              </a:spcBef>
              <a:buSzPct val="100000"/>
              <a:defRPr sz="7200"/>
            </a:lvl6pPr>
            <a:lvl7pPr>
              <a:spcBef>
                <a:spcPts val="0"/>
              </a:spcBef>
              <a:buSzPct val="100000"/>
              <a:defRPr sz="7200"/>
            </a:lvl7pPr>
            <a:lvl8pPr>
              <a:spcBef>
                <a:spcPts val="0"/>
              </a:spcBef>
              <a:buSzPct val="100000"/>
              <a:defRPr sz="7200"/>
            </a:lvl8pPr>
            <a:lvl9pPr>
              <a:spcBef>
                <a:spcPts val="0"/>
              </a:spcBef>
              <a:buSzPct val="100000"/>
              <a:defRPr sz="7200"/>
            </a:lvl9pPr>
          </a:lstStyle>
          <a:p>
            <a:endParaRPr/>
          </a:p>
        </p:txBody>
      </p:sp>
      <p:sp>
        <p:nvSpPr>
          <p:cNvPr id="11" name="Shape 11"/>
          <p:cNvSpPr txBox="1">
            <a:spLocks noGrp="1"/>
          </p:cNvSpPr>
          <p:nvPr>
            <p:ph type="subTitle" idx="1"/>
          </p:nvPr>
        </p:nvSpPr>
        <p:spPr>
          <a:xfrm>
            <a:off x="685800" y="4836035"/>
            <a:ext cx="7772400" cy="1032599"/>
          </a:xfrm>
          <a:prstGeom prst="rect">
            <a:avLst/>
          </a:prstGeom>
        </p:spPr>
        <p:txBody>
          <a:bodyPr lIns="91425" tIns="91425" rIns="91425" bIns="91425" anchor="t" anchorCtr="0"/>
          <a:lstStyle>
            <a:lvl1pPr>
              <a:spcBef>
                <a:spcPts val="0"/>
              </a:spcBef>
              <a:buClr>
                <a:schemeClr val="dk2"/>
              </a:buClr>
              <a:buNone/>
              <a:defRPr>
                <a:solidFill>
                  <a:schemeClr val="dk2"/>
                </a:solidFill>
              </a:defRPr>
            </a:lvl1pPr>
            <a:lvl2pPr>
              <a:spcBef>
                <a:spcPts val="0"/>
              </a:spcBef>
              <a:buClr>
                <a:schemeClr val="dk2"/>
              </a:buClr>
              <a:buSzPct val="100000"/>
              <a:buNone/>
              <a:defRPr sz="3000">
                <a:solidFill>
                  <a:schemeClr val="dk2"/>
                </a:solidFill>
              </a:defRPr>
            </a:lvl2pPr>
            <a:lvl3pPr>
              <a:spcBef>
                <a:spcPts val="0"/>
              </a:spcBef>
              <a:buClr>
                <a:schemeClr val="dk2"/>
              </a:buClr>
              <a:buSzPct val="100000"/>
              <a:buNone/>
              <a:defRPr sz="3000">
                <a:solidFill>
                  <a:schemeClr val="dk2"/>
                </a:solidFill>
              </a:defRPr>
            </a:lvl3pPr>
            <a:lvl4pPr>
              <a:spcBef>
                <a:spcPts val="0"/>
              </a:spcBef>
              <a:buClr>
                <a:schemeClr val="dk2"/>
              </a:buClr>
              <a:buSzPct val="100000"/>
              <a:buNone/>
              <a:defRPr sz="3000">
                <a:solidFill>
                  <a:schemeClr val="dk2"/>
                </a:solidFill>
              </a:defRPr>
            </a:lvl4pPr>
            <a:lvl5pPr>
              <a:spcBef>
                <a:spcPts val="0"/>
              </a:spcBef>
              <a:buClr>
                <a:schemeClr val="dk2"/>
              </a:buClr>
              <a:buSzPct val="100000"/>
              <a:buNone/>
              <a:defRPr sz="3000">
                <a:solidFill>
                  <a:schemeClr val="dk2"/>
                </a:solidFill>
              </a:defRPr>
            </a:lvl5pPr>
            <a:lvl6pPr>
              <a:spcBef>
                <a:spcPts val="0"/>
              </a:spcBef>
              <a:buClr>
                <a:schemeClr val="dk2"/>
              </a:buClr>
              <a:buSzPct val="100000"/>
              <a:buNone/>
              <a:defRPr sz="3000">
                <a:solidFill>
                  <a:schemeClr val="dk2"/>
                </a:solidFill>
              </a:defRPr>
            </a:lvl6pPr>
            <a:lvl7pPr>
              <a:spcBef>
                <a:spcPts val="0"/>
              </a:spcBef>
              <a:buClr>
                <a:schemeClr val="dk2"/>
              </a:buClr>
              <a:buSzPct val="100000"/>
              <a:buNone/>
              <a:defRPr sz="3000">
                <a:solidFill>
                  <a:schemeClr val="dk2"/>
                </a:solidFill>
              </a:defRPr>
            </a:lvl7pPr>
            <a:lvl8pPr>
              <a:spcBef>
                <a:spcPts val="0"/>
              </a:spcBef>
              <a:buClr>
                <a:schemeClr val="dk2"/>
              </a:buClr>
              <a:buSzPct val="100000"/>
              <a:buNone/>
              <a:defRPr sz="3000">
                <a:solidFill>
                  <a:schemeClr val="dk2"/>
                </a:solidFill>
              </a:defRPr>
            </a:lvl8pPr>
            <a:lvl9pPr>
              <a:spcBef>
                <a:spcPts val="0"/>
              </a:spcBef>
              <a:buClr>
                <a:schemeClr val="dk2"/>
              </a:buClr>
              <a:buSzPct val="100000"/>
              <a:buNone/>
              <a:defRPr sz="3000">
                <a:solidFill>
                  <a:schemeClr val="dk2"/>
                </a:solidFill>
              </a:defRPr>
            </a:lvl9pPr>
          </a:lstStyle>
          <a:p>
            <a:endParaRPr/>
          </a:p>
        </p:txBody>
      </p:sp>
      <p:pic>
        <p:nvPicPr>
          <p:cNvPr id="12" name="Shape 12"/>
          <p:cNvPicPr preferRelativeResize="0"/>
          <p:nvPr/>
        </p:nvPicPr>
        <p:blipFill>
          <a:blip r:embed="rId2">
            <a:alphaModFix/>
          </a:blip>
          <a:stretch>
            <a:fillRect/>
          </a:stretch>
        </p:blipFill>
        <p:spPr>
          <a:xfrm>
            <a:off x="228600" y="228600"/>
            <a:ext cx="5358980" cy="22617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p:nvPr/>
        </p:nvSpPr>
        <p:spPr>
          <a:xfrm>
            <a:off x="0" y="0"/>
            <a:ext cx="9144000" cy="1532999"/>
          </a:xfrm>
          <a:prstGeom prst="rect">
            <a:avLst/>
          </a:prstGeom>
          <a:solidFill>
            <a:srgbClr val="2388DB"/>
          </a:solidFill>
          <a:ln>
            <a:noFill/>
          </a:ln>
        </p:spPr>
        <p:txBody>
          <a:bodyPr lIns="91425" tIns="45700" rIns="91425" bIns="45700" anchor="ctr" anchorCtr="0">
            <a:noAutofit/>
          </a:bodyPr>
          <a:lstStyle/>
          <a:p>
            <a:pPr>
              <a:spcBef>
                <a:spcPts val="0"/>
              </a:spcBef>
              <a:buNone/>
            </a:pPr>
            <a:endParaRPr/>
          </a:p>
        </p:txBody>
      </p:sp>
      <p:cxnSp>
        <p:nvCxnSpPr>
          <p:cNvPr id="15" name="Shape 15"/>
          <p:cNvCxnSpPr/>
          <p:nvPr/>
        </p:nvCxnSpPr>
        <p:spPr>
          <a:xfrm>
            <a:off x="0" y="1503833"/>
            <a:ext cx="9144000" cy="0"/>
          </a:xfrm>
          <a:prstGeom prst="straightConnector1">
            <a:avLst/>
          </a:prstGeom>
          <a:noFill/>
          <a:ln w="57150" cap="flat">
            <a:solidFill>
              <a:srgbClr val="000000">
                <a:alpha val="14901"/>
              </a:srgbClr>
            </a:solidFill>
            <a:prstDash val="solid"/>
            <a:round/>
            <a:headEnd type="none" w="med" len="med"/>
            <a:tailEnd type="none" w="med" len="med"/>
          </a:ln>
        </p:spPr>
      </p:cxnSp>
      <p:sp>
        <p:nvSpPr>
          <p:cNvPr id="16" name="Shape 16"/>
          <p:cNvSpPr txBox="1">
            <a:spLocks noGrp="1"/>
          </p:cNvSpPr>
          <p:nvPr>
            <p:ph type="title"/>
          </p:nvPr>
        </p:nvSpPr>
        <p:spPr>
          <a:xfrm>
            <a:off x="16764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7" name="Shape 17"/>
          <p:cNvSpPr txBox="1">
            <a:spLocks noGrp="1"/>
          </p:cNvSpPr>
          <p:nvPr>
            <p:ph type="body" idx="1"/>
          </p:nvPr>
        </p:nvSpPr>
        <p:spPr>
          <a:xfrm>
            <a:off x="457200" y="1600200"/>
            <a:ext cx="8229600" cy="4967700"/>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pic>
        <p:nvPicPr>
          <p:cNvPr id="18" name="Shape 18"/>
          <p:cNvPicPr preferRelativeResize="0"/>
          <p:nvPr/>
        </p:nvPicPr>
        <p:blipFill>
          <a:blip r:embed="rId2">
            <a:alphaModFix/>
          </a:blip>
          <a:stretch>
            <a:fillRect/>
          </a:stretch>
        </p:blipFill>
        <p:spPr>
          <a:xfrm>
            <a:off x="76200" y="76200"/>
            <a:ext cx="2505075" cy="10572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9"/>
        <p:cNvGrpSpPr/>
        <p:nvPr/>
      </p:nvGrpSpPr>
      <p:grpSpPr>
        <a:xfrm>
          <a:off x="0" y="0"/>
          <a:ext cx="0" cy="0"/>
          <a:chOff x="0" y="0"/>
          <a:chExt cx="0" cy="0"/>
        </a:xfrm>
      </p:grpSpPr>
      <p:sp>
        <p:nvSpPr>
          <p:cNvPr id="20" name="Shape 20"/>
          <p:cNvSpPr/>
          <p:nvPr/>
        </p:nvSpPr>
        <p:spPr>
          <a:xfrm>
            <a:off x="0" y="0"/>
            <a:ext cx="9144000" cy="1532999"/>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cxnSp>
        <p:nvCxnSpPr>
          <p:cNvPr id="21" name="Shape 21"/>
          <p:cNvCxnSpPr/>
          <p:nvPr/>
        </p:nvCxnSpPr>
        <p:spPr>
          <a:xfrm>
            <a:off x="0" y="1503833"/>
            <a:ext cx="9144000" cy="0"/>
          </a:xfrm>
          <a:prstGeom prst="straightConnector1">
            <a:avLst/>
          </a:prstGeom>
          <a:noFill/>
          <a:ln w="57150" cap="flat">
            <a:solidFill>
              <a:srgbClr val="000000">
                <a:alpha val="14901"/>
              </a:srgbClr>
            </a:solidFill>
            <a:prstDash val="solid"/>
            <a:round/>
            <a:headEnd type="none" w="med" len="med"/>
            <a:tailEnd type="none" w="med" len="med"/>
          </a:ln>
        </p:spPr>
      </p:cxnSp>
      <p:sp>
        <p:nvSpPr>
          <p:cNvPr id="22" name="Shape 22"/>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body" idx="1"/>
          </p:nvPr>
        </p:nvSpPr>
        <p:spPr>
          <a:xfrm>
            <a:off x="457200" y="1600200"/>
            <a:ext cx="39945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4" name="Shape 24"/>
          <p:cNvSpPr txBox="1">
            <a:spLocks noGrp="1"/>
          </p:cNvSpPr>
          <p:nvPr>
            <p:ph type="body" idx="2"/>
          </p:nvPr>
        </p:nvSpPr>
        <p:spPr>
          <a:xfrm>
            <a:off x="4692273" y="1600200"/>
            <a:ext cx="39945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p:nvPr/>
        </p:nvSpPr>
        <p:spPr>
          <a:xfrm>
            <a:off x="0" y="0"/>
            <a:ext cx="9144000" cy="1532999"/>
          </a:xfrm>
          <a:prstGeom prst="rect">
            <a:avLst/>
          </a:prstGeom>
          <a:solidFill>
            <a:srgbClr val="2388DB"/>
          </a:solidFill>
          <a:ln>
            <a:noFill/>
          </a:ln>
        </p:spPr>
        <p:txBody>
          <a:bodyPr lIns="91425" tIns="45700" rIns="91425" bIns="45700" anchor="ctr" anchorCtr="0">
            <a:noAutofit/>
          </a:bodyPr>
          <a:lstStyle/>
          <a:p>
            <a:pPr>
              <a:spcBef>
                <a:spcPts val="0"/>
              </a:spcBef>
              <a:buNone/>
            </a:pPr>
            <a:endParaRPr/>
          </a:p>
        </p:txBody>
      </p:sp>
      <p:cxnSp>
        <p:nvCxnSpPr>
          <p:cNvPr id="27" name="Shape 27"/>
          <p:cNvCxnSpPr/>
          <p:nvPr/>
        </p:nvCxnSpPr>
        <p:spPr>
          <a:xfrm>
            <a:off x="0" y="1503833"/>
            <a:ext cx="9144000" cy="0"/>
          </a:xfrm>
          <a:prstGeom prst="straightConnector1">
            <a:avLst/>
          </a:prstGeom>
          <a:noFill/>
          <a:ln w="57150" cap="flat">
            <a:solidFill>
              <a:srgbClr val="000000">
                <a:alpha val="14901"/>
              </a:srgbClr>
            </a:solidFill>
            <a:prstDash val="solid"/>
            <a:round/>
            <a:headEnd type="none" w="med" len="med"/>
            <a:tailEnd type="none" w="med" len="med"/>
          </a:ln>
        </p:spPr>
      </p:cxnSp>
      <p:sp>
        <p:nvSpPr>
          <p:cNvPr id="28" name="Shape 28"/>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9"/>
        <p:cNvGrpSpPr/>
        <p:nvPr/>
      </p:nvGrpSpPr>
      <p:grpSpPr>
        <a:xfrm>
          <a:off x="0" y="0"/>
          <a:ext cx="0" cy="0"/>
          <a:chOff x="0" y="0"/>
          <a:chExt cx="0" cy="0"/>
        </a:xfrm>
      </p:grpSpPr>
      <p:sp>
        <p:nvSpPr>
          <p:cNvPr id="30" name="Shape 30"/>
          <p:cNvSpPr txBox="1">
            <a:spLocks noGrp="1"/>
          </p:cNvSpPr>
          <p:nvPr>
            <p:ph type="body" idx="1"/>
          </p:nvPr>
        </p:nvSpPr>
        <p:spPr>
          <a:xfrm>
            <a:off x="457200" y="5875078"/>
            <a:ext cx="8229600" cy="692700"/>
          </a:xfrm>
          <a:prstGeom prst="rect">
            <a:avLst/>
          </a:prstGeom>
        </p:spPr>
        <p:txBody>
          <a:bodyPr lIns="91425" tIns="91425" rIns="91425" bIns="91425" anchor="t" anchorCtr="0"/>
          <a:lstStyle>
            <a:lvl1pPr>
              <a:spcBef>
                <a:spcPts val="0"/>
              </a:spcBef>
              <a:buClr>
                <a:schemeClr val="dk2"/>
              </a:buClr>
              <a:buSzPct val="100000"/>
              <a:buNone/>
              <a:defRPr sz="1800">
                <a:solidFill>
                  <a:schemeClr val="dk2"/>
                </a:solidFill>
              </a:defRPr>
            </a:lvl1pPr>
          </a:lstStyle>
          <a:p>
            <a:endParaRPr/>
          </a:p>
        </p:txBody>
      </p:sp>
      <p:sp>
        <p:nvSpPr>
          <p:cNvPr id="31" name="Shape 31"/>
          <p:cNvSpPr/>
          <p:nvPr/>
        </p:nvSpPr>
        <p:spPr>
          <a:xfrm>
            <a:off x="4274" y="0"/>
            <a:ext cx="9144000" cy="5875200"/>
          </a:xfrm>
          <a:prstGeom prst="rect">
            <a:avLst/>
          </a:prstGeom>
          <a:solidFill>
            <a:srgbClr val="2388DB"/>
          </a:solidFill>
          <a:ln>
            <a:noFill/>
          </a:ln>
        </p:spPr>
        <p:txBody>
          <a:bodyPr lIns="91425" tIns="45700" rIns="91425" bIns="45700" anchor="ctr" anchorCtr="0">
            <a:noAutofit/>
          </a:bodyPr>
          <a:lstStyle/>
          <a:p>
            <a:pPr>
              <a:spcBef>
                <a:spcPts val="0"/>
              </a:spcBef>
              <a:buNone/>
            </a:pPr>
            <a:endParaRPr/>
          </a:p>
        </p:txBody>
      </p:sp>
      <p:cxnSp>
        <p:nvCxnSpPr>
          <p:cNvPr id="32" name="Shape 32"/>
          <p:cNvCxnSpPr/>
          <p:nvPr/>
        </p:nvCxnSpPr>
        <p:spPr>
          <a:xfrm>
            <a:off x="0" y="5845828"/>
            <a:ext cx="9144000" cy="0"/>
          </a:xfrm>
          <a:prstGeom prst="straightConnector1">
            <a:avLst/>
          </a:prstGeom>
          <a:noFill/>
          <a:ln w="57150" cap="flat">
            <a:solidFill>
              <a:srgbClr val="000000">
                <a:alpha val="14901"/>
              </a:srgbClr>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bg>
      <p:bgPr>
        <a:solidFill>
          <a:schemeClr val="dk2"/>
        </a:solidFill>
        <a:effectLst/>
      </p:bgPr>
    </p:bg>
    <p:spTree>
      <p:nvGrpSpPr>
        <p:cNvPr id="1" name="Shape 3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spcBef>
                <a:spcPts val="0"/>
              </a:spcBef>
              <a:buClr>
                <a:schemeClr val="lt1"/>
              </a:buClr>
              <a:buSzPct val="100000"/>
              <a:buNone/>
              <a:defRPr sz="3600" b="1">
                <a:solidFill>
                  <a:schemeClr val="lt1"/>
                </a:solidFill>
              </a:defRPr>
            </a:lvl1pPr>
            <a:lvl2pPr>
              <a:spcBef>
                <a:spcPts val="0"/>
              </a:spcBef>
              <a:buClr>
                <a:schemeClr val="lt1"/>
              </a:buClr>
              <a:buSzPct val="100000"/>
              <a:buNone/>
              <a:defRPr sz="3600" b="1">
                <a:solidFill>
                  <a:schemeClr val="lt1"/>
                </a:solidFill>
              </a:defRPr>
            </a:lvl2pPr>
            <a:lvl3pPr>
              <a:spcBef>
                <a:spcPts val="0"/>
              </a:spcBef>
              <a:buClr>
                <a:schemeClr val="lt1"/>
              </a:buClr>
              <a:buSzPct val="100000"/>
              <a:buNone/>
              <a:defRPr sz="3600" b="1">
                <a:solidFill>
                  <a:schemeClr val="lt1"/>
                </a:solidFill>
              </a:defRPr>
            </a:lvl3pPr>
            <a:lvl4pPr>
              <a:spcBef>
                <a:spcPts val="0"/>
              </a:spcBef>
              <a:buClr>
                <a:schemeClr val="lt1"/>
              </a:buClr>
              <a:buSzPct val="100000"/>
              <a:buNone/>
              <a:defRPr sz="3600" b="1">
                <a:solidFill>
                  <a:schemeClr val="lt1"/>
                </a:solidFill>
              </a:defRPr>
            </a:lvl4pPr>
            <a:lvl5pPr>
              <a:spcBef>
                <a:spcPts val="0"/>
              </a:spcBef>
              <a:buClr>
                <a:schemeClr val="lt1"/>
              </a:buClr>
              <a:buSzPct val="100000"/>
              <a:buNone/>
              <a:defRPr sz="3600" b="1">
                <a:solidFill>
                  <a:schemeClr val="lt1"/>
                </a:solidFill>
              </a:defRPr>
            </a:lvl5pPr>
            <a:lvl6pPr>
              <a:spcBef>
                <a:spcPts val="0"/>
              </a:spcBef>
              <a:buClr>
                <a:schemeClr val="lt1"/>
              </a:buClr>
              <a:buSzPct val="100000"/>
              <a:buNone/>
              <a:defRPr sz="3600" b="1">
                <a:solidFill>
                  <a:schemeClr val="lt1"/>
                </a:solidFill>
              </a:defRPr>
            </a:lvl6pPr>
            <a:lvl7pPr>
              <a:spcBef>
                <a:spcPts val="0"/>
              </a:spcBef>
              <a:buClr>
                <a:schemeClr val="lt1"/>
              </a:buClr>
              <a:buSzPct val="100000"/>
              <a:buNone/>
              <a:defRPr sz="3600" b="1">
                <a:solidFill>
                  <a:schemeClr val="lt1"/>
                </a:solidFill>
              </a:defRPr>
            </a:lvl7pPr>
            <a:lvl8pPr>
              <a:spcBef>
                <a:spcPts val="0"/>
              </a:spcBef>
              <a:buClr>
                <a:schemeClr val="lt1"/>
              </a:buClr>
              <a:buSzPct val="100000"/>
              <a:buNone/>
              <a:defRPr sz="3600" b="1">
                <a:solidFill>
                  <a:schemeClr val="lt1"/>
                </a:solidFill>
              </a:defRPr>
            </a:lvl8pPr>
            <a:lvl9pPr>
              <a:spcBef>
                <a:spcPts val="0"/>
              </a:spcBef>
              <a:buClr>
                <a:schemeClr val="lt1"/>
              </a:buClr>
              <a:buSzPct val="100000"/>
              <a:buNone/>
              <a:defRPr sz="3600" b="1">
                <a:solidFill>
                  <a:schemeClr val="lt1"/>
                </a:solidFill>
              </a:defRPr>
            </a:lvl9pPr>
          </a:lstStyle>
          <a:p>
            <a:endParaRPr/>
          </a:p>
        </p:txBody>
      </p:sp>
      <p:sp>
        <p:nvSpPr>
          <p:cNvPr id="6" name="Shape 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arthexplorer.usgs.go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hyperlink" Target="http://hddsexplorer.usgs.go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earthexplorer.usgs.gov/"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hddsexplorer.usgs.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earthexplorer.usgs.gov/"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hddsexplorer.usgs.go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earthexplorer.usgs.gov/"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nbcnews.com/id/36807882/ns/us_news-environment/from/ET"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www.census.gov/geo/maps-data/data/gazetteer2013.html" TargetMode="External"/><Relationship Id="rId5" Type="http://schemas.openxmlformats.org/officeDocument/2006/relationships/hyperlink" Target="http://training.fema.gov/EMIWeb/EarthQuake/NEH0101220.htm" TargetMode="External"/><Relationship Id="rId4" Type="http://schemas.openxmlformats.org/officeDocument/2006/relationships/hyperlink" Target="http://www.spc.noaa.gov/gis/svrgi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arthexplorer.usgs.go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hyperlink" Target="http://earthexplorer.usgs.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Shape 35"/>
          <p:cNvSpPr txBox="1">
            <a:spLocks noGrp="1"/>
          </p:cNvSpPr>
          <p:nvPr>
            <p:ph type="ctrTitle"/>
          </p:nvPr>
        </p:nvSpPr>
        <p:spPr>
          <a:xfrm>
            <a:off x="685800" y="2490375"/>
            <a:ext cx="7772400" cy="2198400"/>
          </a:xfrm>
          <a:prstGeom prst="rect">
            <a:avLst/>
          </a:prstGeom>
        </p:spPr>
        <p:txBody>
          <a:bodyPr lIns="91425" tIns="91425" rIns="91425" bIns="91425" anchor="b" anchorCtr="0">
            <a:noAutofit/>
          </a:bodyPr>
          <a:lstStyle/>
          <a:p>
            <a:pPr lvl="0">
              <a:spcBef>
                <a:spcPts val="0"/>
              </a:spcBef>
              <a:buNone/>
            </a:pPr>
            <a:r>
              <a:rPr lang="en" sz="3600">
                <a:solidFill>
                  <a:srgbClr val="FFFFFF"/>
                </a:solidFill>
              </a:rPr>
              <a:t>Analysis of Remote Sensing Data for Tornado Damage Assessment</a:t>
            </a:r>
          </a:p>
        </p:txBody>
      </p:sp>
      <p:sp>
        <p:nvSpPr>
          <p:cNvPr id="36" name="Shape 36"/>
          <p:cNvSpPr txBox="1">
            <a:spLocks noGrp="1"/>
          </p:cNvSpPr>
          <p:nvPr>
            <p:ph type="subTitle" idx="1"/>
          </p:nvPr>
        </p:nvSpPr>
        <p:spPr>
          <a:xfrm>
            <a:off x="685800" y="4836035"/>
            <a:ext cx="7772400" cy="1032599"/>
          </a:xfrm>
          <a:prstGeom prst="rect">
            <a:avLst/>
          </a:prstGeom>
        </p:spPr>
        <p:txBody>
          <a:bodyPr lIns="91425" tIns="91425" rIns="91425" bIns="91425" anchor="t" anchorCtr="0">
            <a:noAutofit/>
          </a:bodyPr>
          <a:lstStyle/>
          <a:p>
            <a:pPr rtl="0">
              <a:spcBef>
                <a:spcPts val="0"/>
              </a:spcBef>
              <a:buNone/>
            </a:pPr>
            <a:r>
              <a:rPr lang="en"/>
              <a:t>Presented by:	Justin Novak</a:t>
            </a:r>
          </a:p>
          <a:p>
            <a:pPr>
              <a:spcBef>
                <a:spcPts val="0"/>
              </a:spcBef>
              <a:buNone/>
            </a:pPr>
            <a:r>
              <a:rPr lang="en"/>
              <a:t>Advisor:			Guido Cervone, Ph.D.</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81000" rtl="0">
              <a:lnSpc>
                <a:spcPct val="150000"/>
              </a:lnSpc>
              <a:spcBef>
                <a:spcPts val="0"/>
              </a:spcBef>
              <a:buClr>
                <a:schemeClr val="dk1"/>
              </a:buClr>
              <a:buSzPct val="100000"/>
              <a:buFont typeface="Arial"/>
              <a:buChar char="●"/>
            </a:pPr>
            <a:r>
              <a:rPr lang="en" sz="2400"/>
              <a:t>USGS EarthExplorer (</a:t>
            </a:r>
            <a:r>
              <a:rPr lang="en" sz="2400" u="sng">
                <a:solidFill>
                  <a:srgbClr val="1155CC"/>
                </a:solidFill>
                <a:hlinkClick r:id="rId3"/>
              </a:rPr>
              <a:t>http://</a:t>
            </a:r>
            <a:r>
              <a:rPr lang="en" sz="2400" u="sng">
                <a:solidFill>
                  <a:srgbClr val="1155CC"/>
                </a:solidFill>
                <a:hlinkClick r:id="rId3"/>
              </a:rPr>
              <a:t>earthexplorer.usgs.gov</a:t>
            </a:r>
            <a:r>
              <a:rPr lang="en" sz="2400">
                <a:hlinkClick r:id="rId3"/>
              </a:rPr>
              <a:t>)</a:t>
            </a:r>
          </a:p>
          <a:p>
            <a:pPr marL="457200" lvl="0" indent="-381000" rtl="0">
              <a:lnSpc>
                <a:spcPct val="150000"/>
              </a:lnSpc>
              <a:spcBef>
                <a:spcPts val="0"/>
              </a:spcBef>
              <a:buClr>
                <a:schemeClr val="dk1"/>
              </a:buClr>
              <a:buSzPct val="100000"/>
              <a:buFont typeface="Arial"/>
              <a:buChar char="●"/>
            </a:pPr>
            <a:r>
              <a:rPr lang="en" sz="2400"/>
              <a:t>3 band 15cm natural color</a:t>
            </a:r>
          </a:p>
          <a:p>
            <a:pPr marL="457200" lvl="0" indent="-381000" rtl="0">
              <a:lnSpc>
                <a:spcPct val="150000"/>
              </a:lnSpc>
              <a:spcBef>
                <a:spcPts val="0"/>
              </a:spcBef>
              <a:buClr>
                <a:schemeClr val="dk1"/>
              </a:buClr>
              <a:buSzPct val="100000"/>
              <a:buFont typeface="Arial"/>
              <a:buChar char="●"/>
            </a:pPr>
            <a:r>
              <a:rPr lang="en" sz="2400"/>
              <a:t>Acquired March 2010</a:t>
            </a:r>
          </a:p>
        </p:txBody>
      </p:sp>
      <p:sp>
        <p:nvSpPr>
          <p:cNvPr id="104" name="Shape 104"/>
          <p:cNvSpPr txBox="1">
            <a:spLocks noGrp="1"/>
          </p:cNvSpPr>
          <p:nvPr>
            <p:ph type="title"/>
          </p:nvPr>
        </p:nvSpPr>
        <p:spPr>
          <a:xfrm>
            <a:off x="1676400" y="274637"/>
            <a:ext cx="8229600" cy="1143000"/>
          </a:xfrm>
          <a:prstGeom prst="rect">
            <a:avLst/>
          </a:prstGeom>
        </p:spPr>
        <p:txBody>
          <a:bodyPr lIns="91425" tIns="91425" rIns="91425" bIns="91425" anchor="b" anchorCtr="0">
            <a:noAutofit/>
          </a:bodyPr>
          <a:lstStyle/>
          <a:p>
            <a:pPr lvl="0" rtl="0">
              <a:spcBef>
                <a:spcPts val="0"/>
              </a:spcBef>
              <a:buNone/>
            </a:pPr>
            <a:r>
              <a:rPr lang="en"/>
              <a:t>Datasets|City of Huntsville</a:t>
            </a:r>
          </a:p>
        </p:txBody>
      </p:sp>
      <p:sp>
        <p:nvSpPr>
          <p:cNvPr id="105" name="Shape 105"/>
          <p:cNvSpPr txBox="1"/>
          <p:nvPr/>
        </p:nvSpPr>
        <p:spPr>
          <a:xfrm>
            <a:off x="8333950" y="6361050"/>
            <a:ext cx="810000" cy="457200"/>
          </a:xfrm>
          <a:prstGeom prst="rect">
            <a:avLst/>
          </a:prstGeom>
          <a:noFill/>
          <a:ln>
            <a:noFill/>
          </a:ln>
        </p:spPr>
        <p:txBody>
          <a:bodyPr lIns="91425" tIns="91425" rIns="91425" bIns="91425" anchor="b" anchorCtr="0">
            <a:noAutofit/>
          </a:bodyPr>
          <a:lstStyle/>
          <a:p>
            <a:pPr lvl="0" algn="r" rtl="0">
              <a:spcBef>
                <a:spcPts val="0"/>
              </a:spcBef>
              <a:buNone/>
            </a:pPr>
            <a:r>
              <a:rPr lang="en"/>
              <a:t>10</a:t>
            </a:r>
          </a:p>
        </p:txBody>
      </p:sp>
      <p:pic>
        <p:nvPicPr>
          <p:cNvPr id="106" name="Shape 106"/>
          <p:cNvPicPr preferRelativeResize="0"/>
          <p:nvPr/>
        </p:nvPicPr>
        <p:blipFill>
          <a:blip r:embed="rId4">
            <a:alphaModFix/>
          </a:blip>
          <a:stretch>
            <a:fillRect/>
          </a:stretch>
        </p:blipFill>
        <p:spPr>
          <a:xfrm>
            <a:off x="4004850" y="2743200"/>
            <a:ext cx="4681949" cy="36178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81000" rtl="0">
              <a:lnSpc>
                <a:spcPct val="150000"/>
              </a:lnSpc>
              <a:spcBef>
                <a:spcPts val="0"/>
              </a:spcBef>
              <a:buClr>
                <a:schemeClr val="dk1"/>
              </a:buClr>
              <a:buSzPct val="100000"/>
              <a:buFont typeface="Arial"/>
              <a:buChar char="●"/>
            </a:pPr>
            <a:r>
              <a:rPr lang="en" sz="2400"/>
              <a:t>USGS HDDS (</a:t>
            </a:r>
            <a:r>
              <a:rPr lang="en" sz="2400" u="sng">
                <a:solidFill>
                  <a:schemeClr val="hlink"/>
                </a:solidFill>
                <a:hlinkClick r:id="rId3"/>
              </a:rPr>
              <a:t>http://hddsexplorer.usgs.gov/</a:t>
            </a:r>
            <a:r>
              <a:rPr lang="en" sz="2400">
                <a:hlinkClick r:id="rId4"/>
              </a:rPr>
              <a:t>)</a:t>
            </a:r>
          </a:p>
          <a:p>
            <a:pPr marL="457200" lvl="0" indent="-381000" rtl="0">
              <a:lnSpc>
                <a:spcPct val="150000"/>
              </a:lnSpc>
              <a:spcBef>
                <a:spcPts val="0"/>
              </a:spcBef>
              <a:buClr>
                <a:schemeClr val="dk1"/>
              </a:buClr>
              <a:buSzPct val="100000"/>
              <a:buFont typeface="Arial"/>
              <a:buChar char="●"/>
            </a:pPr>
            <a:r>
              <a:rPr lang="en" sz="2400"/>
              <a:t>3 band 31cm natural color</a:t>
            </a:r>
          </a:p>
          <a:p>
            <a:pPr marL="457200" lvl="0" indent="-381000" rtl="0">
              <a:lnSpc>
                <a:spcPct val="150000"/>
              </a:lnSpc>
              <a:spcBef>
                <a:spcPts val="0"/>
              </a:spcBef>
              <a:buClr>
                <a:schemeClr val="dk1"/>
              </a:buClr>
              <a:buSzPct val="100000"/>
              <a:buFont typeface="Arial"/>
              <a:buChar char="●"/>
            </a:pPr>
            <a:r>
              <a:rPr lang="en" sz="2400"/>
              <a:t>Acquired 29 April 2011</a:t>
            </a:r>
          </a:p>
        </p:txBody>
      </p:sp>
      <p:sp>
        <p:nvSpPr>
          <p:cNvPr id="112" name="Shape 112"/>
          <p:cNvSpPr txBox="1">
            <a:spLocks noGrp="1"/>
          </p:cNvSpPr>
          <p:nvPr>
            <p:ph type="title"/>
          </p:nvPr>
        </p:nvSpPr>
        <p:spPr>
          <a:xfrm>
            <a:off x="1676400" y="274637"/>
            <a:ext cx="8229600" cy="1143000"/>
          </a:xfrm>
          <a:prstGeom prst="rect">
            <a:avLst/>
          </a:prstGeom>
        </p:spPr>
        <p:txBody>
          <a:bodyPr lIns="91425" tIns="91425" rIns="91425" bIns="91425" anchor="b" anchorCtr="0">
            <a:noAutofit/>
          </a:bodyPr>
          <a:lstStyle/>
          <a:p>
            <a:pPr lvl="0" rtl="0">
              <a:spcBef>
                <a:spcPts val="0"/>
              </a:spcBef>
              <a:buNone/>
            </a:pPr>
            <a:r>
              <a:rPr lang="en"/>
              <a:t>Datasets|Atlantic Group, LLC.</a:t>
            </a:r>
          </a:p>
        </p:txBody>
      </p:sp>
      <p:sp>
        <p:nvSpPr>
          <p:cNvPr id="113" name="Shape 113"/>
          <p:cNvSpPr txBox="1"/>
          <p:nvPr/>
        </p:nvSpPr>
        <p:spPr>
          <a:xfrm>
            <a:off x="8333950" y="6361050"/>
            <a:ext cx="810000" cy="457200"/>
          </a:xfrm>
          <a:prstGeom prst="rect">
            <a:avLst/>
          </a:prstGeom>
          <a:noFill/>
          <a:ln>
            <a:noFill/>
          </a:ln>
        </p:spPr>
        <p:txBody>
          <a:bodyPr lIns="91425" tIns="91425" rIns="91425" bIns="91425" anchor="b" anchorCtr="0">
            <a:noAutofit/>
          </a:bodyPr>
          <a:lstStyle/>
          <a:p>
            <a:pPr lvl="0" algn="r" rtl="0">
              <a:spcBef>
                <a:spcPts val="0"/>
              </a:spcBef>
              <a:buNone/>
            </a:pPr>
            <a:r>
              <a:rPr lang="en"/>
              <a:t>11</a:t>
            </a:r>
          </a:p>
        </p:txBody>
      </p:sp>
      <p:pic>
        <p:nvPicPr>
          <p:cNvPr id="114" name="Shape 114"/>
          <p:cNvPicPr preferRelativeResize="0"/>
          <p:nvPr/>
        </p:nvPicPr>
        <p:blipFill>
          <a:blip r:embed="rId5">
            <a:alphaModFix/>
          </a:blip>
          <a:stretch>
            <a:fillRect/>
          </a:stretch>
        </p:blipFill>
        <p:spPr>
          <a:xfrm>
            <a:off x="4112441" y="2826325"/>
            <a:ext cx="4574359" cy="353472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1676400" y="274637"/>
            <a:ext cx="8229600" cy="1143000"/>
          </a:xfrm>
          <a:prstGeom prst="rect">
            <a:avLst/>
          </a:prstGeom>
        </p:spPr>
        <p:txBody>
          <a:bodyPr lIns="91425" tIns="91425" rIns="91425" bIns="91425" anchor="b" anchorCtr="0">
            <a:noAutofit/>
          </a:bodyPr>
          <a:lstStyle/>
          <a:p>
            <a:pPr lvl="0" rtl="0">
              <a:spcBef>
                <a:spcPts val="0"/>
              </a:spcBef>
              <a:buNone/>
            </a:pPr>
            <a:r>
              <a:rPr lang="en"/>
              <a:t>Datasets|Civil Air Patrol</a:t>
            </a:r>
          </a:p>
        </p:txBody>
      </p:sp>
      <p:sp>
        <p:nvSpPr>
          <p:cNvPr id="120" name="Shape 120"/>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81000" rtl="0">
              <a:lnSpc>
                <a:spcPct val="150000"/>
              </a:lnSpc>
              <a:spcBef>
                <a:spcPts val="0"/>
              </a:spcBef>
              <a:buClr>
                <a:schemeClr val="dk1"/>
              </a:buClr>
              <a:buSzPct val="100000"/>
              <a:buFont typeface="Arial"/>
              <a:buChar char="●"/>
            </a:pPr>
            <a:r>
              <a:rPr lang="en" sz="2400"/>
              <a:t>USGS HDDS (</a:t>
            </a:r>
            <a:r>
              <a:rPr lang="en" sz="2400" u="sng">
                <a:solidFill>
                  <a:schemeClr val="hlink"/>
                </a:solidFill>
                <a:hlinkClick r:id="rId3"/>
              </a:rPr>
              <a:t>http://hddsexplorer.usgs.gov/</a:t>
            </a:r>
            <a:r>
              <a:rPr lang="en" sz="2400">
                <a:hlinkClick r:id="rId4"/>
              </a:rPr>
              <a:t>)</a:t>
            </a:r>
          </a:p>
          <a:p>
            <a:pPr marL="457200" lvl="0" indent="-381000" rtl="0">
              <a:lnSpc>
                <a:spcPct val="150000"/>
              </a:lnSpc>
              <a:spcBef>
                <a:spcPts val="0"/>
              </a:spcBef>
              <a:buClr>
                <a:schemeClr val="dk1"/>
              </a:buClr>
              <a:buSzPct val="100000"/>
              <a:buFont typeface="Arial"/>
              <a:buChar char="●"/>
            </a:pPr>
            <a:r>
              <a:rPr lang="en" sz="2400"/>
              <a:t>3 band natural color</a:t>
            </a:r>
          </a:p>
          <a:p>
            <a:pPr marL="457200" lvl="0" indent="-381000" rtl="0">
              <a:lnSpc>
                <a:spcPct val="150000"/>
              </a:lnSpc>
              <a:spcBef>
                <a:spcPts val="0"/>
              </a:spcBef>
              <a:buClr>
                <a:schemeClr val="dk1"/>
              </a:buClr>
              <a:buSzPct val="100000"/>
              <a:buFont typeface="Arial"/>
              <a:buChar char="●"/>
            </a:pPr>
            <a:r>
              <a:rPr lang="en" sz="2400"/>
              <a:t>Acquired 24 May 2011</a:t>
            </a:r>
          </a:p>
          <a:p>
            <a:pPr rtl="0">
              <a:lnSpc>
                <a:spcPct val="150000"/>
              </a:lnSpc>
              <a:spcBef>
                <a:spcPts val="0"/>
              </a:spcBef>
              <a:buNone/>
            </a:pPr>
            <a:endParaRPr sz="2400"/>
          </a:p>
          <a:p>
            <a:pPr rtl="0">
              <a:lnSpc>
                <a:spcPct val="150000"/>
              </a:lnSpc>
              <a:spcBef>
                <a:spcPts val="0"/>
              </a:spcBef>
              <a:buNone/>
            </a:pPr>
            <a:endParaRPr sz="2400"/>
          </a:p>
          <a:p>
            <a:pPr rtl="0">
              <a:lnSpc>
                <a:spcPct val="150000"/>
              </a:lnSpc>
              <a:spcBef>
                <a:spcPts val="0"/>
              </a:spcBef>
              <a:buNone/>
            </a:pPr>
            <a:endParaRPr sz="2400"/>
          </a:p>
          <a:p>
            <a:pPr lvl="0" rtl="0">
              <a:lnSpc>
                <a:spcPct val="150000"/>
              </a:lnSpc>
              <a:spcBef>
                <a:spcPts val="0"/>
              </a:spcBef>
              <a:buNone/>
            </a:pPr>
            <a:r>
              <a:rPr lang="en" sz="2400"/>
              <a:t>Example Dataset from</a:t>
            </a:r>
          </a:p>
          <a:p>
            <a:pPr lvl="0" rtl="0">
              <a:lnSpc>
                <a:spcPct val="150000"/>
              </a:lnSpc>
              <a:spcBef>
                <a:spcPts val="0"/>
              </a:spcBef>
              <a:buNone/>
            </a:pPr>
            <a:r>
              <a:rPr lang="en" sz="2400"/>
              <a:t>Joplin, MO Tornado</a:t>
            </a:r>
          </a:p>
        </p:txBody>
      </p:sp>
      <p:pic>
        <p:nvPicPr>
          <p:cNvPr id="121" name="Shape 121"/>
          <p:cNvPicPr preferRelativeResize="0"/>
          <p:nvPr/>
        </p:nvPicPr>
        <p:blipFill>
          <a:blip r:embed="rId5">
            <a:alphaModFix/>
          </a:blip>
          <a:stretch>
            <a:fillRect/>
          </a:stretch>
        </p:blipFill>
        <p:spPr>
          <a:xfrm>
            <a:off x="4024050" y="2964875"/>
            <a:ext cx="4662750" cy="3603025"/>
          </a:xfrm>
          <a:prstGeom prst="rect">
            <a:avLst/>
          </a:prstGeom>
          <a:noFill/>
          <a:ln>
            <a:noFill/>
          </a:ln>
        </p:spPr>
      </p:pic>
      <p:sp>
        <p:nvSpPr>
          <p:cNvPr id="122" name="Shape 122"/>
          <p:cNvSpPr txBox="1"/>
          <p:nvPr/>
        </p:nvSpPr>
        <p:spPr>
          <a:xfrm>
            <a:off x="8333950" y="6361050"/>
            <a:ext cx="810000" cy="457200"/>
          </a:xfrm>
          <a:prstGeom prst="rect">
            <a:avLst/>
          </a:prstGeom>
          <a:noFill/>
          <a:ln>
            <a:noFill/>
          </a:ln>
        </p:spPr>
        <p:txBody>
          <a:bodyPr lIns="91425" tIns="91425" rIns="91425" bIns="91425" anchor="b" anchorCtr="0">
            <a:noAutofit/>
          </a:bodyPr>
          <a:lstStyle/>
          <a:p>
            <a:pPr lvl="0" algn="r" rtl="0">
              <a:spcBef>
                <a:spcPts val="0"/>
              </a:spcBef>
              <a:buNone/>
            </a:pPr>
            <a:r>
              <a:rPr lang="en"/>
              <a:t>12</a:t>
            </a: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1676400" y="274637"/>
            <a:ext cx="8229600" cy="1143000"/>
          </a:xfrm>
          <a:prstGeom prst="rect">
            <a:avLst/>
          </a:prstGeom>
        </p:spPr>
        <p:txBody>
          <a:bodyPr lIns="91425" tIns="91425" rIns="91425" bIns="91425" anchor="b" anchorCtr="0">
            <a:noAutofit/>
          </a:bodyPr>
          <a:lstStyle/>
          <a:p>
            <a:pPr lvl="0" rtl="0">
              <a:spcBef>
                <a:spcPts val="0"/>
              </a:spcBef>
              <a:buNone/>
            </a:pPr>
            <a:r>
              <a:rPr lang="en"/>
              <a:t>Datasets|GeoEye Aerial</a:t>
            </a:r>
          </a:p>
        </p:txBody>
      </p:sp>
      <p:sp>
        <p:nvSpPr>
          <p:cNvPr id="128" name="Shape 128"/>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81000" rtl="0">
              <a:lnSpc>
                <a:spcPct val="150000"/>
              </a:lnSpc>
              <a:spcBef>
                <a:spcPts val="0"/>
              </a:spcBef>
              <a:buClr>
                <a:schemeClr val="dk1"/>
              </a:buClr>
              <a:buSzPct val="100000"/>
              <a:buFont typeface="Arial"/>
              <a:buChar char="●"/>
            </a:pPr>
            <a:r>
              <a:rPr lang="en" sz="2400"/>
              <a:t>USGS HDDS (</a:t>
            </a:r>
            <a:r>
              <a:rPr lang="en" sz="2400" u="sng">
                <a:solidFill>
                  <a:schemeClr val="hlink"/>
                </a:solidFill>
                <a:hlinkClick r:id="rId3"/>
              </a:rPr>
              <a:t>http://hddsexplorer.usgs.gov/</a:t>
            </a:r>
            <a:r>
              <a:rPr lang="en" sz="2400">
                <a:hlinkClick r:id="rId4"/>
              </a:rPr>
              <a:t>)</a:t>
            </a:r>
          </a:p>
          <a:p>
            <a:pPr marL="457200" lvl="0" indent="-381000" rtl="0">
              <a:lnSpc>
                <a:spcPct val="150000"/>
              </a:lnSpc>
              <a:spcBef>
                <a:spcPts val="0"/>
              </a:spcBef>
              <a:buClr>
                <a:schemeClr val="dk1"/>
              </a:buClr>
              <a:buSzPct val="100000"/>
              <a:buFont typeface="Arial"/>
              <a:buChar char="●"/>
            </a:pPr>
            <a:r>
              <a:rPr lang="en" sz="2400"/>
              <a:t>3 band 15cm natural color</a:t>
            </a:r>
          </a:p>
          <a:p>
            <a:pPr marL="457200" lvl="0" indent="-381000" rtl="0">
              <a:lnSpc>
                <a:spcPct val="150000"/>
              </a:lnSpc>
              <a:spcBef>
                <a:spcPts val="0"/>
              </a:spcBef>
              <a:buClr>
                <a:schemeClr val="dk1"/>
              </a:buClr>
              <a:buSzPct val="100000"/>
              <a:buFont typeface="Arial"/>
              <a:buChar char="●"/>
            </a:pPr>
            <a:r>
              <a:rPr lang="en" sz="2400"/>
              <a:t>Acquired 24 May 2011</a:t>
            </a:r>
          </a:p>
          <a:p>
            <a:pPr rtl="0">
              <a:lnSpc>
                <a:spcPct val="150000"/>
              </a:lnSpc>
              <a:spcBef>
                <a:spcPts val="0"/>
              </a:spcBef>
              <a:buNone/>
            </a:pPr>
            <a:endParaRPr sz="2400"/>
          </a:p>
          <a:p>
            <a:pPr rtl="0">
              <a:lnSpc>
                <a:spcPct val="150000"/>
              </a:lnSpc>
              <a:spcBef>
                <a:spcPts val="0"/>
              </a:spcBef>
              <a:buNone/>
            </a:pPr>
            <a:endParaRPr sz="2400"/>
          </a:p>
          <a:p>
            <a:pPr rtl="0">
              <a:lnSpc>
                <a:spcPct val="150000"/>
              </a:lnSpc>
              <a:spcBef>
                <a:spcPts val="0"/>
              </a:spcBef>
              <a:buNone/>
            </a:pPr>
            <a:endParaRPr sz="2400"/>
          </a:p>
          <a:p>
            <a:pPr rtl="0">
              <a:lnSpc>
                <a:spcPct val="150000"/>
              </a:lnSpc>
              <a:spcBef>
                <a:spcPts val="0"/>
              </a:spcBef>
              <a:buNone/>
            </a:pPr>
            <a:r>
              <a:rPr lang="en" sz="2400"/>
              <a:t>Example Dataset from</a:t>
            </a:r>
          </a:p>
          <a:p>
            <a:pPr lvl="0" rtl="0">
              <a:lnSpc>
                <a:spcPct val="150000"/>
              </a:lnSpc>
              <a:spcBef>
                <a:spcPts val="0"/>
              </a:spcBef>
              <a:buNone/>
            </a:pPr>
            <a:r>
              <a:rPr lang="en" sz="2400"/>
              <a:t>Joplin, MO Tornado</a:t>
            </a:r>
          </a:p>
        </p:txBody>
      </p:sp>
      <p:pic>
        <p:nvPicPr>
          <p:cNvPr id="129" name="Shape 129"/>
          <p:cNvPicPr preferRelativeResize="0"/>
          <p:nvPr/>
        </p:nvPicPr>
        <p:blipFill>
          <a:blip r:embed="rId5">
            <a:alphaModFix/>
          </a:blip>
          <a:stretch>
            <a:fillRect/>
          </a:stretch>
        </p:blipFill>
        <p:spPr>
          <a:xfrm>
            <a:off x="4024075" y="2964875"/>
            <a:ext cx="4662724" cy="3603025"/>
          </a:xfrm>
          <a:prstGeom prst="rect">
            <a:avLst/>
          </a:prstGeom>
          <a:noFill/>
          <a:ln>
            <a:noFill/>
          </a:ln>
        </p:spPr>
      </p:pic>
      <p:sp>
        <p:nvSpPr>
          <p:cNvPr id="130" name="Shape 130"/>
          <p:cNvSpPr txBox="1"/>
          <p:nvPr/>
        </p:nvSpPr>
        <p:spPr>
          <a:xfrm>
            <a:off x="8333950" y="6361050"/>
            <a:ext cx="810000" cy="457200"/>
          </a:xfrm>
          <a:prstGeom prst="rect">
            <a:avLst/>
          </a:prstGeom>
          <a:noFill/>
          <a:ln>
            <a:noFill/>
          </a:ln>
        </p:spPr>
        <p:txBody>
          <a:bodyPr lIns="91425" tIns="91425" rIns="91425" bIns="91425" anchor="b" anchorCtr="0">
            <a:noAutofit/>
          </a:bodyPr>
          <a:lstStyle/>
          <a:p>
            <a:pPr lvl="0" algn="r" rtl="0">
              <a:spcBef>
                <a:spcPts val="0"/>
              </a:spcBef>
              <a:buNone/>
            </a:pPr>
            <a:r>
              <a:rPr lang="en"/>
              <a:t>13</a:t>
            </a: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1676400" y="274637"/>
            <a:ext cx="8229600" cy="1143000"/>
          </a:xfrm>
          <a:prstGeom prst="rect">
            <a:avLst/>
          </a:prstGeom>
        </p:spPr>
        <p:txBody>
          <a:bodyPr lIns="91425" tIns="91425" rIns="91425" bIns="91425" anchor="b" anchorCtr="0">
            <a:noAutofit/>
          </a:bodyPr>
          <a:lstStyle/>
          <a:p>
            <a:pPr lvl="0" rtl="0">
              <a:spcBef>
                <a:spcPts val="0"/>
              </a:spcBef>
              <a:buNone/>
            </a:pPr>
            <a:r>
              <a:rPr lang="en"/>
              <a:t>Evaluation Criteria</a:t>
            </a:r>
          </a:p>
        </p:txBody>
      </p:sp>
      <p:sp>
        <p:nvSpPr>
          <p:cNvPr id="136" name="Shape 136"/>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81000" rtl="0">
              <a:lnSpc>
                <a:spcPct val="150000"/>
              </a:lnSpc>
              <a:spcBef>
                <a:spcPts val="0"/>
              </a:spcBef>
              <a:buClr>
                <a:schemeClr val="dk1"/>
              </a:buClr>
              <a:buSzPct val="100000"/>
              <a:buFont typeface="Arial"/>
              <a:buChar char="●"/>
            </a:pPr>
            <a:r>
              <a:rPr lang="en" sz="2400"/>
              <a:t>Emergency Management Phases</a:t>
            </a:r>
          </a:p>
          <a:p>
            <a:pPr marL="914400" lvl="1" indent="-342900" rtl="0">
              <a:lnSpc>
                <a:spcPct val="150000"/>
              </a:lnSpc>
              <a:spcBef>
                <a:spcPts val="0"/>
              </a:spcBef>
              <a:buClr>
                <a:schemeClr val="dk1"/>
              </a:buClr>
              <a:buSzPct val="100000"/>
              <a:buFont typeface="Courier New"/>
              <a:buChar char="o"/>
            </a:pPr>
            <a:r>
              <a:rPr lang="en" sz="1800"/>
              <a:t>Mitigation</a:t>
            </a:r>
          </a:p>
          <a:p>
            <a:pPr marL="914400" lvl="1" indent="-342900" rtl="0">
              <a:lnSpc>
                <a:spcPct val="150000"/>
              </a:lnSpc>
              <a:spcBef>
                <a:spcPts val="0"/>
              </a:spcBef>
              <a:buClr>
                <a:schemeClr val="dk1"/>
              </a:buClr>
              <a:buSzPct val="100000"/>
              <a:buFont typeface="Courier New"/>
              <a:buChar char="o"/>
            </a:pPr>
            <a:r>
              <a:rPr lang="en" sz="1800"/>
              <a:t>Preparedness</a:t>
            </a:r>
          </a:p>
          <a:p>
            <a:pPr marL="914400" lvl="1" indent="-342900" rtl="0">
              <a:lnSpc>
                <a:spcPct val="150000"/>
              </a:lnSpc>
              <a:spcBef>
                <a:spcPts val="0"/>
              </a:spcBef>
              <a:buClr>
                <a:schemeClr val="dk1"/>
              </a:buClr>
              <a:buSzPct val="100000"/>
              <a:buFont typeface="Courier New"/>
              <a:buChar char="o"/>
            </a:pPr>
            <a:r>
              <a:rPr lang="en" sz="1800"/>
              <a:t>Response</a:t>
            </a:r>
          </a:p>
          <a:p>
            <a:pPr marL="914400" lvl="1" indent="-342900" rtl="0">
              <a:lnSpc>
                <a:spcPct val="150000"/>
              </a:lnSpc>
              <a:spcBef>
                <a:spcPts val="0"/>
              </a:spcBef>
              <a:buClr>
                <a:schemeClr val="dk1"/>
              </a:buClr>
              <a:buSzPct val="100000"/>
              <a:buFont typeface="Courier New"/>
              <a:buChar char="o"/>
            </a:pPr>
            <a:r>
              <a:rPr lang="en" sz="1800"/>
              <a:t>Recovery</a:t>
            </a:r>
          </a:p>
          <a:p>
            <a:pPr marL="457200" lvl="0" indent="-381000" rtl="0">
              <a:lnSpc>
                <a:spcPct val="150000"/>
              </a:lnSpc>
              <a:spcBef>
                <a:spcPts val="0"/>
              </a:spcBef>
              <a:buClr>
                <a:schemeClr val="dk1"/>
              </a:buClr>
              <a:buSzPct val="100000"/>
              <a:buFont typeface="Arial"/>
              <a:buChar char="●"/>
            </a:pPr>
            <a:r>
              <a:rPr lang="en" sz="2400"/>
              <a:t>Coverage Area</a:t>
            </a:r>
          </a:p>
          <a:p>
            <a:pPr marL="457200" lvl="0" indent="-381000" rtl="0">
              <a:lnSpc>
                <a:spcPct val="150000"/>
              </a:lnSpc>
              <a:spcBef>
                <a:spcPts val="0"/>
              </a:spcBef>
              <a:buClr>
                <a:schemeClr val="dk1"/>
              </a:buClr>
              <a:buSzPct val="100000"/>
              <a:buFont typeface="Arial"/>
              <a:buChar char="●"/>
            </a:pPr>
            <a:r>
              <a:rPr lang="en" sz="2400"/>
              <a:t>Timeliness</a:t>
            </a:r>
          </a:p>
          <a:p>
            <a:pPr marL="457200" lvl="0" indent="-381000" rtl="0">
              <a:lnSpc>
                <a:spcPct val="150000"/>
              </a:lnSpc>
              <a:spcBef>
                <a:spcPts val="0"/>
              </a:spcBef>
              <a:buClr>
                <a:schemeClr val="dk1"/>
              </a:buClr>
              <a:buSzPct val="100000"/>
              <a:buFont typeface="Arial"/>
              <a:buChar char="●"/>
            </a:pPr>
            <a:r>
              <a:rPr lang="en" sz="2400"/>
              <a:t>Analysis Products</a:t>
            </a:r>
          </a:p>
          <a:p>
            <a:pPr marL="457200" lvl="0" indent="-381000" rtl="0">
              <a:lnSpc>
                <a:spcPct val="150000"/>
              </a:lnSpc>
              <a:spcBef>
                <a:spcPts val="0"/>
              </a:spcBef>
              <a:buClr>
                <a:schemeClr val="dk1"/>
              </a:buClr>
              <a:buSzPct val="100000"/>
              <a:buFont typeface="Arial"/>
              <a:buChar char="●"/>
            </a:pPr>
            <a:r>
              <a:rPr lang="en" sz="2400"/>
              <a:t>Limitations</a:t>
            </a:r>
          </a:p>
        </p:txBody>
      </p:sp>
      <p:sp>
        <p:nvSpPr>
          <p:cNvPr id="137" name="Shape 137"/>
          <p:cNvSpPr txBox="1"/>
          <p:nvPr/>
        </p:nvSpPr>
        <p:spPr>
          <a:xfrm>
            <a:off x="8333950" y="6361050"/>
            <a:ext cx="810000" cy="457200"/>
          </a:xfrm>
          <a:prstGeom prst="rect">
            <a:avLst/>
          </a:prstGeom>
          <a:noFill/>
          <a:ln>
            <a:noFill/>
          </a:ln>
        </p:spPr>
        <p:txBody>
          <a:bodyPr lIns="91425" tIns="91425" rIns="91425" bIns="91425" anchor="b" anchorCtr="0">
            <a:noAutofit/>
          </a:bodyPr>
          <a:lstStyle/>
          <a:p>
            <a:pPr lvl="0" algn="r" rtl="0">
              <a:spcBef>
                <a:spcPts val="0"/>
              </a:spcBef>
              <a:buNone/>
            </a:pPr>
            <a:r>
              <a:rPr lang="en"/>
              <a:t>14</a:t>
            </a:r>
          </a:p>
        </p:txBody>
      </p:sp>
      <p:pic>
        <p:nvPicPr>
          <p:cNvPr id="138" name="Shape 138"/>
          <p:cNvPicPr preferRelativeResize="0"/>
          <p:nvPr/>
        </p:nvPicPr>
        <p:blipFill>
          <a:blip r:embed="rId3">
            <a:alphaModFix/>
          </a:blip>
          <a:stretch>
            <a:fillRect/>
          </a:stretch>
        </p:blipFill>
        <p:spPr>
          <a:xfrm rot="1259999">
            <a:off x="4410050" y="2306699"/>
            <a:ext cx="3847250" cy="3701299"/>
          </a:xfrm>
          <a:prstGeom prst="rect">
            <a:avLst/>
          </a:prstGeom>
          <a:noFill/>
          <a:ln>
            <a:noFill/>
          </a:ln>
        </p:spPr>
      </p:pic>
      <p:sp>
        <p:nvSpPr>
          <p:cNvPr id="6" name="TextBox 5"/>
          <p:cNvSpPr txBox="1"/>
          <p:nvPr/>
        </p:nvSpPr>
        <p:spPr>
          <a:xfrm>
            <a:off x="5486400" y="6019800"/>
            <a:ext cx="1978427" cy="307777"/>
          </a:xfrm>
          <a:prstGeom prst="rect">
            <a:avLst/>
          </a:prstGeom>
          <a:noFill/>
        </p:spPr>
        <p:txBody>
          <a:bodyPr wrap="none" rtlCol="0">
            <a:spAutoFit/>
          </a:bodyPr>
          <a:lstStyle/>
          <a:p>
            <a:r>
              <a:rPr lang="en-US" dirty="0" smtClean="0"/>
              <a:t>Source: </a:t>
            </a:r>
            <a:r>
              <a:rPr lang="en" dirty="0" smtClean="0">
                <a:solidFill>
                  <a:srgbClr val="0D0D0D"/>
                </a:solidFill>
              </a:rPr>
              <a:t>NEHRP, 2009</a:t>
            </a:r>
            <a:endParaRPr lang="en-US" dirty="0"/>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marR="0" lvl="0" indent="-381000" algn="l" rtl="0">
              <a:lnSpc>
                <a:spcPct val="150000"/>
              </a:lnSpc>
              <a:spcBef>
                <a:spcPts val="600"/>
              </a:spcBef>
              <a:spcAft>
                <a:spcPts val="0"/>
              </a:spcAft>
              <a:buClr>
                <a:schemeClr val="dk1"/>
              </a:buClr>
              <a:buSzPct val="100000"/>
              <a:buFont typeface="Arial"/>
              <a:buChar char="●"/>
            </a:pPr>
            <a:r>
              <a:rPr lang="en" sz="2400"/>
              <a:t>Capabilities:</a:t>
            </a:r>
          </a:p>
          <a:p>
            <a:pPr marL="914400" marR="0" lvl="1" indent="-342900" algn="l" rtl="0">
              <a:lnSpc>
                <a:spcPct val="150000"/>
              </a:lnSpc>
              <a:spcBef>
                <a:spcPts val="600"/>
              </a:spcBef>
              <a:spcAft>
                <a:spcPts val="0"/>
              </a:spcAft>
              <a:buClr>
                <a:schemeClr val="dk1"/>
              </a:buClr>
              <a:buSzPct val="100000"/>
              <a:buFont typeface="Courier New"/>
              <a:buChar char="o"/>
            </a:pPr>
            <a:r>
              <a:rPr lang="en" sz="1800"/>
              <a:t>Mitigation</a:t>
            </a:r>
          </a:p>
          <a:p>
            <a:pPr marL="914400" marR="0" lvl="1" indent="-342900" algn="l" rtl="0">
              <a:lnSpc>
                <a:spcPct val="150000"/>
              </a:lnSpc>
              <a:spcBef>
                <a:spcPts val="600"/>
              </a:spcBef>
              <a:spcAft>
                <a:spcPts val="0"/>
              </a:spcAft>
              <a:buClr>
                <a:schemeClr val="dk1"/>
              </a:buClr>
              <a:buSzPct val="100000"/>
              <a:buFont typeface="Courier New"/>
              <a:buChar char="o"/>
            </a:pPr>
            <a:r>
              <a:rPr lang="en" sz="1800"/>
              <a:t>Preparedness</a:t>
            </a:r>
          </a:p>
          <a:p>
            <a:pPr marL="914400" marR="0" lvl="1" indent="-342900" algn="l" rtl="0">
              <a:lnSpc>
                <a:spcPct val="150000"/>
              </a:lnSpc>
              <a:spcBef>
                <a:spcPts val="600"/>
              </a:spcBef>
              <a:spcAft>
                <a:spcPts val="0"/>
              </a:spcAft>
              <a:buClr>
                <a:schemeClr val="dk1"/>
              </a:buClr>
              <a:buSzPct val="100000"/>
              <a:buFont typeface="Courier New"/>
              <a:buChar char="o"/>
            </a:pPr>
            <a:r>
              <a:rPr lang="en" sz="1800"/>
              <a:t>Recovery</a:t>
            </a:r>
          </a:p>
          <a:p>
            <a:pPr marL="914400" marR="0" lvl="1" indent="-342900" algn="l" rtl="0">
              <a:lnSpc>
                <a:spcPct val="150000"/>
              </a:lnSpc>
              <a:spcBef>
                <a:spcPts val="600"/>
              </a:spcBef>
              <a:spcAft>
                <a:spcPts val="0"/>
              </a:spcAft>
              <a:buClr>
                <a:schemeClr val="dk1"/>
              </a:buClr>
              <a:buSzPct val="100000"/>
              <a:buFont typeface="Courier New"/>
              <a:buChar char="o"/>
            </a:pPr>
            <a:r>
              <a:rPr lang="en" sz="1800"/>
              <a:t>Vegetation Analysis</a:t>
            </a:r>
          </a:p>
          <a:p>
            <a:pPr marL="457200" marR="0" lvl="0" indent="-381000" algn="l" rtl="0">
              <a:lnSpc>
                <a:spcPct val="150000"/>
              </a:lnSpc>
              <a:spcBef>
                <a:spcPts val="600"/>
              </a:spcBef>
              <a:spcAft>
                <a:spcPts val="0"/>
              </a:spcAft>
              <a:buClr>
                <a:schemeClr val="dk1"/>
              </a:buClr>
              <a:buSzPct val="100000"/>
              <a:buFont typeface="Arial"/>
              <a:buChar char="●"/>
            </a:pPr>
            <a:r>
              <a:rPr lang="en" sz="2400"/>
              <a:t>Limitations</a:t>
            </a:r>
          </a:p>
          <a:p>
            <a:pPr marL="914400" marR="0" lvl="1" indent="-342900" algn="l" rtl="0">
              <a:lnSpc>
                <a:spcPct val="150000"/>
              </a:lnSpc>
              <a:spcBef>
                <a:spcPts val="600"/>
              </a:spcBef>
              <a:spcAft>
                <a:spcPts val="0"/>
              </a:spcAft>
              <a:buClr>
                <a:schemeClr val="dk1"/>
              </a:buClr>
              <a:buSzPct val="100000"/>
              <a:buFont typeface="Courier New"/>
              <a:buChar char="o"/>
            </a:pPr>
            <a:r>
              <a:rPr lang="en" sz="1800"/>
              <a:t>Response</a:t>
            </a:r>
          </a:p>
          <a:p>
            <a:pPr marL="914400" marR="0" lvl="1" indent="-342900" algn="l" rtl="0">
              <a:lnSpc>
                <a:spcPct val="150000"/>
              </a:lnSpc>
              <a:spcBef>
                <a:spcPts val="600"/>
              </a:spcBef>
              <a:spcAft>
                <a:spcPts val="0"/>
              </a:spcAft>
              <a:buClr>
                <a:schemeClr val="dk1"/>
              </a:buClr>
              <a:buSzPct val="100000"/>
              <a:buFont typeface="Courier New"/>
              <a:buChar char="o"/>
            </a:pPr>
            <a:r>
              <a:rPr lang="en" sz="1800"/>
              <a:t>Timeliness</a:t>
            </a:r>
          </a:p>
          <a:p>
            <a:pPr marL="914400" marR="0" lvl="1" indent="-342900" algn="l" rtl="0">
              <a:lnSpc>
                <a:spcPct val="150000"/>
              </a:lnSpc>
              <a:spcBef>
                <a:spcPts val="600"/>
              </a:spcBef>
              <a:spcAft>
                <a:spcPts val="0"/>
              </a:spcAft>
              <a:buClr>
                <a:schemeClr val="dk1"/>
              </a:buClr>
              <a:buSzPct val="100000"/>
              <a:buFont typeface="Courier New"/>
              <a:buChar char="o"/>
            </a:pPr>
            <a:r>
              <a:rPr lang="en" sz="1800"/>
              <a:t>Spatial Resolution</a:t>
            </a:r>
          </a:p>
          <a:p>
            <a:pPr marL="914400" marR="0" lvl="1" indent="-342900" algn="l" rtl="0">
              <a:lnSpc>
                <a:spcPct val="150000"/>
              </a:lnSpc>
              <a:spcBef>
                <a:spcPts val="600"/>
              </a:spcBef>
              <a:spcAft>
                <a:spcPts val="0"/>
              </a:spcAft>
              <a:buClr>
                <a:schemeClr val="dk1"/>
              </a:buClr>
              <a:buSzPct val="100000"/>
              <a:buFont typeface="Courier New"/>
              <a:buChar char="o"/>
            </a:pPr>
            <a:r>
              <a:rPr lang="en" sz="1800"/>
              <a:t>Atmospheric Particulates</a:t>
            </a:r>
          </a:p>
        </p:txBody>
      </p:sp>
      <p:sp>
        <p:nvSpPr>
          <p:cNvPr id="144" name="Shape 144"/>
          <p:cNvSpPr txBox="1">
            <a:spLocks noGrp="1"/>
          </p:cNvSpPr>
          <p:nvPr>
            <p:ph type="title"/>
          </p:nvPr>
        </p:nvSpPr>
        <p:spPr>
          <a:xfrm>
            <a:off x="1676400" y="274637"/>
            <a:ext cx="8229600" cy="1143000"/>
          </a:xfrm>
          <a:prstGeom prst="rect">
            <a:avLst/>
          </a:prstGeom>
        </p:spPr>
        <p:txBody>
          <a:bodyPr lIns="91425" tIns="91425" rIns="91425" bIns="91425" anchor="b" anchorCtr="0">
            <a:noAutofit/>
          </a:bodyPr>
          <a:lstStyle/>
          <a:p>
            <a:pPr lvl="0" rtl="0">
              <a:spcBef>
                <a:spcPts val="0"/>
              </a:spcBef>
              <a:buNone/>
            </a:pPr>
            <a:r>
              <a:rPr lang="en"/>
              <a:t>Findings|USGS Landsat</a:t>
            </a:r>
          </a:p>
        </p:txBody>
      </p:sp>
      <p:pic>
        <p:nvPicPr>
          <p:cNvPr id="145" name="Shape 145"/>
          <p:cNvPicPr preferRelativeResize="0"/>
          <p:nvPr/>
        </p:nvPicPr>
        <p:blipFill>
          <a:blip r:embed="rId3">
            <a:alphaModFix/>
          </a:blip>
          <a:stretch>
            <a:fillRect/>
          </a:stretch>
        </p:blipFill>
        <p:spPr>
          <a:xfrm>
            <a:off x="4790751" y="3560624"/>
            <a:ext cx="3896051" cy="3007274"/>
          </a:xfrm>
          <a:prstGeom prst="rect">
            <a:avLst/>
          </a:prstGeom>
          <a:noFill/>
          <a:ln>
            <a:noFill/>
          </a:ln>
        </p:spPr>
      </p:pic>
      <p:pic>
        <p:nvPicPr>
          <p:cNvPr id="146" name="Shape 146"/>
          <p:cNvPicPr preferRelativeResize="0"/>
          <p:nvPr/>
        </p:nvPicPr>
        <p:blipFill>
          <a:blip r:embed="rId4">
            <a:alphaModFix/>
          </a:blip>
          <a:stretch>
            <a:fillRect/>
          </a:stretch>
        </p:blipFill>
        <p:spPr>
          <a:xfrm>
            <a:off x="3527976" y="1600187"/>
            <a:ext cx="3747649" cy="2903100"/>
          </a:xfrm>
          <a:prstGeom prst="rect">
            <a:avLst/>
          </a:prstGeom>
          <a:noFill/>
          <a:ln>
            <a:noFill/>
          </a:ln>
        </p:spPr>
      </p:pic>
      <p:sp>
        <p:nvSpPr>
          <p:cNvPr id="147" name="Shape 147"/>
          <p:cNvSpPr txBox="1"/>
          <p:nvPr/>
        </p:nvSpPr>
        <p:spPr>
          <a:xfrm>
            <a:off x="4883725" y="6338450"/>
            <a:ext cx="2410800" cy="360299"/>
          </a:xfrm>
          <a:prstGeom prst="rect">
            <a:avLst/>
          </a:prstGeom>
          <a:noFill/>
          <a:ln>
            <a:noFill/>
          </a:ln>
        </p:spPr>
        <p:txBody>
          <a:bodyPr lIns="91425" tIns="91425" rIns="91425" bIns="91425" anchor="b" anchorCtr="0">
            <a:noAutofit/>
          </a:bodyPr>
          <a:lstStyle/>
          <a:p>
            <a:pPr>
              <a:spcBef>
                <a:spcPts val="0"/>
              </a:spcBef>
              <a:buNone/>
            </a:pPr>
            <a:r>
              <a:rPr lang="en"/>
              <a:t>Source: Novak, 2013</a:t>
            </a:r>
          </a:p>
        </p:txBody>
      </p:sp>
      <p:sp>
        <p:nvSpPr>
          <p:cNvPr id="148" name="Shape 148"/>
          <p:cNvSpPr txBox="1"/>
          <p:nvPr/>
        </p:nvSpPr>
        <p:spPr>
          <a:xfrm>
            <a:off x="8333950" y="6361050"/>
            <a:ext cx="810000" cy="457200"/>
          </a:xfrm>
          <a:prstGeom prst="rect">
            <a:avLst/>
          </a:prstGeom>
          <a:noFill/>
          <a:ln>
            <a:noFill/>
          </a:ln>
        </p:spPr>
        <p:txBody>
          <a:bodyPr lIns="91425" tIns="91425" rIns="91425" bIns="91425" anchor="b" anchorCtr="0">
            <a:noAutofit/>
          </a:bodyPr>
          <a:lstStyle/>
          <a:p>
            <a:pPr lvl="0" algn="r" rtl="0">
              <a:spcBef>
                <a:spcPts val="0"/>
              </a:spcBef>
              <a:buNone/>
            </a:pPr>
            <a:r>
              <a:rPr lang="en"/>
              <a:t>15</a:t>
            </a: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1676400" y="274637"/>
            <a:ext cx="8229600" cy="1143000"/>
          </a:xfrm>
          <a:prstGeom prst="rect">
            <a:avLst/>
          </a:prstGeom>
        </p:spPr>
        <p:txBody>
          <a:bodyPr lIns="91425" tIns="91425" rIns="91425" bIns="91425" anchor="b" anchorCtr="0">
            <a:noAutofit/>
          </a:bodyPr>
          <a:lstStyle/>
          <a:p>
            <a:pPr lvl="0" rtl="0">
              <a:spcBef>
                <a:spcPts val="0"/>
              </a:spcBef>
              <a:buNone/>
            </a:pPr>
            <a:r>
              <a:rPr lang="en"/>
              <a:t>Findings|USDA NAIP</a:t>
            </a:r>
          </a:p>
        </p:txBody>
      </p:sp>
      <p:sp>
        <p:nvSpPr>
          <p:cNvPr id="154" name="Shape 154"/>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marR="0" lvl="0" indent="-381000" algn="l" rtl="0">
              <a:lnSpc>
                <a:spcPct val="150000"/>
              </a:lnSpc>
              <a:spcBef>
                <a:spcPts val="600"/>
              </a:spcBef>
              <a:spcAft>
                <a:spcPts val="0"/>
              </a:spcAft>
              <a:buClr>
                <a:schemeClr val="dk1"/>
              </a:buClr>
              <a:buSzPct val="100000"/>
              <a:buFont typeface="Arial"/>
              <a:buChar char="●"/>
            </a:pPr>
            <a:r>
              <a:rPr lang="en" sz="2400"/>
              <a:t>Capabilities:</a:t>
            </a:r>
          </a:p>
          <a:p>
            <a:pPr marL="914400" marR="0" lvl="1" indent="-342900" algn="l" rtl="0">
              <a:lnSpc>
                <a:spcPct val="150000"/>
              </a:lnSpc>
              <a:spcBef>
                <a:spcPts val="600"/>
              </a:spcBef>
              <a:spcAft>
                <a:spcPts val="0"/>
              </a:spcAft>
              <a:buClr>
                <a:schemeClr val="dk1"/>
              </a:buClr>
              <a:buSzPct val="100000"/>
              <a:buFont typeface="Courier New"/>
              <a:buChar char="o"/>
            </a:pPr>
            <a:r>
              <a:rPr lang="en" sz="1800"/>
              <a:t>Mitigation</a:t>
            </a:r>
          </a:p>
          <a:p>
            <a:pPr marL="914400" marR="0" lvl="1" indent="-342900" algn="l" rtl="0">
              <a:lnSpc>
                <a:spcPct val="150000"/>
              </a:lnSpc>
              <a:spcBef>
                <a:spcPts val="600"/>
              </a:spcBef>
              <a:spcAft>
                <a:spcPts val="0"/>
              </a:spcAft>
              <a:buClr>
                <a:schemeClr val="dk1"/>
              </a:buClr>
              <a:buSzPct val="100000"/>
              <a:buFont typeface="Courier New"/>
              <a:buChar char="o"/>
            </a:pPr>
            <a:r>
              <a:rPr lang="en" sz="1800"/>
              <a:t>Preparedness</a:t>
            </a:r>
          </a:p>
          <a:p>
            <a:pPr marL="914400" marR="0" lvl="1" indent="-342900" algn="l" rtl="0">
              <a:lnSpc>
                <a:spcPct val="150000"/>
              </a:lnSpc>
              <a:spcBef>
                <a:spcPts val="600"/>
              </a:spcBef>
              <a:spcAft>
                <a:spcPts val="0"/>
              </a:spcAft>
              <a:buClr>
                <a:schemeClr val="dk1"/>
              </a:buClr>
              <a:buSzPct val="100000"/>
              <a:buFont typeface="Courier New"/>
              <a:buChar char="o"/>
            </a:pPr>
            <a:r>
              <a:rPr lang="en" sz="1800"/>
              <a:t>Recovery</a:t>
            </a:r>
          </a:p>
          <a:p>
            <a:pPr marL="914400" marR="0" lvl="1" indent="-342900" algn="l" rtl="0">
              <a:lnSpc>
                <a:spcPct val="150000"/>
              </a:lnSpc>
              <a:spcBef>
                <a:spcPts val="600"/>
              </a:spcBef>
              <a:spcAft>
                <a:spcPts val="0"/>
              </a:spcAft>
              <a:buClr>
                <a:schemeClr val="dk1"/>
              </a:buClr>
              <a:buSzPct val="100000"/>
              <a:buFont typeface="Courier New"/>
              <a:buChar char="o"/>
            </a:pPr>
            <a:r>
              <a:rPr lang="en" sz="1800"/>
              <a:t>Vegetation Analysis</a:t>
            </a:r>
          </a:p>
          <a:p>
            <a:pPr marL="457200" marR="0" lvl="0" indent="-381000" algn="l" rtl="0">
              <a:lnSpc>
                <a:spcPct val="150000"/>
              </a:lnSpc>
              <a:spcBef>
                <a:spcPts val="600"/>
              </a:spcBef>
              <a:spcAft>
                <a:spcPts val="0"/>
              </a:spcAft>
              <a:buClr>
                <a:schemeClr val="dk1"/>
              </a:buClr>
              <a:buSzPct val="100000"/>
              <a:buFont typeface="Arial"/>
              <a:buChar char="●"/>
            </a:pPr>
            <a:r>
              <a:rPr lang="en" sz="2400"/>
              <a:t>Limitations</a:t>
            </a:r>
          </a:p>
          <a:p>
            <a:pPr marL="914400" marR="0" lvl="1" indent="-342900" algn="l" rtl="0">
              <a:lnSpc>
                <a:spcPct val="150000"/>
              </a:lnSpc>
              <a:spcBef>
                <a:spcPts val="600"/>
              </a:spcBef>
              <a:spcAft>
                <a:spcPts val="0"/>
              </a:spcAft>
              <a:buClr>
                <a:schemeClr val="dk1"/>
              </a:buClr>
              <a:buSzPct val="100000"/>
              <a:buFont typeface="Courier New"/>
              <a:buChar char="o"/>
            </a:pPr>
            <a:r>
              <a:rPr lang="en" sz="1800"/>
              <a:t>Response</a:t>
            </a:r>
          </a:p>
          <a:p>
            <a:pPr marL="914400" marR="0" lvl="1" indent="-342900" algn="l" rtl="0">
              <a:lnSpc>
                <a:spcPct val="150000"/>
              </a:lnSpc>
              <a:spcBef>
                <a:spcPts val="600"/>
              </a:spcBef>
              <a:spcAft>
                <a:spcPts val="0"/>
              </a:spcAft>
              <a:buClr>
                <a:schemeClr val="dk1"/>
              </a:buClr>
              <a:buSzPct val="100000"/>
              <a:buFont typeface="Courier New"/>
              <a:buChar char="o"/>
            </a:pPr>
            <a:r>
              <a:rPr lang="en" sz="1800"/>
              <a:t>Timeliness</a:t>
            </a:r>
          </a:p>
          <a:p>
            <a:pPr marL="914400" marR="0" lvl="1" indent="-342900" algn="l" rtl="0">
              <a:lnSpc>
                <a:spcPct val="150000"/>
              </a:lnSpc>
              <a:spcBef>
                <a:spcPts val="600"/>
              </a:spcBef>
              <a:spcAft>
                <a:spcPts val="0"/>
              </a:spcAft>
              <a:buClr>
                <a:schemeClr val="dk1"/>
              </a:buClr>
              <a:buSzPct val="100000"/>
              <a:buFont typeface="Courier New"/>
              <a:buChar char="o"/>
            </a:pPr>
            <a:r>
              <a:rPr lang="en" sz="1800"/>
              <a:t>Spatial Resolution</a:t>
            </a:r>
          </a:p>
        </p:txBody>
      </p:sp>
      <p:sp>
        <p:nvSpPr>
          <p:cNvPr id="155" name="Shape 155"/>
          <p:cNvSpPr txBox="1"/>
          <p:nvPr/>
        </p:nvSpPr>
        <p:spPr>
          <a:xfrm>
            <a:off x="8333950" y="6361050"/>
            <a:ext cx="810000" cy="457200"/>
          </a:xfrm>
          <a:prstGeom prst="rect">
            <a:avLst/>
          </a:prstGeom>
          <a:noFill/>
          <a:ln>
            <a:noFill/>
          </a:ln>
        </p:spPr>
        <p:txBody>
          <a:bodyPr lIns="91425" tIns="91425" rIns="91425" bIns="91425" anchor="b" anchorCtr="0">
            <a:noAutofit/>
          </a:bodyPr>
          <a:lstStyle/>
          <a:p>
            <a:pPr lvl="0" algn="r" rtl="0">
              <a:spcBef>
                <a:spcPts val="0"/>
              </a:spcBef>
              <a:buNone/>
            </a:pPr>
            <a:r>
              <a:rPr lang="en"/>
              <a:t>16</a:t>
            </a:r>
          </a:p>
        </p:txBody>
      </p:sp>
      <p:pic>
        <p:nvPicPr>
          <p:cNvPr id="156" name="Shape 156"/>
          <p:cNvPicPr preferRelativeResize="0"/>
          <p:nvPr/>
        </p:nvPicPr>
        <p:blipFill>
          <a:blip r:embed="rId3">
            <a:alphaModFix/>
          </a:blip>
          <a:stretch>
            <a:fillRect/>
          </a:stretch>
        </p:blipFill>
        <p:spPr>
          <a:xfrm>
            <a:off x="3460475" y="2322525"/>
            <a:ext cx="5226325" cy="40385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marR="0" lvl="0" indent="-381000" algn="l" rtl="0">
              <a:lnSpc>
                <a:spcPct val="150000"/>
              </a:lnSpc>
              <a:spcBef>
                <a:spcPts val="600"/>
              </a:spcBef>
              <a:spcAft>
                <a:spcPts val="0"/>
              </a:spcAft>
              <a:buClr>
                <a:schemeClr val="dk1"/>
              </a:buClr>
              <a:buSzPct val="100000"/>
              <a:buFont typeface="Arial"/>
              <a:buChar char="●"/>
            </a:pPr>
            <a:r>
              <a:rPr lang="en" sz="2400"/>
              <a:t>Capabilities:</a:t>
            </a:r>
          </a:p>
          <a:p>
            <a:pPr marL="914400" marR="0" lvl="1" indent="-342900" algn="l" rtl="0">
              <a:lnSpc>
                <a:spcPct val="150000"/>
              </a:lnSpc>
              <a:spcBef>
                <a:spcPts val="600"/>
              </a:spcBef>
              <a:spcAft>
                <a:spcPts val="0"/>
              </a:spcAft>
              <a:buClr>
                <a:schemeClr val="dk1"/>
              </a:buClr>
              <a:buSzPct val="100000"/>
              <a:buFont typeface="Courier New"/>
              <a:buChar char="o"/>
            </a:pPr>
            <a:r>
              <a:rPr lang="en" sz="1800"/>
              <a:t>Mitigation</a:t>
            </a:r>
          </a:p>
          <a:p>
            <a:pPr marL="914400" marR="0" lvl="1" indent="-342900" algn="l" rtl="0">
              <a:lnSpc>
                <a:spcPct val="150000"/>
              </a:lnSpc>
              <a:spcBef>
                <a:spcPts val="600"/>
              </a:spcBef>
              <a:spcAft>
                <a:spcPts val="0"/>
              </a:spcAft>
              <a:buClr>
                <a:schemeClr val="dk1"/>
              </a:buClr>
              <a:buSzPct val="100000"/>
              <a:buFont typeface="Courier New"/>
              <a:buChar char="o"/>
            </a:pPr>
            <a:r>
              <a:rPr lang="en" sz="1800"/>
              <a:t>Preparedness</a:t>
            </a:r>
          </a:p>
          <a:p>
            <a:pPr marL="914400" marR="0" lvl="1" indent="-342900" algn="l" rtl="0">
              <a:lnSpc>
                <a:spcPct val="150000"/>
              </a:lnSpc>
              <a:spcBef>
                <a:spcPts val="600"/>
              </a:spcBef>
              <a:spcAft>
                <a:spcPts val="0"/>
              </a:spcAft>
              <a:buClr>
                <a:schemeClr val="dk1"/>
              </a:buClr>
              <a:buSzPct val="100000"/>
              <a:buFont typeface="Courier New"/>
              <a:buChar char="o"/>
            </a:pPr>
            <a:r>
              <a:rPr lang="en" sz="1800"/>
              <a:t>Response</a:t>
            </a:r>
          </a:p>
          <a:p>
            <a:pPr marL="914400" marR="0" lvl="1" indent="-342900" algn="l" rtl="0">
              <a:lnSpc>
                <a:spcPct val="150000"/>
              </a:lnSpc>
              <a:spcBef>
                <a:spcPts val="600"/>
              </a:spcBef>
              <a:spcAft>
                <a:spcPts val="0"/>
              </a:spcAft>
              <a:buClr>
                <a:schemeClr val="dk1"/>
              </a:buClr>
              <a:buSzPct val="100000"/>
              <a:buFont typeface="Courier New"/>
              <a:buChar char="o"/>
            </a:pPr>
            <a:r>
              <a:rPr lang="en" sz="1800"/>
              <a:t>Recovery</a:t>
            </a:r>
          </a:p>
          <a:p>
            <a:pPr marL="914400" marR="0" lvl="1" indent="-342900" algn="l" rtl="0">
              <a:lnSpc>
                <a:spcPct val="150000"/>
              </a:lnSpc>
              <a:spcBef>
                <a:spcPts val="600"/>
              </a:spcBef>
              <a:spcAft>
                <a:spcPts val="0"/>
              </a:spcAft>
              <a:buClr>
                <a:schemeClr val="dk1"/>
              </a:buClr>
              <a:buSzPct val="100000"/>
              <a:buFont typeface="Courier New"/>
              <a:buChar char="o"/>
            </a:pPr>
            <a:r>
              <a:rPr lang="en" sz="1800"/>
              <a:t>Spatial Resolution</a:t>
            </a:r>
          </a:p>
          <a:p>
            <a:pPr marL="457200" marR="0" lvl="0" indent="-381000" algn="l" rtl="0">
              <a:lnSpc>
                <a:spcPct val="150000"/>
              </a:lnSpc>
              <a:spcBef>
                <a:spcPts val="600"/>
              </a:spcBef>
              <a:spcAft>
                <a:spcPts val="0"/>
              </a:spcAft>
              <a:buClr>
                <a:schemeClr val="dk1"/>
              </a:buClr>
              <a:buSzPct val="100000"/>
              <a:buFont typeface="Arial"/>
              <a:buChar char="●"/>
            </a:pPr>
            <a:r>
              <a:rPr lang="en" sz="2400"/>
              <a:t>Limitations</a:t>
            </a:r>
          </a:p>
          <a:p>
            <a:pPr marL="914400" lvl="1" indent="-342900" rtl="0">
              <a:lnSpc>
                <a:spcPct val="150000"/>
              </a:lnSpc>
              <a:spcBef>
                <a:spcPts val="600"/>
              </a:spcBef>
              <a:buClr>
                <a:schemeClr val="dk1"/>
              </a:buClr>
              <a:buSzPct val="100000"/>
              <a:buFont typeface="Courier New"/>
              <a:buChar char="o"/>
            </a:pPr>
            <a:r>
              <a:rPr lang="en" sz="1800"/>
              <a:t>Vegetation Analysis</a:t>
            </a:r>
          </a:p>
          <a:p>
            <a:pPr marL="914400" marR="0" lvl="1" indent="-342900" algn="l" rtl="0">
              <a:lnSpc>
                <a:spcPct val="150000"/>
              </a:lnSpc>
              <a:spcBef>
                <a:spcPts val="600"/>
              </a:spcBef>
              <a:spcAft>
                <a:spcPts val="0"/>
              </a:spcAft>
              <a:buClr>
                <a:schemeClr val="dk1"/>
              </a:buClr>
              <a:buSzPct val="100000"/>
              <a:buFont typeface="Courier New"/>
              <a:buChar char="o"/>
            </a:pPr>
            <a:r>
              <a:rPr lang="en" sz="1800"/>
              <a:t>Coverage</a:t>
            </a:r>
          </a:p>
        </p:txBody>
      </p:sp>
      <p:sp>
        <p:nvSpPr>
          <p:cNvPr id="162" name="Shape 162"/>
          <p:cNvSpPr txBox="1">
            <a:spLocks noGrp="1"/>
          </p:cNvSpPr>
          <p:nvPr>
            <p:ph type="title"/>
          </p:nvPr>
        </p:nvSpPr>
        <p:spPr>
          <a:xfrm>
            <a:off x="1676400" y="274637"/>
            <a:ext cx="8229600" cy="1143000"/>
          </a:xfrm>
          <a:prstGeom prst="rect">
            <a:avLst/>
          </a:prstGeom>
        </p:spPr>
        <p:txBody>
          <a:bodyPr lIns="91425" tIns="91425" rIns="91425" bIns="91425" anchor="b" anchorCtr="0">
            <a:noAutofit/>
          </a:bodyPr>
          <a:lstStyle/>
          <a:p>
            <a:pPr lvl="0" rtl="0">
              <a:spcBef>
                <a:spcPts val="0"/>
              </a:spcBef>
              <a:buNone/>
            </a:pPr>
            <a:r>
              <a:rPr lang="en"/>
              <a:t>Findings|Aerial, Natural Color</a:t>
            </a:r>
          </a:p>
        </p:txBody>
      </p:sp>
      <p:sp>
        <p:nvSpPr>
          <p:cNvPr id="163" name="Shape 163"/>
          <p:cNvSpPr txBox="1"/>
          <p:nvPr/>
        </p:nvSpPr>
        <p:spPr>
          <a:xfrm>
            <a:off x="8333950" y="6361050"/>
            <a:ext cx="810000" cy="457200"/>
          </a:xfrm>
          <a:prstGeom prst="rect">
            <a:avLst/>
          </a:prstGeom>
          <a:noFill/>
          <a:ln>
            <a:noFill/>
          </a:ln>
        </p:spPr>
        <p:txBody>
          <a:bodyPr lIns="91425" tIns="91425" rIns="91425" bIns="91425" anchor="b" anchorCtr="0">
            <a:noAutofit/>
          </a:bodyPr>
          <a:lstStyle/>
          <a:p>
            <a:pPr lvl="0" algn="r" rtl="0">
              <a:spcBef>
                <a:spcPts val="0"/>
              </a:spcBef>
              <a:buNone/>
            </a:pPr>
            <a:r>
              <a:rPr lang="en"/>
              <a:t>17</a:t>
            </a:r>
          </a:p>
        </p:txBody>
      </p:sp>
      <p:pic>
        <p:nvPicPr>
          <p:cNvPr id="164" name="Shape 164"/>
          <p:cNvPicPr preferRelativeResize="0"/>
          <p:nvPr/>
        </p:nvPicPr>
        <p:blipFill>
          <a:blip r:embed="rId3">
            <a:alphaModFix/>
          </a:blip>
          <a:stretch>
            <a:fillRect/>
          </a:stretch>
        </p:blipFill>
        <p:spPr>
          <a:xfrm>
            <a:off x="3517175" y="2366350"/>
            <a:ext cx="5169625" cy="39947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marR="0" lvl="0" indent="-381000" algn="l" rtl="0">
              <a:lnSpc>
                <a:spcPct val="150000"/>
              </a:lnSpc>
              <a:spcBef>
                <a:spcPts val="600"/>
              </a:spcBef>
              <a:spcAft>
                <a:spcPts val="0"/>
              </a:spcAft>
              <a:buClr>
                <a:schemeClr val="dk1"/>
              </a:buClr>
              <a:buSzPct val="100000"/>
              <a:buFont typeface="Arial"/>
              <a:buChar char="●"/>
            </a:pPr>
            <a:r>
              <a:rPr lang="en" sz="2400"/>
              <a:t>Capabilities:</a:t>
            </a:r>
          </a:p>
          <a:p>
            <a:pPr marL="914400" marR="0" lvl="1" indent="-342900" algn="l" rtl="0">
              <a:lnSpc>
                <a:spcPct val="150000"/>
              </a:lnSpc>
              <a:spcBef>
                <a:spcPts val="600"/>
              </a:spcBef>
              <a:spcAft>
                <a:spcPts val="0"/>
              </a:spcAft>
              <a:buClr>
                <a:schemeClr val="dk1"/>
              </a:buClr>
              <a:buSzPct val="100000"/>
              <a:buFont typeface="Courier New"/>
              <a:buChar char="o"/>
            </a:pPr>
            <a:r>
              <a:rPr lang="en" sz="1800"/>
              <a:t>Mitigation</a:t>
            </a:r>
          </a:p>
          <a:p>
            <a:pPr marL="914400" marR="0" lvl="1" indent="-342900" algn="l" rtl="0">
              <a:lnSpc>
                <a:spcPct val="150000"/>
              </a:lnSpc>
              <a:spcBef>
                <a:spcPts val="600"/>
              </a:spcBef>
              <a:spcAft>
                <a:spcPts val="0"/>
              </a:spcAft>
              <a:buClr>
                <a:schemeClr val="dk1"/>
              </a:buClr>
              <a:buSzPct val="100000"/>
              <a:buFont typeface="Courier New"/>
              <a:buChar char="o"/>
            </a:pPr>
            <a:r>
              <a:rPr lang="en" sz="1800"/>
              <a:t>Preparedness</a:t>
            </a:r>
          </a:p>
          <a:p>
            <a:pPr marL="914400" marR="0" lvl="1" indent="-342900" algn="l" rtl="0">
              <a:lnSpc>
                <a:spcPct val="150000"/>
              </a:lnSpc>
              <a:spcBef>
                <a:spcPts val="600"/>
              </a:spcBef>
              <a:spcAft>
                <a:spcPts val="0"/>
              </a:spcAft>
              <a:buClr>
                <a:schemeClr val="dk1"/>
              </a:buClr>
              <a:buSzPct val="100000"/>
              <a:buFont typeface="Courier New"/>
              <a:buChar char="o"/>
            </a:pPr>
            <a:r>
              <a:rPr lang="en" sz="1800"/>
              <a:t>Response</a:t>
            </a:r>
          </a:p>
          <a:p>
            <a:pPr marL="914400" marR="0" lvl="1" indent="-342900" algn="l" rtl="0">
              <a:lnSpc>
                <a:spcPct val="150000"/>
              </a:lnSpc>
              <a:spcBef>
                <a:spcPts val="600"/>
              </a:spcBef>
              <a:spcAft>
                <a:spcPts val="0"/>
              </a:spcAft>
              <a:buClr>
                <a:schemeClr val="dk1"/>
              </a:buClr>
              <a:buSzPct val="100000"/>
              <a:buFont typeface="Courier New"/>
              <a:buChar char="o"/>
            </a:pPr>
            <a:r>
              <a:rPr lang="en" sz="1800"/>
              <a:t>Recovery</a:t>
            </a:r>
          </a:p>
          <a:p>
            <a:pPr marL="914400" marR="0" lvl="1" indent="-342900" algn="l" rtl="0">
              <a:lnSpc>
                <a:spcPct val="150000"/>
              </a:lnSpc>
              <a:spcBef>
                <a:spcPts val="600"/>
              </a:spcBef>
              <a:spcAft>
                <a:spcPts val="0"/>
              </a:spcAft>
              <a:buClr>
                <a:schemeClr val="dk1"/>
              </a:buClr>
              <a:buSzPct val="100000"/>
              <a:buFont typeface="Courier New"/>
              <a:buChar char="o"/>
            </a:pPr>
            <a:r>
              <a:rPr lang="en" sz="1800"/>
              <a:t>Resolution</a:t>
            </a:r>
          </a:p>
          <a:p>
            <a:pPr marL="457200" marR="0" lvl="0" indent="-381000" algn="l" rtl="0">
              <a:lnSpc>
                <a:spcPct val="150000"/>
              </a:lnSpc>
              <a:spcBef>
                <a:spcPts val="600"/>
              </a:spcBef>
              <a:spcAft>
                <a:spcPts val="0"/>
              </a:spcAft>
              <a:buClr>
                <a:schemeClr val="dk1"/>
              </a:buClr>
              <a:buSzPct val="100000"/>
              <a:buFont typeface="Arial"/>
              <a:buChar char="●"/>
            </a:pPr>
            <a:r>
              <a:rPr lang="en" sz="2400"/>
              <a:t>Limitations</a:t>
            </a:r>
          </a:p>
          <a:p>
            <a:pPr marL="914400" marR="0" lvl="1" indent="-342900" algn="l" rtl="0">
              <a:lnSpc>
                <a:spcPct val="150000"/>
              </a:lnSpc>
              <a:spcBef>
                <a:spcPts val="600"/>
              </a:spcBef>
              <a:spcAft>
                <a:spcPts val="0"/>
              </a:spcAft>
              <a:buClr>
                <a:schemeClr val="dk1"/>
              </a:buClr>
              <a:buSzPct val="100000"/>
              <a:buFont typeface="Courier New"/>
              <a:buChar char="o"/>
            </a:pPr>
            <a:r>
              <a:rPr lang="en" sz="1800"/>
              <a:t>Spatial Analysis</a:t>
            </a:r>
          </a:p>
          <a:p>
            <a:pPr marL="914400" marR="0" lvl="1" indent="-342900" algn="l" rtl="0">
              <a:lnSpc>
                <a:spcPct val="150000"/>
              </a:lnSpc>
              <a:spcBef>
                <a:spcPts val="600"/>
              </a:spcBef>
              <a:spcAft>
                <a:spcPts val="0"/>
              </a:spcAft>
              <a:buClr>
                <a:schemeClr val="dk1"/>
              </a:buClr>
              <a:buSzPct val="100000"/>
              <a:buFont typeface="Courier New"/>
              <a:buChar char="o"/>
            </a:pPr>
            <a:r>
              <a:rPr lang="en" sz="1800"/>
              <a:t>Coverage</a:t>
            </a:r>
          </a:p>
        </p:txBody>
      </p:sp>
      <p:sp>
        <p:nvSpPr>
          <p:cNvPr id="170" name="Shape 170"/>
          <p:cNvSpPr txBox="1">
            <a:spLocks noGrp="1"/>
          </p:cNvSpPr>
          <p:nvPr>
            <p:ph type="title"/>
          </p:nvPr>
        </p:nvSpPr>
        <p:spPr>
          <a:xfrm>
            <a:off x="1676400" y="274637"/>
            <a:ext cx="8229600" cy="1143000"/>
          </a:xfrm>
          <a:prstGeom prst="rect">
            <a:avLst/>
          </a:prstGeom>
        </p:spPr>
        <p:txBody>
          <a:bodyPr lIns="91425" tIns="91425" rIns="91425" bIns="91425" anchor="b" anchorCtr="0">
            <a:noAutofit/>
          </a:bodyPr>
          <a:lstStyle/>
          <a:p>
            <a:pPr lvl="0" rtl="0">
              <a:spcBef>
                <a:spcPts val="0"/>
              </a:spcBef>
              <a:buNone/>
            </a:pPr>
            <a:r>
              <a:rPr lang="en"/>
              <a:t>Findings|Civil Air Patrol</a:t>
            </a:r>
          </a:p>
        </p:txBody>
      </p:sp>
      <p:sp>
        <p:nvSpPr>
          <p:cNvPr id="171" name="Shape 171"/>
          <p:cNvSpPr txBox="1"/>
          <p:nvPr/>
        </p:nvSpPr>
        <p:spPr>
          <a:xfrm>
            <a:off x="8333950" y="6361050"/>
            <a:ext cx="810000" cy="457200"/>
          </a:xfrm>
          <a:prstGeom prst="rect">
            <a:avLst/>
          </a:prstGeom>
          <a:noFill/>
          <a:ln>
            <a:noFill/>
          </a:ln>
        </p:spPr>
        <p:txBody>
          <a:bodyPr lIns="91425" tIns="91425" rIns="91425" bIns="91425" anchor="b" anchorCtr="0">
            <a:noAutofit/>
          </a:bodyPr>
          <a:lstStyle/>
          <a:p>
            <a:pPr lvl="0" algn="r" rtl="0">
              <a:spcBef>
                <a:spcPts val="0"/>
              </a:spcBef>
              <a:buNone/>
            </a:pPr>
            <a:r>
              <a:rPr lang="en"/>
              <a:t>18</a:t>
            </a:r>
          </a:p>
        </p:txBody>
      </p:sp>
      <p:pic>
        <p:nvPicPr>
          <p:cNvPr id="172" name="Shape 172"/>
          <p:cNvPicPr preferRelativeResize="0"/>
          <p:nvPr/>
        </p:nvPicPr>
        <p:blipFill>
          <a:blip r:embed="rId3">
            <a:alphaModFix/>
          </a:blip>
          <a:stretch>
            <a:fillRect/>
          </a:stretch>
        </p:blipFill>
        <p:spPr>
          <a:xfrm>
            <a:off x="3118575" y="2058350"/>
            <a:ext cx="5568225" cy="43027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Shape 177"/>
          <p:cNvPicPr preferRelativeResize="0"/>
          <p:nvPr/>
        </p:nvPicPr>
        <p:blipFill>
          <a:blip r:embed="rId3">
            <a:alphaModFix/>
          </a:blip>
          <a:stretch>
            <a:fillRect/>
          </a:stretch>
        </p:blipFill>
        <p:spPr>
          <a:xfrm rot="1260000">
            <a:off x="2648374" y="2333200"/>
            <a:ext cx="3847251" cy="3701299"/>
          </a:xfrm>
          <a:prstGeom prst="rect">
            <a:avLst/>
          </a:prstGeom>
          <a:noFill/>
          <a:ln>
            <a:noFill/>
          </a:ln>
        </p:spPr>
      </p:pic>
      <p:sp>
        <p:nvSpPr>
          <p:cNvPr id="178" name="Shape 178"/>
          <p:cNvSpPr txBox="1">
            <a:spLocks noGrp="1"/>
          </p:cNvSpPr>
          <p:nvPr>
            <p:ph type="title"/>
          </p:nvPr>
        </p:nvSpPr>
        <p:spPr>
          <a:xfrm>
            <a:off x="1676400" y="274637"/>
            <a:ext cx="8229600" cy="1143000"/>
          </a:xfrm>
          <a:prstGeom prst="rect">
            <a:avLst/>
          </a:prstGeom>
        </p:spPr>
        <p:txBody>
          <a:bodyPr lIns="91425" tIns="91425" rIns="91425" bIns="91425" anchor="b" anchorCtr="0">
            <a:noAutofit/>
          </a:bodyPr>
          <a:lstStyle/>
          <a:p>
            <a:pPr lvl="0" rtl="0">
              <a:spcBef>
                <a:spcPts val="0"/>
              </a:spcBef>
              <a:buNone/>
            </a:pPr>
            <a:r>
              <a:rPr lang="en"/>
              <a:t>Conclusions</a:t>
            </a:r>
          </a:p>
        </p:txBody>
      </p:sp>
      <p:sp>
        <p:nvSpPr>
          <p:cNvPr id="179" name="Shape 179"/>
          <p:cNvSpPr txBox="1">
            <a:spLocks noGrp="1"/>
          </p:cNvSpPr>
          <p:nvPr>
            <p:ph type="body" idx="1"/>
          </p:nvPr>
        </p:nvSpPr>
        <p:spPr>
          <a:xfrm>
            <a:off x="0" y="2535375"/>
            <a:ext cx="3290399" cy="3621300"/>
          </a:xfrm>
          <a:prstGeom prst="rect">
            <a:avLst/>
          </a:prstGeom>
        </p:spPr>
        <p:txBody>
          <a:bodyPr lIns="91425" tIns="91425" rIns="91425" bIns="91425" anchor="b" anchorCtr="0">
            <a:noAutofit/>
          </a:bodyPr>
          <a:lstStyle/>
          <a:p>
            <a:pPr algn="r" rtl="0">
              <a:lnSpc>
                <a:spcPct val="115000"/>
              </a:lnSpc>
              <a:spcBef>
                <a:spcPts val="0"/>
              </a:spcBef>
              <a:buNone/>
            </a:pPr>
            <a:r>
              <a:rPr lang="en" sz="2400"/>
              <a:t>Aerial</a:t>
            </a:r>
          </a:p>
          <a:p>
            <a:pPr algn="r" rtl="0">
              <a:lnSpc>
                <a:spcPct val="115000"/>
              </a:lnSpc>
              <a:spcBef>
                <a:spcPts val="0"/>
              </a:spcBef>
              <a:buNone/>
            </a:pPr>
            <a:endParaRPr sz="2400"/>
          </a:p>
          <a:p>
            <a:pPr algn="r" rtl="0">
              <a:lnSpc>
                <a:spcPct val="115000"/>
              </a:lnSpc>
              <a:spcBef>
                <a:spcPts val="0"/>
              </a:spcBef>
              <a:buNone/>
            </a:pPr>
            <a:endParaRPr sz="2400"/>
          </a:p>
          <a:p>
            <a:pPr algn="r" rtl="0">
              <a:lnSpc>
                <a:spcPct val="115000"/>
              </a:lnSpc>
              <a:spcBef>
                <a:spcPts val="0"/>
              </a:spcBef>
              <a:buNone/>
            </a:pPr>
            <a:endParaRPr sz="2400"/>
          </a:p>
          <a:p>
            <a:pPr algn="r" rtl="0">
              <a:lnSpc>
                <a:spcPct val="115000"/>
              </a:lnSpc>
              <a:spcBef>
                <a:spcPts val="0"/>
              </a:spcBef>
              <a:buNone/>
            </a:pPr>
            <a:endParaRPr sz="2400"/>
          </a:p>
          <a:p>
            <a:pPr lvl="0" algn="r" rtl="0">
              <a:lnSpc>
                <a:spcPct val="115000"/>
              </a:lnSpc>
              <a:spcBef>
                <a:spcPts val="0"/>
              </a:spcBef>
              <a:buNone/>
            </a:pPr>
            <a:endParaRPr sz="2400"/>
          </a:p>
          <a:p>
            <a:pPr algn="r" rtl="0">
              <a:lnSpc>
                <a:spcPct val="115000"/>
              </a:lnSpc>
              <a:spcBef>
                <a:spcPts val="0"/>
              </a:spcBef>
              <a:buNone/>
            </a:pPr>
            <a:r>
              <a:rPr lang="en" sz="2400"/>
              <a:t>Landsat</a:t>
            </a:r>
          </a:p>
          <a:p>
            <a:pPr lvl="0" algn="r" rtl="0">
              <a:lnSpc>
                <a:spcPct val="115000"/>
              </a:lnSpc>
              <a:spcBef>
                <a:spcPts val="0"/>
              </a:spcBef>
              <a:buNone/>
            </a:pPr>
            <a:r>
              <a:rPr lang="en" sz="2400"/>
              <a:t>NAIP</a:t>
            </a:r>
          </a:p>
        </p:txBody>
      </p:sp>
      <p:sp>
        <p:nvSpPr>
          <p:cNvPr id="180" name="Shape 180"/>
          <p:cNvSpPr txBox="1"/>
          <p:nvPr/>
        </p:nvSpPr>
        <p:spPr>
          <a:xfrm>
            <a:off x="8333950" y="6361050"/>
            <a:ext cx="810000" cy="457200"/>
          </a:xfrm>
          <a:prstGeom prst="rect">
            <a:avLst/>
          </a:prstGeom>
          <a:noFill/>
          <a:ln>
            <a:noFill/>
          </a:ln>
        </p:spPr>
        <p:txBody>
          <a:bodyPr lIns="91425" tIns="91425" rIns="91425" bIns="91425" anchor="b" anchorCtr="0">
            <a:noAutofit/>
          </a:bodyPr>
          <a:lstStyle/>
          <a:p>
            <a:pPr lvl="0" algn="r" rtl="0">
              <a:spcBef>
                <a:spcPts val="0"/>
              </a:spcBef>
              <a:buNone/>
            </a:pPr>
            <a:r>
              <a:rPr lang="en"/>
              <a:t>19</a:t>
            </a:r>
          </a:p>
        </p:txBody>
      </p:sp>
      <p:sp>
        <p:nvSpPr>
          <p:cNvPr id="181" name="Shape 181"/>
          <p:cNvSpPr txBox="1">
            <a:spLocks noGrp="1"/>
          </p:cNvSpPr>
          <p:nvPr>
            <p:ph type="body" idx="2"/>
          </p:nvPr>
        </p:nvSpPr>
        <p:spPr>
          <a:xfrm>
            <a:off x="5915875" y="2535375"/>
            <a:ext cx="3227999" cy="3575399"/>
          </a:xfrm>
          <a:prstGeom prst="rect">
            <a:avLst/>
          </a:prstGeom>
        </p:spPr>
        <p:txBody>
          <a:bodyPr lIns="91425" tIns="91425" rIns="91425" bIns="91425" anchor="b" anchorCtr="0">
            <a:noAutofit/>
          </a:bodyPr>
          <a:lstStyle/>
          <a:p>
            <a:pPr rtl="0">
              <a:lnSpc>
                <a:spcPct val="115000"/>
              </a:lnSpc>
              <a:spcBef>
                <a:spcPts val="0"/>
              </a:spcBef>
              <a:buNone/>
            </a:pPr>
            <a:r>
              <a:rPr lang="en" sz="2400"/>
              <a:t>Aerial or NAIP</a:t>
            </a:r>
          </a:p>
          <a:p>
            <a:pPr rtl="0">
              <a:lnSpc>
                <a:spcPct val="115000"/>
              </a:lnSpc>
              <a:spcBef>
                <a:spcPts val="0"/>
              </a:spcBef>
              <a:buNone/>
            </a:pPr>
            <a:endParaRPr sz="2400"/>
          </a:p>
          <a:p>
            <a:pPr rtl="0">
              <a:lnSpc>
                <a:spcPct val="115000"/>
              </a:lnSpc>
              <a:spcBef>
                <a:spcPts val="0"/>
              </a:spcBef>
              <a:buNone/>
            </a:pPr>
            <a:endParaRPr sz="2400"/>
          </a:p>
          <a:p>
            <a:pPr rtl="0">
              <a:lnSpc>
                <a:spcPct val="115000"/>
              </a:lnSpc>
              <a:spcBef>
                <a:spcPts val="0"/>
              </a:spcBef>
              <a:buNone/>
            </a:pPr>
            <a:endParaRPr sz="2400"/>
          </a:p>
          <a:p>
            <a:pPr rtl="0">
              <a:lnSpc>
                <a:spcPct val="115000"/>
              </a:lnSpc>
              <a:spcBef>
                <a:spcPts val="0"/>
              </a:spcBef>
              <a:buNone/>
            </a:pPr>
            <a:endParaRPr sz="2400"/>
          </a:p>
          <a:p>
            <a:pPr lvl="0" rtl="0">
              <a:lnSpc>
                <a:spcPct val="115000"/>
              </a:lnSpc>
              <a:spcBef>
                <a:spcPts val="0"/>
              </a:spcBef>
              <a:buNone/>
            </a:pPr>
            <a:endParaRPr sz="2400"/>
          </a:p>
          <a:p>
            <a:pPr lvl="0" rtl="0">
              <a:lnSpc>
                <a:spcPct val="115000"/>
              </a:lnSpc>
              <a:spcBef>
                <a:spcPts val="0"/>
              </a:spcBef>
              <a:buNone/>
            </a:pPr>
            <a:r>
              <a:rPr lang="en" sz="2400"/>
              <a:t>CAP (urgent) or Aerial (analysis)</a:t>
            </a:r>
          </a:p>
        </p:txBody>
      </p:sp>
      <p:sp>
        <p:nvSpPr>
          <p:cNvPr id="182" name="Shape 182"/>
          <p:cNvSpPr txBox="1"/>
          <p:nvPr/>
        </p:nvSpPr>
        <p:spPr>
          <a:xfrm>
            <a:off x="3539837" y="3539600"/>
            <a:ext cx="2064299" cy="1288500"/>
          </a:xfrm>
          <a:prstGeom prst="rect">
            <a:avLst/>
          </a:prstGeom>
          <a:noFill/>
          <a:ln>
            <a:noFill/>
          </a:ln>
        </p:spPr>
        <p:txBody>
          <a:bodyPr lIns="91425" tIns="91425" rIns="91425" bIns="91425" anchor="t" anchorCtr="0">
            <a:noAutofit/>
          </a:bodyPr>
          <a:lstStyle/>
          <a:p>
            <a:pPr algn="ctr" rtl="0">
              <a:spcBef>
                <a:spcPts val="0"/>
              </a:spcBef>
              <a:buNone/>
            </a:pPr>
            <a:r>
              <a:rPr lang="en" sz="2400">
                <a:solidFill>
                  <a:srgbClr val="1155CC"/>
                </a:solidFill>
              </a:rPr>
              <a:t>Emergency</a:t>
            </a:r>
          </a:p>
          <a:p>
            <a:pPr algn="ctr" rtl="0">
              <a:spcBef>
                <a:spcPts val="0"/>
              </a:spcBef>
              <a:buNone/>
            </a:pPr>
            <a:r>
              <a:rPr lang="en" sz="2400">
                <a:solidFill>
                  <a:srgbClr val="1155CC"/>
                </a:solidFill>
              </a:rPr>
              <a:t>Management</a:t>
            </a:r>
          </a:p>
          <a:p>
            <a:pPr algn="ctr">
              <a:spcBef>
                <a:spcPts val="0"/>
              </a:spcBef>
              <a:buNone/>
            </a:pPr>
            <a:r>
              <a:rPr lang="en" sz="2400">
                <a:solidFill>
                  <a:srgbClr val="1155CC"/>
                </a:solidFill>
              </a:rPr>
              <a:t>Phases</a:t>
            </a:r>
          </a:p>
        </p:txBody>
      </p:sp>
      <p:sp>
        <p:nvSpPr>
          <p:cNvPr id="8" name="TextBox 7"/>
          <p:cNvSpPr txBox="1"/>
          <p:nvPr/>
        </p:nvSpPr>
        <p:spPr>
          <a:xfrm>
            <a:off x="3810000" y="6019800"/>
            <a:ext cx="1978427" cy="307777"/>
          </a:xfrm>
          <a:prstGeom prst="rect">
            <a:avLst/>
          </a:prstGeom>
          <a:noFill/>
        </p:spPr>
        <p:txBody>
          <a:bodyPr wrap="none" rtlCol="0">
            <a:spAutoFit/>
          </a:bodyPr>
          <a:lstStyle/>
          <a:p>
            <a:r>
              <a:rPr lang="en-US" dirty="0" smtClean="0"/>
              <a:t>Source: </a:t>
            </a:r>
            <a:r>
              <a:rPr lang="en" dirty="0" smtClean="0">
                <a:solidFill>
                  <a:srgbClr val="0D0D0D"/>
                </a:solidFill>
              </a:rPr>
              <a:t>NEHRP, 2009</a:t>
            </a:r>
            <a:endParaRPr lang="en-US" dirty="0"/>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1676400" y="274637"/>
            <a:ext cx="8229600" cy="1143000"/>
          </a:xfrm>
          <a:prstGeom prst="rect">
            <a:avLst/>
          </a:prstGeom>
        </p:spPr>
        <p:txBody>
          <a:bodyPr lIns="91425" tIns="91425" rIns="91425" bIns="91425" anchor="b" anchorCtr="0">
            <a:noAutofit/>
          </a:bodyPr>
          <a:lstStyle/>
          <a:p>
            <a:pPr>
              <a:spcBef>
                <a:spcPts val="0"/>
              </a:spcBef>
              <a:buNone/>
            </a:pPr>
            <a:r>
              <a:rPr lang="en"/>
              <a:t>Purpose</a:t>
            </a:r>
          </a:p>
        </p:txBody>
      </p:sp>
      <p:sp>
        <p:nvSpPr>
          <p:cNvPr id="42" name="Shape 42"/>
          <p:cNvSpPr txBox="1">
            <a:spLocks noGrp="1"/>
          </p:cNvSpPr>
          <p:nvPr>
            <p:ph type="body" idx="1"/>
          </p:nvPr>
        </p:nvSpPr>
        <p:spPr>
          <a:xfrm>
            <a:off x="457200" y="1600200"/>
            <a:ext cx="8229600" cy="4967700"/>
          </a:xfrm>
          <a:prstGeom prst="rect">
            <a:avLst/>
          </a:prstGeom>
        </p:spPr>
        <p:txBody>
          <a:bodyPr lIns="91425" tIns="91425" rIns="91425" bIns="91425" anchor="ctr" anchorCtr="0">
            <a:noAutofit/>
          </a:bodyPr>
          <a:lstStyle/>
          <a:p>
            <a:pPr lvl="0" algn="ctr" rtl="0">
              <a:lnSpc>
                <a:spcPct val="150000"/>
              </a:lnSpc>
              <a:spcBef>
                <a:spcPts val="0"/>
              </a:spcBef>
              <a:buClr>
                <a:schemeClr val="dk1"/>
              </a:buClr>
              <a:buSzPct val="36666"/>
              <a:buFont typeface="Arial"/>
              <a:buNone/>
            </a:pPr>
            <a:r>
              <a:rPr lang="en"/>
              <a:t>To determine which remote sensing platform is best suited for emergency management</a:t>
            </a:r>
          </a:p>
        </p:txBody>
      </p:sp>
      <p:sp>
        <p:nvSpPr>
          <p:cNvPr id="43" name="Shape 43"/>
          <p:cNvSpPr txBox="1"/>
          <p:nvPr/>
        </p:nvSpPr>
        <p:spPr>
          <a:xfrm>
            <a:off x="8333950" y="6361050"/>
            <a:ext cx="810000" cy="457200"/>
          </a:xfrm>
          <a:prstGeom prst="rect">
            <a:avLst/>
          </a:prstGeom>
          <a:noFill/>
          <a:ln>
            <a:noFill/>
          </a:ln>
        </p:spPr>
        <p:txBody>
          <a:bodyPr lIns="91425" tIns="91425" rIns="91425" bIns="91425" anchor="b" anchorCtr="0">
            <a:noAutofit/>
          </a:bodyPr>
          <a:lstStyle/>
          <a:p>
            <a:pPr lvl="0" algn="r" rtl="0">
              <a:spcBef>
                <a:spcPts val="0"/>
              </a:spcBef>
              <a:buNone/>
            </a:pPr>
            <a:r>
              <a:rPr lang="en"/>
              <a:t>2</a:t>
            </a: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1676400" y="274637"/>
            <a:ext cx="8229600" cy="1143000"/>
          </a:xfrm>
          <a:prstGeom prst="rect">
            <a:avLst/>
          </a:prstGeom>
        </p:spPr>
        <p:txBody>
          <a:bodyPr lIns="91425" tIns="91425" rIns="91425" bIns="91425" anchor="b" anchorCtr="0">
            <a:noAutofit/>
          </a:bodyPr>
          <a:lstStyle/>
          <a:p>
            <a:pPr>
              <a:spcBef>
                <a:spcPts val="0"/>
              </a:spcBef>
              <a:buNone/>
            </a:pPr>
            <a:r>
              <a:rPr lang="en"/>
              <a:t>References</a:t>
            </a:r>
          </a:p>
        </p:txBody>
      </p:sp>
      <p:sp>
        <p:nvSpPr>
          <p:cNvPr id="188" name="Shape 188"/>
          <p:cNvSpPr txBox="1">
            <a:spLocks noGrp="1"/>
          </p:cNvSpPr>
          <p:nvPr>
            <p:ph type="body" idx="1"/>
          </p:nvPr>
        </p:nvSpPr>
        <p:spPr>
          <a:xfrm>
            <a:off x="457200" y="1600200"/>
            <a:ext cx="8229600" cy="4967700"/>
          </a:xfrm>
          <a:prstGeom prst="rect">
            <a:avLst/>
          </a:prstGeom>
        </p:spPr>
        <p:txBody>
          <a:bodyPr lIns="91425" tIns="91425" rIns="91425" bIns="91425" anchor="ctr" anchorCtr="0">
            <a:noAutofit/>
          </a:bodyPr>
          <a:lstStyle/>
          <a:p>
            <a:pPr marL="457200" lvl="0" indent="-317500" rtl="0">
              <a:lnSpc>
                <a:spcPct val="150000"/>
              </a:lnSpc>
              <a:spcBef>
                <a:spcPts val="0"/>
              </a:spcBef>
              <a:buClr>
                <a:schemeClr val="dk1"/>
              </a:buClr>
              <a:buSzPct val="100000"/>
              <a:buFont typeface="Arial"/>
              <a:buChar char="●"/>
            </a:pPr>
            <a:r>
              <a:rPr lang="en" sz="1400" dirty="0"/>
              <a:t>Cox, John D. “'Tornado Alley' actually four regions?” Web. Copyright 2014 NBCNews.com. Updated 27 April 2010. </a:t>
            </a:r>
            <a:r>
              <a:rPr lang="en" sz="1400" u="sng" dirty="0">
                <a:solidFill>
                  <a:schemeClr val="hlink"/>
                </a:solidFill>
                <a:hlinkClick r:id="rId3"/>
              </a:rPr>
              <a:t>http://www.nbcnews.com/id/36807882/ns/us_news-environment/from/ET</a:t>
            </a:r>
          </a:p>
          <a:p>
            <a:pPr marL="457200" lvl="0" indent="-317500" rtl="0">
              <a:lnSpc>
                <a:spcPct val="150000"/>
              </a:lnSpc>
              <a:spcBef>
                <a:spcPts val="0"/>
              </a:spcBef>
              <a:buClr>
                <a:schemeClr val="dk1"/>
              </a:buClr>
              <a:buSzPct val="100000"/>
              <a:buFont typeface="Arial"/>
              <a:buChar char="●"/>
            </a:pPr>
            <a:r>
              <a:rPr lang="en" sz="1400" dirty="0"/>
              <a:t>National Oceanic and Atmospheric Administration. “SVRGIS”. Web. Dated 18 March 2014. Accessed 20 July 2014.</a:t>
            </a:r>
            <a:r>
              <a:rPr lang="en" sz="1400" dirty="0">
                <a:hlinkClick r:id="rId4"/>
              </a:rPr>
              <a:t> </a:t>
            </a:r>
            <a:r>
              <a:rPr lang="en" sz="1400" u="sng" dirty="0">
                <a:solidFill>
                  <a:schemeClr val="hlink"/>
                </a:solidFill>
                <a:hlinkClick r:id="rId4"/>
              </a:rPr>
              <a:t>http://www.spc.noaa.gov/gis/svrgis</a:t>
            </a:r>
            <a:r>
              <a:rPr lang="en" sz="1400" dirty="0"/>
              <a:t>.</a:t>
            </a:r>
          </a:p>
          <a:p>
            <a:pPr marL="457200" lvl="0" indent="-317500" rtl="0">
              <a:lnSpc>
                <a:spcPct val="150000"/>
              </a:lnSpc>
              <a:spcBef>
                <a:spcPts val="0"/>
              </a:spcBef>
              <a:buClr>
                <a:schemeClr val="dk1"/>
              </a:buClr>
              <a:buSzPct val="100000"/>
              <a:buFont typeface="Arial"/>
              <a:buChar char="●"/>
            </a:pPr>
            <a:r>
              <a:rPr lang="en" sz="1400" dirty="0">
                <a:solidFill>
                  <a:srgbClr val="0D0D0D"/>
                </a:solidFill>
              </a:rPr>
              <a:t>NEHRP - National Earthquake Hazards Reduction Program, Introduction to emergency management. Dated 01 November 2009 </a:t>
            </a:r>
            <a:r>
              <a:rPr lang="en" sz="1400" u="sng" dirty="0">
                <a:solidFill>
                  <a:schemeClr val="hlink"/>
                </a:solidFill>
                <a:hlinkClick r:id="rId5"/>
              </a:rPr>
              <a:t>http://training.fema.gov/EMIWeb/EarthQuake/NEH0101220.htm</a:t>
            </a:r>
          </a:p>
          <a:p>
            <a:pPr marL="457200" lvl="0" indent="-317500" rtl="0">
              <a:lnSpc>
                <a:spcPct val="150000"/>
              </a:lnSpc>
              <a:spcBef>
                <a:spcPts val="0"/>
              </a:spcBef>
              <a:buClr>
                <a:schemeClr val="dk1"/>
              </a:buClr>
              <a:buSzPct val="100000"/>
              <a:buFont typeface="Arial"/>
              <a:buChar char="●"/>
            </a:pPr>
            <a:r>
              <a:rPr lang="en" sz="1400" dirty="0"/>
              <a:t>Novak, Justin. “Leveraging Remote Sensing for Rapid Identification of Tornado Damage”. Penn State University, GEOG 883. Dated 22 April 2013.</a:t>
            </a:r>
          </a:p>
          <a:p>
            <a:pPr marL="457200" lvl="0" indent="-317500" rtl="0">
              <a:lnSpc>
                <a:spcPct val="150000"/>
              </a:lnSpc>
              <a:spcBef>
                <a:spcPts val="0"/>
              </a:spcBef>
              <a:buClr>
                <a:schemeClr val="dk1"/>
              </a:buClr>
              <a:buSzPct val="100000"/>
              <a:buFont typeface="Arial"/>
              <a:buChar char="●"/>
            </a:pPr>
            <a:r>
              <a:rPr lang="en" sz="1400" dirty="0"/>
              <a:t>U.S. Census Bureau. “2013 U.S. Gazetteer Files”. Web. Dated 08 November 2013. Accessed 20 July 2014.</a:t>
            </a:r>
            <a:r>
              <a:rPr lang="en" sz="1400" dirty="0">
                <a:hlinkClick r:id="rId6"/>
              </a:rPr>
              <a:t> </a:t>
            </a:r>
            <a:r>
              <a:rPr lang="en" sz="1400" u="sng" dirty="0">
                <a:solidFill>
                  <a:schemeClr val="hlink"/>
                </a:solidFill>
                <a:hlinkClick r:id="rId6"/>
              </a:rPr>
              <a:t>http://www.census.gov/geo/maps-data/data/gazetteer2013.html</a:t>
            </a:r>
          </a:p>
        </p:txBody>
      </p:sp>
      <p:sp>
        <p:nvSpPr>
          <p:cNvPr id="189" name="Shape 189"/>
          <p:cNvSpPr txBox="1"/>
          <p:nvPr/>
        </p:nvSpPr>
        <p:spPr>
          <a:xfrm>
            <a:off x="8333950" y="6361050"/>
            <a:ext cx="810000" cy="457200"/>
          </a:xfrm>
          <a:prstGeom prst="rect">
            <a:avLst/>
          </a:prstGeom>
          <a:noFill/>
          <a:ln>
            <a:noFill/>
          </a:ln>
        </p:spPr>
        <p:txBody>
          <a:bodyPr lIns="91425" tIns="91425" rIns="91425" bIns="91425" anchor="b" anchorCtr="0">
            <a:noAutofit/>
          </a:bodyPr>
          <a:lstStyle/>
          <a:p>
            <a:pPr lvl="0" algn="r" rtl="0">
              <a:spcBef>
                <a:spcPts val="0"/>
              </a:spcBef>
              <a:buNone/>
            </a:pPr>
            <a:r>
              <a:rPr lang="en"/>
              <a:t>20</a:t>
            </a: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1676400" y="274637"/>
            <a:ext cx="8229600" cy="1143000"/>
          </a:xfrm>
          <a:prstGeom prst="rect">
            <a:avLst/>
          </a:prstGeom>
        </p:spPr>
        <p:txBody>
          <a:bodyPr lIns="91425" tIns="91425" rIns="91425" bIns="91425" anchor="b" anchorCtr="0">
            <a:noAutofit/>
          </a:bodyPr>
          <a:lstStyle/>
          <a:p>
            <a:pPr>
              <a:spcBef>
                <a:spcPts val="0"/>
              </a:spcBef>
              <a:buNone/>
            </a:pPr>
            <a:endParaRPr/>
          </a:p>
        </p:txBody>
      </p:sp>
      <p:sp>
        <p:nvSpPr>
          <p:cNvPr id="195" name="Shape 195"/>
          <p:cNvSpPr txBox="1">
            <a:spLocks noGrp="1"/>
          </p:cNvSpPr>
          <p:nvPr>
            <p:ph type="body" idx="1"/>
          </p:nvPr>
        </p:nvSpPr>
        <p:spPr>
          <a:xfrm>
            <a:off x="457200" y="1600200"/>
            <a:ext cx="8229600" cy="4967700"/>
          </a:xfrm>
          <a:prstGeom prst="rect">
            <a:avLst/>
          </a:prstGeom>
        </p:spPr>
        <p:txBody>
          <a:bodyPr lIns="91425" tIns="91425" rIns="91425" bIns="91425" anchor="b" anchorCtr="0">
            <a:noAutofit/>
          </a:bodyPr>
          <a:lstStyle/>
          <a:p>
            <a:pPr algn="ctr" rtl="0">
              <a:spcBef>
                <a:spcPts val="0"/>
              </a:spcBef>
              <a:buNone/>
            </a:pPr>
            <a:r>
              <a:rPr lang="en" sz="3600" b="1"/>
              <a:t>Questions?</a:t>
            </a:r>
          </a:p>
          <a:p>
            <a:pPr algn="ctr" rtl="0">
              <a:spcBef>
                <a:spcPts val="0"/>
              </a:spcBef>
              <a:buNone/>
            </a:pPr>
            <a:endParaRPr/>
          </a:p>
          <a:p>
            <a:pPr algn="ctr" rtl="0">
              <a:spcBef>
                <a:spcPts val="0"/>
              </a:spcBef>
              <a:buNone/>
            </a:pPr>
            <a:endParaRPr/>
          </a:p>
          <a:p>
            <a:pPr algn="ctr" rtl="0">
              <a:spcBef>
                <a:spcPts val="0"/>
              </a:spcBef>
              <a:buNone/>
            </a:pPr>
            <a:endParaRPr/>
          </a:p>
          <a:p>
            <a:pPr algn="l" rtl="0">
              <a:spcBef>
                <a:spcPts val="0"/>
              </a:spcBef>
              <a:buNone/>
            </a:pPr>
            <a:r>
              <a:rPr lang="en" sz="1400"/>
              <a:t>Justin Novak</a:t>
            </a:r>
          </a:p>
          <a:p>
            <a:pPr algn="l">
              <a:spcBef>
                <a:spcPts val="0"/>
              </a:spcBef>
              <a:buNone/>
            </a:pPr>
            <a:r>
              <a:rPr lang="en" sz="1400" u="sng">
                <a:solidFill>
                  <a:srgbClr val="0000FF"/>
                </a:solidFill>
              </a:rPr>
              <a:t>JRN145@psu.edu</a:t>
            </a:r>
          </a:p>
        </p:txBody>
      </p:sp>
      <p:sp>
        <p:nvSpPr>
          <p:cNvPr id="196" name="Shape 196"/>
          <p:cNvSpPr txBox="1"/>
          <p:nvPr/>
        </p:nvSpPr>
        <p:spPr>
          <a:xfrm>
            <a:off x="8333950" y="6361050"/>
            <a:ext cx="810000" cy="457200"/>
          </a:xfrm>
          <a:prstGeom prst="rect">
            <a:avLst/>
          </a:prstGeom>
          <a:noFill/>
          <a:ln>
            <a:noFill/>
          </a:ln>
        </p:spPr>
        <p:txBody>
          <a:bodyPr lIns="91425" tIns="91425" rIns="91425" bIns="91425" anchor="b" anchorCtr="0">
            <a:noAutofit/>
          </a:bodyPr>
          <a:lstStyle/>
          <a:p>
            <a:pPr lvl="0" algn="r" rtl="0">
              <a:spcBef>
                <a:spcPts val="0"/>
              </a:spcBef>
              <a:buNone/>
            </a:pPr>
            <a:r>
              <a:rPr lang="en"/>
              <a:t>21</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1676400" y="274637"/>
            <a:ext cx="8229600" cy="1143000"/>
          </a:xfrm>
          <a:prstGeom prst="rect">
            <a:avLst/>
          </a:prstGeom>
        </p:spPr>
        <p:txBody>
          <a:bodyPr lIns="91425" tIns="91425" rIns="91425" bIns="91425" anchor="b" anchorCtr="0">
            <a:noAutofit/>
          </a:bodyPr>
          <a:lstStyle/>
          <a:p>
            <a:pPr>
              <a:spcBef>
                <a:spcPts val="0"/>
              </a:spcBef>
              <a:buNone/>
            </a:pPr>
            <a:r>
              <a:rPr lang="en"/>
              <a:t>Agenda</a:t>
            </a:r>
          </a:p>
        </p:txBody>
      </p:sp>
      <p:sp>
        <p:nvSpPr>
          <p:cNvPr id="49" name="Shape 49"/>
          <p:cNvSpPr txBox="1">
            <a:spLocks noGrp="1"/>
          </p:cNvSpPr>
          <p:nvPr>
            <p:ph type="body" idx="1"/>
          </p:nvPr>
        </p:nvSpPr>
        <p:spPr>
          <a:xfrm>
            <a:off x="457200" y="1600200"/>
            <a:ext cx="8229600" cy="4967700"/>
          </a:xfrm>
          <a:prstGeom prst="rect">
            <a:avLst/>
          </a:prstGeom>
        </p:spPr>
        <p:txBody>
          <a:bodyPr lIns="91425" tIns="91425" rIns="91425" bIns="91425" anchor="ctr" anchorCtr="0">
            <a:noAutofit/>
          </a:bodyPr>
          <a:lstStyle/>
          <a:p>
            <a:pPr marL="457200" lvl="0" indent="-419100" rtl="0">
              <a:lnSpc>
                <a:spcPct val="150000"/>
              </a:lnSpc>
              <a:spcBef>
                <a:spcPts val="0"/>
              </a:spcBef>
              <a:buClr>
                <a:schemeClr val="dk1"/>
              </a:buClr>
              <a:buSzPct val="100000"/>
              <a:buFont typeface="Arial" pitchFamily="34" charset="0"/>
              <a:buChar char="•"/>
            </a:pPr>
            <a:r>
              <a:rPr lang="en" dirty="0"/>
              <a:t>Selection Criteria for Study Area</a:t>
            </a:r>
          </a:p>
          <a:p>
            <a:pPr marL="457200" lvl="0" indent="-419100" rtl="0">
              <a:lnSpc>
                <a:spcPct val="150000"/>
              </a:lnSpc>
              <a:spcBef>
                <a:spcPts val="0"/>
              </a:spcBef>
              <a:buClr>
                <a:schemeClr val="dk1"/>
              </a:buClr>
              <a:buSzPct val="100000"/>
              <a:buFont typeface="Arial" pitchFamily="34" charset="0"/>
              <a:buChar char="•"/>
            </a:pPr>
            <a:r>
              <a:rPr lang="en" dirty="0"/>
              <a:t>Study Area</a:t>
            </a:r>
          </a:p>
          <a:p>
            <a:pPr marL="457200" lvl="0" indent="-419100" rtl="0">
              <a:lnSpc>
                <a:spcPct val="150000"/>
              </a:lnSpc>
              <a:spcBef>
                <a:spcPts val="0"/>
              </a:spcBef>
              <a:buClr>
                <a:schemeClr val="dk1"/>
              </a:buClr>
              <a:buSzPct val="100000"/>
              <a:buFont typeface="Arial" pitchFamily="34" charset="0"/>
              <a:buChar char="•"/>
            </a:pPr>
            <a:r>
              <a:rPr lang="en" dirty="0"/>
              <a:t>Background/Historical</a:t>
            </a:r>
          </a:p>
          <a:p>
            <a:pPr marL="457200" lvl="0" indent="-419100" rtl="0">
              <a:lnSpc>
                <a:spcPct val="150000"/>
              </a:lnSpc>
              <a:spcBef>
                <a:spcPts val="0"/>
              </a:spcBef>
              <a:buClr>
                <a:schemeClr val="dk1"/>
              </a:buClr>
              <a:buSzPct val="100000"/>
              <a:buFont typeface="Arial" pitchFamily="34" charset="0"/>
              <a:buChar char="•"/>
            </a:pPr>
            <a:r>
              <a:rPr lang="en" dirty="0"/>
              <a:t>Datasets</a:t>
            </a:r>
          </a:p>
          <a:p>
            <a:pPr marL="457200" lvl="0" indent="-419100" rtl="0">
              <a:lnSpc>
                <a:spcPct val="150000"/>
              </a:lnSpc>
              <a:spcBef>
                <a:spcPts val="0"/>
              </a:spcBef>
              <a:buClr>
                <a:schemeClr val="dk1"/>
              </a:buClr>
              <a:buSzPct val="100000"/>
              <a:buFont typeface="Arial" pitchFamily="34" charset="0"/>
              <a:buChar char="•"/>
            </a:pPr>
            <a:r>
              <a:rPr lang="en" dirty="0"/>
              <a:t>Evaluation Criteria</a:t>
            </a:r>
          </a:p>
          <a:p>
            <a:pPr marL="457200" lvl="0" indent="-419100">
              <a:lnSpc>
                <a:spcPct val="150000"/>
              </a:lnSpc>
              <a:spcBef>
                <a:spcPts val="0"/>
              </a:spcBef>
              <a:buClr>
                <a:schemeClr val="dk1"/>
              </a:buClr>
              <a:buSzPct val="100000"/>
              <a:buFont typeface="Arial" pitchFamily="34" charset="0"/>
              <a:buChar char="•"/>
            </a:pPr>
            <a:r>
              <a:rPr lang="en" dirty="0"/>
              <a:t>Conclusions</a:t>
            </a:r>
          </a:p>
        </p:txBody>
      </p:sp>
      <p:sp>
        <p:nvSpPr>
          <p:cNvPr id="50" name="Shape 50"/>
          <p:cNvSpPr txBox="1"/>
          <p:nvPr/>
        </p:nvSpPr>
        <p:spPr>
          <a:xfrm>
            <a:off x="8333950" y="6361050"/>
            <a:ext cx="810000" cy="457200"/>
          </a:xfrm>
          <a:prstGeom prst="rect">
            <a:avLst/>
          </a:prstGeom>
          <a:noFill/>
          <a:ln>
            <a:noFill/>
          </a:ln>
        </p:spPr>
        <p:txBody>
          <a:bodyPr lIns="91425" tIns="91425" rIns="91425" bIns="91425" anchor="b" anchorCtr="0">
            <a:noAutofit/>
          </a:bodyPr>
          <a:lstStyle/>
          <a:p>
            <a:pPr lvl="0" algn="r" rtl="0">
              <a:spcBef>
                <a:spcPts val="0"/>
              </a:spcBef>
              <a:buNone/>
            </a:pPr>
            <a:r>
              <a:rPr lang="en"/>
              <a:t>3</a:t>
            </a: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1676400" y="274637"/>
            <a:ext cx="8229600" cy="1143000"/>
          </a:xfrm>
          <a:prstGeom prst="rect">
            <a:avLst/>
          </a:prstGeom>
        </p:spPr>
        <p:txBody>
          <a:bodyPr lIns="91425" tIns="91425" rIns="91425" bIns="91425" anchor="b" anchorCtr="0">
            <a:noAutofit/>
          </a:bodyPr>
          <a:lstStyle/>
          <a:p>
            <a:pPr>
              <a:spcBef>
                <a:spcPts val="0"/>
              </a:spcBef>
              <a:buNone/>
            </a:pPr>
            <a:r>
              <a:rPr lang="en"/>
              <a:t>Selection Criteria for Study Area</a:t>
            </a:r>
          </a:p>
        </p:txBody>
      </p:sp>
      <p:sp>
        <p:nvSpPr>
          <p:cNvPr id="56" name="Shape 56"/>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81000" rtl="0">
              <a:lnSpc>
                <a:spcPct val="115000"/>
              </a:lnSpc>
              <a:spcBef>
                <a:spcPts val="0"/>
              </a:spcBef>
              <a:buClr>
                <a:schemeClr val="dk1"/>
              </a:buClr>
              <a:buSzPct val="100000"/>
              <a:buFont typeface="Arial" pitchFamily="34" charset="0"/>
              <a:buChar char="•"/>
            </a:pPr>
            <a:r>
              <a:rPr lang="en" sz="2400" dirty="0"/>
              <a:t>NOAA 1950-2013 Tornado Track Dataset</a:t>
            </a:r>
          </a:p>
          <a:p>
            <a:pPr marL="457200" lvl="0" indent="-381000" rtl="0">
              <a:lnSpc>
                <a:spcPct val="115000"/>
              </a:lnSpc>
              <a:spcBef>
                <a:spcPts val="0"/>
              </a:spcBef>
              <a:buClr>
                <a:schemeClr val="dk1"/>
              </a:buClr>
              <a:buSzPct val="100000"/>
              <a:buFont typeface="Arial" pitchFamily="34" charset="0"/>
              <a:buChar char="•"/>
            </a:pPr>
            <a:r>
              <a:rPr lang="en" sz="2400" dirty="0"/>
              <a:t>EF-5 Tornadoes</a:t>
            </a:r>
          </a:p>
          <a:p>
            <a:pPr marL="457200" lvl="0" indent="-381000" rtl="0">
              <a:lnSpc>
                <a:spcPct val="115000"/>
              </a:lnSpc>
              <a:spcBef>
                <a:spcPts val="0"/>
              </a:spcBef>
              <a:buClr>
                <a:schemeClr val="dk1"/>
              </a:buClr>
              <a:buSzPct val="100000"/>
              <a:buFont typeface="Arial" pitchFamily="34" charset="0"/>
              <a:buChar char="•"/>
            </a:pPr>
            <a:r>
              <a:rPr lang="en" sz="2400" dirty="0"/>
              <a:t>Publicly Available Datasets</a:t>
            </a:r>
          </a:p>
        </p:txBody>
      </p:sp>
      <p:pic>
        <p:nvPicPr>
          <p:cNvPr id="57" name="Shape 57"/>
          <p:cNvPicPr preferRelativeResize="0"/>
          <p:nvPr/>
        </p:nvPicPr>
        <p:blipFill rotWithShape="1">
          <a:blip r:embed="rId3">
            <a:alphaModFix/>
          </a:blip>
          <a:srcRect l="13758" t="15139" r="3555" b="13680"/>
          <a:stretch/>
        </p:blipFill>
        <p:spPr>
          <a:xfrm>
            <a:off x="457200" y="3110460"/>
            <a:ext cx="4016474" cy="3457440"/>
          </a:xfrm>
          <a:prstGeom prst="rect">
            <a:avLst/>
          </a:prstGeom>
          <a:noFill/>
          <a:ln>
            <a:noFill/>
          </a:ln>
        </p:spPr>
      </p:pic>
      <p:sp>
        <p:nvSpPr>
          <p:cNvPr id="58" name="Shape 58"/>
          <p:cNvSpPr txBox="1"/>
          <p:nvPr/>
        </p:nvSpPr>
        <p:spPr>
          <a:xfrm>
            <a:off x="358875" y="6400800"/>
            <a:ext cx="3657600" cy="457200"/>
          </a:xfrm>
          <a:prstGeom prst="rect">
            <a:avLst/>
          </a:prstGeom>
          <a:noFill/>
          <a:ln>
            <a:noFill/>
          </a:ln>
        </p:spPr>
        <p:txBody>
          <a:bodyPr lIns="91425" tIns="91425" rIns="91425" bIns="91425" anchor="b" anchorCtr="0">
            <a:noAutofit/>
          </a:bodyPr>
          <a:lstStyle/>
          <a:p>
            <a:pPr>
              <a:spcBef>
                <a:spcPts val="0"/>
              </a:spcBef>
              <a:buNone/>
            </a:pPr>
            <a:r>
              <a:rPr lang="en"/>
              <a:t>Source: COX, 2014</a:t>
            </a:r>
          </a:p>
        </p:txBody>
      </p:sp>
      <p:sp>
        <p:nvSpPr>
          <p:cNvPr id="59" name="Shape 59"/>
          <p:cNvSpPr txBox="1"/>
          <p:nvPr/>
        </p:nvSpPr>
        <p:spPr>
          <a:xfrm>
            <a:off x="8333950" y="6361050"/>
            <a:ext cx="810000" cy="457200"/>
          </a:xfrm>
          <a:prstGeom prst="rect">
            <a:avLst/>
          </a:prstGeom>
          <a:noFill/>
          <a:ln>
            <a:noFill/>
          </a:ln>
        </p:spPr>
        <p:txBody>
          <a:bodyPr lIns="91425" tIns="91425" rIns="91425" bIns="91425" anchor="b" anchorCtr="0">
            <a:noAutofit/>
          </a:bodyPr>
          <a:lstStyle/>
          <a:p>
            <a:pPr algn="r">
              <a:spcBef>
                <a:spcPts val="0"/>
              </a:spcBef>
              <a:buNone/>
            </a:pPr>
            <a:r>
              <a:rPr lang="en"/>
              <a:t>4</a:t>
            </a:r>
          </a:p>
        </p:txBody>
      </p:sp>
      <p:pic>
        <p:nvPicPr>
          <p:cNvPr id="60" name="Shape 60"/>
          <p:cNvPicPr preferRelativeResize="0"/>
          <p:nvPr/>
        </p:nvPicPr>
        <p:blipFill>
          <a:blip r:embed="rId4">
            <a:alphaModFix/>
          </a:blip>
          <a:stretch>
            <a:fillRect/>
          </a:stretch>
        </p:blipFill>
        <p:spPr>
          <a:xfrm>
            <a:off x="4473674" y="3236103"/>
            <a:ext cx="4213124" cy="3255596"/>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676400" y="274637"/>
            <a:ext cx="8229600" cy="1143000"/>
          </a:xfrm>
          <a:prstGeom prst="rect">
            <a:avLst/>
          </a:prstGeom>
        </p:spPr>
        <p:txBody>
          <a:bodyPr lIns="91425" tIns="91425" rIns="91425" bIns="91425" anchor="b" anchorCtr="0">
            <a:noAutofit/>
          </a:bodyPr>
          <a:lstStyle/>
          <a:p>
            <a:pPr>
              <a:spcBef>
                <a:spcPts val="0"/>
              </a:spcBef>
              <a:buNone/>
            </a:pPr>
            <a:r>
              <a:rPr lang="en"/>
              <a:t>Study Area</a:t>
            </a:r>
          </a:p>
        </p:txBody>
      </p:sp>
      <p:sp>
        <p:nvSpPr>
          <p:cNvPr id="66" name="Shape 66"/>
          <p:cNvSpPr txBox="1">
            <a:spLocks noGrp="1"/>
          </p:cNvSpPr>
          <p:nvPr>
            <p:ph type="body" idx="1"/>
          </p:nvPr>
        </p:nvSpPr>
        <p:spPr>
          <a:xfrm>
            <a:off x="457200" y="1641125"/>
            <a:ext cx="8229600" cy="4926599"/>
          </a:xfrm>
          <a:prstGeom prst="rect">
            <a:avLst/>
          </a:prstGeom>
        </p:spPr>
        <p:txBody>
          <a:bodyPr lIns="91425" tIns="91425" rIns="91425" bIns="91425" anchor="t" anchorCtr="0">
            <a:noAutofit/>
          </a:bodyPr>
          <a:lstStyle/>
          <a:p>
            <a:pPr marL="457200" lvl="0" indent="-381000" rtl="0">
              <a:lnSpc>
                <a:spcPct val="200000"/>
              </a:lnSpc>
              <a:spcBef>
                <a:spcPts val="0"/>
              </a:spcBef>
              <a:buClr>
                <a:schemeClr val="dk1"/>
              </a:buClr>
              <a:buSzPct val="100000"/>
              <a:buFont typeface="Arial"/>
              <a:buChar char="●"/>
            </a:pPr>
            <a:r>
              <a:rPr lang="en" sz="2400"/>
              <a:t>Harvest, AL</a:t>
            </a:r>
          </a:p>
          <a:p>
            <a:pPr marL="457200" lvl="0" indent="-381000" rtl="0">
              <a:lnSpc>
                <a:spcPct val="200000"/>
              </a:lnSpc>
              <a:spcBef>
                <a:spcPts val="0"/>
              </a:spcBef>
              <a:buClr>
                <a:schemeClr val="dk1"/>
              </a:buClr>
              <a:buSzPct val="100000"/>
              <a:buFont typeface="Arial"/>
              <a:buChar char="●"/>
            </a:pPr>
            <a:r>
              <a:rPr lang="en" sz="2400"/>
              <a:t>27 April 2011</a:t>
            </a:r>
          </a:p>
          <a:p>
            <a:pPr marL="457200" lvl="0" indent="-381000" rtl="0">
              <a:lnSpc>
                <a:spcPct val="200000"/>
              </a:lnSpc>
              <a:spcBef>
                <a:spcPts val="0"/>
              </a:spcBef>
              <a:buClr>
                <a:schemeClr val="dk1"/>
              </a:buClr>
              <a:buSzPct val="100000"/>
              <a:buFont typeface="Arial"/>
              <a:buChar char="●"/>
            </a:pPr>
            <a:r>
              <a:rPr lang="en" sz="2400"/>
              <a:t>EF-5 Tornado</a:t>
            </a:r>
          </a:p>
          <a:p>
            <a:pPr rtl="0">
              <a:lnSpc>
                <a:spcPct val="200000"/>
              </a:lnSpc>
              <a:spcBef>
                <a:spcPts val="0"/>
              </a:spcBef>
              <a:buNone/>
            </a:pPr>
            <a:endParaRPr sz="2400"/>
          </a:p>
          <a:p>
            <a:pPr rtl="0">
              <a:lnSpc>
                <a:spcPct val="200000"/>
              </a:lnSpc>
              <a:spcBef>
                <a:spcPts val="0"/>
              </a:spcBef>
              <a:buNone/>
            </a:pPr>
            <a:endParaRPr sz="2400"/>
          </a:p>
          <a:p>
            <a:pPr rtl="0">
              <a:lnSpc>
                <a:spcPct val="200000"/>
              </a:lnSpc>
              <a:spcBef>
                <a:spcPts val="0"/>
              </a:spcBef>
              <a:buNone/>
            </a:pPr>
            <a:endParaRPr sz="2400"/>
          </a:p>
          <a:p>
            <a:pPr rtl="0">
              <a:lnSpc>
                <a:spcPct val="200000"/>
              </a:lnSpc>
              <a:spcBef>
                <a:spcPts val="0"/>
              </a:spcBef>
              <a:buNone/>
            </a:pPr>
            <a:endParaRPr sz="2400"/>
          </a:p>
          <a:p>
            <a:pPr lvl="0" rtl="0">
              <a:lnSpc>
                <a:spcPct val="200000"/>
              </a:lnSpc>
              <a:spcBef>
                <a:spcPts val="0"/>
              </a:spcBef>
              <a:buNone/>
            </a:pPr>
            <a:endParaRPr sz="2400"/>
          </a:p>
          <a:p>
            <a:pPr lvl="0" rtl="0">
              <a:lnSpc>
                <a:spcPct val="200000"/>
              </a:lnSpc>
              <a:spcBef>
                <a:spcPts val="0"/>
              </a:spcBef>
              <a:buNone/>
            </a:pPr>
            <a:endParaRPr sz="2400"/>
          </a:p>
        </p:txBody>
      </p:sp>
      <p:pic>
        <p:nvPicPr>
          <p:cNvPr id="67" name="Shape 67"/>
          <p:cNvPicPr preferRelativeResize="0"/>
          <p:nvPr/>
        </p:nvPicPr>
        <p:blipFill>
          <a:blip r:embed="rId3">
            <a:alphaModFix/>
          </a:blip>
          <a:stretch>
            <a:fillRect/>
          </a:stretch>
        </p:blipFill>
        <p:spPr>
          <a:xfrm>
            <a:off x="2907250" y="1590175"/>
            <a:ext cx="5779549" cy="4466075"/>
          </a:xfrm>
          <a:prstGeom prst="rect">
            <a:avLst/>
          </a:prstGeom>
          <a:noFill/>
          <a:ln>
            <a:noFill/>
          </a:ln>
        </p:spPr>
      </p:pic>
      <p:sp>
        <p:nvSpPr>
          <p:cNvPr id="68" name="Shape 68"/>
          <p:cNvSpPr txBox="1"/>
          <p:nvPr/>
        </p:nvSpPr>
        <p:spPr>
          <a:xfrm>
            <a:off x="8333950" y="6361050"/>
            <a:ext cx="810000" cy="457200"/>
          </a:xfrm>
          <a:prstGeom prst="rect">
            <a:avLst/>
          </a:prstGeom>
          <a:noFill/>
          <a:ln>
            <a:noFill/>
          </a:ln>
        </p:spPr>
        <p:txBody>
          <a:bodyPr lIns="91425" tIns="91425" rIns="91425" bIns="91425" anchor="b" anchorCtr="0">
            <a:noAutofit/>
          </a:bodyPr>
          <a:lstStyle/>
          <a:p>
            <a:pPr lvl="0" algn="r" rtl="0">
              <a:spcBef>
                <a:spcPts val="0"/>
              </a:spcBef>
              <a:buNone/>
            </a:pPr>
            <a:r>
              <a:rPr lang="en"/>
              <a:t>5</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1676400" y="274637"/>
            <a:ext cx="8229600" cy="1143000"/>
          </a:xfrm>
          <a:prstGeom prst="rect">
            <a:avLst/>
          </a:prstGeom>
        </p:spPr>
        <p:txBody>
          <a:bodyPr lIns="91425" tIns="91425" rIns="91425" bIns="91425" anchor="b" anchorCtr="0">
            <a:noAutofit/>
          </a:bodyPr>
          <a:lstStyle/>
          <a:p>
            <a:pPr rtl="0">
              <a:spcBef>
                <a:spcPts val="0"/>
              </a:spcBef>
              <a:buNone/>
            </a:pPr>
            <a:r>
              <a:rPr lang="en"/>
              <a:t>Background/Historical</a:t>
            </a:r>
          </a:p>
          <a:p>
            <a:pPr>
              <a:spcBef>
                <a:spcPts val="0"/>
              </a:spcBef>
              <a:buNone/>
            </a:pPr>
            <a:r>
              <a:rPr lang="en" sz="1800"/>
              <a:t>Harvest, AL</a:t>
            </a:r>
          </a:p>
        </p:txBody>
      </p:sp>
      <p:sp>
        <p:nvSpPr>
          <p:cNvPr id="74" name="Shape 74"/>
          <p:cNvSpPr txBox="1">
            <a:spLocks noGrp="1"/>
          </p:cNvSpPr>
          <p:nvPr>
            <p:ph type="body" idx="1"/>
          </p:nvPr>
        </p:nvSpPr>
        <p:spPr>
          <a:xfrm>
            <a:off x="457200" y="1600200"/>
            <a:ext cx="8229600" cy="4967700"/>
          </a:xfrm>
          <a:prstGeom prst="rect">
            <a:avLst/>
          </a:prstGeom>
        </p:spPr>
        <p:txBody>
          <a:bodyPr lIns="91425" tIns="91425" rIns="91425" bIns="91425" anchor="ctr" anchorCtr="0">
            <a:noAutofit/>
          </a:bodyPr>
          <a:lstStyle/>
          <a:p>
            <a:pPr marL="457200" lvl="0" indent="-381000" rtl="0">
              <a:lnSpc>
                <a:spcPct val="200000"/>
              </a:lnSpc>
              <a:spcBef>
                <a:spcPts val="0"/>
              </a:spcBef>
              <a:buClr>
                <a:schemeClr val="dk1"/>
              </a:buClr>
              <a:buSzPct val="100000"/>
              <a:buFont typeface="Arial" pitchFamily="34" charset="0"/>
              <a:buChar char="•"/>
            </a:pPr>
            <a:r>
              <a:rPr lang="en" sz="2400" dirty="0"/>
              <a:t>Dixie Alley</a:t>
            </a:r>
          </a:p>
          <a:p>
            <a:pPr marL="457200" lvl="0" indent="-381000" rtl="0">
              <a:lnSpc>
                <a:spcPct val="200000"/>
              </a:lnSpc>
              <a:spcBef>
                <a:spcPts val="0"/>
              </a:spcBef>
              <a:buClr>
                <a:schemeClr val="dk1"/>
              </a:buClr>
              <a:buSzPct val="100000"/>
              <a:buFont typeface="Arial" pitchFamily="34" charset="0"/>
              <a:buChar char="•"/>
            </a:pPr>
            <a:r>
              <a:rPr lang="en" sz="2400" dirty="0"/>
              <a:t>Northern Alabama</a:t>
            </a:r>
          </a:p>
          <a:p>
            <a:pPr marL="457200" lvl="0" indent="-381000" rtl="0">
              <a:lnSpc>
                <a:spcPct val="200000"/>
              </a:lnSpc>
              <a:spcBef>
                <a:spcPts val="0"/>
              </a:spcBef>
              <a:buClr>
                <a:schemeClr val="dk1"/>
              </a:buClr>
              <a:buSzPct val="100000"/>
              <a:buFont typeface="Arial" pitchFamily="34" charset="0"/>
              <a:buChar char="•"/>
            </a:pPr>
            <a:r>
              <a:rPr lang="en" sz="2400" dirty="0"/>
              <a:t>Huntsville, AL #1 Tornado City (Kellogg, 2013)</a:t>
            </a:r>
          </a:p>
          <a:p>
            <a:pPr marL="457200" lvl="0" indent="-381000" rtl="0">
              <a:lnSpc>
                <a:spcPct val="200000"/>
              </a:lnSpc>
              <a:spcBef>
                <a:spcPts val="0"/>
              </a:spcBef>
              <a:buClr>
                <a:schemeClr val="dk1"/>
              </a:buClr>
              <a:buSzPct val="100000"/>
              <a:buFont typeface="Arial" pitchFamily="34" charset="0"/>
              <a:buChar char="•"/>
            </a:pPr>
            <a:r>
              <a:rPr lang="en" sz="2400" dirty="0"/>
              <a:t>Population: 5,281 (Gazetteer, 2014)</a:t>
            </a:r>
          </a:p>
          <a:p>
            <a:pPr marL="457200" lvl="0" indent="-381000" rtl="0">
              <a:lnSpc>
                <a:spcPct val="200000"/>
              </a:lnSpc>
              <a:spcBef>
                <a:spcPts val="0"/>
              </a:spcBef>
              <a:buClr>
                <a:schemeClr val="dk1"/>
              </a:buClr>
              <a:buSzPct val="100000"/>
              <a:buFont typeface="Arial" pitchFamily="34" charset="0"/>
              <a:buChar char="•"/>
            </a:pPr>
            <a:r>
              <a:rPr lang="en" sz="2400" dirty="0"/>
              <a:t>4 Major Tornadoes in Past 40 Years (NOAA, 2013)</a:t>
            </a:r>
          </a:p>
        </p:txBody>
      </p:sp>
      <p:sp>
        <p:nvSpPr>
          <p:cNvPr id="75" name="Shape 75"/>
          <p:cNvSpPr txBox="1"/>
          <p:nvPr/>
        </p:nvSpPr>
        <p:spPr>
          <a:xfrm>
            <a:off x="8333950" y="6361050"/>
            <a:ext cx="810000" cy="457200"/>
          </a:xfrm>
          <a:prstGeom prst="rect">
            <a:avLst/>
          </a:prstGeom>
          <a:noFill/>
          <a:ln>
            <a:noFill/>
          </a:ln>
        </p:spPr>
        <p:txBody>
          <a:bodyPr lIns="91425" tIns="91425" rIns="91425" bIns="91425" anchor="b" anchorCtr="0">
            <a:noAutofit/>
          </a:bodyPr>
          <a:lstStyle/>
          <a:p>
            <a:pPr lvl="0" algn="r" rtl="0">
              <a:spcBef>
                <a:spcPts val="0"/>
              </a:spcBef>
              <a:buNone/>
            </a:pPr>
            <a:r>
              <a:rPr lang="en"/>
              <a:t>6</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1676400" y="274637"/>
            <a:ext cx="8229600" cy="1143000"/>
          </a:xfrm>
          <a:prstGeom prst="rect">
            <a:avLst/>
          </a:prstGeom>
        </p:spPr>
        <p:txBody>
          <a:bodyPr lIns="91425" tIns="91425" rIns="91425" bIns="91425" anchor="b" anchorCtr="0">
            <a:noAutofit/>
          </a:bodyPr>
          <a:lstStyle/>
          <a:p>
            <a:pPr lvl="0" rtl="0">
              <a:spcBef>
                <a:spcPts val="0"/>
              </a:spcBef>
              <a:buNone/>
            </a:pPr>
            <a:r>
              <a:rPr lang="en"/>
              <a:t>Datasets|Base Layers</a:t>
            </a:r>
          </a:p>
        </p:txBody>
      </p:sp>
      <p:sp>
        <p:nvSpPr>
          <p:cNvPr id="81" name="Shape 81"/>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lnSpc>
                <a:spcPct val="200000"/>
              </a:lnSpc>
              <a:spcBef>
                <a:spcPts val="0"/>
              </a:spcBef>
              <a:buClr>
                <a:schemeClr val="dk1"/>
              </a:buClr>
              <a:buSzPct val="100000"/>
              <a:buFont typeface="Arial"/>
              <a:buChar char="●"/>
            </a:pPr>
            <a:r>
              <a:rPr lang="en"/>
              <a:t>Global Country Borders</a:t>
            </a:r>
          </a:p>
          <a:p>
            <a:pPr marL="457200" lvl="0" indent="-419100" rtl="0">
              <a:lnSpc>
                <a:spcPct val="200000"/>
              </a:lnSpc>
              <a:spcBef>
                <a:spcPts val="0"/>
              </a:spcBef>
              <a:buClr>
                <a:schemeClr val="dk1"/>
              </a:buClr>
              <a:buSzPct val="100000"/>
              <a:buFont typeface="Arial"/>
              <a:buChar char="●"/>
            </a:pPr>
            <a:r>
              <a:rPr lang="en"/>
              <a:t>TIGER/Line Shapefile</a:t>
            </a:r>
          </a:p>
          <a:p>
            <a:pPr marL="914400" lvl="1" indent="-381000" rtl="0">
              <a:lnSpc>
                <a:spcPct val="200000"/>
              </a:lnSpc>
              <a:spcBef>
                <a:spcPts val="0"/>
              </a:spcBef>
              <a:buClr>
                <a:schemeClr val="dk1"/>
              </a:buClr>
              <a:buSzPct val="80000"/>
              <a:buFont typeface="Courier New"/>
              <a:buChar char="o"/>
            </a:pPr>
            <a:r>
              <a:rPr lang="en"/>
              <a:t>US State Boundaries</a:t>
            </a:r>
          </a:p>
          <a:p>
            <a:pPr marL="914400" lvl="1" indent="-381000" rtl="0">
              <a:lnSpc>
                <a:spcPct val="200000"/>
              </a:lnSpc>
              <a:spcBef>
                <a:spcPts val="0"/>
              </a:spcBef>
              <a:buClr>
                <a:schemeClr val="dk1"/>
              </a:buClr>
              <a:buSzPct val="80000"/>
              <a:buFont typeface="Courier New"/>
              <a:buChar char="o"/>
            </a:pPr>
            <a:r>
              <a:rPr lang="en"/>
              <a:t>US County Boundaries</a:t>
            </a:r>
          </a:p>
          <a:p>
            <a:pPr marL="914400" lvl="1" indent="-381000" rtl="0">
              <a:lnSpc>
                <a:spcPct val="200000"/>
              </a:lnSpc>
              <a:spcBef>
                <a:spcPts val="0"/>
              </a:spcBef>
              <a:buClr>
                <a:schemeClr val="dk1"/>
              </a:buClr>
              <a:buSzPct val="80000"/>
              <a:buFont typeface="Courier New"/>
              <a:buChar char="o"/>
            </a:pPr>
            <a:r>
              <a:rPr lang="en"/>
              <a:t>Madison County Roads</a:t>
            </a:r>
          </a:p>
          <a:p>
            <a:pPr marL="457200" lvl="0" indent="-419100" rtl="0">
              <a:lnSpc>
                <a:spcPct val="200000"/>
              </a:lnSpc>
              <a:spcBef>
                <a:spcPts val="0"/>
              </a:spcBef>
              <a:buClr>
                <a:schemeClr val="dk1"/>
              </a:buClr>
              <a:buSzPct val="100000"/>
              <a:buFont typeface="Arial"/>
              <a:buChar char="●"/>
            </a:pPr>
            <a:r>
              <a:rPr lang="en"/>
              <a:t>WGS84 UTM Zone 16N/15N</a:t>
            </a:r>
          </a:p>
        </p:txBody>
      </p:sp>
      <p:sp>
        <p:nvSpPr>
          <p:cNvPr id="82" name="Shape 82"/>
          <p:cNvSpPr txBox="1"/>
          <p:nvPr/>
        </p:nvSpPr>
        <p:spPr>
          <a:xfrm>
            <a:off x="8333950" y="6361050"/>
            <a:ext cx="810000" cy="457200"/>
          </a:xfrm>
          <a:prstGeom prst="rect">
            <a:avLst/>
          </a:prstGeom>
          <a:noFill/>
          <a:ln>
            <a:noFill/>
          </a:ln>
        </p:spPr>
        <p:txBody>
          <a:bodyPr lIns="91425" tIns="91425" rIns="91425" bIns="91425" anchor="b" anchorCtr="0">
            <a:noAutofit/>
          </a:bodyPr>
          <a:lstStyle/>
          <a:p>
            <a:pPr lvl="0" algn="r" rtl="0">
              <a:spcBef>
                <a:spcPts val="0"/>
              </a:spcBef>
              <a:buNone/>
            </a:pPr>
            <a:r>
              <a:rPr lang="en"/>
              <a:t>7</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marR="0" lvl="0" indent="-381000" algn="l" rtl="0">
              <a:lnSpc>
                <a:spcPct val="150000"/>
              </a:lnSpc>
              <a:spcBef>
                <a:spcPts val="600"/>
              </a:spcBef>
              <a:spcAft>
                <a:spcPts val="0"/>
              </a:spcAft>
              <a:buClr>
                <a:schemeClr val="dk1"/>
              </a:buClr>
              <a:buSzPct val="100000"/>
              <a:buFont typeface="Arial"/>
              <a:buChar char="●"/>
            </a:pPr>
            <a:r>
              <a:rPr lang="en" sz="2400"/>
              <a:t>USGS EarthExplorer (</a:t>
            </a:r>
            <a:r>
              <a:rPr lang="en" sz="2400" u="sng">
                <a:solidFill>
                  <a:srgbClr val="1155CC"/>
                </a:solidFill>
                <a:hlinkClick r:id="rId3"/>
              </a:rPr>
              <a:t>http://</a:t>
            </a:r>
            <a:r>
              <a:rPr lang="en" sz="2400" u="sng">
                <a:solidFill>
                  <a:srgbClr val="1155CC"/>
                </a:solidFill>
                <a:hlinkClick r:id="rId3"/>
              </a:rPr>
              <a:t>earthexplorer.usgs.gov</a:t>
            </a:r>
            <a:r>
              <a:rPr lang="en" sz="2400">
                <a:solidFill>
                  <a:srgbClr val="000000"/>
                </a:solidFill>
                <a:hlinkClick r:id="rId3"/>
              </a:rPr>
              <a:t>)</a:t>
            </a:r>
          </a:p>
          <a:p>
            <a:pPr marL="457200" marR="0" lvl="0" indent="-381000" algn="l" rtl="0">
              <a:lnSpc>
                <a:spcPct val="150000"/>
              </a:lnSpc>
              <a:spcBef>
                <a:spcPts val="600"/>
              </a:spcBef>
              <a:spcAft>
                <a:spcPts val="0"/>
              </a:spcAft>
              <a:buClr>
                <a:schemeClr val="dk1"/>
              </a:buClr>
              <a:buSzPct val="100000"/>
              <a:buFont typeface="Arial"/>
              <a:buChar char="●"/>
            </a:pPr>
            <a:r>
              <a:rPr lang="en" sz="2400"/>
              <a:t>7 bands (15m PAN / 30m MSI / 100m Thermal)</a:t>
            </a:r>
          </a:p>
          <a:p>
            <a:pPr marL="457200" marR="0" lvl="0" indent="-381000" algn="l" rtl="0">
              <a:lnSpc>
                <a:spcPct val="150000"/>
              </a:lnSpc>
              <a:spcBef>
                <a:spcPts val="600"/>
              </a:spcBef>
              <a:spcAft>
                <a:spcPts val="0"/>
              </a:spcAft>
              <a:buClr>
                <a:schemeClr val="dk1"/>
              </a:buClr>
              <a:buSzPct val="100000"/>
              <a:buFont typeface="Arial"/>
              <a:buChar char="●"/>
            </a:pPr>
            <a:r>
              <a:rPr lang="en" sz="2400"/>
              <a:t>Evaluated Scenes</a:t>
            </a:r>
          </a:p>
          <a:p>
            <a:pPr marL="914400" marR="0" lvl="1" indent="-317500" algn="l" rtl="0">
              <a:lnSpc>
                <a:spcPct val="150000"/>
              </a:lnSpc>
              <a:spcBef>
                <a:spcPts val="600"/>
              </a:spcBef>
              <a:spcAft>
                <a:spcPts val="0"/>
              </a:spcAft>
              <a:buClr>
                <a:schemeClr val="dk1"/>
              </a:buClr>
              <a:buSzPct val="100000"/>
              <a:buFont typeface="Courier New"/>
              <a:buChar char="o"/>
            </a:pPr>
            <a:r>
              <a:rPr lang="en" sz="1400"/>
              <a:t>03 April 2011 (Suitable)</a:t>
            </a:r>
          </a:p>
          <a:p>
            <a:pPr marL="914400" marR="0" lvl="1" indent="-317500" algn="l" rtl="0">
              <a:lnSpc>
                <a:spcPct val="150000"/>
              </a:lnSpc>
              <a:spcBef>
                <a:spcPts val="600"/>
              </a:spcBef>
              <a:spcAft>
                <a:spcPts val="0"/>
              </a:spcAft>
              <a:buClr>
                <a:schemeClr val="dk1"/>
              </a:buClr>
              <a:buSzPct val="100000"/>
              <a:buFont typeface="Courier New"/>
              <a:buChar char="o"/>
            </a:pPr>
            <a:r>
              <a:rPr lang="en" sz="1400"/>
              <a:t>10 April 2011 (Cloud Covered)</a:t>
            </a:r>
          </a:p>
          <a:p>
            <a:pPr marL="914400" marR="0" lvl="1" indent="-317500" algn="l" rtl="0">
              <a:lnSpc>
                <a:spcPct val="150000"/>
              </a:lnSpc>
              <a:spcBef>
                <a:spcPts val="600"/>
              </a:spcBef>
              <a:spcAft>
                <a:spcPts val="0"/>
              </a:spcAft>
              <a:buClr>
                <a:schemeClr val="dk1"/>
              </a:buClr>
              <a:buSzPct val="100000"/>
              <a:buFont typeface="Courier New"/>
              <a:buChar char="o"/>
            </a:pPr>
            <a:r>
              <a:rPr lang="en" sz="1400"/>
              <a:t>19 April 2011 (Cloudy, Contrast Issues)</a:t>
            </a:r>
          </a:p>
          <a:p>
            <a:pPr marL="914400" marR="0" lvl="1" indent="-317500" algn="l" rtl="0">
              <a:lnSpc>
                <a:spcPct val="150000"/>
              </a:lnSpc>
              <a:spcBef>
                <a:spcPts val="600"/>
              </a:spcBef>
              <a:spcAft>
                <a:spcPts val="0"/>
              </a:spcAft>
              <a:buClr>
                <a:schemeClr val="dk1"/>
              </a:buClr>
              <a:buSzPct val="100000"/>
              <a:buFont typeface="Courier New"/>
              <a:buChar char="o"/>
            </a:pPr>
            <a:r>
              <a:rPr lang="en" sz="1400"/>
              <a:t>05 May 2011 (Suitable)</a:t>
            </a:r>
          </a:p>
        </p:txBody>
      </p:sp>
      <p:sp>
        <p:nvSpPr>
          <p:cNvPr id="88" name="Shape 88"/>
          <p:cNvSpPr txBox="1">
            <a:spLocks noGrp="1"/>
          </p:cNvSpPr>
          <p:nvPr>
            <p:ph type="title"/>
          </p:nvPr>
        </p:nvSpPr>
        <p:spPr>
          <a:xfrm>
            <a:off x="1676400" y="274637"/>
            <a:ext cx="8229600" cy="1143000"/>
          </a:xfrm>
          <a:prstGeom prst="rect">
            <a:avLst/>
          </a:prstGeom>
        </p:spPr>
        <p:txBody>
          <a:bodyPr lIns="91425" tIns="91425" rIns="91425" bIns="91425" anchor="b" anchorCtr="0">
            <a:noAutofit/>
          </a:bodyPr>
          <a:lstStyle/>
          <a:p>
            <a:pPr>
              <a:spcBef>
                <a:spcPts val="0"/>
              </a:spcBef>
              <a:buNone/>
            </a:pPr>
            <a:r>
              <a:rPr lang="en"/>
              <a:t>Datasets|USGS Landsat 5</a:t>
            </a:r>
          </a:p>
        </p:txBody>
      </p:sp>
      <p:sp>
        <p:nvSpPr>
          <p:cNvPr id="89" name="Shape 89"/>
          <p:cNvSpPr txBox="1"/>
          <p:nvPr/>
        </p:nvSpPr>
        <p:spPr>
          <a:xfrm>
            <a:off x="8333950" y="6361050"/>
            <a:ext cx="810000" cy="457200"/>
          </a:xfrm>
          <a:prstGeom prst="rect">
            <a:avLst/>
          </a:prstGeom>
          <a:noFill/>
          <a:ln>
            <a:noFill/>
          </a:ln>
        </p:spPr>
        <p:txBody>
          <a:bodyPr lIns="91425" tIns="91425" rIns="91425" bIns="91425" anchor="b" anchorCtr="0">
            <a:noAutofit/>
          </a:bodyPr>
          <a:lstStyle/>
          <a:p>
            <a:pPr lvl="0" algn="r" rtl="0">
              <a:spcBef>
                <a:spcPts val="0"/>
              </a:spcBef>
              <a:buNone/>
            </a:pPr>
            <a:r>
              <a:rPr lang="en"/>
              <a:t>8</a:t>
            </a:r>
          </a:p>
        </p:txBody>
      </p:sp>
      <p:pic>
        <p:nvPicPr>
          <p:cNvPr id="90" name="Shape 90"/>
          <p:cNvPicPr preferRelativeResize="0"/>
          <p:nvPr/>
        </p:nvPicPr>
        <p:blipFill>
          <a:blip r:embed="rId4">
            <a:alphaModFix/>
          </a:blip>
          <a:stretch>
            <a:fillRect/>
          </a:stretch>
        </p:blipFill>
        <p:spPr>
          <a:xfrm>
            <a:off x="4704100" y="3283525"/>
            <a:ext cx="3982700" cy="307752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81000" rtl="0">
              <a:lnSpc>
                <a:spcPct val="150000"/>
              </a:lnSpc>
              <a:spcBef>
                <a:spcPts val="0"/>
              </a:spcBef>
              <a:buClr>
                <a:schemeClr val="dk1"/>
              </a:buClr>
              <a:buSzPct val="100000"/>
              <a:buFont typeface="Arial"/>
              <a:buChar char="●"/>
            </a:pPr>
            <a:r>
              <a:rPr lang="en" sz="2400"/>
              <a:t>USGS EarthExplorer (</a:t>
            </a:r>
            <a:r>
              <a:rPr lang="en" sz="2400" u="sng">
                <a:solidFill>
                  <a:srgbClr val="1155CC"/>
                </a:solidFill>
                <a:hlinkClick r:id="rId3"/>
              </a:rPr>
              <a:t>http://</a:t>
            </a:r>
            <a:r>
              <a:rPr lang="en" sz="2400" u="sng">
                <a:solidFill>
                  <a:srgbClr val="1155CC"/>
                </a:solidFill>
                <a:hlinkClick r:id="rId3"/>
              </a:rPr>
              <a:t>earthexplorer.usgs.gov</a:t>
            </a:r>
            <a:r>
              <a:rPr lang="en" sz="2400">
                <a:hlinkClick r:id="rId3"/>
              </a:rPr>
              <a:t>)</a:t>
            </a:r>
          </a:p>
          <a:p>
            <a:pPr marL="457200" lvl="0" indent="-381000" rtl="0">
              <a:lnSpc>
                <a:spcPct val="150000"/>
              </a:lnSpc>
              <a:spcBef>
                <a:spcPts val="0"/>
              </a:spcBef>
              <a:buClr>
                <a:schemeClr val="dk1"/>
              </a:buClr>
              <a:buSzPct val="100000"/>
              <a:buFont typeface="Arial"/>
              <a:buChar char="●"/>
            </a:pPr>
            <a:r>
              <a:rPr lang="en" sz="2400"/>
              <a:t>4 band 1m color infrared orthoimagery</a:t>
            </a:r>
          </a:p>
          <a:p>
            <a:pPr marL="457200" lvl="0" indent="-381000" rtl="0">
              <a:lnSpc>
                <a:spcPct val="150000"/>
              </a:lnSpc>
              <a:spcBef>
                <a:spcPts val="0"/>
              </a:spcBef>
              <a:buClr>
                <a:schemeClr val="dk1"/>
              </a:buClr>
              <a:buSzPct val="100000"/>
              <a:buFont typeface="Arial"/>
              <a:buChar char="●"/>
            </a:pPr>
            <a:r>
              <a:rPr lang="en" sz="2400"/>
              <a:t>Evaluated Scenes</a:t>
            </a:r>
          </a:p>
          <a:p>
            <a:pPr marL="914400" lvl="1" indent="-317500" rtl="0">
              <a:lnSpc>
                <a:spcPct val="150000"/>
              </a:lnSpc>
              <a:spcBef>
                <a:spcPts val="600"/>
              </a:spcBef>
              <a:buClr>
                <a:schemeClr val="dk1"/>
              </a:buClr>
              <a:buSzPct val="100000"/>
              <a:buFont typeface="Courier New"/>
              <a:buChar char="o"/>
            </a:pPr>
            <a:r>
              <a:rPr lang="en" sz="1400"/>
              <a:t>14 July 2009 (Suitable)</a:t>
            </a:r>
          </a:p>
          <a:p>
            <a:pPr marL="914400" lvl="1" indent="-317500" rtl="0">
              <a:lnSpc>
                <a:spcPct val="150000"/>
              </a:lnSpc>
              <a:spcBef>
                <a:spcPts val="600"/>
              </a:spcBef>
              <a:buClr>
                <a:schemeClr val="dk1"/>
              </a:buClr>
              <a:buSzPct val="100000"/>
              <a:buFont typeface="Courier New"/>
              <a:buChar char="o"/>
            </a:pPr>
            <a:r>
              <a:rPr lang="en" sz="1400"/>
              <a:t>12 September 2011 (Suitable)</a:t>
            </a:r>
          </a:p>
          <a:p>
            <a:pPr marL="914400" lvl="1" indent="-317500" rtl="0">
              <a:lnSpc>
                <a:spcPct val="150000"/>
              </a:lnSpc>
              <a:spcBef>
                <a:spcPts val="600"/>
              </a:spcBef>
              <a:buClr>
                <a:schemeClr val="dk1"/>
              </a:buClr>
              <a:buSzPct val="100000"/>
              <a:buFont typeface="Courier New"/>
              <a:buChar char="o"/>
            </a:pPr>
            <a:r>
              <a:rPr lang="en" sz="1400"/>
              <a:t>26 August 2013 (Suitable)</a:t>
            </a:r>
          </a:p>
        </p:txBody>
      </p:sp>
      <p:sp>
        <p:nvSpPr>
          <p:cNvPr id="96" name="Shape 96"/>
          <p:cNvSpPr txBox="1">
            <a:spLocks noGrp="1"/>
          </p:cNvSpPr>
          <p:nvPr>
            <p:ph type="title"/>
          </p:nvPr>
        </p:nvSpPr>
        <p:spPr>
          <a:xfrm>
            <a:off x="1676400" y="274637"/>
            <a:ext cx="8229600" cy="1143000"/>
          </a:xfrm>
          <a:prstGeom prst="rect">
            <a:avLst/>
          </a:prstGeom>
        </p:spPr>
        <p:txBody>
          <a:bodyPr lIns="91425" tIns="91425" rIns="91425" bIns="91425" anchor="b" anchorCtr="0">
            <a:noAutofit/>
          </a:bodyPr>
          <a:lstStyle/>
          <a:p>
            <a:pPr lvl="0" rtl="0">
              <a:spcBef>
                <a:spcPts val="0"/>
              </a:spcBef>
              <a:buNone/>
            </a:pPr>
            <a:r>
              <a:rPr lang="en"/>
              <a:t>Datasets|USDA NAIP</a:t>
            </a:r>
          </a:p>
        </p:txBody>
      </p:sp>
      <p:sp>
        <p:nvSpPr>
          <p:cNvPr id="97" name="Shape 97"/>
          <p:cNvSpPr txBox="1"/>
          <p:nvPr/>
        </p:nvSpPr>
        <p:spPr>
          <a:xfrm>
            <a:off x="8333950" y="6361050"/>
            <a:ext cx="810000" cy="457200"/>
          </a:xfrm>
          <a:prstGeom prst="rect">
            <a:avLst/>
          </a:prstGeom>
          <a:noFill/>
          <a:ln>
            <a:noFill/>
          </a:ln>
        </p:spPr>
        <p:txBody>
          <a:bodyPr lIns="91425" tIns="91425" rIns="91425" bIns="91425" anchor="b" anchorCtr="0">
            <a:noAutofit/>
          </a:bodyPr>
          <a:lstStyle/>
          <a:p>
            <a:pPr lvl="0" algn="r" rtl="0">
              <a:spcBef>
                <a:spcPts val="0"/>
              </a:spcBef>
              <a:buNone/>
            </a:pPr>
            <a:r>
              <a:rPr lang="en"/>
              <a:t>9</a:t>
            </a:r>
          </a:p>
        </p:txBody>
      </p:sp>
      <p:pic>
        <p:nvPicPr>
          <p:cNvPr id="98" name="Shape 98"/>
          <p:cNvPicPr preferRelativeResize="0"/>
          <p:nvPr/>
        </p:nvPicPr>
        <p:blipFill>
          <a:blip r:embed="rId4">
            <a:alphaModFix/>
          </a:blip>
          <a:stretch>
            <a:fillRect/>
          </a:stretch>
        </p:blipFill>
        <p:spPr>
          <a:xfrm>
            <a:off x="3990100" y="2731775"/>
            <a:ext cx="4696700" cy="362927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biz">
  <a:themeElements>
    <a:clrScheme name="Custom 233">
      <a:dk1>
        <a:srgbClr val="000000"/>
      </a:dk1>
      <a:lt1>
        <a:srgbClr val="FFFFFF"/>
      </a:lt1>
      <a:dk2>
        <a:srgbClr val="2388DB"/>
      </a:dk2>
      <a:lt2>
        <a:srgbClr val="BBD7F8"/>
      </a:lt2>
      <a:accent1>
        <a:srgbClr val="80B606"/>
      </a:accent1>
      <a:accent2>
        <a:srgbClr val="E29F1D"/>
      </a:accent2>
      <a:accent3>
        <a:srgbClr val="1D6FB2"/>
      </a:accent3>
      <a:accent4>
        <a:srgbClr val="3FAC98"/>
      </a:accent4>
      <a:accent5>
        <a:srgbClr val="5B57BB"/>
      </a:accent5>
      <a:accent6>
        <a:srgbClr val="D1505E"/>
      </a:accent6>
      <a:hlink>
        <a:srgbClr val="185DA2"/>
      </a:hlink>
      <a:folHlink>
        <a:srgbClr val="00487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2714</Words>
  <Application>Microsoft Office PowerPoint</Application>
  <PresentationFormat>On-screen Show (4:3)</PresentationFormat>
  <Paragraphs>365</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biz</vt:lpstr>
      <vt:lpstr>Analysis of Remote Sensing Data for Tornado Damage Assessment</vt:lpstr>
      <vt:lpstr>Purpose</vt:lpstr>
      <vt:lpstr>Agenda</vt:lpstr>
      <vt:lpstr>Selection Criteria for Study Area</vt:lpstr>
      <vt:lpstr>Study Area</vt:lpstr>
      <vt:lpstr>Background/Historical Harvest, AL</vt:lpstr>
      <vt:lpstr>Datasets|Base Layers</vt:lpstr>
      <vt:lpstr>Datasets|USGS Landsat 5</vt:lpstr>
      <vt:lpstr>Datasets|USDA NAIP</vt:lpstr>
      <vt:lpstr>Datasets|City of Huntsville</vt:lpstr>
      <vt:lpstr>Datasets|Atlantic Group, LLC.</vt:lpstr>
      <vt:lpstr>Datasets|Civil Air Patrol</vt:lpstr>
      <vt:lpstr>Datasets|GeoEye Aerial</vt:lpstr>
      <vt:lpstr>Evaluation Criteria</vt:lpstr>
      <vt:lpstr>Findings|USGS Landsat</vt:lpstr>
      <vt:lpstr>Findings|USDA NAIP</vt:lpstr>
      <vt:lpstr>Findings|Aerial, Natural Color</vt:lpstr>
      <vt:lpstr>Findings|Civil Air Patrol</vt:lpstr>
      <vt:lpstr>Conclusions</vt:lpstr>
      <vt:lpstr>References</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Analysis of Remote Sensing Data for Tornado Damage Assessment</dc:title>
  <cp:lastModifiedBy>Novak, Justin R NSRWA</cp:lastModifiedBy>
  <cp:revision>1</cp:revision>
  <dcterms:modified xsi:type="dcterms:W3CDTF">2014-07-29T22:00:12Z</dcterms:modified>
</cp:coreProperties>
</file>