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257" r:id="rId3"/>
    <p:sldId id="271" r:id="rId4"/>
    <p:sldId id="294" r:id="rId5"/>
    <p:sldId id="272" r:id="rId6"/>
    <p:sldId id="287" r:id="rId7"/>
    <p:sldId id="273" r:id="rId8"/>
    <p:sldId id="284" r:id="rId9"/>
    <p:sldId id="274" r:id="rId10"/>
    <p:sldId id="283" r:id="rId11"/>
    <p:sldId id="289" r:id="rId12"/>
    <p:sldId id="275" r:id="rId13"/>
    <p:sldId id="276" r:id="rId14"/>
    <p:sldId id="290" r:id="rId15"/>
    <p:sldId id="277" r:id="rId16"/>
    <p:sldId id="278" r:id="rId17"/>
    <p:sldId id="279" r:id="rId18"/>
    <p:sldId id="281" r:id="rId19"/>
    <p:sldId id="280" r:id="rId20"/>
    <p:sldId id="285" r:id="rId21"/>
    <p:sldId id="291" r:id="rId22"/>
    <p:sldId id="288" r:id="rId23"/>
    <p:sldId id="292" r:id="rId24"/>
    <p:sldId id="286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4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nymous" initials="Anon" lastIdx="25" clrIdx="0">
    <p:extLst>
      <p:ext uri="{19B8F6BF-5375-455C-9EA6-DF929625EA0E}">
        <p15:presenceInfo xmlns:p15="http://schemas.microsoft.com/office/powerpoint/2012/main" userId="Anonymo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06" autoAdjust="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>
        <p:guide pos="648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Gill Sans MT" panose="020B0502020104020203" pitchFamily="34" charset="0"/>
              </a:rPr>
              <a:t>Connecticut Foreclosure Sales by Month</a:t>
            </a:r>
          </a:p>
          <a:p>
            <a:pPr>
              <a:defRPr/>
            </a:pPr>
            <a:r>
              <a:rPr lang="en-US" dirty="0">
                <a:latin typeface="Gill Sans MT" panose="020B0502020104020203" pitchFamily="34" charset="0"/>
              </a:rPr>
              <a:t>2005 to 2013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Sheet1!$E$2:$E$109</c:f>
              <c:numCache>
                <c:formatCode>mmm\-yy</c:formatCode>
                <c:ptCount val="108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</c:numCache>
            </c:numRef>
          </c:cat>
          <c:val>
            <c:numRef>
              <c:f>Sheet1!$F$2:$F$109</c:f>
              <c:numCache>
                <c:formatCode>General</c:formatCode>
                <c:ptCount val="108"/>
                <c:pt idx="0">
                  <c:v>37</c:v>
                </c:pt>
                <c:pt idx="1">
                  <c:v>50</c:v>
                </c:pt>
                <c:pt idx="2">
                  <c:v>58</c:v>
                </c:pt>
                <c:pt idx="3">
                  <c:v>40</c:v>
                </c:pt>
                <c:pt idx="4">
                  <c:v>25</c:v>
                </c:pt>
                <c:pt idx="5">
                  <c:v>36</c:v>
                </c:pt>
                <c:pt idx="6">
                  <c:v>35</c:v>
                </c:pt>
                <c:pt idx="7">
                  <c:v>36</c:v>
                </c:pt>
                <c:pt idx="8">
                  <c:v>30</c:v>
                </c:pt>
                <c:pt idx="9">
                  <c:v>24</c:v>
                </c:pt>
                <c:pt idx="10">
                  <c:v>22</c:v>
                </c:pt>
                <c:pt idx="11">
                  <c:v>30</c:v>
                </c:pt>
                <c:pt idx="12">
                  <c:v>21</c:v>
                </c:pt>
                <c:pt idx="13">
                  <c:v>29</c:v>
                </c:pt>
                <c:pt idx="14">
                  <c:v>31</c:v>
                </c:pt>
                <c:pt idx="15">
                  <c:v>34</c:v>
                </c:pt>
                <c:pt idx="16">
                  <c:v>25</c:v>
                </c:pt>
                <c:pt idx="17">
                  <c:v>21</c:v>
                </c:pt>
                <c:pt idx="18">
                  <c:v>38</c:v>
                </c:pt>
                <c:pt idx="19">
                  <c:v>41</c:v>
                </c:pt>
                <c:pt idx="20">
                  <c:v>31</c:v>
                </c:pt>
                <c:pt idx="21">
                  <c:v>43</c:v>
                </c:pt>
                <c:pt idx="22">
                  <c:v>43</c:v>
                </c:pt>
                <c:pt idx="23">
                  <c:v>49</c:v>
                </c:pt>
                <c:pt idx="24">
                  <c:v>58</c:v>
                </c:pt>
                <c:pt idx="25">
                  <c:v>50</c:v>
                </c:pt>
                <c:pt idx="26">
                  <c:v>80</c:v>
                </c:pt>
                <c:pt idx="27">
                  <c:v>78</c:v>
                </c:pt>
                <c:pt idx="28">
                  <c:v>67</c:v>
                </c:pt>
                <c:pt idx="29">
                  <c:v>68</c:v>
                </c:pt>
                <c:pt idx="30">
                  <c:v>70</c:v>
                </c:pt>
                <c:pt idx="31">
                  <c:v>94</c:v>
                </c:pt>
                <c:pt idx="32">
                  <c:v>93</c:v>
                </c:pt>
                <c:pt idx="33">
                  <c:v>104</c:v>
                </c:pt>
                <c:pt idx="34">
                  <c:v>120</c:v>
                </c:pt>
                <c:pt idx="35">
                  <c:v>110</c:v>
                </c:pt>
                <c:pt idx="36">
                  <c:v>141</c:v>
                </c:pt>
                <c:pt idx="37">
                  <c:v>135</c:v>
                </c:pt>
                <c:pt idx="38">
                  <c:v>154</c:v>
                </c:pt>
                <c:pt idx="39">
                  <c:v>177</c:v>
                </c:pt>
                <c:pt idx="40">
                  <c:v>168</c:v>
                </c:pt>
                <c:pt idx="41">
                  <c:v>142</c:v>
                </c:pt>
                <c:pt idx="42">
                  <c:v>159</c:v>
                </c:pt>
                <c:pt idx="43">
                  <c:v>170</c:v>
                </c:pt>
                <c:pt idx="44">
                  <c:v>181</c:v>
                </c:pt>
                <c:pt idx="45">
                  <c:v>205</c:v>
                </c:pt>
                <c:pt idx="46">
                  <c:v>147</c:v>
                </c:pt>
                <c:pt idx="47">
                  <c:v>215</c:v>
                </c:pt>
                <c:pt idx="48">
                  <c:v>179</c:v>
                </c:pt>
                <c:pt idx="49">
                  <c:v>205</c:v>
                </c:pt>
                <c:pt idx="50">
                  <c:v>233</c:v>
                </c:pt>
                <c:pt idx="51">
                  <c:v>234</c:v>
                </c:pt>
                <c:pt idx="52">
                  <c:v>207</c:v>
                </c:pt>
                <c:pt idx="53">
                  <c:v>228</c:v>
                </c:pt>
                <c:pt idx="54">
                  <c:v>226</c:v>
                </c:pt>
                <c:pt idx="55">
                  <c:v>205</c:v>
                </c:pt>
                <c:pt idx="56">
                  <c:v>188</c:v>
                </c:pt>
                <c:pt idx="57">
                  <c:v>225</c:v>
                </c:pt>
                <c:pt idx="58">
                  <c:v>226</c:v>
                </c:pt>
                <c:pt idx="59">
                  <c:v>233</c:v>
                </c:pt>
                <c:pt idx="60">
                  <c:v>206</c:v>
                </c:pt>
                <c:pt idx="61">
                  <c:v>220</c:v>
                </c:pt>
                <c:pt idx="62">
                  <c:v>278</c:v>
                </c:pt>
                <c:pt idx="63">
                  <c:v>258</c:v>
                </c:pt>
                <c:pt idx="64">
                  <c:v>249</c:v>
                </c:pt>
                <c:pt idx="65">
                  <c:v>263</c:v>
                </c:pt>
                <c:pt idx="66">
                  <c:v>233</c:v>
                </c:pt>
                <c:pt idx="67">
                  <c:v>230</c:v>
                </c:pt>
                <c:pt idx="68">
                  <c:v>205</c:v>
                </c:pt>
                <c:pt idx="69">
                  <c:v>156</c:v>
                </c:pt>
                <c:pt idx="70">
                  <c:v>169</c:v>
                </c:pt>
                <c:pt idx="71">
                  <c:v>201</c:v>
                </c:pt>
                <c:pt idx="72">
                  <c:v>185</c:v>
                </c:pt>
                <c:pt idx="73">
                  <c:v>153</c:v>
                </c:pt>
                <c:pt idx="74">
                  <c:v>209</c:v>
                </c:pt>
                <c:pt idx="75">
                  <c:v>156</c:v>
                </c:pt>
                <c:pt idx="76">
                  <c:v>167</c:v>
                </c:pt>
                <c:pt idx="77">
                  <c:v>128</c:v>
                </c:pt>
                <c:pt idx="78">
                  <c:v>80</c:v>
                </c:pt>
                <c:pt idx="79">
                  <c:v>67</c:v>
                </c:pt>
                <c:pt idx="80">
                  <c:v>4</c:v>
                </c:pt>
                <c:pt idx="81">
                  <c:v>122</c:v>
                </c:pt>
                <c:pt idx="82">
                  <c:v>90</c:v>
                </c:pt>
                <c:pt idx="83">
                  <c:v>121</c:v>
                </c:pt>
                <c:pt idx="84">
                  <c:v>115</c:v>
                </c:pt>
                <c:pt idx="85">
                  <c:v>113</c:v>
                </c:pt>
                <c:pt idx="86">
                  <c:v>158</c:v>
                </c:pt>
                <c:pt idx="87">
                  <c:v>148</c:v>
                </c:pt>
                <c:pt idx="88">
                  <c:v>172</c:v>
                </c:pt>
                <c:pt idx="89">
                  <c:v>138</c:v>
                </c:pt>
                <c:pt idx="90">
                  <c:v>154</c:v>
                </c:pt>
                <c:pt idx="91">
                  <c:v>152</c:v>
                </c:pt>
                <c:pt idx="92">
                  <c:v>135</c:v>
                </c:pt>
                <c:pt idx="93">
                  <c:v>139</c:v>
                </c:pt>
                <c:pt idx="94">
                  <c:v>142</c:v>
                </c:pt>
                <c:pt idx="95">
                  <c:v>140</c:v>
                </c:pt>
                <c:pt idx="96">
                  <c:v>164</c:v>
                </c:pt>
                <c:pt idx="97">
                  <c:v>129</c:v>
                </c:pt>
                <c:pt idx="98">
                  <c:v>165</c:v>
                </c:pt>
                <c:pt idx="99">
                  <c:v>162</c:v>
                </c:pt>
                <c:pt idx="100">
                  <c:v>181</c:v>
                </c:pt>
                <c:pt idx="101">
                  <c:v>157</c:v>
                </c:pt>
                <c:pt idx="102">
                  <c:v>143</c:v>
                </c:pt>
                <c:pt idx="103">
                  <c:v>129</c:v>
                </c:pt>
                <c:pt idx="104">
                  <c:v>168</c:v>
                </c:pt>
                <c:pt idx="105">
                  <c:v>165</c:v>
                </c:pt>
                <c:pt idx="106">
                  <c:v>180</c:v>
                </c:pt>
                <c:pt idx="107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11-4FEA-BD46-EB28EA1CE1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63861504"/>
        <c:axId val="463862680"/>
      </c:lineChart>
      <c:dateAx>
        <c:axId val="4638615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62680"/>
        <c:crosses val="autoZero"/>
        <c:auto val="0"/>
        <c:lblOffset val="100"/>
        <c:baseTimeUnit val="months"/>
      </c:dateAx>
      <c:valAx>
        <c:axId val="46386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6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09:13:32.103" idx="1">
    <p:pos x="457" y="3526"/>
    <p:text>I removed my middle name and changed the date to 2018</p:text>
    <p:extLst>
      <p:ext uri="{C676402C-5697-4E1C-873F-D02D1690AC5C}">
        <p15:threadingInfo xmlns:p15="http://schemas.microsoft.com/office/powerpoint/2012/main" timeZoneBias="240"/>
      </p:ext>
    </p:extLst>
  </p:cm>
  <p:cm authorId="1" dt="2018-10-21T09:14:17.418" idx="2">
    <p:pos x="1768" y="1371"/>
    <p:text>May also want to include something in the title about the fact that you are doing a "spatial analysis of foreclosures..."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3T19:23:20.681" idx="24">
    <p:pos x="1091" y="1021"/>
    <p:text>Any way that you could eliminate the "water" portion of the two bottom shapefiles to make all of them look the same?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09:53:54.589" idx="14">
    <p:pos x="685" y="2046"/>
    <p:text>Give the URLs of each and provide a small screen capture of each homepage to help insert a bit of color and graphical variety in your presentation.</p:text>
    <p:extLst>
      <p:ext uri="{C676402C-5697-4E1C-873F-D02D1690AC5C}">
        <p15:threadingInfo xmlns:p15="http://schemas.microsoft.com/office/powerpoint/2012/main" timeZoneBias="240"/>
      </p:ext>
    </p:extLst>
  </p:cm>
  <p:cm authorId="1" dt="2018-10-21T09:54:49.901" idx="15">
    <p:pos x="5929" y="2324"/>
    <p:text>Are you going to provide some commenatary about the usefulness or utility of each site?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09:56:08.198" idx="16">
    <p:pos x="6217" y="1529"/>
    <p:text>Report the actual numbers that you found for each standard deviation.</p:text>
    <p:extLst>
      <p:ext uri="{C676402C-5697-4E1C-873F-D02D1690AC5C}">
        <p15:threadingInfo xmlns:p15="http://schemas.microsoft.com/office/powerpoint/2012/main" timeZoneBias="240"/>
      </p:ext>
    </p:extLst>
  </p:cm>
  <p:cm authorId="1" dt="2018-10-21T09:56:48.333" idx="17">
    <p:pos x="4594" y="2505"/>
    <p:text>But didn't Texas A&amp;M do slightly better?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09:58:56.282" idx="18">
    <p:pos x="656" y="2235"/>
    <p:text>Make sure to explain specifically why each method has been chosen for the foreclosure data.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10:00:42.378" idx="19">
    <p:pos x="507" y="1758"/>
    <p:text>Is there anyway you could get both images to be more the same size?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10:05:07.049" idx="22">
    <p:pos x="4757" y="1579"/>
    <p:text>Is there anyway you could create a simple choropleth map of each ethnicity and include it with the map of forwclosure points? Doing so would make a pretty significant visual impact on the different datasets and possible correlations.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09:20:39.818" idx="3">
    <p:pos x="257" y="433"/>
    <p:text>I added a few new topics. You will need to include those as additional slides in your presentation with a bit of dicussion.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09:28:56.096" idx="6">
    <p:pos x="5347" y="445"/>
    <p:text>Consider a picture of a foreclosure sign. You should keep in mind that a few related images will do wonders to help break up the amount of text that is present in these first few slides.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09:22:16.282" idx="4">
    <p:pos x="5656" y="1520"/>
    <p:text>Provide the URL here and a screen capture of the website to give some graphical relief from all of the text.</p:text>
    <p:extLst mod="1">
      <p:ext uri="{C676402C-5697-4E1C-873F-D02D1690AC5C}">
        <p15:threadingInfo xmlns:p15="http://schemas.microsoft.com/office/powerpoint/2012/main" timeZoneBias="240"/>
      </p:ext>
    </p:extLst>
  </p:cm>
  <p:cm authorId="1" dt="2018-10-21T09:39:54.826" idx="8">
    <p:pos x="526" y="725"/>
    <p:text>I tried to change the titles of the next few slides to break of the repetitativeness of the wording.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09:22:54.200" idx="5">
    <p:pos x="3043" y="1244"/>
    <p:text>Give a snapshot of the table or spreadsheet (again to relieve the viewer from all of the text).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09:35:03.766" idx="7">
    <p:pos x="5015" y="3804"/>
    <p:text>Possibly related to the 9/11 attacks and the aftermath?</p:text>
    <p:extLst>
      <p:ext uri="{C676402C-5697-4E1C-873F-D02D1690AC5C}">
        <p15:threadingInfo xmlns:p15="http://schemas.microsoft.com/office/powerpoint/2012/main" timeZoneBias="240"/>
      </p:ext>
    </p:extLst>
  </p:cm>
  <p:cm authorId="1" dt="2018-10-21T09:44:11.305" idx="9">
    <p:pos x="6395" y="595"/>
    <p:text>Give the date range in the title since I can't see the numbers on the x-axis.</p:text>
    <p:extLst mod="1">
      <p:ext uri="{C676402C-5697-4E1C-873F-D02D1690AC5C}">
        <p15:threadingInfo xmlns:p15="http://schemas.microsoft.com/office/powerpoint/2012/main" timeZoneBias="240"/>
      </p:ext>
    </p:extLst>
  </p:cm>
  <p:cm authorId="1" dt="2018-10-21T09:44:43.095" idx="10">
    <p:pos x="497" y="2930"/>
    <p:text>For every image you include in your presentation provide a source from the webpage that you copied the image.</p:text>
    <p:extLst>
      <p:ext uri="{C676402C-5697-4E1C-873F-D02D1690AC5C}">
        <p15:threadingInfo xmlns:p15="http://schemas.microsoft.com/office/powerpoint/2012/main" timeZoneBias="240"/>
      </p:ext>
    </p:extLst>
  </p:cm>
  <p:cm authorId="1" dt="2018-10-21T09:51:15.371" idx="13">
    <p:pos x="189" y="546"/>
    <p:text>It would also be helpful if you showed the map of foreclosures throughout the state on a new slide. This would help give the viewer a good overview of the spatial extent of the foreclosures for the time period.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3T19:21:51.920" idx="23">
    <p:pos x="4016" y="471"/>
    <p:text>Map is good to include. Need a title for the slide page.</p:text>
    <p:extLst>
      <p:ext uri="{C676402C-5697-4E1C-873F-D02D1690AC5C}">
        <p15:threadingInfo xmlns:p15="http://schemas.microsoft.com/office/powerpoint/2012/main" timeZoneBias="240"/>
      </p:ext>
    </p:extLst>
  </p:cm>
  <p:cm authorId="1" dt="2018-10-23T19:36:40.050" idx="25">
    <p:pos x="4016" y="579"/>
    <p:text>Also, could you remake the map using white dots instead of green? Green and orange are not good complimentary colors.</p:text>
    <p:extLst>
      <p:ext uri="{C676402C-5697-4E1C-873F-D02D1690AC5C}">
        <p15:threadingInfo xmlns:p15="http://schemas.microsoft.com/office/powerpoint/2012/main" timeZoneBias="240">
          <p15:parentCm authorId="1" idx="23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09:46:12.363" idx="11">
    <p:pos x="782" y="887"/>
    <p:text>Not sure the audience is going to follow what the demographic groups are here. You will need to spell this out better.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09:48:09.947" idx="12">
    <p:pos x="417" y="1996"/>
    <p:text>Could you give a small graphic snapshot - sample showing each of these enumeration units. You wouldn't need to show the entire state, just a small portion.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>
                <a:latin typeface="Gill Sans MT" panose="020B0502020104020203" pitchFamily="34" charset="0"/>
              </a:rPr>
              <a:t>10/25/2018</a:t>
            </a:fld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>
                <a:latin typeface="Gill Sans MT" panose="020B0502020104020203" pitchFamily="34" charset="0"/>
              </a:rPr>
              <a:t>‹#›</a:t>
            </a:fld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DEB49C4A-65AC-492D-9701-81B46C3AD0E4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82869989-EB00-4EE7-BCB5-25BDC5BB2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7F4B-468B-4923-8CDE-755B93A83AB4}" type="datetime1">
              <a:rPr lang="en-US" smtClean="0"/>
              <a:t>10/25/2018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E7F6-BBD5-4E39-B8FD-755B4B590E31}" type="datetime1">
              <a:rPr lang="en-US" smtClean="0"/>
              <a:t>10/25/2018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D73B-EE23-4B00-A452-DA21F1769F33}" type="datetime1">
              <a:rPr lang="en-US" smtClean="0"/>
              <a:t>10/25/2018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167D-45DC-4020-9EF9-C1802606824E}" type="datetime1">
              <a:rPr lang="en-US" smtClean="0"/>
              <a:t>10/25/2018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89D8-6F35-498E-9652-FE527B0E4D0C}" type="datetime1">
              <a:rPr lang="en-US" smtClean="0"/>
              <a:t>10/25/2018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FD4-D83E-480F-BC51-E3EAE80DEDC7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DDB5-CB40-42EB-A59C-1B753E747F88}" type="datetime1">
              <a:rPr lang="en-US" smtClean="0"/>
              <a:t>10/25/2018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93B327-25D8-4645-BFBD-0874982A86D4}" type="datetime1">
              <a:rPr lang="en-US" smtClean="0"/>
              <a:t>10/25/2018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03F5536F-68A0-42EA-BB55-594551674CB6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t.gov/Housing-and-Development/Real-Estate-Sales-2001-2016/5mzw-sjtu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geo/maps-data/data/geocoder.html" TargetMode="External"/><Relationship Id="rId2" Type="http://schemas.openxmlformats.org/officeDocument/2006/relationships/hyperlink" Target="https://geoservices.tamu.edu/Services/Geoco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1.xml"/><Relationship Id="rId4" Type="http://schemas.openxmlformats.org/officeDocument/2006/relationships/hyperlink" Target="https://developers.google.com/maps/documentation/geocoding/intr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quickfacts/fact/table/ct/PST045217" TargetMode="External"/><Relationship Id="rId2" Type="http://schemas.openxmlformats.org/officeDocument/2006/relationships/hyperlink" Target="https://factfinder.census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gic.lib.uconn.edu/connecticut_data.html" TargetMode="External"/><Relationship Id="rId4" Type="http://schemas.openxmlformats.org/officeDocument/2006/relationships/hyperlink" Target="https://data.ct.gov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ata.ct.gov/Housing-and-Development/Real-Estate-Sales-2001-2016/5mzw-sjtu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245" y="443403"/>
            <a:ext cx="9604310" cy="338328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latin typeface="Gill Sans MT" panose="020B0502020104020203" pitchFamily="34" charset="0"/>
              </a:rPr>
              <a:t>Spatial Analysis of Foreclosure Sales in Connecticut: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2005 to 2013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3"/>
            <a:ext cx="9604310" cy="86454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Ryan O’Neil</a:t>
            </a:r>
          </a:p>
          <a:p>
            <a:r>
              <a:rPr lang="en-US" dirty="0">
                <a:latin typeface="Gill Sans MT" panose="020B0502020104020203" pitchFamily="34" charset="0"/>
              </a:rPr>
              <a:t>Advisor: Fritz Kessler</a:t>
            </a:r>
          </a:p>
          <a:p>
            <a:r>
              <a:rPr lang="en-US" dirty="0">
                <a:latin typeface="Gill Sans MT" panose="020B0502020104020203" pitchFamily="34" charset="0"/>
              </a:rPr>
              <a:t>Fall 2018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63213"/>
            <a:ext cx="9601200" cy="1142385"/>
          </a:xfrm>
        </p:spPr>
        <p:txBody>
          <a:bodyPr/>
          <a:lstStyle/>
          <a:p>
            <a:r>
              <a:rPr lang="en-US" dirty="0"/>
              <a:t>Connecticut Foreclosures Sales 2005 to 2013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841293"/>
              </p:ext>
            </p:extLst>
          </p:nvPr>
        </p:nvGraphicFramePr>
        <p:xfrm>
          <a:off x="409433" y="1981200"/>
          <a:ext cx="11368585" cy="406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25791" y="2338791"/>
            <a:ext cx="30629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Unsure about the reason(s) behind September </a:t>
            </a:r>
            <a:r>
              <a:rPr lang="en-US" dirty="0" smtClean="0">
                <a:latin typeface="Gill Sans MT" panose="020B0502020104020203" pitchFamily="34" charset="0"/>
              </a:rPr>
              <a:t>2011’s </a:t>
            </a:r>
            <a:r>
              <a:rPr lang="en-US" dirty="0">
                <a:latin typeface="Gill Sans MT" panose="020B0502020104020203" pitchFamily="34" charset="0"/>
              </a:rPr>
              <a:t>total of 4 foreclosure </a:t>
            </a:r>
            <a:r>
              <a:rPr lang="en-US" dirty="0" smtClean="0">
                <a:latin typeface="Gill Sans MT" panose="020B0502020104020203" pitchFamily="34" charset="0"/>
              </a:rPr>
              <a:t>sales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EC671-EA11-4771-BDC7-2D5183251335}"/>
              </a:ext>
            </a:extLst>
          </p:cNvPr>
          <p:cNvSpPr txBox="1"/>
          <p:nvPr/>
        </p:nvSpPr>
        <p:spPr>
          <a:xfrm>
            <a:off x="831273" y="6317673"/>
            <a:ext cx="5060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Source: Connecticut Data (</a:t>
            </a:r>
            <a:r>
              <a:rPr lang="en-US" sz="1400" dirty="0">
                <a:latin typeface="Gill Sans MT" panose="020B0502020104020203" pitchFamily="34" charset="0"/>
                <a:hlinkClick r:id="rId3"/>
              </a:rPr>
              <a:t>data.ct.gov</a:t>
            </a:r>
            <a:r>
              <a:rPr lang="en-US" sz="1400" dirty="0"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049E-F3D9-4363-9ACE-9BC90B7A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7121"/>
            <a:ext cx="9601200" cy="883858"/>
          </a:xfrm>
        </p:spPr>
        <p:txBody>
          <a:bodyPr/>
          <a:lstStyle/>
          <a:p>
            <a:r>
              <a:rPr lang="en-US" dirty="0"/>
              <a:t>Map of All Foreclosure Sales in Connecticut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AF4F7478-8131-4223-83C1-CDAF06CCD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40" b="5831"/>
          <a:stretch/>
        </p:blipFill>
        <p:spPr bwMode="auto">
          <a:xfrm>
            <a:off x="2193393" y="1592042"/>
            <a:ext cx="7805214" cy="4588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69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EB1F-BE3A-494E-9D2A-6742A84C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Methodology:</a:t>
            </a:r>
            <a:br>
              <a:rPr lang="en-US" dirty="0"/>
            </a:br>
            <a:r>
              <a:rPr lang="en-US" dirty="0"/>
              <a:t>Demographic Characteristics of Foreclosures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1F98D-0132-4CA7-95E0-BDFCBBAE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Income</a:t>
            </a:r>
          </a:p>
          <a:p>
            <a:pPr lvl="1"/>
            <a:r>
              <a:rPr lang="en-US" dirty="0"/>
              <a:t>Use data from Census Bureau’s American Community Survey and 2010 Census</a:t>
            </a:r>
          </a:p>
          <a:p>
            <a:r>
              <a:rPr lang="en-US" dirty="0" smtClean="0"/>
              <a:t>Number </a:t>
            </a:r>
            <a:r>
              <a:rPr lang="en-US" dirty="0"/>
              <a:t>of each demographic group (whites, </a:t>
            </a:r>
            <a:r>
              <a:rPr lang="en-US" dirty="0" smtClean="0"/>
              <a:t> African-Americans</a:t>
            </a:r>
            <a:r>
              <a:rPr lang="en-US" dirty="0"/>
              <a:t>,  </a:t>
            </a:r>
            <a:r>
              <a:rPr lang="en-US" dirty="0" smtClean="0"/>
              <a:t>Asians</a:t>
            </a:r>
            <a:r>
              <a:rPr lang="en-US" dirty="0"/>
              <a:t>, and Hispanics) owning a single-unit house</a:t>
            </a:r>
          </a:p>
          <a:p>
            <a:pPr lvl="1"/>
            <a:r>
              <a:rPr lang="en-US" dirty="0"/>
              <a:t>Use data from Census Bureau’s American Community Survey and 2010 </a:t>
            </a:r>
            <a:r>
              <a:rPr lang="en-US" dirty="0" smtClean="0"/>
              <a:t>Census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CF8B-2431-4853-992A-FBB2B43C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Methodology:</a:t>
            </a:r>
            <a:br>
              <a:rPr lang="en-US" dirty="0"/>
            </a:br>
            <a:r>
              <a:rPr lang="en-US" dirty="0"/>
              <a:t>Enumeration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46CC-B74E-4EF1-BD3F-E05D387F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to avoid modifiable areal unit </a:t>
            </a:r>
            <a:r>
              <a:rPr lang="en-US" dirty="0" smtClean="0"/>
              <a:t>problem – that findings can be influenced depending on the areal unit used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Regional drainage basins (84 units) – non-population based areal unit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Towns – towns are the basic local unit in Connecticut, counties have little meaning (169 towns)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Census Tracts (833 tracts)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Census Block Groups (2,585 block groups)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10316-D684-4C81-B8EA-16069AEA8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0" y="1005096"/>
            <a:ext cx="3742226" cy="2646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531C1-0F31-4067-938D-AE8063867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374" y="1005096"/>
            <a:ext cx="3742226" cy="26463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2F3E07-4308-45A9-888B-D448C7353FB0}"/>
              </a:ext>
            </a:extLst>
          </p:cNvPr>
          <p:cNvSpPr txBox="1">
            <a:spLocks/>
          </p:cNvSpPr>
          <p:nvPr/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Gill Sans MT" panose="020B0502020104020203" pitchFamily="34" charset="0"/>
              </a:rPr>
              <a:t>Enumeration Units around New Haven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3F1D3-0A7D-4566-9EAC-135CB3049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374" y="4002374"/>
            <a:ext cx="3742226" cy="2646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DE23B-D191-40A7-8A30-6CE0F8BCE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40" y="4002374"/>
            <a:ext cx="3742226" cy="26463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BDA3-D103-48FA-860A-42197C35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Processing: Geocoding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3EC9-B5DB-43F4-B8E3-50029589A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contain addresses, necessary to geocode all 14,000+ </a:t>
            </a:r>
          </a:p>
          <a:p>
            <a:pPr marL="0" indent="0">
              <a:buNone/>
            </a:pPr>
            <a:r>
              <a:rPr lang="en-US" b="1" dirty="0"/>
              <a:t>Options</a:t>
            </a:r>
          </a:p>
          <a:p>
            <a:pPr lvl="1"/>
            <a:r>
              <a:rPr lang="en-US" dirty="0"/>
              <a:t>Texas A&amp;M’s </a:t>
            </a:r>
            <a:r>
              <a:rPr lang="en-US" dirty="0" err="1"/>
              <a:t>Geoservices</a:t>
            </a:r>
            <a:r>
              <a:rPr lang="en-US" dirty="0"/>
              <a:t> -- </a:t>
            </a:r>
            <a:r>
              <a:rPr lang="en-US" dirty="0">
                <a:hlinkClick r:id="rId2"/>
              </a:rPr>
              <a:t>https://geoservices.tamu.edu/Services/Geocode/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Census Bureau -- </a:t>
            </a:r>
            <a:r>
              <a:rPr lang="en-US" dirty="0">
                <a:hlinkClick r:id="rId3"/>
              </a:rPr>
              <a:t>https://www.census.gov/geo/maps-data/data/geocoder.html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Google Maps -- </a:t>
            </a:r>
            <a:r>
              <a:rPr lang="en-US" dirty="0">
                <a:hlinkClick r:id="rId4"/>
              </a:rPr>
              <a:t>https://developers.google.com/maps/documentation/geocoding/intro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2273-5611-4B18-8E5A-957B9545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Processing: Geocoding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4234-6655-4FC7-8DC0-DF93685E9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7950200" cy="3982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Accuracy Testing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600" dirty="0"/>
              <a:t>Selected 50 addresses in 3 towns; hand coded them via town GIS sites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600" dirty="0"/>
              <a:t>Submitted the set of 50 addresses to each of the 3 services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600" dirty="0"/>
              <a:t>Measured the absolute value between each </a:t>
            </a:r>
            <a:r>
              <a:rPr lang="en-US" sz="1600" dirty="0" err="1"/>
              <a:t>lat</a:t>
            </a:r>
            <a:r>
              <a:rPr lang="en-US" sz="1600" dirty="0"/>
              <a:t>/long and the hand-coded values, took standard deviation of those differences for each service</a:t>
            </a:r>
          </a:p>
          <a:p>
            <a:pPr marL="617220" lvl="1" indent="-342900">
              <a:buFont typeface="+mj-lt"/>
              <a:buAutoNum type="arabicPeriod"/>
            </a:pPr>
            <a:endParaRPr lang="en-US" sz="1600" dirty="0"/>
          </a:p>
          <a:p>
            <a:pPr marL="617220" lvl="1" indent="-342900">
              <a:buFont typeface="+mj-lt"/>
              <a:buAutoNum type="arabicPeriod"/>
            </a:pPr>
            <a:r>
              <a:rPr lang="en-US" sz="1600" dirty="0"/>
              <a:t>Standard deviation values hand-coded latitude/longitude</a:t>
            </a:r>
          </a:p>
          <a:p>
            <a:pPr marL="617220" lvl="1" indent="-342900">
              <a:buFont typeface="+mj-lt"/>
              <a:buAutoNum type="arabicPeriod"/>
            </a:pPr>
            <a:endParaRPr lang="en-US" sz="1600" dirty="0"/>
          </a:p>
          <a:p>
            <a:pPr marL="617220" lvl="1" indent="-342900">
              <a:buFont typeface="+mj-lt"/>
              <a:buAutoNum type="arabicPeriod"/>
            </a:pPr>
            <a:r>
              <a:rPr lang="en-US" sz="1600" dirty="0"/>
              <a:t>Texas A&amp;M selected; also allows user to continually process addresses in batches of 2,500</a:t>
            </a:r>
          </a:p>
          <a:p>
            <a:pPr marL="0" lvl="1" indent="0">
              <a:buNone/>
            </a:pPr>
            <a:r>
              <a:rPr lang="en-US" sz="1600" dirty="0"/>
              <a:t>Remaining addresses to be geocoded and then compiled into single CSV file.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57776"/>
              </p:ext>
            </p:extLst>
          </p:nvPr>
        </p:nvGraphicFramePr>
        <p:xfrm>
          <a:off x="7985760" y="3361266"/>
          <a:ext cx="3502033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22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Latitude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Longitude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Texas A&amp;M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0.000213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0.000501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Census Bureau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0.000970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0.001230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Google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0.000890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0.001965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1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ABE1-6C09-4CE7-B976-3639E96C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C203A-C7A2-42FF-B963-6E9FE138D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combination of </a:t>
            </a:r>
            <a:r>
              <a:rPr lang="en-US" dirty="0" err="1"/>
              <a:t>GeoDa</a:t>
            </a:r>
            <a:r>
              <a:rPr lang="en-US" dirty="0"/>
              <a:t> and R Studio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Statistical methods to be used</a:t>
            </a:r>
          </a:p>
          <a:p>
            <a:pPr lvl="1"/>
            <a:r>
              <a:rPr lang="en-US" dirty="0"/>
              <a:t>Global Moran’s I – </a:t>
            </a:r>
            <a:r>
              <a:rPr lang="en-US" dirty="0" err="1"/>
              <a:t>GeoDa</a:t>
            </a:r>
            <a:r>
              <a:rPr lang="en-US" dirty="0"/>
              <a:t> </a:t>
            </a:r>
            <a:r>
              <a:rPr lang="en-US" dirty="0" smtClean="0"/>
              <a:t>– spatial autocorrelation</a:t>
            </a:r>
            <a:endParaRPr lang="en-US" dirty="0"/>
          </a:p>
          <a:p>
            <a:pPr lvl="1"/>
            <a:r>
              <a:rPr lang="en-US" dirty="0"/>
              <a:t>Local Indicators of Spatial </a:t>
            </a:r>
            <a:r>
              <a:rPr lang="en-US" dirty="0" smtClean="0"/>
              <a:t>Association </a:t>
            </a:r>
            <a:r>
              <a:rPr lang="en-US" dirty="0"/>
              <a:t>(LISA) </a:t>
            </a:r>
            <a:r>
              <a:rPr lang="en-US" dirty="0" smtClean="0"/>
              <a:t>– </a:t>
            </a:r>
            <a:r>
              <a:rPr lang="en-US" dirty="0" err="1" smtClean="0"/>
              <a:t>GeoDa</a:t>
            </a:r>
            <a:r>
              <a:rPr lang="en-US" dirty="0" smtClean="0"/>
              <a:t> – local clustering</a:t>
            </a:r>
            <a:endParaRPr lang="en-US" dirty="0"/>
          </a:p>
          <a:p>
            <a:pPr lvl="1"/>
            <a:r>
              <a:rPr lang="en-US" dirty="0"/>
              <a:t>Nearest Neighbor Hierarchical Clustering – R </a:t>
            </a:r>
            <a:r>
              <a:rPr lang="en-US" dirty="0" smtClean="0"/>
              <a:t>Studio – hot spot analysis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Perform each operation for each year using the foreclosure data</a:t>
            </a:r>
          </a:p>
          <a:p>
            <a:pPr marL="274320" lvl="1" indent="0">
              <a:buNone/>
            </a:pPr>
            <a:r>
              <a:rPr lang="en-US" dirty="0"/>
              <a:t>Perform each operation for demographics in 2005, 2009, and 2013 – before, during, and after the subprime mortgage crisis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CF29-9E3D-4EEC-BE50-AE138C79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Example of LISA – Cluster Map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E229CA-0486-4B31-86D2-81EB0DC7F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8"/>
          <a:stretch/>
        </p:blipFill>
        <p:spPr>
          <a:xfrm>
            <a:off x="647477" y="1690254"/>
            <a:ext cx="5795354" cy="4429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2E42C2-627C-42F6-A3D2-5ADC75C11A70}"/>
              </a:ext>
            </a:extLst>
          </p:cNvPr>
          <p:cNvPicPr/>
          <p:nvPr/>
        </p:nvPicPr>
        <p:blipFill rotWithShape="1">
          <a:blip r:embed="rId3"/>
          <a:srcRect b="79771"/>
          <a:stretch/>
        </p:blipFill>
        <p:spPr bwMode="auto">
          <a:xfrm>
            <a:off x="6442831" y="1646238"/>
            <a:ext cx="3228975" cy="1348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1B28-3B66-4675-8932-C0E3A558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Example of LISA – Significance 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EA5E7-393B-4665-A64B-E469B44E1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7"/>
          <a:stretch/>
        </p:blipFill>
        <p:spPr>
          <a:xfrm>
            <a:off x="636011" y="1694065"/>
            <a:ext cx="5784670" cy="443484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2EC854-8258-4418-A513-894D95B0389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b="81524"/>
          <a:stretch/>
        </p:blipFill>
        <p:spPr bwMode="auto">
          <a:xfrm>
            <a:off x="6527598" y="1961198"/>
            <a:ext cx="3381375" cy="1231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42893"/>
            <a:ext cx="9601200" cy="114238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20241"/>
            <a:ext cx="9601200" cy="3809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 examining foreclosures is </a:t>
            </a:r>
            <a:r>
              <a:rPr lang="en-US" dirty="0" smtClean="0"/>
              <a:t>important</a:t>
            </a:r>
          </a:p>
          <a:p>
            <a:r>
              <a:rPr lang="en-US" dirty="0" smtClean="0"/>
              <a:t>Background</a:t>
            </a:r>
            <a:endParaRPr lang="en-US" dirty="0"/>
          </a:p>
          <a:p>
            <a:r>
              <a:rPr lang="en-US" dirty="0"/>
              <a:t>Previous related research </a:t>
            </a:r>
          </a:p>
          <a:p>
            <a:r>
              <a:rPr lang="en-US" dirty="0"/>
              <a:t>What data will be used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Thoughts about possible outcomes</a:t>
            </a:r>
          </a:p>
          <a:p>
            <a:r>
              <a:rPr lang="en-US" dirty="0"/>
              <a:t>Limitations</a:t>
            </a:r>
          </a:p>
          <a:p>
            <a:r>
              <a:rPr lang="en-US" dirty="0"/>
              <a:t>Timeline of capstone activities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600" smtClean="0"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Conclusions from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seems likely that foreclosures do have hot and cold spots.</a:t>
            </a:r>
          </a:p>
          <a:p>
            <a:r>
              <a:rPr lang="en-US" dirty="0"/>
              <a:t>It also seems likely that race/ethnicity has an impact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Based on thought that race has an impact, income should also have an impact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8325-B860-4742-A320-B5B84AB2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8A439-8D7B-4A25-8AB3-EF437361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 </a:t>
            </a:r>
            <a:r>
              <a:rPr lang="en-US" dirty="0"/>
              <a:t>error in original dataset – would have included 2014, 2015, and 2016 otherwise, giving a fuller picture of post-mortgage crisis situation</a:t>
            </a:r>
          </a:p>
          <a:p>
            <a:r>
              <a:rPr lang="en-US" dirty="0"/>
              <a:t>Other </a:t>
            </a:r>
            <a:r>
              <a:rPr lang="en-US" dirty="0" smtClean="0"/>
              <a:t>errors/problems </a:t>
            </a:r>
            <a:r>
              <a:rPr lang="en-US" dirty="0"/>
              <a:t>in the original </a:t>
            </a:r>
            <a:r>
              <a:rPr lang="en-US" dirty="0" smtClean="0"/>
              <a:t>data, </a:t>
            </a:r>
            <a:r>
              <a:rPr lang="en-US" dirty="0"/>
              <a:t>known  (such as the uncharacteristic drop in September </a:t>
            </a:r>
            <a:r>
              <a:rPr lang="en-US" dirty="0" smtClean="0"/>
              <a:t>2011) and otherwise</a:t>
            </a:r>
            <a:endParaRPr lang="en-US" dirty="0"/>
          </a:p>
          <a:p>
            <a:r>
              <a:rPr lang="en-US" dirty="0"/>
              <a:t>Data doesn’t capture all foreclosures – only ones that proceeded via sale (Connecticut allows for foreclosures to happen without a sale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While dealing with the modifiable areal unit problem as best as possible, still a limit on analysis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Timeline for Capstone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 – Fold </a:t>
            </a:r>
            <a:r>
              <a:rPr lang="en-US" dirty="0" smtClean="0"/>
              <a:t>peer </a:t>
            </a:r>
            <a:r>
              <a:rPr lang="en-US" dirty="0"/>
              <a:t>review </a:t>
            </a:r>
            <a:r>
              <a:rPr lang="en-US" dirty="0" smtClean="0"/>
              <a:t>critiques into methodology</a:t>
            </a:r>
            <a:endParaRPr lang="en-US" dirty="0"/>
          </a:p>
          <a:p>
            <a:r>
              <a:rPr lang="en-US" dirty="0"/>
              <a:t>Nov – Update data, complete geocoding</a:t>
            </a:r>
          </a:p>
          <a:p>
            <a:r>
              <a:rPr lang="en-US" dirty="0"/>
              <a:t>Dec – Begin analysis</a:t>
            </a:r>
          </a:p>
          <a:p>
            <a:r>
              <a:rPr lang="en-US" dirty="0"/>
              <a:t>Jan – Finish analysis</a:t>
            </a:r>
          </a:p>
          <a:p>
            <a:r>
              <a:rPr lang="en-US" dirty="0"/>
              <a:t>Feb – Work on presentation</a:t>
            </a:r>
          </a:p>
          <a:p>
            <a:r>
              <a:rPr lang="en-US" dirty="0"/>
              <a:t>Mar/Apr/May – Present at conference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9C50-4207-4247-A2C0-F825D803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113D-DF5C-4416-8276-5B7056ED3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Thank you for listening and I welcome your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5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Census Bureau,  American </a:t>
            </a:r>
            <a:r>
              <a:rPr lang="en-US" dirty="0"/>
              <a:t>Community Survey. </a:t>
            </a:r>
            <a:r>
              <a:rPr lang="en-US" dirty="0" smtClean="0"/>
              <a:t>Generated using American Fact Finder by </a:t>
            </a:r>
            <a:r>
              <a:rPr lang="en-US" dirty="0"/>
              <a:t>Ryan O’Neil. </a:t>
            </a:r>
            <a:r>
              <a:rPr lang="en-US" smtClean="0"/>
              <a:t>(</a:t>
            </a:r>
            <a:r>
              <a:rPr lang="en-US" smtClean="0">
                <a:hlinkClick r:id="rId2"/>
              </a:rPr>
              <a:t>https://factfinder.census.gov</a:t>
            </a:r>
            <a:r>
              <a:rPr lang="en-US" smtClean="0"/>
              <a:t>). </a:t>
            </a:r>
            <a:r>
              <a:rPr lang="en-US" dirty="0" smtClean="0"/>
              <a:t>Last visited October 23, 2018. </a:t>
            </a:r>
          </a:p>
          <a:p>
            <a:r>
              <a:rPr lang="en-US" dirty="0" smtClean="0"/>
              <a:t>Census Bureau. </a:t>
            </a:r>
            <a:r>
              <a:rPr lang="en-US" i="1" dirty="0" smtClean="0"/>
              <a:t>Quick Facts Connecticut</a:t>
            </a:r>
            <a:r>
              <a:rPr lang="en-US" i="1" dirty="0"/>
              <a:t>.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www.census.gov/quickfacts/fact/table/ct/PST045217</a:t>
            </a:r>
            <a:r>
              <a:rPr lang="en-US" dirty="0" smtClean="0"/>
              <a:t>). Last visited October 23, 2018. </a:t>
            </a:r>
            <a:endParaRPr lang="en-US" dirty="0"/>
          </a:p>
          <a:p>
            <a:r>
              <a:rPr lang="en-US" dirty="0" smtClean="0"/>
              <a:t>Connecticut </a:t>
            </a:r>
            <a:r>
              <a:rPr lang="en-US" dirty="0"/>
              <a:t>Open Data. </a:t>
            </a:r>
            <a:r>
              <a:rPr lang="en-US" dirty="0">
                <a:hlinkClick r:id="rId4"/>
              </a:rPr>
              <a:t>https://data.ct.gov/</a:t>
            </a:r>
            <a:r>
              <a:rPr lang="en-US" dirty="0"/>
              <a:t> Last visited October 23, 2018.</a:t>
            </a:r>
          </a:p>
          <a:p>
            <a:r>
              <a:rPr lang="en-US" dirty="0"/>
              <a:t>Connecticut GIS Data. </a:t>
            </a:r>
            <a:r>
              <a:rPr lang="en-US" dirty="0">
                <a:hlinkClick r:id="rId5"/>
              </a:rPr>
              <a:t>http://magic.lib.uconn.edu/connecticut_data.html</a:t>
            </a:r>
            <a:r>
              <a:rPr lang="en-US" dirty="0"/>
              <a:t> Last visited October 23, 2018.</a:t>
            </a:r>
          </a:p>
          <a:p>
            <a:r>
              <a:rPr lang="en-US" dirty="0"/>
              <a:t>Davis,  </a:t>
            </a:r>
            <a:r>
              <a:rPr lang="en-US" dirty="0" err="1"/>
              <a:t>Danne</a:t>
            </a:r>
            <a:r>
              <a:rPr lang="en-US" dirty="0"/>
              <a:t>; Shin, </a:t>
            </a:r>
            <a:r>
              <a:rPr lang="en-US" dirty="0" err="1"/>
              <a:t>Minsun</a:t>
            </a:r>
            <a:r>
              <a:rPr lang="en-US" dirty="0"/>
              <a:t>. </a:t>
            </a:r>
            <a:r>
              <a:rPr lang="en-US" i="1" dirty="0"/>
              <a:t> Contemporary Issues in Childhood Education.</a:t>
            </a:r>
            <a:r>
              <a:rPr lang="en-US" dirty="0"/>
              <a:t> “The Lives of Sesame Street: The Impact of Foreclosures on Young Children”. v. 10, issue 10. (2009). </a:t>
            </a:r>
          </a:p>
          <a:p>
            <a:r>
              <a:rPr lang="en-US" dirty="0"/>
              <a:t>Hall, Matthew; Crowder, Kyle; Spring, Amy. </a:t>
            </a:r>
            <a:r>
              <a:rPr lang="en-US" i="1" dirty="0"/>
              <a:t>The Annals of Political and Social Science,</a:t>
            </a:r>
            <a:r>
              <a:rPr lang="en-US" dirty="0"/>
              <a:t> “Variations in Housing Foreclosures by Race and Place, 2005–2012”, v. 660, issue 1, 217-237. (2015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Kobie</a:t>
            </a:r>
            <a:r>
              <a:rPr lang="en-US" dirty="0"/>
              <a:t>, Timothy and Lee, </a:t>
            </a:r>
            <a:r>
              <a:rPr lang="en-US" dirty="0" err="1"/>
              <a:t>Sugie</a:t>
            </a:r>
            <a:r>
              <a:rPr lang="en-US" dirty="0"/>
              <a:t>, </a:t>
            </a:r>
            <a:r>
              <a:rPr lang="en-US" i="1" dirty="0"/>
              <a:t>Urban Affairs Review</a:t>
            </a:r>
            <a:r>
              <a:rPr lang="en-US" dirty="0"/>
              <a:t>, “The Spatial-Temporal Impact of Residential Foreclosures on Single-Family Residential Property Values”, v. 47 (1), 3-30(2011)</a:t>
            </a:r>
          </a:p>
          <a:p>
            <a:r>
              <a:rPr lang="en-US" dirty="0"/>
              <a:t>Li, </a:t>
            </a:r>
            <a:r>
              <a:rPr lang="en-US" dirty="0" err="1"/>
              <a:t>Lingxaio</a:t>
            </a:r>
            <a:r>
              <a:rPr lang="en-US" dirty="0"/>
              <a:t>. </a:t>
            </a:r>
            <a:r>
              <a:rPr lang="en-US" i="1" dirty="0"/>
              <a:t>Real Estate Economics. </a:t>
            </a:r>
            <a:r>
              <a:rPr lang="en-US" dirty="0"/>
              <a:t>“Why Are Foreclosures Contagious?”. v. 45 (4) 979-997. (2017).</a:t>
            </a:r>
          </a:p>
          <a:p>
            <a:r>
              <a:rPr lang="en-US" dirty="0"/>
              <a:t>Lichtenstein, </a:t>
            </a:r>
            <a:r>
              <a:rPr lang="en-US" dirty="0" err="1"/>
              <a:t>Bronwen</a:t>
            </a:r>
            <a:r>
              <a:rPr lang="en-US" dirty="0"/>
              <a:t> and Weber, Bruce. </a:t>
            </a:r>
            <a:r>
              <a:rPr lang="en-US" i="1" dirty="0"/>
              <a:t>The Professional Geographer.</a:t>
            </a:r>
            <a:r>
              <a:rPr lang="en-US" dirty="0"/>
              <a:t> “Old Ways, New Impacts: Race, Residential Patterns, and the Home Foreclosure Crisis in the American South”, v. 66 (3), 390-402. (2014).</a:t>
            </a:r>
          </a:p>
          <a:p>
            <a:r>
              <a:rPr lang="en-US" dirty="0" err="1"/>
              <a:t>Pandit</a:t>
            </a:r>
            <a:r>
              <a:rPr lang="en-US" dirty="0"/>
              <a:t>, </a:t>
            </a:r>
            <a:r>
              <a:rPr lang="en-US" dirty="0" err="1"/>
              <a:t>Caaminee</a:t>
            </a:r>
            <a:r>
              <a:rPr lang="en-US" dirty="0"/>
              <a:t>. </a:t>
            </a:r>
            <a:r>
              <a:rPr lang="en-US" i="1" dirty="0"/>
              <a:t>Sociological Insight</a:t>
            </a:r>
            <a:r>
              <a:rPr lang="en-US" dirty="0"/>
              <a:t>,  “The Impact of Foreclosure on Crime in American Cities”. v. 3, 82-109. (2011).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7086-12E7-45BA-9B43-DCA0B49A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42893"/>
            <a:ext cx="9601200" cy="1142385"/>
          </a:xfrm>
        </p:spPr>
        <p:txBody>
          <a:bodyPr/>
          <a:lstStyle/>
          <a:p>
            <a:r>
              <a:rPr lang="en-US" dirty="0"/>
              <a:t>Why examine foreclosures?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CB0E6-D057-4CED-A2CC-D287B342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920241"/>
            <a:ext cx="9601200" cy="3809999"/>
          </a:xfrm>
        </p:spPr>
        <p:txBody>
          <a:bodyPr/>
          <a:lstStyle/>
          <a:p>
            <a:r>
              <a:rPr lang="en-US" dirty="0"/>
              <a:t>Foreclosures impact people in a fundamental way – </a:t>
            </a:r>
            <a:r>
              <a:rPr lang="en-US" dirty="0" smtClean="0"/>
              <a:t>losing where </a:t>
            </a:r>
            <a:r>
              <a:rPr lang="en-US" dirty="0"/>
              <a:t>they live</a:t>
            </a:r>
          </a:p>
          <a:p>
            <a:r>
              <a:rPr lang="en-US" dirty="0"/>
              <a:t>Can have a lasting impact on a person and a family (Davis and Shin, 2009)</a:t>
            </a:r>
          </a:p>
          <a:p>
            <a:r>
              <a:rPr lang="en-US" dirty="0"/>
              <a:t>Can impact government – social services safety </a:t>
            </a:r>
            <a:r>
              <a:rPr lang="en-US" dirty="0" smtClean="0"/>
              <a:t>net, tax base affected</a:t>
            </a:r>
            <a:endParaRPr lang="en-US" dirty="0"/>
          </a:p>
          <a:p>
            <a:r>
              <a:rPr lang="en-US" dirty="0"/>
              <a:t>Can result in an increase in crime (Pandit, 2011)</a:t>
            </a:r>
          </a:p>
        </p:txBody>
      </p:sp>
      <p:pic>
        <p:nvPicPr>
          <p:cNvPr id="1026" name="Picture 2" descr="Image result for foreclosure sign connecticut">
            <a:extLst>
              <a:ext uri="{FF2B5EF4-FFF2-40B4-BE49-F238E27FC236}">
                <a16:creationId xmlns:a16="http://schemas.microsoft.com/office/drawing/2014/main" id="{8577D374-1110-4B34-99F2-098198D3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93" y="3591452"/>
            <a:ext cx="3381607" cy="22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Subprime Mortgage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Rise in investment in mortgage-backed securities</a:t>
            </a:r>
          </a:p>
          <a:p>
            <a:r>
              <a:rPr lang="en-US" dirty="0" smtClean="0"/>
              <a:t>Rise in mortgages to people with less than ideal credit</a:t>
            </a:r>
          </a:p>
          <a:p>
            <a:r>
              <a:rPr lang="en-US" dirty="0" smtClean="0"/>
              <a:t>Interest rates go up</a:t>
            </a:r>
          </a:p>
          <a:p>
            <a:r>
              <a:rPr lang="en-US" dirty="0" smtClean="0"/>
              <a:t>Housing prices dropped steeply starting in 2006 – prevented refinancing of existing mortgages</a:t>
            </a:r>
          </a:p>
          <a:p>
            <a:r>
              <a:rPr lang="en-US" dirty="0" smtClean="0"/>
              <a:t>Terms of adjustable rate mortgages increase</a:t>
            </a:r>
          </a:p>
          <a:p>
            <a:r>
              <a:rPr lang="en-US" dirty="0" smtClean="0"/>
              <a:t>People start defaulting on their mortgages</a:t>
            </a:r>
          </a:p>
          <a:p>
            <a:r>
              <a:rPr lang="en-US" dirty="0" smtClean="0"/>
              <a:t>Rise in foreclosure and foreclosure sales</a:t>
            </a:r>
          </a:p>
          <a:p>
            <a:r>
              <a:rPr lang="en-US" dirty="0" smtClean="0"/>
              <a:t>Hello Great Recession!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35E2-832A-4D06-87E9-E9571831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53053"/>
            <a:ext cx="9601200" cy="1142385"/>
          </a:xfrm>
        </p:spPr>
        <p:txBody>
          <a:bodyPr/>
          <a:lstStyle/>
          <a:p>
            <a:r>
              <a:rPr lang="en-US" dirty="0"/>
              <a:t>Foreclosures and Population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50263-0227-46E2-9AE8-3E8B9BDE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930401"/>
            <a:ext cx="9601200" cy="3809999"/>
          </a:xfrm>
        </p:spPr>
        <p:txBody>
          <a:bodyPr>
            <a:normAutofit/>
          </a:bodyPr>
          <a:lstStyle/>
          <a:p>
            <a:r>
              <a:rPr lang="en-US" dirty="0"/>
              <a:t>Are foreclosures related to income? </a:t>
            </a:r>
          </a:p>
          <a:p>
            <a:pPr lvl="1"/>
            <a:r>
              <a:rPr lang="en-US" dirty="0"/>
              <a:t>Do areas with higher income in Connecticut see more foreclosures? </a:t>
            </a:r>
          </a:p>
          <a:p>
            <a:pPr lvl="1"/>
            <a:r>
              <a:rPr lang="en-US" dirty="0"/>
              <a:t>Do areas with lower income in Connecticut see more foreclosures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Are foreclosures related to race/ethnicity? </a:t>
            </a:r>
          </a:p>
          <a:p>
            <a:pPr lvl="1"/>
            <a:r>
              <a:rPr lang="en-US" dirty="0"/>
              <a:t>Do areas with more white people in Connecticut experience more foreclosures? </a:t>
            </a:r>
          </a:p>
          <a:p>
            <a:pPr lvl="1"/>
            <a:r>
              <a:rPr lang="en-US" dirty="0" smtClean="0"/>
              <a:t>People who are African-Americans</a:t>
            </a:r>
            <a:r>
              <a:rPr lang="en-US" dirty="0"/>
              <a:t>? 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of Hispanic origin? 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of Asian-American </a:t>
            </a:r>
            <a:r>
              <a:rPr lang="en-US" dirty="0" smtClean="0"/>
              <a:t>descent?</a:t>
            </a:r>
          </a:p>
          <a:p>
            <a:pPr marL="45720" indent="0">
              <a:buNone/>
            </a:pPr>
            <a:r>
              <a:rPr lang="en-US" dirty="0" smtClean="0"/>
              <a:t>As </a:t>
            </a:r>
            <a:r>
              <a:rPr lang="en-US" dirty="0"/>
              <a:t>a whole, Connecticut’s demographics look like </a:t>
            </a:r>
            <a:r>
              <a:rPr lang="en-US" dirty="0" smtClean="0"/>
              <a:t>this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091389"/>
              </p:ext>
            </p:extLst>
          </p:nvPr>
        </p:nvGraphicFramePr>
        <p:xfrm>
          <a:off x="7244181" y="4320658"/>
          <a:ext cx="3987800" cy="13208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365500">
                  <a:extLst>
                    <a:ext uri="{9D8B030D-6E8A-4147-A177-3AD203B41FA5}">
                      <a16:colId xmlns:a16="http://schemas.microsoft.com/office/drawing/2014/main" val="1289373388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1572821329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White alone, not Hispanic or Latino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67%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139677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African-American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12%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92743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Gill Sans MT" panose="020B0502020104020203" pitchFamily="34" charset="0"/>
                        </a:rPr>
                        <a:t>Asian-American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93729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Hispanic or Latino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16%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048174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44181" y="5706031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Source: Census Bureau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42893"/>
            <a:ext cx="9601200" cy="1142385"/>
          </a:xfrm>
        </p:spPr>
        <p:txBody>
          <a:bodyPr/>
          <a:lstStyle/>
          <a:p>
            <a:r>
              <a:rPr lang="en-US" dirty="0"/>
              <a:t>Related Previous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20241"/>
            <a:ext cx="9601200" cy="3809999"/>
          </a:xfrm>
        </p:spPr>
        <p:txBody>
          <a:bodyPr/>
          <a:lstStyle/>
          <a:p>
            <a:r>
              <a:rPr lang="en-US" dirty="0" err="1"/>
              <a:t>Kobie</a:t>
            </a:r>
            <a:r>
              <a:rPr lang="en-US" dirty="0"/>
              <a:t> and Lee (2011) found that foreclosures affect values of neighboring properties</a:t>
            </a:r>
          </a:p>
          <a:p>
            <a:r>
              <a:rPr lang="en-US" dirty="0" smtClean="0"/>
              <a:t>Hall </a:t>
            </a:r>
            <a:r>
              <a:rPr lang="en-US" dirty="0"/>
              <a:t>et al </a:t>
            </a:r>
            <a:r>
              <a:rPr lang="en-US" dirty="0" smtClean="0"/>
              <a:t>(</a:t>
            </a:r>
            <a:r>
              <a:rPr lang="en-US" dirty="0"/>
              <a:t>2015) </a:t>
            </a:r>
            <a:r>
              <a:rPr lang="en-US" dirty="0" smtClean="0"/>
              <a:t>compares </a:t>
            </a:r>
            <a:r>
              <a:rPr lang="en-US" dirty="0"/>
              <a:t>foreclosures to </a:t>
            </a:r>
            <a:r>
              <a:rPr lang="en-US" dirty="0" smtClean="0"/>
              <a:t>population (per capita)</a:t>
            </a:r>
          </a:p>
          <a:p>
            <a:r>
              <a:rPr lang="en-US" dirty="0" smtClean="0"/>
              <a:t>Li (2017) examines why foreclosures are contagious</a:t>
            </a:r>
          </a:p>
          <a:p>
            <a:r>
              <a:rPr lang="en-US" dirty="0" smtClean="0"/>
              <a:t>Lichtenstein and Weber (2014) found foreclosures concentrated in older African-American neighborhoods when examining Tuscaloosa County in Alabama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D86B-E0D3-48AE-A94C-F516BB8A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42893"/>
            <a:ext cx="9601200" cy="1142385"/>
          </a:xfrm>
        </p:spPr>
        <p:txBody>
          <a:bodyPr/>
          <a:lstStyle/>
          <a:p>
            <a:r>
              <a:rPr lang="en-US" dirty="0"/>
              <a:t>Data: Connecticut Open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38CF0-5B26-44C7-92BD-FDBBA5E7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920241"/>
            <a:ext cx="10655300" cy="792479"/>
          </a:xfrm>
        </p:spPr>
        <p:txBody>
          <a:bodyPr/>
          <a:lstStyle/>
          <a:p>
            <a:r>
              <a:rPr lang="en-US" sz="2400" dirty="0"/>
              <a:t>Connecticut’s Open Data Initiative – dataset with all real estate transactions from 2001 through 2016 (</a:t>
            </a:r>
            <a:r>
              <a:rPr lang="en-US" sz="2400" dirty="0">
                <a:hlinkClick r:id="rId2"/>
              </a:rPr>
              <a:t>data.ct.gov</a:t>
            </a:r>
            <a:r>
              <a:rPr lang="en-US" sz="2400" dirty="0"/>
              <a:t>)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435DA-85B9-48AF-8415-87FE72B2E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063" y="2915360"/>
            <a:ext cx="6572777" cy="30764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538CF0-5B26-44C7-92BD-FDBBA5E7DA23}"/>
              </a:ext>
            </a:extLst>
          </p:cNvPr>
          <p:cNvSpPr txBox="1">
            <a:spLocks/>
          </p:cNvSpPr>
          <p:nvPr/>
        </p:nvSpPr>
        <p:spPr>
          <a:xfrm>
            <a:off x="1028700" y="2936240"/>
            <a:ext cx="4742180" cy="216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latin typeface="Gill Sans MT" panose="020B0502020104020203" pitchFamily="34" charset="0"/>
              </a:rPr>
              <a:t>Includes residential, commercial, industrial, and other types of property</a:t>
            </a:r>
          </a:p>
          <a:p>
            <a:pPr lvl="1"/>
            <a:r>
              <a:rPr lang="en-US" sz="2000" dirty="0">
                <a:latin typeface="Gill Sans MT" panose="020B0502020104020203" pitchFamily="34" charset="0"/>
              </a:rPr>
              <a:t>More than 800,000 records</a:t>
            </a:r>
          </a:p>
          <a:p>
            <a:pPr marL="274320" lvl="1" indent="0">
              <a:buFont typeface="Arial" pitchFamily="34" charset="0"/>
              <a:buNone/>
            </a:pP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97" y="463213"/>
            <a:ext cx="11309131" cy="1142385"/>
          </a:xfrm>
        </p:spPr>
        <p:txBody>
          <a:bodyPr/>
          <a:lstStyle/>
          <a:p>
            <a:pPr algn="ctr"/>
            <a:r>
              <a:rPr lang="en-US" dirty="0"/>
              <a:t>Connecticut’s Open Data Initiative Foreclosure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dirty="0"/>
              <a:t>Each record contains:</a:t>
            </a:r>
          </a:p>
          <a:p>
            <a:pPr lvl="1"/>
            <a:r>
              <a:rPr lang="en-US" dirty="0"/>
              <a:t>Listing year</a:t>
            </a:r>
          </a:p>
          <a:p>
            <a:pPr lvl="1"/>
            <a:r>
              <a:rPr lang="en-US" dirty="0"/>
              <a:t>Date of transaction</a:t>
            </a:r>
          </a:p>
          <a:p>
            <a:pPr lvl="1"/>
            <a:r>
              <a:rPr lang="en-US" dirty="0"/>
              <a:t>Street address and town</a:t>
            </a:r>
          </a:p>
          <a:p>
            <a:pPr lvl="1"/>
            <a:r>
              <a:rPr lang="en-US" dirty="0"/>
              <a:t>Assessed Value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Sale Price</a:t>
            </a:r>
          </a:p>
          <a:p>
            <a:pPr lvl="1"/>
            <a:r>
              <a:rPr lang="en-US" dirty="0"/>
              <a:t>Type of property – single unit house, multiple unit, apartment, commercial, vacant, and so forth</a:t>
            </a:r>
          </a:p>
          <a:p>
            <a:pPr lvl="1"/>
            <a:r>
              <a:rPr lang="en-US" dirty="0"/>
              <a:t>Type of transaction – including if it was a foreclosure sale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F085F-D764-419E-AA7E-94C3F560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9" y="3994510"/>
            <a:ext cx="9601200" cy="21316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B9F9-6AC8-4E7E-9AB3-C7C02244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28" y="503853"/>
            <a:ext cx="10402614" cy="1142385"/>
          </a:xfrm>
        </p:spPr>
        <p:txBody>
          <a:bodyPr/>
          <a:lstStyle/>
          <a:p>
            <a:r>
              <a:rPr lang="en-US" dirty="0"/>
              <a:t>Connecticut’s Open Data: </a:t>
            </a:r>
            <a:r>
              <a:rPr lang="en-US" dirty="0" smtClean="0"/>
              <a:t>Limitations and 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60681-4079-4E15-B373-2F1D06DE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Problem with 2014 records in the original dataset – no notation about type of transaction (data manager is attempting to fix it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As a result: selected </a:t>
            </a:r>
            <a:r>
              <a:rPr lang="en-US" sz="2000" dirty="0"/>
              <a:t>2005 through 2013 – before, during, and after subprime mortgage crisis</a:t>
            </a:r>
          </a:p>
          <a:p>
            <a:r>
              <a:rPr lang="en-US" sz="2400" dirty="0" smtClean="0"/>
              <a:t>Contained addresses but need to geocode them</a:t>
            </a:r>
            <a:endParaRPr lang="en-US" sz="2400" dirty="0"/>
          </a:p>
          <a:p>
            <a:r>
              <a:rPr lang="en-US" sz="2400" dirty="0" smtClean="0"/>
              <a:t>Total </a:t>
            </a:r>
            <a:r>
              <a:rPr lang="en-US" sz="2400" dirty="0"/>
              <a:t>of more than 14,000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2114</TotalTime>
  <Words>1351</Words>
  <Application>Microsoft Office PowerPoint</Application>
  <PresentationFormat>Widescreen</PresentationFormat>
  <Paragraphs>191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Gill Sans MT</vt:lpstr>
      <vt:lpstr>Diamond Grid 16x9</vt:lpstr>
      <vt:lpstr>Spatial Analysis of Foreclosure Sales in Connecticut:  2005 to 2013</vt:lpstr>
      <vt:lpstr>Overview</vt:lpstr>
      <vt:lpstr>Why examine foreclosures?</vt:lpstr>
      <vt:lpstr>Background: Subprime Mortgage Crisis</vt:lpstr>
      <vt:lpstr>Foreclosures and Population Demographics</vt:lpstr>
      <vt:lpstr>Related Previous Research</vt:lpstr>
      <vt:lpstr>Data: Connecticut Open Data</vt:lpstr>
      <vt:lpstr>Connecticut’s Open Data Initiative Foreclosure Records</vt:lpstr>
      <vt:lpstr>Connecticut’s Open Data: Limitations and Use</vt:lpstr>
      <vt:lpstr>Connecticut Foreclosures Sales 2005 to 2013</vt:lpstr>
      <vt:lpstr>Map of All Foreclosure Sales in Connecticut</vt:lpstr>
      <vt:lpstr>Methodology: Demographic Characteristics of Foreclosures </vt:lpstr>
      <vt:lpstr>Methodology: Enumeration Units</vt:lpstr>
      <vt:lpstr>PowerPoint Presentation</vt:lpstr>
      <vt:lpstr>Data Processing: Geocoding</vt:lpstr>
      <vt:lpstr>Data Processing: Geocoding</vt:lpstr>
      <vt:lpstr>Analysis</vt:lpstr>
      <vt:lpstr>Analysis: Example of LISA – Cluster Map</vt:lpstr>
      <vt:lpstr>Analysis: Example of LISA – Significance Map</vt:lpstr>
      <vt:lpstr>Possible Conclusions from Analysis</vt:lpstr>
      <vt:lpstr>Limitations</vt:lpstr>
      <vt:lpstr>Proposed Timeline for Capstone Project</vt:lpstr>
      <vt:lpstr>Questions</vt:lpstr>
      <vt:lpstr>References</vt:lpstr>
      <vt:lpstr>References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Foreclosures in Connecticut:  2005 to 2013</dc:title>
  <dc:creator>Ryan O'Neil</dc:creator>
  <cp:lastModifiedBy>Ryan O'Neil</cp:lastModifiedBy>
  <cp:revision>101</cp:revision>
  <cp:lastPrinted>2018-10-25T15:37:13Z</cp:lastPrinted>
  <dcterms:created xsi:type="dcterms:W3CDTF">2018-10-17T20:36:17Z</dcterms:created>
  <dcterms:modified xsi:type="dcterms:W3CDTF">2018-10-25T16:19:56Z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