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7"/>
  </p:notes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2" r:id="rId9"/>
    <p:sldId id="263" r:id="rId10"/>
    <p:sldId id="265" r:id="rId11"/>
    <p:sldId id="278" r:id="rId12"/>
    <p:sldId id="266" r:id="rId13"/>
    <p:sldId id="279" r:id="rId14"/>
    <p:sldId id="267" r:id="rId15"/>
    <p:sldId id="268" r:id="rId16"/>
    <p:sldId id="269" r:id="rId17"/>
    <p:sldId id="270" r:id="rId18"/>
    <p:sldId id="271" r:id="rId19"/>
    <p:sldId id="282" r:id="rId20"/>
    <p:sldId id="272" r:id="rId21"/>
    <p:sldId id="274" r:id="rId22"/>
    <p:sldId id="275" r:id="rId23"/>
    <p:sldId id="277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3" autoAdjust="0"/>
    <p:restoredTop sz="94652" autoAdjust="0"/>
  </p:normalViewPr>
  <p:slideViewPr>
    <p:cSldViewPr>
      <p:cViewPr>
        <p:scale>
          <a:sx n="73" d="100"/>
          <a:sy n="73" d="100"/>
        </p:scale>
        <p:origin x="-80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B49F4-EC7A-4C63-AC4D-1248CDE39260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2899D-89E1-463A-9AF0-6CF814657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F8148C-E46A-45D5-A7BB-9F6C8613C29C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4EDB7D-EBC2-4F09-B435-BFEF3597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olufunso.ogidan\Desktop\Picture1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tretch>
            <a:fillRect/>
          </a:stretch>
        </p:blipFill>
        <p:spPr bwMode="auto">
          <a:xfrm>
            <a:off x="990600" y="1295401"/>
            <a:ext cx="8153401" cy="5562600"/>
          </a:xfrm>
          <a:prstGeom prst="rect">
            <a:avLst/>
          </a:prstGeom>
          <a:blipFill>
            <a:blip r:embed="rId3" cstate="print">
              <a:biLevel thresh="50000"/>
            </a:blip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696200" cy="28194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/>
              <a:t>PROPOSAL FOR </a:t>
            </a:r>
            <a:br>
              <a:rPr lang="en-US" sz="3800" b="1" dirty="0" smtClean="0"/>
            </a:br>
            <a:r>
              <a:rPr lang="en-US" sz="3800" b="1" dirty="0" smtClean="0"/>
              <a:t>STATEWIDE GROUNDWATER VULNERABILITY STUDY FOR MARYLAND</a:t>
            </a:r>
            <a:endParaRPr lang="en-US" sz="38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8077200" cy="1828800"/>
          </a:xfrm>
        </p:spPr>
        <p:txBody>
          <a:bodyPr>
            <a:normAutofit/>
          </a:bodyPr>
          <a:lstStyle/>
          <a:p>
            <a:pPr algn="ctr"/>
            <a:r>
              <a:rPr lang="en-US" sz="1200" b="1" dirty="0" smtClean="0"/>
              <a:t>By </a:t>
            </a:r>
            <a:r>
              <a:rPr lang="en-US" sz="1200" b="1" dirty="0" err="1" smtClean="0"/>
              <a:t>Olufunso</a:t>
            </a:r>
            <a:r>
              <a:rPr lang="en-US" sz="1200" b="1" dirty="0" smtClean="0"/>
              <a:t> S. </a:t>
            </a:r>
            <a:r>
              <a:rPr lang="en-US" sz="1200" b="1" dirty="0" err="1" smtClean="0"/>
              <a:t>Ogidan</a:t>
            </a:r>
            <a:endParaRPr lang="en-US" sz="1200" b="1" i="1" dirty="0" smtClean="0"/>
          </a:p>
          <a:p>
            <a:pPr algn="ctr"/>
            <a:r>
              <a:rPr lang="en-US" sz="1200" b="1" dirty="0" smtClean="0"/>
              <a:t>GEOG 596A</a:t>
            </a:r>
            <a:endParaRPr lang="en-US" sz="1200" b="1" i="1" dirty="0" smtClean="0"/>
          </a:p>
          <a:p>
            <a:pPr algn="ctr"/>
            <a:r>
              <a:rPr lang="en-US" sz="1200" b="1" dirty="0" smtClean="0"/>
              <a:t>05 January 2010</a:t>
            </a:r>
            <a:endParaRPr lang="en-US" sz="1200" b="1" i="1" dirty="0" smtClean="0"/>
          </a:p>
          <a:p>
            <a:pPr algn="ctr"/>
            <a:r>
              <a:rPr lang="en-US" sz="1200" dirty="0" smtClean="0"/>
              <a:t> </a:t>
            </a:r>
          </a:p>
          <a:p>
            <a:pPr algn="ctr"/>
            <a:r>
              <a:rPr lang="en-US" sz="1200" b="1" cap="small" dirty="0" smtClean="0"/>
              <a:t>Adviser: Dr. Barry Evans</a:t>
            </a:r>
            <a:endParaRPr lang="en-US" sz="1200" dirty="0" smtClean="0"/>
          </a:p>
          <a:p>
            <a:pPr algn="ctr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Depth to Water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866888" cy="5486400"/>
          </a:xfrm>
        </p:spPr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dirty="0" smtClean="0"/>
              <a:t>Depth to water (feet) determines the depth that contaminants have to travel before reaching the groundwater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dirty="0" smtClean="0"/>
              <a:t>Groundwater well data obtained from USGS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dirty="0" smtClean="0"/>
              <a:t>Data from1,012 groundwater wells will be used for the study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en-US" sz="24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dirty="0" smtClean="0"/>
              <a:t>Four Year average of data will be used to estimate depth to water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400" dirty="0" smtClean="0"/>
              <a:t>Continuous depth to water surface will be interpolated from the point well data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q"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990600"/>
                <a:gridCol w="533400"/>
                <a:gridCol w="1524000"/>
                <a:gridCol w="990600"/>
                <a:gridCol w="1295400"/>
                <a:gridCol w="609600"/>
              </a:tblGrid>
              <a:tr h="40639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dirty="0" smtClean="0"/>
                        <a:t>Example of USGS Well Data</a:t>
                      </a:r>
                      <a:endParaRPr lang="de-DE" sz="2400" b="1" i="0" u="none" strike="noStrike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66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erdana"/>
                        </a:rPr>
                        <a:t>USGS 380408075335701 WO Fb 2</a:t>
                      </a: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74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Worcester County, Maryland</a:t>
                      </a: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Output formats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6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Latitude  38°04'07", Longitude  75°33'58" NAD27</a:t>
                      </a: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Table of data 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9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Land-surface elevation 15 feet above sea level NGVD29</a:t>
                      </a: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100" b="0" i="0" u="sng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Tab-separated data 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6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The depth of the well is 130 feet below land surface.</a:t>
                      </a: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100" b="0" i="0" u="sng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Graph of data 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61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The depth of the hole is 130 feet below land surface.</a:t>
                      </a: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100" b="0" i="0" u="sng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Reselect period 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66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This well is completed in the Northern Atlantic Coastal Plain aquifer system (S100NATLCP) national aquifer.</a:t>
                      </a:r>
                    </a:p>
                  </a:txBody>
                  <a:tcPr marL="0" marR="0" marT="0" marB="0" anchor="b"/>
                </a:tc>
                <a:tc rowSpan="2" gridSpan="6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This well is completed in the Pocomoke Aquifer (122PCMK) local aquifer.</a:t>
                      </a:r>
                    </a:p>
                  </a:txBody>
                  <a:tcPr marL="0" marR="0" marT="0" marB="0" anchor="b"/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42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Water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level,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feet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below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land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surface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Status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Time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Water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level,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feet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below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land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surface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Status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201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3/15/2005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16.2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4/23/2007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16.65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074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9/21/2005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18.66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9/13/2007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10:50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22.76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074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4/17/2006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17.43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4/21/2008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16.81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074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9/11/2006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18.85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9/26/2008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19.3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07449">
                <a:tc rowSpan="2"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3/30/2009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16.12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07449">
                <a:tc gridSpan="3" v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9/23/2009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17.65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Net Recharge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Net Recharge (inch per year) is the quantity of water from precipitation that infiltrate into the ground to reach the water table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There is no existing net recharge data for Maryland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Estimated net recharge will be made from the hydrological soil group characteristics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Hydrologic soil group data was obtained from the USDA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4005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Net Recharge Estimation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00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Hydrologic</a:t>
                      </a:r>
                      <a:r>
                        <a:rPr lang="en-US" baseline="0" dirty="0" smtClean="0"/>
                        <a:t> Soil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USDA</a:t>
                      </a:r>
                      <a:r>
                        <a:rPr lang="en-US" baseline="0" dirty="0" smtClean="0"/>
                        <a:t> Average Annual Recharge Volume (inches/year)*</a:t>
                      </a:r>
                      <a:endParaRPr lang="en-US" dirty="0"/>
                    </a:p>
                  </a:txBody>
                  <a:tcPr/>
                </a:tc>
              </a:tr>
              <a:tr h="811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811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811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811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811400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*Rawls,  W., </a:t>
                      </a:r>
                      <a:r>
                        <a:rPr lang="en-US" sz="1200" dirty="0" err="1" smtClean="0"/>
                        <a:t>Brakensiek</a:t>
                      </a:r>
                      <a:r>
                        <a:rPr lang="en-US" sz="1200" dirty="0" smtClean="0"/>
                        <a:t>, D., </a:t>
                      </a:r>
                      <a:r>
                        <a:rPr lang="en-US" sz="1200" baseline="0" dirty="0" smtClean="0"/>
                        <a:t> &amp; Saxton,  K (1982). Estimation of Soil Properties. </a:t>
                      </a:r>
                      <a:r>
                        <a:rPr lang="en-US" sz="1200" i="1" baseline="0" dirty="0" smtClean="0"/>
                        <a:t>Transactions of the American Society of Agricultural Engineers, 25(5), </a:t>
                      </a:r>
                      <a:r>
                        <a:rPr lang="en-US" sz="1200" i="0" baseline="0" dirty="0" smtClean="0"/>
                        <a:t>1316-1320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Aquifer Media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Aquifer media refers to the consolidated or unconsolidated subsurface rocks that serves as the aquifer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An aquifer is a water bearing formation that can economically yield water to well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Aquifer media data was obtained from USGS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Soil Media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Soil Media is the upper weathered zone of the earth up to about six feet or less from the surface</a:t>
            </a:r>
          </a:p>
          <a:p>
            <a:pPr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Soil Media affect the infiltration and biogeochemical attenuation of contaminants</a:t>
            </a:r>
          </a:p>
          <a:p>
            <a:pPr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Soil media data was obtained from the USDA soil data mart</a:t>
            </a:r>
          </a:p>
          <a:p>
            <a:pPr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Drainage characteristics and percent loam attributes from the data will be used to estimate the DRASTIC rating for the soil media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Topography (Slope)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Topography is the slope variability of the land surface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Topography influence the proportion of precipitation and anthropogenic contaminants runoff or infiltrate into the ground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179 10m resolution National Elevation Dataset (NED) quadrangle data covering most of Maryland </a:t>
            </a:r>
            <a:r>
              <a:rPr lang="en-US" sz="2400" smtClean="0"/>
              <a:t>were obtained from </a:t>
            </a:r>
            <a:r>
              <a:rPr lang="en-US" sz="2400" dirty="0" smtClean="0"/>
              <a:t>USGS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 NED quadrangles were mosaic in </a:t>
            </a:r>
            <a:r>
              <a:rPr lang="en-US" sz="2400" dirty="0" err="1" smtClean="0"/>
              <a:t>ArcGIS</a:t>
            </a:r>
            <a:r>
              <a:rPr lang="en-US" sz="2400" dirty="0" smtClean="0"/>
              <a:t> 9.3 Spatial Analyst Tool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Slope will be calculated from the NED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Impact of the Vadose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The </a:t>
            </a:r>
            <a:r>
              <a:rPr lang="en-US" sz="2400" dirty="0" err="1" smtClean="0"/>
              <a:t>vadose</a:t>
            </a:r>
            <a:r>
              <a:rPr lang="en-US" sz="2400" dirty="0" smtClean="0"/>
              <a:t> zone is the zone between the land surface and the regional water table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 DRASTIC ratings for the impact of the </a:t>
            </a:r>
            <a:r>
              <a:rPr lang="en-US" sz="2400" dirty="0" err="1" smtClean="0"/>
              <a:t>vadose</a:t>
            </a:r>
            <a:r>
              <a:rPr lang="en-US" sz="2400" dirty="0" smtClean="0"/>
              <a:t> zone are based on the characteristics of the unsaturated zone rock types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Vadose zone data will be estimated from the geological data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Published geological map was obtained from USGS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Hydraulic Conductivity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Hydraulic conductivity is the ability of an aquifer to transmit water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Hydraulic conductivity (</a:t>
            </a:r>
            <a:r>
              <a:rPr lang="en-US" sz="2400" dirty="0" err="1" smtClean="0"/>
              <a:t>gpd</a:t>
            </a:r>
            <a:r>
              <a:rPr lang="en-US" sz="2400" dirty="0" smtClean="0"/>
              <a:t>/ft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determines the rate at which groundwater will flow under a specific hydraulic gradient in the saturated zone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Hydraulic conductivity will be estimated from the physical characteristics of the aquifer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62785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Proposed Methodology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Outline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Background &amp; Scope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Project Goals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Data and Data Sources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Proposed Methodology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Limitations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Weighting and Rating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Each hydrogeologic parameter will be assigned a rating between 1 and 10 based on the ranges or significant media type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Each rating will be scaled by the Weighting factors ranging from 1 to 5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 weighted ratings will be summed to obtain the DRASTIC Index D</a:t>
            </a:r>
            <a:r>
              <a:rPr lang="en-US" sz="2400" baseline="-25000" dirty="0" smtClean="0"/>
              <a:t>i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baseline="-25000" dirty="0" smtClean="0"/>
          </a:p>
          <a:p>
            <a:pPr>
              <a:buFont typeface="Wingdings" pitchFamily="2" charset="2"/>
              <a:buChar char="q"/>
            </a:pP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2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440"/>
                <a:gridCol w="653442"/>
                <a:gridCol w="653442"/>
                <a:gridCol w="653442"/>
                <a:gridCol w="653442"/>
                <a:gridCol w="653442"/>
                <a:gridCol w="653442"/>
                <a:gridCol w="653442"/>
                <a:gridCol w="795022"/>
                <a:gridCol w="457411"/>
                <a:gridCol w="707900"/>
                <a:gridCol w="726093"/>
                <a:gridCol w="653442"/>
                <a:gridCol w="576600"/>
              </a:tblGrid>
              <a:tr h="430124">
                <a:tc gridSpan="14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DRASTIC 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Rating and Weighting Values for the Various </a:t>
                      </a:r>
                      <a:r>
                        <a:rPr lang="en-US" sz="1800" b="1" i="0" u="none" strike="noStrike" baseline="0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Hydrogeological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Parameter Setting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124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Depth to water (ft)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Recharge (in)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Topography (slope) %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Conductivity (gpd/ft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Aquifer media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Vadose zone material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Soil Media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05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Rating</a:t>
                      </a:r>
                    </a:p>
                  </a:txBody>
                  <a:tcPr marL="9525" marR="9525" marT="9525" marB="0" anchor="b"/>
                </a:tc>
              </a:tr>
              <a:tr h="39519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1-100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Massive Shale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Confining Layer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Thin or absent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58732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100-300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Metamorphic/Igneous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Silt/Clay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Gravel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82164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300-700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Weathered metamorphic/igneous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0305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700-1000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Glacial till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Limestone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65916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50-75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1000-2000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Bedded Sandstone,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Limestone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sandstone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Shrinking clay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58732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75-100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DRASTIC Weight 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DRASTIC Weight 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Massive Sandstone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Bedded limestone, Sandstone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Sandy loam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58732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DRASTIC Weight 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Massive limestone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Sand and Gravel with silt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587326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DRASTIC Weight 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Sand and gravel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Sand and Gravel with silt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Silty loam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03054">
                <a:tc rowSpan="4" gridSpan="8"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Aller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L., T. Bennett, J.H. Lehr, R.J. Petty, and G. Hackett, 1987.  DRASTIC: A Standardized System for Evaluating Ground Water Pollution Potential Using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Hydrogeologic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Settings.  EPA 600/2-87/035,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OK, 163 pp.)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Basalt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Basalt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clay loam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95190">
                <a:tc gridSpan="8" vMerge="1"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Karst limestone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Karsts limestone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Muck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587326">
                <a:tc gridSpan="8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DRASTIC Weight 3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DRASTIC Weight 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shrinking clay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0769">
                <a:tc gridSpan="8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DRASTIC Weight 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DRASTIC Index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DRASTIC index will be computed by applying a linear combination of the seven parameters based on the equation below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= 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R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W</a:t>
            </a:r>
            <a:r>
              <a:rPr lang="en-US" sz="2400" i="1" dirty="0" smtClean="0"/>
              <a:t> + R</a:t>
            </a:r>
            <a:r>
              <a:rPr lang="en-US" sz="2400" i="1" baseline="-25000" dirty="0" smtClean="0"/>
              <a:t>R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W</a:t>
            </a:r>
            <a:r>
              <a:rPr lang="en-US" sz="2400" i="1" dirty="0" smtClean="0"/>
              <a:t> + A</a:t>
            </a:r>
            <a:r>
              <a:rPr lang="en-US" sz="2400" i="1" baseline="-25000" dirty="0" smtClean="0"/>
              <a:t>R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W</a:t>
            </a:r>
            <a:r>
              <a:rPr lang="en-US" sz="2400" i="1" dirty="0" smtClean="0"/>
              <a:t> + S</a:t>
            </a:r>
            <a:r>
              <a:rPr lang="en-US" sz="2400" i="1" baseline="-25000" dirty="0" smtClean="0"/>
              <a:t>R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W</a:t>
            </a:r>
            <a:r>
              <a:rPr lang="en-US" sz="2400" i="1" dirty="0" smtClean="0"/>
              <a:t> + T</a:t>
            </a:r>
            <a:r>
              <a:rPr lang="en-US" sz="2400" i="1" baseline="-25000" dirty="0" smtClean="0"/>
              <a:t>R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W</a:t>
            </a:r>
            <a:r>
              <a:rPr lang="en-US" sz="2400" i="1" dirty="0" smtClean="0"/>
              <a:t> + I</a:t>
            </a:r>
            <a:r>
              <a:rPr lang="en-US" sz="2400" i="1" baseline="-25000" dirty="0" smtClean="0"/>
              <a:t>R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W</a:t>
            </a:r>
            <a:r>
              <a:rPr lang="en-US" sz="2400" i="1" dirty="0" smtClean="0"/>
              <a:t> + C</a:t>
            </a:r>
            <a:r>
              <a:rPr lang="en-US" sz="2400" i="1" baseline="-25000" dirty="0" smtClean="0"/>
              <a:t>R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W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Where </a:t>
            </a:r>
          </a:p>
          <a:p>
            <a:pPr>
              <a:buNone/>
            </a:pPr>
            <a:r>
              <a:rPr lang="en-US" sz="2400" dirty="0" smtClean="0"/>
              <a:t>D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DRASTIC Index</a:t>
            </a:r>
          </a:p>
          <a:p>
            <a:pPr>
              <a:buNone/>
            </a:pPr>
            <a:r>
              <a:rPr lang="en-US" sz="2400" dirty="0" smtClean="0"/>
              <a:t>D, R, A, S, T, I, C = Initials of the seven hydrogeologic factors, </a:t>
            </a:r>
          </a:p>
          <a:p>
            <a:pPr>
              <a:buNone/>
            </a:pPr>
            <a:r>
              <a:rPr lang="en-US" sz="2400" dirty="0" smtClean="0"/>
              <a:t>R= Ratings</a:t>
            </a:r>
          </a:p>
          <a:p>
            <a:pPr>
              <a:buNone/>
            </a:pPr>
            <a:r>
              <a:rPr lang="en-US" sz="2400" dirty="0" smtClean="0"/>
              <a:t>W= Weight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DRASTIC Index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ArcGIS</a:t>
            </a:r>
            <a:r>
              <a:rPr lang="en-US" sz="2400" dirty="0" smtClean="0"/>
              <a:t> 9.3 will be used to perform the analyses and calculations 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 resulting D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will be ranked to generate relative groundwater vulnerability index for the state. 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will be displayed on thematic map that ranks areas within the state based on their susceptibility to groundwater pollution. 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 higher the calculated DRASTIC index for an area, the greater the vulnerability of that area to groundwater contamination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Some </a:t>
            </a:r>
            <a:r>
              <a:rPr lang="en-US" sz="2400" dirty="0" err="1" smtClean="0"/>
              <a:t>hydrogeologic</a:t>
            </a:r>
            <a:r>
              <a:rPr lang="en-US" sz="2400" dirty="0" smtClean="0"/>
              <a:t> parameters were estimated due to unavailability of published data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There was no available data on the spatial locations of previous groundwater </a:t>
            </a:r>
            <a:r>
              <a:rPr lang="en-US" sz="2400" smtClean="0"/>
              <a:t>contaminations in </a:t>
            </a:r>
            <a:r>
              <a:rPr lang="en-US" sz="2400" dirty="0" smtClean="0"/>
              <a:t>the state of Maryland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cannot be singularly used to determine the suitability of a site for waste disposal or USTs.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6049962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Questions?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Background &amp;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Multiple cases of groundwater pollution in Maryland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Current groundwater protection programs in Maryland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Brief description of DRASTIC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Groundwater pollution in Maryland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620000" cy="5715000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" pitchFamily="2" charset="2"/>
              <a:buChar char="q"/>
            </a:pPr>
            <a:r>
              <a:rPr lang="en-US" sz="2700" dirty="0" smtClean="0"/>
              <a:t>Methyl Tertiary Butyl Ether (MTBE) leakages into groundwater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" pitchFamily="2" charset="2"/>
              <a:buChar char="q"/>
            </a:pPr>
            <a:r>
              <a:rPr lang="en-US" sz="2700" dirty="0" smtClean="0"/>
              <a:t>Currently there are 8,500 Underground Storage Tanks (UST) and 11,109 confirmed releases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" pitchFamily="2" charset="2"/>
              <a:buChar char="q"/>
            </a:pPr>
            <a:r>
              <a:rPr lang="en-US" sz="2700" dirty="0" smtClean="0"/>
              <a:t>Pesticide presence in groundwater system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" pitchFamily="2" charset="2"/>
              <a:buChar char="q"/>
            </a:pPr>
            <a:r>
              <a:rPr lang="en-US" sz="2700" dirty="0" smtClean="0"/>
              <a:t>Other potential sources of groundwater contamination-Spillage, Waste Disposal sites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WolmanReport_Vol1.pdf - Adobe Reader.bmp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148513" y="1687513"/>
            <a:ext cx="1766887" cy="1492250"/>
          </a:xfrm>
        </p:spPr>
      </p:pic>
      <p:sp>
        <p:nvSpPr>
          <p:cNvPr id="5" name="TextBox 4"/>
          <p:cNvSpPr txBox="1"/>
          <p:nvPr/>
        </p:nvSpPr>
        <p:spPr>
          <a:xfrm>
            <a:off x="838200" y="1524000"/>
            <a:ext cx="6019800" cy="6280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q"/>
            </a:pPr>
            <a:r>
              <a:rPr lang="en-US" sz="2400" dirty="0" smtClean="0"/>
              <a:t>Most groundwater protection plan are implemented at the local government level</a:t>
            </a:r>
          </a:p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q"/>
            </a:pPr>
            <a:r>
              <a:rPr lang="en-US" sz="2400" dirty="0" smtClean="0"/>
              <a:t>Maryland Department of the Environment (MDE) provides technical, informational and funding support to the local governments</a:t>
            </a:r>
          </a:p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q"/>
            </a:pPr>
            <a:r>
              <a:rPr lang="en-US" sz="2400" dirty="0" smtClean="0"/>
              <a:t>Most programs focused on protection of the areas around wells where activities could result in contamination</a:t>
            </a:r>
          </a:p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q"/>
            </a:pPr>
            <a:r>
              <a:rPr lang="en-US" sz="2400" dirty="0" smtClean="0"/>
              <a:t>Groundwater recharge areas protection</a:t>
            </a:r>
          </a:p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q"/>
            </a:pPr>
            <a:r>
              <a:rPr lang="en-US" sz="2400" dirty="0" smtClean="0"/>
              <a:t>Currently there is no statewide groundwater vulnerability map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342900" indent="-342900">
              <a:spcBef>
                <a:spcPct val="20000"/>
              </a:spcBef>
            </a:pPr>
            <a:endParaRPr lang="en-US" sz="3200" dirty="0" smtClean="0"/>
          </a:p>
        </p:txBody>
      </p:sp>
      <p:pic>
        <p:nvPicPr>
          <p:cNvPr id="12" name="Picture 11" descr="well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3581400"/>
            <a:ext cx="1731150" cy="20600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152401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Maryland Groundwater Protection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5438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Description of the DRASTIC Method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410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The DRASTIC Model is the most widely used groundwater vulnerability assessment method available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DRASTIC utilizes seven hydrogeologic parameters to determine vulnerability to groundwater contamination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DRASTIC is an acronym that stands for the initial of the seven hydrogeologic parameter</a:t>
            </a:r>
          </a:p>
          <a:p>
            <a:pPr lvl="1"/>
            <a:r>
              <a:rPr lang="en-US" sz="2000" dirty="0" smtClean="0"/>
              <a:t>D =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D</a:t>
            </a:r>
            <a:r>
              <a:rPr lang="en-US" sz="2000" dirty="0" smtClean="0"/>
              <a:t>epth to groundwater</a:t>
            </a:r>
          </a:p>
          <a:p>
            <a:pPr lvl="1"/>
            <a:r>
              <a:rPr lang="en-US" sz="2000" dirty="0" smtClean="0"/>
              <a:t>R= net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R</a:t>
            </a:r>
            <a:r>
              <a:rPr lang="en-US" sz="2000" dirty="0" smtClean="0"/>
              <a:t>echarge</a:t>
            </a:r>
          </a:p>
          <a:p>
            <a:pPr lvl="1"/>
            <a:r>
              <a:rPr lang="en-US" sz="2000" dirty="0" smtClean="0"/>
              <a:t>A=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en-US" sz="2000" dirty="0" smtClean="0"/>
              <a:t>quifer media</a:t>
            </a:r>
          </a:p>
          <a:p>
            <a:pPr lvl="1"/>
            <a:r>
              <a:rPr lang="en-US" sz="2000" dirty="0" smtClean="0"/>
              <a:t>S=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en-US" sz="2000" dirty="0" smtClean="0"/>
              <a:t>oil media</a:t>
            </a:r>
          </a:p>
          <a:p>
            <a:pPr lvl="1"/>
            <a:r>
              <a:rPr lang="en-US" sz="2000" dirty="0" smtClean="0"/>
              <a:t>T=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T</a:t>
            </a:r>
            <a:r>
              <a:rPr lang="en-US" sz="2000" dirty="0" smtClean="0"/>
              <a:t>opography (Slope)</a:t>
            </a:r>
          </a:p>
          <a:p>
            <a:pPr lvl="1"/>
            <a:r>
              <a:rPr lang="en-US" sz="2000" dirty="0" smtClean="0"/>
              <a:t>I =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US" sz="2000" dirty="0" smtClean="0"/>
              <a:t>mpact of the </a:t>
            </a:r>
            <a:r>
              <a:rPr lang="en-US" sz="2000" dirty="0" err="1" smtClean="0"/>
              <a:t>vadose</a:t>
            </a:r>
            <a:r>
              <a:rPr lang="en-US" sz="2000" dirty="0" smtClean="0"/>
              <a:t> zone</a:t>
            </a:r>
          </a:p>
          <a:p>
            <a:pPr lvl="1"/>
            <a:r>
              <a:rPr lang="en-US" sz="2000" dirty="0" smtClean="0"/>
              <a:t>C= hydraulic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en-US" sz="2000" dirty="0" smtClean="0"/>
              <a:t>onductivity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Assigned Weight for DRASTIC Parameters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3048000"/>
          <a:ext cx="67183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2222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Depth to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 Recharge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Aquifer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Soil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of the Vadose Zone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Hydraulic Conductivity of the Aquifer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1371600"/>
            <a:ext cx="70866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US" sz="2400" dirty="0" smtClean="0"/>
              <a:t>Each DRASTIC parameter is assigned a relative weight ranging from 1 to 5 based on their relative importance in influencing the flow of contaminants into groundwater system.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60960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Aller</a:t>
            </a:r>
            <a:r>
              <a:rPr lang="en-US" sz="1000" dirty="0" smtClean="0"/>
              <a:t>, L., T. Bennett, J.H. Lehr, R.J. Petty, and G. Hackett, 1987.  DRASTIC: A Standardized System for Evaluating Ground Water Pollution Potential Using </a:t>
            </a:r>
            <a:r>
              <a:rPr lang="en-US" sz="1000" dirty="0" err="1" smtClean="0"/>
              <a:t>Hydrogeologic</a:t>
            </a:r>
            <a:r>
              <a:rPr lang="en-US" sz="1000" dirty="0" smtClean="0"/>
              <a:t> Settings.  EPA 600/2-87/035, </a:t>
            </a:r>
            <a:r>
              <a:rPr lang="en-US" sz="1000" dirty="0" err="1" smtClean="0"/>
              <a:t>Ada</a:t>
            </a:r>
            <a:r>
              <a:rPr lang="en-US" sz="1000" dirty="0" smtClean="0"/>
              <a:t>, OK, 163 pp.)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Project Goal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To Develop a statewide groundwater vulnerability map 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Rank areas based on the DRASTIC vulnerability index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Identify areas with the greatest potential to groundwater pollution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Provide information on areas where targeted critical vulnerability assessment might be required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14488" cy="5257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Data and Data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5141</TotalTime>
  <Words>1406</Words>
  <Application>Microsoft Office PowerPoint</Application>
  <PresentationFormat>On-screen Show (4:3)</PresentationFormat>
  <Paragraphs>394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PROPOSAL FOR  STATEWIDE GROUNDWATER VULNERABILITY STUDY FOR MARYLAND</vt:lpstr>
      <vt:lpstr>Outline</vt:lpstr>
      <vt:lpstr>Background &amp; Scope</vt:lpstr>
      <vt:lpstr>Groundwater pollution in Maryland </vt:lpstr>
      <vt:lpstr>Slide 5</vt:lpstr>
      <vt:lpstr>Description of the DRASTIC Method</vt:lpstr>
      <vt:lpstr>Assigned Weight for DRASTIC Parameters</vt:lpstr>
      <vt:lpstr>Project Goal</vt:lpstr>
      <vt:lpstr>Data and Data Sources</vt:lpstr>
      <vt:lpstr>Depth to Water</vt:lpstr>
      <vt:lpstr>Slide 11</vt:lpstr>
      <vt:lpstr>Net Recharge</vt:lpstr>
      <vt:lpstr>Slide 13</vt:lpstr>
      <vt:lpstr>Aquifer Media</vt:lpstr>
      <vt:lpstr>Soil Media</vt:lpstr>
      <vt:lpstr>Topography (Slope)</vt:lpstr>
      <vt:lpstr>Impact of the Vadose Zone</vt:lpstr>
      <vt:lpstr>Hydraulic Conductivity</vt:lpstr>
      <vt:lpstr>Proposed Methodology</vt:lpstr>
      <vt:lpstr>Weighting and Rating</vt:lpstr>
      <vt:lpstr>Slide 21</vt:lpstr>
      <vt:lpstr>DRASTIC Index</vt:lpstr>
      <vt:lpstr>DRASTIC Index</vt:lpstr>
      <vt:lpstr>Limitations</vt:lpstr>
      <vt:lpstr>Questions?</vt:lpstr>
    </vt:vector>
  </TitlesOfParts>
  <Company>US Army CHPPM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olufunso.ogidan</dc:creator>
  <cp:lastModifiedBy>king</cp:lastModifiedBy>
  <cp:revision>407</cp:revision>
  <dcterms:created xsi:type="dcterms:W3CDTF">2009-12-04T14:41:19Z</dcterms:created>
  <dcterms:modified xsi:type="dcterms:W3CDTF">2010-01-06T13:54:41Z</dcterms:modified>
</cp:coreProperties>
</file>