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6"/>
  </p:notesMasterIdLst>
  <p:sldIdLst>
    <p:sldId id="256" r:id="rId2"/>
    <p:sldId id="260" r:id="rId3"/>
    <p:sldId id="295" r:id="rId4"/>
    <p:sldId id="258" r:id="rId5"/>
    <p:sldId id="259" r:id="rId6"/>
    <p:sldId id="262" r:id="rId7"/>
    <p:sldId id="296" r:id="rId8"/>
    <p:sldId id="261" r:id="rId9"/>
    <p:sldId id="264" r:id="rId10"/>
    <p:sldId id="272" r:id="rId11"/>
    <p:sldId id="274" r:id="rId12"/>
    <p:sldId id="293" r:id="rId13"/>
    <p:sldId id="265" r:id="rId14"/>
    <p:sldId id="283" r:id="rId15"/>
    <p:sldId id="266" r:id="rId16"/>
    <p:sldId id="279" r:id="rId17"/>
    <p:sldId id="284" r:id="rId18"/>
    <p:sldId id="267" r:id="rId19"/>
    <p:sldId id="285" r:id="rId20"/>
    <p:sldId id="268" r:id="rId21"/>
    <p:sldId id="286" r:id="rId22"/>
    <p:sldId id="269" r:id="rId23"/>
    <p:sldId id="287" r:id="rId24"/>
    <p:sldId id="270" r:id="rId25"/>
    <p:sldId id="288" r:id="rId26"/>
    <p:sldId id="271" r:id="rId27"/>
    <p:sldId id="289" r:id="rId28"/>
    <p:sldId id="294" r:id="rId29"/>
    <p:sldId id="275" r:id="rId30"/>
    <p:sldId id="290" r:id="rId31"/>
    <p:sldId id="277" r:id="rId32"/>
    <p:sldId id="280" r:id="rId33"/>
    <p:sldId id="297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3" autoAdjust="0"/>
    <p:restoredTop sz="94652" autoAdjust="0"/>
  </p:normalViewPr>
  <p:slideViewPr>
    <p:cSldViewPr>
      <p:cViewPr>
        <p:scale>
          <a:sx n="71" d="100"/>
          <a:sy n="71" d="100"/>
        </p:scale>
        <p:origin x="-1422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3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B49F4-EC7A-4C63-AC4D-1248CDE39260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2899D-89E1-463A-9AF0-6CF814657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0F8148C-E46A-45D5-A7BB-9F6C8613C29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EDB7D-EBC2-4F09-B435-BFEF35971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48C-E46A-45D5-A7BB-9F6C8613C29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DB7D-EBC2-4F09-B435-BFEF35971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0F8148C-E46A-45D5-A7BB-9F6C8613C29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4EDB7D-EBC2-4F09-B435-BFEF35971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48C-E46A-45D5-A7BB-9F6C8613C29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EDB7D-EBC2-4F09-B435-BFEF359712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48C-E46A-45D5-A7BB-9F6C8613C29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4EDB7D-EBC2-4F09-B435-BFEF359712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0F8148C-E46A-45D5-A7BB-9F6C8613C29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4EDB7D-EBC2-4F09-B435-BFEF359712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0F8148C-E46A-45D5-A7BB-9F6C8613C29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4EDB7D-EBC2-4F09-B435-BFEF359712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48C-E46A-45D5-A7BB-9F6C8613C29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EDB7D-EBC2-4F09-B435-BFEF35971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48C-E46A-45D5-A7BB-9F6C8613C29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EDB7D-EBC2-4F09-B435-BFEF35971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48C-E46A-45D5-A7BB-9F6C8613C29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EDB7D-EBC2-4F09-B435-BFEF359712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0F8148C-E46A-45D5-A7BB-9F6C8613C29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4EDB7D-EBC2-4F09-B435-BFEF359712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F8148C-E46A-45D5-A7BB-9F6C8613C29C}" type="datetimeFigureOut">
              <a:rPr lang="en-US" smtClean="0"/>
              <a:pPr/>
              <a:t>7/7/2010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4EDB7D-EBC2-4F09-B435-BFEF35971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olufunso.ogidan\Desktop\Picture1.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biLevel thresh="50000"/>
            </a:blip>
            <a:srcRect/>
            <a:tile tx="0" ty="0" sx="100000" sy="100000" flip="none" algn="tl"/>
          </a:blipFill>
        </p:spPr>
      </p:pic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457200" y="4876800"/>
            <a:ext cx="8382000" cy="1752600"/>
          </a:xfrm>
        </p:spPr>
        <p:txBody>
          <a:bodyPr>
            <a:normAutofit fontScale="85000" lnSpcReduction="20000"/>
          </a:bodyPr>
          <a:lstStyle/>
          <a:p>
            <a:pPr algn="r"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ll MT" pitchFamily="18" charset="0"/>
                <a:ea typeface="+mj-ea"/>
                <a:cs typeface="+mj-cs"/>
              </a:rPr>
              <a:t>By Olufunso S.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ll MT" pitchFamily="18" charset="0"/>
                <a:ea typeface="+mj-ea"/>
                <a:cs typeface="+mj-cs"/>
              </a:rPr>
              <a:t>Ogidan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ll MT" pitchFamily="18" charset="0"/>
                <a:ea typeface="+mj-ea"/>
                <a:cs typeface="+mj-cs"/>
              </a:rPr>
              <a:t> </a:t>
            </a:r>
          </a:p>
          <a:p>
            <a:pPr algn="r"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ll MT" pitchFamily="18" charset="0"/>
                <a:ea typeface="+mj-ea"/>
                <a:cs typeface="+mj-cs"/>
              </a:rPr>
              <a:t>Environmental Science Officer </a:t>
            </a:r>
          </a:p>
          <a:p>
            <a:pPr algn="r"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ll MT" pitchFamily="18" charset="0"/>
                <a:ea typeface="+mj-ea"/>
                <a:cs typeface="+mj-cs"/>
              </a:rPr>
              <a:t>U.S. Army</a:t>
            </a:r>
          </a:p>
          <a:p>
            <a:pPr algn="r">
              <a:spcBef>
                <a:spcPct val="0"/>
              </a:spcBef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ell MT" pitchFamily="18" charset="0"/>
              <a:ea typeface="+mj-ea"/>
              <a:cs typeface="+mj-cs"/>
            </a:endParaRPr>
          </a:p>
          <a:p>
            <a:pPr algn="r">
              <a:spcBef>
                <a:spcPct val="0"/>
              </a:spcBef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ell MT" pitchFamily="18" charset="0"/>
              <a:ea typeface="+mj-ea"/>
              <a:cs typeface="+mj-cs"/>
            </a:endParaRPr>
          </a:p>
          <a:p>
            <a:pPr algn="r"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ll MT" pitchFamily="18" charset="0"/>
                <a:ea typeface="+mj-ea"/>
                <a:cs typeface="+mj-cs"/>
              </a:rPr>
              <a:t>ADVISER: Dr. Barry Evans </a:t>
            </a:r>
          </a:p>
          <a:p>
            <a:pPr algn="r">
              <a:spcBef>
                <a:spcPct val="0"/>
              </a:spcBef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ell MT" pitchFamily="18" charset="0"/>
              <a:ea typeface="+mj-ea"/>
              <a:cs typeface="+mj-cs"/>
            </a:endParaRPr>
          </a:p>
          <a:p>
            <a:pPr algn="r"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ll MT" pitchFamily="18" charset="0"/>
                <a:ea typeface="+mj-ea"/>
                <a:cs typeface="+mj-cs"/>
              </a:rPr>
              <a:t>24 May 2010</a:t>
            </a:r>
          </a:p>
          <a:p>
            <a:pPr algn="r">
              <a:spcBef>
                <a:spcPct val="0"/>
              </a:spcBef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ell MT" pitchFamily="18" charset="0"/>
              <a:ea typeface="+mj-ea"/>
              <a:cs typeface="+mj-cs"/>
            </a:endParaRPr>
          </a:p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228600"/>
            <a:ext cx="8534400" cy="2133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STATEWIDE DRASTIC GROUNDWATER VULNERABILITY STUDY FOR MARYLAND</a:t>
            </a:r>
            <a:endParaRPr lang="en-US" sz="40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Weighting and 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705088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Each hydrogeologic parameter was assigned a rating between 1 and 10 based on the ranges or significant media type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Each rating was scaled by the Weighting factors ranging from 1 to 5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The summed weighted ratings produced the  DRASTIC Index D</a:t>
            </a:r>
            <a:r>
              <a:rPr lang="en-US" sz="2800" baseline="-25000" dirty="0" smtClean="0"/>
              <a:t>i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baseline="-25000" dirty="0" smtClean="0"/>
          </a:p>
          <a:p>
            <a:pPr>
              <a:buFont typeface="Wingdings" pitchFamily="2" charset="2"/>
              <a:buChar char="q"/>
            </a:pP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2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440"/>
                <a:gridCol w="653442"/>
                <a:gridCol w="653442"/>
                <a:gridCol w="653442"/>
                <a:gridCol w="653442"/>
                <a:gridCol w="653442"/>
                <a:gridCol w="653442"/>
                <a:gridCol w="653442"/>
                <a:gridCol w="795022"/>
                <a:gridCol w="457411"/>
                <a:gridCol w="707900"/>
                <a:gridCol w="726093"/>
                <a:gridCol w="653442"/>
                <a:gridCol w="576600"/>
              </a:tblGrid>
              <a:tr h="430124">
                <a:tc gridSpan="14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DRASTIC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Rating and Weighting Values for the Various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Hydrogeological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Parameter Setting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124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Depth to water (ft)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Recharge (in)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Topography (slope) %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Conductivity (gpd/ft</a:t>
                      </a:r>
                      <a:r>
                        <a:rPr lang="en-US" sz="12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Aquifer media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Vadose zone material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Soil Media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05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Rating</a:t>
                      </a:r>
                    </a:p>
                  </a:txBody>
                  <a:tcPr marL="9525" marR="9525" marT="9525" marB="0" anchor="b"/>
                </a:tc>
              </a:tr>
              <a:tr h="39519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1-100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Massive Shale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Confining Layer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Thin or absent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58732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2-6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100-300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Metamorphic/Igneous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Silt/Clay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Gravel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82164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4-7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300-700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Weathered metamorphic/igneous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20305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700-1000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Glacial till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Limestone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  <a:tr h="65916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50-75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1000-2000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Bedded Sandstone,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Limestone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sandstone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Shrinking clay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58732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75-100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DRASTIC Weight 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DRASTIC Weight 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Massive Sandstone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Bedded limestone, Sandstone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Sandy loam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58732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DRASTIC Weight 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Massive limestone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Sand and Gravel with silt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587326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DRASTIC Weight 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Sand and gravel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Sand and Gravel with silt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Silty loam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03054">
                <a:tc rowSpan="4" gridSpan="8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kumimoji="0" lang="en-US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</a:t>
                      </a: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L., T. Bennett, J.H. Lehr, R.J. Petty, and G. Hackett, 1987.  DRASTIC: A Standardized System for Evaluating Ground Water Pollution Potential Using Hydrogeologic Settings.  EPA 600/2-87/035, </a:t>
                      </a:r>
                      <a:r>
                        <a:rPr kumimoji="0" lang="en-US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OK, 163 pp.)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4"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4"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4"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4"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4"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4"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4"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Basalt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Basalt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clay loam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395190">
                <a:tc gridSpan="8" v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Karst limestone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Karsts limestone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587326">
                <a:tc gridSpan="8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DRASTIC Weight 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DRASTIC Weight 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shrinking clay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80769">
                <a:tc gridSpan="8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DRASTIC Weight 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209800"/>
            <a:ext cx="7924800" cy="34290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6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Data and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41080" cy="914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Depth to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Water</a:t>
            </a:r>
            <a:endParaRPr lang="en-US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 fontScale="85000" lnSpcReduction="2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800" dirty="0" smtClean="0"/>
              <a:t>Depth to water (DTW) determines the distance that contaminants have to travel before reaching the groundwater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n-US" sz="28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800" dirty="0" smtClean="0"/>
              <a:t>Depth to Water was estimated from interpolation of data obtained from USGS for 490 groundwater wells in and around Maryland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n-US" sz="28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800" dirty="0" smtClean="0"/>
              <a:t>An average of depth from the surface to water (in feet) over </a:t>
            </a:r>
            <a:r>
              <a:rPr lang="en-US" sz="2800" smtClean="0"/>
              <a:t>four years </a:t>
            </a:r>
            <a:r>
              <a:rPr lang="en-US" sz="2800" dirty="0" smtClean="0"/>
              <a:t>was used to determine Depth to water at that point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n-US" sz="28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800" dirty="0" smtClean="0"/>
              <a:t>Continuous Interpolated Depth to Water surface for the state was generated by interpolation of the point data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n-US" sz="28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800" dirty="0" smtClean="0"/>
              <a:t>Ratings were assigned and reclassified to generate the Depth to Water Surface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n-US" sz="28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" pitchFamily="2" charset="2"/>
              <a:buChar char="q"/>
            </a:pPr>
            <a:endParaRPr lang="en-US" sz="24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" pitchFamily="2" charset="2"/>
              <a:buChar char="q"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epth to wa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Net Recharge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781288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Net Recharge (inch per year) is the quantity of water from precipitation that infiltrate into the ground to reach the water table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There is no existing statewide net recharge data for Maryland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Estimated net recharge was generated from the hydrological soil group characteristics data obtained from the USDA based on an annual precipitation of 46 inches/year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Ratings were assigned and reclassified to generate the Net Recharge Surface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4005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Net Recharge Estimation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0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 smtClean="0"/>
                        <a:t>Hydrologic</a:t>
                      </a:r>
                      <a:r>
                        <a:rPr lang="en-US" b="1" baseline="0" dirty="0" smtClean="0"/>
                        <a:t> Soil Group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 smtClean="0"/>
                        <a:t>USDA</a:t>
                      </a:r>
                      <a:r>
                        <a:rPr lang="en-US" b="1" baseline="0" dirty="0" smtClean="0"/>
                        <a:t> Average Annual Recharge Volume (inches/year)*</a:t>
                      </a:r>
                      <a:endParaRPr lang="en-US" b="1" dirty="0"/>
                    </a:p>
                  </a:txBody>
                  <a:tcPr/>
                </a:tc>
              </a:tr>
              <a:tr h="811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811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811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811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811400"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*Rawls,  W., </a:t>
                      </a:r>
                      <a:r>
                        <a:rPr lang="en-US" sz="1200" dirty="0" err="1" smtClean="0"/>
                        <a:t>Brakensiek</a:t>
                      </a:r>
                      <a:r>
                        <a:rPr lang="en-US" sz="1200" dirty="0" smtClean="0"/>
                        <a:t>, D., </a:t>
                      </a:r>
                      <a:r>
                        <a:rPr lang="en-US" sz="1200" baseline="0" dirty="0" smtClean="0"/>
                        <a:t> &amp; Saxton,  K (1982). Estimation of Soil Properties. </a:t>
                      </a:r>
                      <a:r>
                        <a:rPr lang="en-US" sz="1200" i="1" baseline="0" dirty="0" smtClean="0"/>
                        <a:t>Transactions of the American Society of Agricultural Engineers, 25(5), </a:t>
                      </a:r>
                      <a:r>
                        <a:rPr lang="en-US" sz="1200" i="0" baseline="0" dirty="0" smtClean="0"/>
                        <a:t>1316-1320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et rechar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Aquifer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763000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500" dirty="0" smtClean="0"/>
              <a:t>Aquifer media refers to the consolidated or unconsolidated subsurface rocks that serves as the aquifer</a:t>
            </a:r>
          </a:p>
          <a:p>
            <a:pPr>
              <a:buNone/>
            </a:pPr>
            <a:endParaRPr lang="en-US" sz="2500" dirty="0" smtClean="0"/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An aquifer is a water bearing formation that can economically yield water to well</a:t>
            </a:r>
          </a:p>
          <a:p>
            <a:pPr>
              <a:buNone/>
            </a:pPr>
            <a:endParaRPr lang="en-US" sz="2500" dirty="0" smtClean="0"/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Aquifer media data was obtained from USGS</a:t>
            </a:r>
          </a:p>
          <a:p>
            <a:pPr>
              <a:buFont typeface="Wingdings" pitchFamily="2" charset="2"/>
              <a:buChar char="q"/>
            </a:pPr>
            <a:endParaRPr lang="en-US" sz="2500" dirty="0" smtClean="0"/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Ratings were assigned based on the significant media type and reclassified to generate the Aquifer media surface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quif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1676400"/>
            <a:ext cx="7315200" cy="4876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981200"/>
            <a:ext cx="6172200" cy="4343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Background &amp; Scope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DRASTIC Description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Data and Analysis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Result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Limitations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Conclusion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Soil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6106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600" dirty="0" smtClean="0"/>
              <a:t>Soil Media is the upper weathered zone of the earth up to about six feet or less from the surface</a:t>
            </a:r>
          </a:p>
          <a:p>
            <a:pPr>
              <a:buNone/>
            </a:pPr>
            <a:endParaRPr lang="en-US" sz="2600" dirty="0" smtClean="0"/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Soil Media affect the infiltration and biogeochemical attenuation of contaminants</a:t>
            </a:r>
          </a:p>
          <a:p>
            <a:pPr>
              <a:buNone/>
            </a:pPr>
            <a:endParaRPr lang="en-US" sz="2600" dirty="0" smtClean="0"/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Soil media data was obtained from the USDA soil data mart</a:t>
            </a:r>
          </a:p>
          <a:p>
            <a:pPr>
              <a:buNone/>
            </a:pPr>
            <a:endParaRPr lang="en-US" sz="2600" dirty="0" smtClean="0"/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Ratings were applied based on the significant soil type and drainage attribute of the media</a:t>
            </a:r>
          </a:p>
          <a:p>
            <a:pPr>
              <a:buNone/>
            </a:pPr>
            <a:endParaRPr lang="en-US" sz="2600" dirty="0" smtClean="0"/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Ratings were reclassified to generate the soil media surface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oi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Topography (Slope)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6868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Topography is the slope variability of the land surface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Topography influence the proportion of precipitation and anthropogenic contaminants runoff or infiltration into the ground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Slope was generated from the 30m Resolution Digital Elevation Model (DEM) using the slope tool of </a:t>
            </a:r>
            <a:r>
              <a:rPr lang="en-US" sz="2400" dirty="0" err="1" smtClean="0"/>
              <a:t>ArcGIS</a:t>
            </a:r>
            <a:r>
              <a:rPr lang="en-US" sz="2400" dirty="0" smtClean="0"/>
              <a:t> Spatial Analyst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Ratings were assigned to the percent slope and reclassified to generate the Slope Surface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lop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16" y="0"/>
            <a:ext cx="91385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Impact of the Vadose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686800" cy="4800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2600" dirty="0" smtClean="0"/>
              <a:t>The vadose zone is the zone between the land surface and the regional water table</a:t>
            </a:r>
          </a:p>
          <a:p>
            <a:pPr>
              <a:buFont typeface="Wingdings" pitchFamily="2" charset="2"/>
              <a:buChar char="q"/>
            </a:pPr>
            <a:endParaRPr lang="en-US" sz="2600" dirty="0" smtClean="0"/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The DRASTIC ratings for the impact of the vadose zone are based on the characteristics of the unsaturated zone rock types</a:t>
            </a:r>
          </a:p>
          <a:p>
            <a:pPr>
              <a:buFont typeface="Wingdings" pitchFamily="2" charset="2"/>
              <a:buChar char="q"/>
            </a:pPr>
            <a:endParaRPr lang="en-US" sz="2600" dirty="0" smtClean="0"/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Vadose zone data was estimated from published geological data</a:t>
            </a:r>
          </a:p>
          <a:p>
            <a:pPr>
              <a:buFont typeface="Wingdings" pitchFamily="2" charset="2"/>
              <a:buChar char="q"/>
            </a:pPr>
            <a:endParaRPr lang="en-US" sz="2600" dirty="0" smtClean="0"/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Ratings were assigned based on the significant media type and reclassified to generate the Impact of the Vadose Zone surface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vados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Hydraulic Conductivity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53440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Hydraulic conductivity is the ability of an aquifer to transmit water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Hydraulic conductivity (</a:t>
            </a:r>
            <a:r>
              <a:rPr lang="en-US" sz="2400" dirty="0" err="1" smtClean="0"/>
              <a:t>gpd</a:t>
            </a:r>
            <a:r>
              <a:rPr lang="en-US" sz="2400" dirty="0" smtClean="0"/>
              <a:t>/ft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determines the rate at which groundwater will flow under a specific hydraulic gradient in the saturated zone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There is no statewide hydraulic conductivity data for Maryland aquifers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Estimated Hydraulic conductivity was made from the physical characteristics of the local aquifer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Ratings were applied to the estimated hydraulic conductivities and reclassified to generate the Hydraulic Conductivity Surface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ydraulic conductivit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209800"/>
            <a:ext cx="7924800" cy="34290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6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 and Interpretation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81288" cy="8683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DRASTIC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6868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DRASTIC index was computed by applying a linear combination of the seven parameters based on the equation below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=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R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W</a:t>
            </a:r>
            <a:r>
              <a:rPr lang="en-US" sz="2400" i="1" dirty="0" smtClean="0"/>
              <a:t> + R</a:t>
            </a:r>
            <a:r>
              <a:rPr lang="en-US" sz="2400" i="1" baseline="-25000" dirty="0" smtClean="0"/>
              <a:t>R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W</a:t>
            </a:r>
            <a:r>
              <a:rPr lang="en-US" sz="2400" i="1" dirty="0" smtClean="0"/>
              <a:t> + A</a:t>
            </a:r>
            <a:r>
              <a:rPr lang="en-US" sz="2400" i="1" baseline="-25000" dirty="0" smtClean="0"/>
              <a:t>R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W</a:t>
            </a:r>
            <a:r>
              <a:rPr lang="en-US" sz="2400" i="1" dirty="0" smtClean="0"/>
              <a:t> + S</a:t>
            </a:r>
            <a:r>
              <a:rPr lang="en-US" sz="2400" i="1" baseline="-25000" dirty="0" smtClean="0"/>
              <a:t>R</a:t>
            </a:r>
            <a:r>
              <a:rPr lang="en-US" sz="2400" i="1" dirty="0" smtClean="0"/>
              <a:t>S</a:t>
            </a:r>
            <a:r>
              <a:rPr lang="en-US" sz="2400" i="1" baseline="-25000" dirty="0" smtClean="0"/>
              <a:t>W</a:t>
            </a:r>
            <a:r>
              <a:rPr lang="en-US" sz="2400" i="1" dirty="0" smtClean="0"/>
              <a:t> + T</a:t>
            </a:r>
            <a:r>
              <a:rPr lang="en-US" sz="2400" i="1" baseline="-25000" dirty="0" smtClean="0"/>
              <a:t>R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W</a:t>
            </a:r>
            <a:r>
              <a:rPr lang="en-US" sz="2400" i="1" dirty="0" smtClean="0"/>
              <a:t> + I</a:t>
            </a:r>
            <a:r>
              <a:rPr lang="en-US" sz="2400" i="1" baseline="-25000" dirty="0" smtClean="0"/>
              <a:t>R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W</a:t>
            </a:r>
            <a:r>
              <a:rPr lang="en-US" sz="2400" i="1" dirty="0" smtClean="0"/>
              <a:t> + C</a:t>
            </a:r>
            <a:r>
              <a:rPr lang="en-US" sz="2400" i="1" baseline="-25000" dirty="0" smtClean="0"/>
              <a:t>R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W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Where </a:t>
            </a:r>
          </a:p>
          <a:p>
            <a:pPr>
              <a:buNone/>
            </a:pPr>
            <a:r>
              <a:rPr lang="en-US" sz="2400" dirty="0" smtClean="0"/>
              <a:t>D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= DRASTIC Index</a:t>
            </a:r>
          </a:p>
          <a:p>
            <a:pPr>
              <a:buNone/>
            </a:pPr>
            <a:r>
              <a:rPr lang="en-US" sz="2400" dirty="0" smtClean="0"/>
              <a:t>D, R, A, S, T, I, C = Initials of the seven hydrogeologic factors, </a:t>
            </a:r>
          </a:p>
          <a:p>
            <a:pPr>
              <a:buNone/>
            </a:pPr>
            <a:r>
              <a:rPr lang="en-US" sz="2400" dirty="0" smtClean="0"/>
              <a:t>R= Ratings</a:t>
            </a:r>
          </a:p>
          <a:p>
            <a:pPr>
              <a:buNone/>
            </a:pPr>
            <a:r>
              <a:rPr lang="en-US" sz="2400" dirty="0" smtClean="0"/>
              <a:t>W= Weight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209800"/>
            <a:ext cx="7924800" cy="34290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6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Background and 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rastic inde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Interpretations</a:t>
            </a:r>
            <a:endParaRPr lang="en-US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781288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The resulting thematic map provides a relative ranking of the DRASTIC Index (D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based on susceptibility to groundwater pollution. 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The higher the calculated DRASTIC index for an area, the greater the vulnerability of that area to groundwater contamination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In general, the DRASTIC Index is higher in the Eastern part of the state and around the edges of the Chesapeake Bay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Vulnerability generally reduces westward from the Chesapeake Bay with the lowest vulnerability in Garrett and Allegany counties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705088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Some hydrogeologic parameters were estimated due to unavailability of published data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There was no available data on the spatial locations of previous groundwater contaminations in the state of Maryland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D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cannot be singularly used to determine the suitability of a site for waste disposal or USTs.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Conclusion</a:t>
            </a:r>
            <a:endParaRPr lang="en-US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705088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The DRASTIC method utilize a combination of Assigned Weighting and Rating Schemes to seven hydrogeologic parameters to generate groundwater pollution potential  map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DRASTIC methodology was used to generate a statewide groundwater vulnerability map for Maryland that show areas with the greatest potential to groundwater pollution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The resulting map provide decision makers with areas where targeted critical groundwater quality and vulnerability assessments might be required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05088" cy="604996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Groundwater pollution in Maryland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458200" cy="5181600"/>
          </a:xfrm>
        </p:spPr>
        <p:txBody>
          <a:bodyPr>
            <a:no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800" dirty="0" smtClean="0"/>
              <a:t>Methyl Tertiary Butyl Ether (MTBE) leakages into groundwater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n-US" sz="28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700" dirty="0" smtClean="0"/>
              <a:t>Currently there are 8,500 Underground Storage Tanks (UST) and 11,109 confirmed releases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n-US" sz="27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700" dirty="0" smtClean="0"/>
              <a:t>Pesticide presence in groundwater system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n-US" sz="27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700" dirty="0" smtClean="0"/>
              <a:t>Other potential sources of groundwater contamination-Spillage, Waste Disposal sites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600200"/>
            <a:ext cx="8839200" cy="609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800" dirty="0" smtClean="0"/>
              <a:t>Most groundwater protection plan are implemented at the local government level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 dirty="0" smtClean="0"/>
              <a:t>Maryland Department of the Environment (MDE) provides technical, informational and funding support to the local governments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 dirty="0" smtClean="0"/>
              <a:t>Most programs focused on protection of the areas around wells where activities could result in contamination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 dirty="0" smtClean="0"/>
              <a:t>Groundwater recharge areas protection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 dirty="0" smtClean="0"/>
              <a:t>Currently there is no statewide groundwater vulnerability map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Maryland Groundwater Protection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Project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6868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To develop a Statewide Groundwater Vulnerability map </a:t>
            </a:r>
          </a:p>
          <a:p>
            <a:pPr lvl="1">
              <a:buFont typeface="Wingdings" pitchFamily="2" charset="2"/>
              <a:buChar char="q"/>
            </a:pPr>
            <a:r>
              <a:rPr lang="en-US" sz="2500" dirty="0" smtClean="0"/>
              <a:t>Rank areas based on the DRASTIC vulnerability index</a:t>
            </a:r>
          </a:p>
          <a:p>
            <a:pPr lvl="1">
              <a:buFont typeface="Wingdings" pitchFamily="2" charset="2"/>
              <a:buChar char="q"/>
            </a:pPr>
            <a:endParaRPr lang="en-US" sz="2500" dirty="0" smtClean="0"/>
          </a:p>
          <a:p>
            <a:pPr lvl="1">
              <a:buFont typeface="Wingdings" pitchFamily="2" charset="2"/>
              <a:buChar char="q"/>
            </a:pPr>
            <a:r>
              <a:rPr lang="en-US" sz="2500" dirty="0" smtClean="0"/>
              <a:t>Identify areas with the greatest potential to groundwater pollution</a:t>
            </a:r>
          </a:p>
          <a:p>
            <a:pPr lvl="1">
              <a:buFont typeface="Wingdings" pitchFamily="2" charset="2"/>
              <a:buChar char="q"/>
            </a:pPr>
            <a:endParaRPr lang="en-US" sz="2800" dirty="0" smtClean="0"/>
          </a:p>
          <a:p>
            <a:pPr lvl="1">
              <a:buFont typeface="Wingdings" pitchFamily="2" charset="2"/>
              <a:buChar char="q"/>
            </a:pPr>
            <a:r>
              <a:rPr lang="en-US" sz="2500" dirty="0" smtClean="0"/>
              <a:t>Provide information on areas where targeted critical vulnerability assessment might be required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209800"/>
            <a:ext cx="7924800" cy="34290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6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DRASTIC Description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Description of the DRASTIC Method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6868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600" dirty="0" smtClean="0"/>
              <a:t>The DRASTIC Model is the most widely used groundwater vulnerability assessment method available</a:t>
            </a:r>
          </a:p>
          <a:p>
            <a:pPr>
              <a:buNone/>
            </a:pPr>
            <a:endParaRPr lang="en-US" sz="2600" dirty="0" smtClean="0"/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DRASTIC utilizes seven hydrogeologic parameters to determine vulnerability to groundwater contamination</a:t>
            </a:r>
          </a:p>
          <a:p>
            <a:pPr>
              <a:buNone/>
            </a:pPr>
            <a:endParaRPr lang="en-US" sz="2600" dirty="0" smtClean="0"/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DRASTIC is an acronym that stands for the initial of the seven hydrogeologic parameter</a:t>
            </a:r>
          </a:p>
          <a:p>
            <a:pPr lvl="1">
              <a:buNone/>
            </a:pPr>
            <a:r>
              <a:rPr lang="en-US" sz="2000" dirty="0" smtClean="0"/>
              <a:t>	D =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sz="2000" dirty="0" smtClean="0"/>
              <a:t>epth to groundwater</a:t>
            </a:r>
          </a:p>
          <a:p>
            <a:pPr lvl="1">
              <a:buNone/>
            </a:pPr>
            <a:r>
              <a:rPr lang="en-US" sz="2000" dirty="0" smtClean="0"/>
              <a:t>	R= net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en-US" sz="2000" dirty="0" smtClean="0"/>
              <a:t>echarge</a:t>
            </a:r>
          </a:p>
          <a:p>
            <a:pPr lvl="1">
              <a:buNone/>
            </a:pPr>
            <a:r>
              <a:rPr lang="en-US" sz="2000" dirty="0" smtClean="0"/>
              <a:t>	A=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</a:t>
            </a:r>
            <a:r>
              <a:rPr lang="en-US" sz="2000" dirty="0" smtClean="0"/>
              <a:t>quifer media</a:t>
            </a:r>
          </a:p>
          <a:p>
            <a:pPr lvl="1">
              <a:buNone/>
            </a:pPr>
            <a:r>
              <a:rPr lang="en-US" sz="2000" dirty="0" smtClean="0"/>
              <a:t>	S=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en-US" sz="2000" dirty="0" smtClean="0"/>
              <a:t>oil media</a:t>
            </a:r>
          </a:p>
          <a:p>
            <a:pPr lvl="1">
              <a:buNone/>
            </a:pPr>
            <a:r>
              <a:rPr lang="en-US" sz="2000" dirty="0" smtClean="0"/>
              <a:t>	T=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sz="2000" dirty="0" smtClean="0"/>
              <a:t>opography (Slope)</a:t>
            </a:r>
          </a:p>
          <a:p>
            <a:pPr lvl="1">
              <a:buNone/>
            </a:pPr>
            <a:r>
              <a:rPr lang="en-US" sz="2000" dirty="0" smtClean="0"/>
              <a:t>	I =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US" sz="2000" dirty="0" smtClean="0"/>
              <a:t>mpact of the vadose zone</a:t>
            </a:r>
          </a:p>
          <a:p>
            <a:pPr lvl="1">
              <a:buNone/>
            </a:pPr>
            <a:r>
              <a:rPr lang="en-US" sz="2000" dirty="0" smtClean="0"/>
              <a:t>	C= hydraulic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en-US" sz="2000" dirty="0" smtClean="0"/>
              <a:t>onductivity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05088" cy="79216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Assigned Weight for DRASTIC Parameters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3048000"/>
          <a:ext cx="7010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270"/>
                <a:gridCol w="2319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Depth to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 Recharge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Aquifer Media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Soil Media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Impact of the Vadose Zone Media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Hydraulic Conductivity of the Aquifer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600201"/>
            <a:ext cx="84582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400" dirty="0" smtClean="0"/>
              <a:t>Each DRASTIC parameter is assigned a relative weight ranging from 1 to 5 based on their relative importance in influencing the flow of contaminants into groundwater system.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0960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Aller</a:t>
            </a:r>
            <a:r>
              <a:rPr lang="en-US" sz="1000" dirty="0" smtClean="0"/>
              <a:t>, L., T. Bennett, J.H. Lehr, R.J. Petty, and G. Hackett, 1987.  DRASTIC: A Standardized System for Evaluating Ground Water Pollution Potential Using Hydrogeologic Settings.  EPA 600/2-87/035, </a:t>
            </a:r>
            <a:r>
              <a:rPr lang="en-US" sz="1000" dirty="0" err="1" smtClean="0"/>
              <a:t>Ada</a:t>
            </a:r>
            <a:r>
              <a:rPr lang="en-US" sz="1000" dirty="0" smtClean="0"/>
              <a:t>, OK, 163 pp.)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7651</TotalTime>
  <Words>1423</Words>
  <Application>Microsoft Office PowerPoint</Application>
  <PresentationFormat>On-screen Show (4:3)</PresentationFormat>
  <Paragraphs>328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Median</vt:lpstr>
      <vt:lpstr>STATEWIDE DRASTIC GROUNDWATER VULNERABILITY STUDY FOR MARYLAND</vt:lpstr>
      <vt:lpstr>Outline</vt:lpstr>
      <vt:lpstr>Slide 3</vt:lpstr>
      <vt:lpstr>Groundwater pollution in Maryland </vt:lpstr>
      <vt:lpstr>Slide 5</vt:lpstr>
      <vt:lpstr>Project Goal</vt:lpstr>
      <vt:lpstr>Slide 7</vt:lpstr>
      <vt:lpstr>Description of the DRASTIC Method</vt:lpstr>
      <vt:lpstr>Assigned Weight for DRASTIC Parameters</vt:lpstr>
      <vt:lpstr>Weighting and Rating</vt:lpstr>
      <vt:lpstr>Slide 11</vt:lpstr>
      <vt:lpstr>Slide 12</vt:lpstr>
      <vt:lpstr>Depth to Water</vt:lpstr>
      <vt:lpstr>Slide 14</vt:lpstr>
      <vt:lpstr>Net Recharge</vt:lpstr>
      <vt:lpstr>Slide 16</vt:lpstr>
      <vt:lpstr>Slide 17</vt:lpstr>
      <vt:lpstr>Aquifer Media</vt:lpstr>
      <vt:lpstr>Slide 19</vt:lpstr>
      <vt:lpstr>Soil Media</vt:lpstr>
      <vt:lpstr>Slide 21</vt:lpstr>
      <vt:lpstr>Topography (Slope)</vt:lpstr>
      <vt:lpstr>Slide 23</vt:lpstr>
      <vt:lpstr>Impact of the Vadose Zone</vt:lpstr>
      <vt:lpstr>Slide 25</vt:lpstr>
      <vt:lpstr>Hydraulic Conductivity</vt:lpstr>
      <vt:lpstr>Slide 27</vt:lpstr>
      <vt:lpstr>Slide 28</vt:lpstr>
      <vt:lpstr>DRASTIC Index</vt:lpstr>
      <vt:lpstr>Slide 30</vt:lpstr>
      <vt:lpstr>Interpretations</vt:lpstr>
      <vt:lpstr>Limitations</vt:lpstr>
      <vt:lpstr>Conclusion</vt:lpstr>
      <vt:lpstr>Questions?</vt:lpstr>
    </vt:vector>
  </TitlesOfParts>
  <Company>US Army CHPPM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olufunso.ogidan</dc:creator>
  <cp:lastModifiedBy>king</cp:lastModifiedBy>
  <cp:revision>566</cp:revision>
  <dcterms:created xsi:type="dcterms:W3CDTF">2009-12-04T14:41:19Z</dcterms:created>
  <dcterms:modified xsi:type="dcterms:W3CDTF">2010-07-07T18:15:58Z</dcterms:modified>
</cp:coreProperties>
</file>