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73" r:id="rId4"/>
    <p:sldId id="257" r:id="rId5"/>
    <p:sldId id="258" r:id="rId6"/>
    <p:sldId id="259" r:id="rId7"/>
    <p:sldId id="276" r:id="rId8"/>
    <p:sldId id="260" r:id="rId9"/>
    <p:sldId id="262" r:id="rId10"/>
    <p:sldId id="263" r:id="rId11"/>
    <p:sldId id="270" r:id="rId12"/>
    <p:sldId id="265" r:id="rId13"/>
    <p:sldId id="264" r:id="rId14"/>
    <p:sldId id="274" r:id="rId15"/>
    <p:sldId id="275" r:id="rId16"/>
    <p:sldId id="266" r:id="rId17"/>
    <p:sldId id="267" r:id="rId18"/>
    <p:sldId id="268" r:id="rId19"/>
    <p:sldId id="26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7" autoAdjust="0"/>
    <p:restoredTop sz="96686" autoAdjust="0"/>
  </p:normalViewPr>
  <p:slideViewPr>
    <p:cSldViewPr>
      <p:cViewPr varScale="1">
        <p:scale>
          <a:sx n="42" d="100"/>
          <a:sy n="42" d="100"/>
        </p:scale>
        <p:origin x="13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7931B-52F5-4743-8A1F-A42B59CAA74A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E6287-3D1F-4E2C-AAFF-AD5A0DF44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6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eptic_tank" TargetMode="External"/><Relationship Id="rId3" Type="http://schemas.openxmlformats.org/officeDocument/2006/relationships/hyperlink" Target="http://en.wikipedia.org/wiki/Nitrogen" TargetMode="External"/><Relationship Id="rId7" Type="http://schemas.openxmlformats.org/officeDocument/2006/relationships/hyperlink" Target="http://en.wikipedia.org/wiki/Far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Surface_runoff" TargetMode="External"/><Relationship Id="rId5" Type="http://schemas.openxmlformats.org/officeDocument/2006/relationships/hyperlink" Target="http://en.wikipedia.org/wiki/Algae" TargetMode="External"/><Relationship Id="rId10" Type="http://schemas.openxmlformats.org/officeDocument/2006/relationships/hyperlink" Target="http://en.wikipedia.org/wiki/Air_pollution" TargetMode="External"/><Relationship Id="rId4" Type="http://schemas.openxmlformats.org/officeDocument/2006/relationships/hyperlink" Target="http://en.wikipedia.org/wiki/Phosphorus" TargetMode="External"/><Relationship Id="rId9" Type="http://schemas.openxmlformats.org/officeDocument/2006/relationships/hyperlink" Target="http://en.wikipedia.org/wiki/Feedlot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35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-First Goal of the project – subwatersheds &amp; catchment areas in efficient steps</a:t>
            </a:r>
          </a:p>
          <a:p>
            <a:r>
              <a:rPr lang="en-US" dirty="0" smtClean="0"/>
              <a:t>Steps from Tighe</a:t>
            </a:r>
            <a:r>
              <a:rPr lang="en-US" baseline="0" dirty="0" smtClean="0"/>
              <a:t> &amp; Bond’s study </a:t>
            </a:r>
            <a:r>
              <a:rPr lang="en-US" dirty="0" smtClean="0"/>
              <a:t>are similar to my proposed methodology – will see</a:t>
            </a:r>
            <a:r>
              <a:rPr lang="en-US" baseline="0" dirty="0" smtClean="0"/>
              <a:t> later on in my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3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-2</a:t>
            </a:r>
            <a:r>
              <a:rPr lang="en-US" baseline="30000" dirty="0" smtClean="0"/>
              <a:t>nd</a:t>
            </a:r>
            <a:r>
              <a:rPr lang="en-US" dirty="0" smtClean="0"/>
              <a:t> Goal </a:t>
            </a:r>
          </a:p>
          <a:p>
            <a:r>
              <a:rPr lang="en-US" dirty="0" smtClean="0"/>
              <a:t>-An ESRI applications</a:t>
            </a:r>
            <a:r>
              <a:rPr lang="en-US" baseline="0" dirty="0" smtClean="0"/>
              <a:t> used to create, edit, and manage models </a:t>
            </a:r>
          </a:p>
          <a:p>
            <a:r>
              <a:rPr lang="en-US" dirty="0" smtClean="0"/>
              <a:t>-models are “workflows that string together sequences of reprocessing tools,</a:t>
            </a:r>
            <a:r>
              <a:rPr lang="en-US" baseline="0" dirty="0" smtClean="0"/>
              <a:t> feeding the output of one tool into another tool as input.” (ESRI 2012)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Can also be used to help build workflows (image on left)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Output as input (image on right)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Repeatable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3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Materials needed to do this project</a:t>
            </a:r>
          </a:p>
          <a:p>
            <a:r>
              <a:rPr lang="en-US" dirty="0" smtClean="0"/>
              <a:t>-existing watershed delineation to use</a:t>
            </a:r>
            <a:r>
              <a:rPr lang="en-US" baseline="0" dirty="0" smtClean="0"/>
              <a:t> a guide/check watersheds created from delineation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-Proposed</a:t>
            </a:r>
            <a:r>
              <a:rPr lang="en-US" baseline="0" dirty="0" smtClean="0"/>
              <a:t> steps to perform the delineation</a:t>
            </a:r>
            <a:endParaRPr lang="en-US" dirty="0" smtClean="0"/>
          </a:p>
          <a:p>
            <a:r>
              <a:rPr lang="en-US" dirty="0" smtClean="0"/>
              <a:t>-Using ArcHydro Toolset</a:t>
            </a:r>
          </a:p>
          <a:p>
            <a:r>
              <a:rPr lang="en-US" dirty="0" smtClean="0"/>
              <a:t>-flow direction : Each cell in the grid has a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4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-proposed methods continued</a:t>
            </a:r>
          </a:p>
          <a:p>
            <a:endParaRPr lang="en-US" dirty="0" smtClean="0"/>
          </a:p>
          <a:p>
            <a:r>
              <a:rPr lang="en-US" dirty="0" smtClean="0"/>
              <a:t>-Segments are defined as either head stream segments (the most upstream stream branch) or segments located between two segment junctions. All the cells in a particular segment have the same grid code that is specific to that segment.  (http://forums.arcgis.com/threads/85559-Arc-Hydro-Tools-10.1-Stream-Segmentation)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-Final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8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-future implications this project may have, how it will (hopefully) effect the Hodgson Brook watershed and North Mill Pond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98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-proposed</a:t>
            </a:r>
            <a:r>
              <a:rPr lang="en-US" baseline="0" dirty="0" smtClean="0"/>
              <a:t> timeline to finish the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66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References and Citations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79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Acknowlegements</a:t>
            </a:r>
            <a:r>
              <a:rPr lang="en-US" baseline="0" dirty="0" smtClean="0"/>
              <a:t> – thank you!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0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A little about myself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I’m about to hike Mt. Taranaki in New Plymouth, New Zealand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83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1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</a:t>
            </a:r>
            <a:r>
              <a:rPr lang="en-US" baseline="0" dirty="0" smtClean="0"/>
              <a:t> through presentation outline quickly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4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/>
              <a:t>-background info. On stormwater runoff</a:t>
            </a:r>
          </a:p>
          <a:p>
            <a:r>
              <a:rPr lang="en-US" sz="1100" dirty="0" smtClean="0"/>
              <a:t>-stormwater</a:t>
            </a:r>
            <a:r>
              <a:rPr lang="en-US" sz="1100" baseline="0" dirty="0" smtClean="0"/>
              <a:t> </a:t>
            </a:r>
            <a:r>
              <a:rPr lang="en-US" sz="900" baseline="0" dirty="0" smtClean="0"/>
              <a:t>runoff can play a major </a:t>
            </a:r>
            <a:r>
              <a:rPr lang="en-US" sz="1100" baseline="0" dirty="0" smtClean="0"/>
              <a:t>role in pollution of streams, rivers, water bodies</a:t>
            </a:r>
          </a:p>
          <a:p>
            <a:r>
              <a:rPr lang="en-US" sz="1100" baseline="0" dirty="0" smtClean="0"/>
              <a:t>-water usually soaks and filters through the ground, unless covered by an impervious surface</a:t>
            </a:r>
          </a:p>
          <a:p>
            <a:r>
              <a:rPr lang="en-US" sz="1100" baseline="0" dirty="0" smtClean="0"/>
              <a:t>-when water flows from impervious surface directly into water source, can cause pollution because doesn’t have a chance to filter</a:t>
            </a:r>
          </a:p>
          <a:p>
            <a:r>
              <a:rPr lang="en-US" dirty="0" smtClean="0"/>
              <a:t>-sw management techniques aid</a:t>
            </a:r>
            <a:r>
              <a:rPr lang="en-US" baseline="0" dirty="0" smtClean="0"/>
              <a:t> in keeping the waters clean, and their flow unobstructed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2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-Regional Study Site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50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-actual study site is</a:t>
            </a:r>
            <a:r>
              <a:rPr lang="en-US" baseline="0" dirty="0" smtClean="0"/>
              <a:t> outlined in yellow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-The Pease International Tradeport is a former Air force Base, now it is  commercial realty / office spaces (Red Hook Brewery!) and the airfield is still active ( Portsmouth International Airport)</a:t>
            </a:r>
          </a:p>
          <a:p>
            <a:r>
              <a:rPr lang="en-US" dirty="0" smtClean="0"/>
              <a:t>-north mill pond is</a:t>
            </a:r>
            <a:r>
              <a:rPr lang="en-US" baseline="0" dirty="0" smtClean="0"/>
              <a:t> a destination for migratory birds as well as habitat for wildlife</a:t>
            </a:r>
          </a:p>
          <a:p>
            <a:r>
              <a:rPr lang="en-US" baseline="0" dirty="0" smtClean="0"/>
              <a:t>-fresh water of north mill pond greatly affected by Hodgson brook and the amount </a:t>
            </a:r>
            <a:r>
              <a:rPr lang="en-US" b="0" baseline="0" dirty="0" smtClean="0"/>
              <a:t>of pollution being emptied into its waters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8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Examples</a:t>
            </a:r>
            <a:r>
              <a:rPr lang="en-US" b="0" baseline="0" dirty="0" smtClean="0"/>
              <a:t> of urbanization w/in the watershed which leads to more impervious surfaces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8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-Forms of pollution within the study site</a:t>
            </a:r>
          </a:p>
          <a:p>
            <a:endParaRPr lang="en-US" dirty="0" smtClean="0"/>
          </a:p>
          <a:p>
            <a:r>
              <a:rPr lang="en-US" dirty="0" smtClean="0"/>
              <a:t>-nutrient pollution: excess nutrients, usually </a:t>
            </a:r>
            <a:r>
              <a:rPr lang="en-US" dirty="0" smtClean="0">
                <a:hlinkClick r:id="rId3" tooltip="Nitrogen"/>
              </a:rPr>
              <a:t>nitrogen</a:t>
            </a:r>
            <a:r>
              <a:rPr lang="en-US" dirty="0" smtClean="0"/>
              <a:t> or </a:t>
            </a:r>
            <a:r>
              <a:rPr lang="en-US" dirty="0" smtClean="0">
                <a:hlinkClick r:id="rId4" tooltip="Phosphorus"/>
              </a:rPr>
              <a:t>phosphorus</a:t>
            </a:r>
            <a:r>
              <a:rPr lang="en-US" dirty="0" smtClean="0"/>
              <a:t>, stimulate </a:t>
            </a:r>
            <a:r>
              <a:rPr lang="en-US" dirty="0" smtClean="0">
                <a:hlinkClick r:id="rId5" tooltip="Algae"/>
              </a:rPr>
              <a:t>algal</a:t>
            </a:r>
            <a:r>
              <a:rPr lang="en-US" dirty="0" smtClean="0"/>
              <a:t> growth. Sources of nutrient pollution include </a:t>
            </a:r>
            <a:r>
              <a:rPr lang="en-US" dirty="0" smtClean="0">
                <a:hlinkClick r:id="rId6" tooltip="Surface runoff"/>
              </a:rPr>
              <a:t>runoff</a:t>
            </a:r>
            <a:r>
              <a:rPr lang="en-US" dirty="0" smtClean="0"/>
              <a:t> from </a:t>
            </a:r>
            <a:r>
              <a:rPr lang="en-US" dirty="0" smtClean="0">
                <a:hlinkClick r:id="rId7" tooltip="Farm"/>
              </a:rPr>
              <a:t>farm</a:t>
            </a:r>
            <a:r>
              <a:rPr lang="en-US" dirty="0" smtClean="0"/>
              <a:t> fields and pastures, discharges from </a:t>
            </a:r>
            <a:r>
              <a:rPr lang="en-US" dirty="0" smtClean="0">
                <a:hlinkClick r:id="rId8" tooltip="Septic tank"/>
              </a:rPr>
              <a:t>septic tanks</a:t>
            </a:r>
            <a:r>
              <a:rPr lang="en-US" dirty="0" smtClean="0"/>
              <a:t> and </a:t>
            </a:r>
            <a:r>
              <a:rPr lang="en-US" dirty="0" smtClean="0">
                <a:hlinkClick r:id="rId9" tooltip="Feedlot"/>
              </a:rPr>
              <a:t>feedlots</a:t>
            </a:r>
            <a:r>
              <a:rPr lang="en-US" dirty="0" smtClean="0"/>
              <a:t>, and </a:t>
            </a:r>
            <a:r>
              <a:rPr lang="en-US" dirty="0" smtClean="0">
                <a:hlinkClick r:id="rId10" tooltip="Air pollution"/>
              </a:rPr>
              <a:t>emissions</a:t>
            </a:r>
            <a:r>
              <a:rPr lang="en-US" dirty="0" smtClean="0"/>
              <a:t> from combustion. http://en.wikipedia.org/wiki/Nutrient_pollution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6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-SW management techniques are used to slow the rate at which water flows into a stream &amp; divert the quantity of water that goes into a stream</a:t>
            </a:r>
            <a:endParaRPr lang="en-US" dirty="0" smtClean="0"/>
          </a:p>
          <a:p>
            <a:r>
              <a:rPr lang="en-US" dirty="0" smtClean="0"/>
              <a:t>-rain garden (picture): depression/hole in ground</a:t>
            </a:r>
            <a:r>
              <a:rPr lang="en-US" baseline="0" dirty="0" smtClean="0"/>
              <a:t> with plants in it. Allows runoff to flow into it and filter through the ground, helps control pollution</a:t>
            </a:r>
          </a:p>
          <a:p>
            <a:r>
              <a:rPr lang="en-US" baseline="0" dirty="0" smtClean="0"/>
              <a:t>-stormwater treatment wetlands: wetlands constructed by humans – areas where runoff is directed, include wetland plants to help filter out pollution</a:t>
            </a:r>
          </a:p>
          <a:p>
            <a:r>
              <a:rPr lang="en-US" baseline="0" dirty="0" smtClean="0"/>
              <a:t>-pervious pavement: porous pavement, allows water to filter through</a:t>
            </a:r>
          </a:p>
          <a:p>
            <a:r>
              <a:rPr lang="en-US" baseline="0" dirty="0" smtClean="0"/>
              <a:t>-stormwater retrofitting: adding new sw management practices to older systems</a:t>
            </a:r>
          </a:p>
          <a:p>
            <a:r>
              <a:rPr lang="en-US" baseline="0" dirty="0" smtClean="0"/>
              <a:t>-daylighting: redirection of runoff from culverts and paved channels to over ground/soil – helps return water to a more natural state, allows for water to filter through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287-3D1F-4E2C-AAFF-AD5A0DF443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4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9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1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7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0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3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2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8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9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2B36A-A4B2-4EA4-BAC4-9AD9815A5C39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376BC-3469-411A-8366-28ABE96D97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4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Hodgson Brook Watershed Analysis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Pamela Ordung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PSU Geog 596A Capstone Project 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Advisor: Joseph Bishop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443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Goals &amp; Objectives : Goal #1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93837"/>
            <a:ext cx="8229600" cy="1325563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Perform a watershed delineation in order to break the Hodgson Brook watershed into smaller subwatersheds and catchment areas</a:t>
            </a: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Create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an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efficient set of steps to perform this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delineation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Aid in monitoring &amp; planning done within the watershed by providing smaller, more defined study sites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3048000"/>
            <a:ext cx="2812156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Similar to a study done by Tighe &amp; Bond (2011) for the town of West Springfield, MA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Example of the end results: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Red outlines are the subwatersheds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Yellow outlines are the Stormwater Basins, or catchment areas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606" y="6402293"/>
            <a:ext cx="2810794" cy="45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 reproduced for educational purposes only (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Tighe &amp; Bond, Inc. 2011)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2207" r="1574" b="2348"/>
          <a:stretch/>
        </p:blipFill>
        <p:spPr>
          <a:xfrm>
            <a:off x="2888356" y="2808362"/>
            <a:ext cx="6111712" cy="38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7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082" y="0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9546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Create a tool to perform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delineation using ArcGIS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ModelBuilder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User will define impervious surface, model will calculate where the water will flow and from what portion of surface based on elevation data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Creates a model that is repeatable 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Aid in site specific analysis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Tool can be used by the City of Portsmouth as well as groups such as HBLAC &amp; ANMP to help in continual monitoring of stormwater quality and stormwater planning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Goals &amp; Objectives : Goal #2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554804"/>
            <a:ext cx="3200400" cy="2357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2"/>
          <a:stretch/>
        </p:blipFill>
        <p:spPr>
          <a:xfrm>
            <a:off x="5029200" y="3478386"/>
            <a:ext cx="3010966" cy="240688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606" y="6512097"/>
            <a:ext cx="2873188" cy="3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*Images reproduced for educational purposes only (ESRI 2012)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1143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0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Materials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8674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 Digital Elevation Model (DEM) for the study site</a:t>
            </a:r>
          </a:p>
          <a:p>
            <a:pPr lvl="1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2 meter resolution Coastal LIDAR Dataset collected during spring 2011 and winter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2012 is available</a:t>
            </a:r>
          </a:p>
          <a:p>
            <a:pPr lvl="1"/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River and Stream dataset for Portsmouth New Hampshire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Available through New Hampshire’s GRANIT website</a:t>
            </a:r>
          </a:p>
          <a:p>
            <a:pPr lvl="1"/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Existing watershed delineation</a:t>
            </a:r>
          </a:p>
          <a:p>
            <a:pPr lvl="1"/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ESRI’s ArcHydro Toolset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ArcGIS ModelBuilder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764" y="1066800"/>
            <a:ext cx="2856321" cy="29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198854"/>
            <a:ext cx="2856321" cy="248058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5999" y="1085223"/>
            <a:ext cx="1257300" cy="43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Lidar Data</a:t>
            </a:r>
          </a:p>
          <a:p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48399" y="4267200"/>
            <a:ext cx="1257300" cy="438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Stream Layer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606" y="6512097"/>
            <a:ext cx="3648994" cy="3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 reproduced for educational purposes only (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Tighe &amp; Bond, Inc. 2011)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7381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0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2"/>
            <a:ext cx="2743200" cy="533399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DEM Reconditioning</a:t>
            </a:r>
          </a:p>
          <a:p>
            <a:pPr lvl="1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creates a grid (raster format) of streams 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Fill Sinks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Modifies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elevation values so there are no areas where water is trapped and cannot flow </a:t>
            </a: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Flow Direction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Gives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each cell in the DEM a value representing the direction of water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flow</a:t>
            </a: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Flow Accumulation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Calculates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the number of upstream cells captured by each cell in the DEM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730" y="864150"/>
            <a:ext cx="2920516" cy="27934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26988" y="867138"/>
            <a:ext cx="1429152" cy="35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43137"/>
                    </a:srgbClr>
                  </a:outerShdw>
                </a:effectLst>
              </a:rPr>
              <a:t>Flow Direction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606" y="6400799"/>
            <a:ext cx="2658394" cy="454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 reproduced for educational purposes only (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Tighe &amp; Bond, Inc. 2011, and ESRI 2009)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30" y="3798922"/>
            <a:ext cx="2920516" cy="2910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23828" r="2229" b="1851"/>
          <a:stretch/>
        </p:blipFill>
        <p:spPr>
          <a:xfrm>
            <a:off x="2916995" y="2266144"/>
            <a:ext cx="2953222" cy="298796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23236" y="6268342"/>
            <a:ext cx="1429152" cy="35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43137"/>
                    </a:srgbClr>
                  </a:outerShdw>
                </a:effectLst>
              </a:rPr>
              <a:t>Flow Direction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42516" y="2286000"/>
            <a:ext cx="1620340" cy="35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43137"/>
                    </a:srgbClr>
                  </a:outerShdw>
                </a:effectLst>
              </a:rPr>
              <a:t>Flow Accumulation</a:t>
            </a:r>
          </a:p>
        </p:txBody>
      </p:sp>
    </p:spTree>
    <p:extLst>
      <p:ext uri="{BB962C8B-B14F-4D97-AF65-F5344CB8AC3E}">
        <p14:creationId xmlns:p14="http://schemas.microsoft.com/office/powerpoint/2010/main" val="187352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770" y="0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343400" cy="5334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Stream Definition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Imposes a linear feature over the DEM</a:t>
            </a:r>
          </a:p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Stream Segmentation 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Creates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 grid of stream segments, each having a unique identifier 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1400" baseline="30000" dirty="0" smtClean="0">
                <a:solidFill>
                  <a:schemeClr val="bg1">
                    <a:lumMod val="75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and 2</a:t>
            </a:r>
            <a:r>
              <a:rPr lang="en-US" sz="1400" baseline="30000" dirty="0" smtClean="0">
                <a:solidFill>
                  <a:schemeClr val="bg1">
                    <a:lumMod val="75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order streams</a:t>
            </a:r>
          </a:p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Catchment Grid Definition 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Pairs the catchment areas to each stream segment</a:t>
            </a: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Catchment and Polygon Processing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Turns catchment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areas into vector polygons instead of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raster grid</a:t>
            </a:r>
          </a:p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Drainage Line and Point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Processing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Performed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to convert the stream data from raster to vector format and define the upstream catchment areas. </a:t>
            </a:r>
          </a:p>
          <a:p>
            <a:pPr lvl="1"/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447800"/>
            <a:ext cx="3962399" cy="2743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77317" y="1676400"/>
            <a:ext cx="1905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Segmentation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44133" r="49259" b="2778"/>
          <a:stretch/>
        </p:blipFill>
        <p:spPr>
          <a:xfrm>
            <a:off x="4993412" y="4267200"/>
            <a:ext cx="3567810" cy="249276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660704" y="4343400"/>
            <a:ext cx="1905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Catchment  Areas</a:t>
            </a:r>
            <a:endParaRPr lang="en-US" sz="1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06" y="6512097"/>
            <a:ext cx="3648994" cy="3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*Data reproduced for educational purposes only (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Tighe &amp; Bond, Inc. 2011)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5393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19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Compare data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with actual maps or aerial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photos, and previous delineations </a:t>
            </a:r>
          </a:p>
          <a:p>
            <a:pPr lvl="1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iscrepancies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with the stream and flow networks might be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caught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Test watershed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analysis methodologies and tool on a few sites within the Pease International Tradeport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Test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the effectiveness of the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tool 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Examples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to present to the City of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Portsmouth, Hodgson Brook Local Advisory Committee, and the Advocates for North Mill Pond </a:t>
            </a:r>
          </a:p>
          <a:p>
            <a:pPr marL="0" indent="0">
              <a:buNone/>
            </a:pP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35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953" y="4126789"/>
            <a:ext cx="4029595" cy="256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Project Implications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14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Knowing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flow patterns of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stormwater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for a specific site will allow for better stormwater management plans and treatment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practices   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Hodgson Brook Watershed and North Mill Pond will continue to become less polluted due to improved stormwater management practices</a:t>
            </a: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The tool will be used by the Hodgson Brook Local Advisory Committee, Advocates for the North Mill Pond, residents of the Pease International Tradeport, and the City of 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     Portsmouth, NH</a:t>
            </a: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606" y="6512097"/>
            <a:ext cx="3648994" cy="3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 reproduced for educational purposes only (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D.B. Truslow Associates and the Hodgson Brook Local Advisory </a:t>
            </a: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Committee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2004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8298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Proposed Timeline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5029200"/>
          </a:xfrm>
        </p:spPr>
        <p:txBody>
          <a:bodyPr>
            <a:normAutofit/>
          </a:bodyPr>
          <a:lstStyle/>
          <a:p>
            <a:r>
              <a:rPr lang="en-US" sz="2000" b="1" i="1" dirty="0">
                <a:solidFill>
                  <a:schemeClr val="bg1">
                    <a:lumMod val="75000"/>
                  </a:schemeClr>
                </a:solidFill>
              </a:rPr>
              <a:t>Winter Semester 2013: </a:t>
            </a:r>
            <a:endParaRPr lang="en-US" sz="2000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Finish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proposal for Geog 596A and present on December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18, 2013</a:t>
            </a: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b="1" i="1" dirty="0">
                <a:solidFill>
                  <a:schemeClr val="bg1">
                    <a:lumMod val="75000"/>
                  </a:schemeClr>
                </a:solidFill>
              </a:rPr>
              <a:t>Spring 1 Semester 2014: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</a:rPr>
              <a:t>Week 1: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Revise proposal and project ideas/outline, based on peer reviews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</a:rPr>
              <a:t>Week 2-3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Watershed Delineation</a:t>
            </a:r>
          </a:p>
          <a:p>
            <a:pPr lvl="1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</a:rPr>
              <a:t>Week 4-6: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Trials with ModelBuilder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</a:rPr>
              <a:t>Week 6-8: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Revise workflows and start presentation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Week 9-10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: Complete 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final project in time for the NH Water &amp; Watershed Conference in Plymouth, NH on March 21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</a:rPr>
              <a:t>st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2014 (Possible, back up conference:  the NEWWA 2014 spring Conference on April 2-3, 2014 in Worcester, MA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b="1" i="1" dirty="0">
                <a:solidFill>
                  <a:schemeClr val="bg1">
                    <a:lumMod val="75000"/>
                  </a:schemeClr>
                </a:solidFill>
              </a:rPr>
              <a:t>Spring 2 Semester 2014: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Enroll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in Geog 596B and complete Final Report.</a:t>
            </a:r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0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References &amp; Citations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612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Abdulla, M. N. 2011.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Catchment Area Delineation Using GIS techniques for Bekhma Dam.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  Marrakech, Morocco: International Federation of Surveyors.  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Brown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, T. N.,  J. J. H. Ciborowski, T. P. Hollenhorst, G. E. Host, and L.B. Johnson. 2007.  Methods for Generating Multi-scale Watershed Delineations for Indicator Development in Great Lake Coastal Ecosystems.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Journal of Great Lakes Research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, 33 (3): 13-26. 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Brzozowski, Carol.  2010.  Daylighting Streams.  </a:t>
            </a:r>
            <a:r>
              <a:rPr lang="en-US" sz="1150" i="1" dirty="0" smtClean="0">
                <a:solidFill>
                  <a:schemeClr val="bg1">
                    <a:lumMod val="85000"/>
                  </a:schemeClr>
                </a:solidFill>
              </a:rPr>
              <a:t>Stormwater: The Journal for Surface Water Quality Professionals.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 Accessed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on December 5, 2013 from http://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www.stormh2o.com/SW/Articles/Daylighting_Streams_11551.aspx.  </a:t>
            </a:r>
            <a:endParaRPr lang="en-US" sz="115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Bug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, J., P. Csafordi, A. Podor, and Z. Gribovski. 2012.  Soil Erosion Analysis in a Small Forested Catchment Supported by ArcGIS Model Builder.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 Acta Silvatica &amp;Llignaria Hungarica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8 (2012): 39-55.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Chesapeake Bay Program. 2012.  </a:t>
            </a:r>
            <a:r>
              <a:rPr lang="en-US" sz="1150" i="1" dirty="0" smtClean="0">
                <a:solidFill>
                  <a:schemeClr val="bg1">
                    <a:lumMod val="85000"/>
                  </a:schemeClr>
                </a:solidFill>
              </a:rPr>
              <a:t>Stormwater Runoff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.  Accessed on December 1.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2013 from http://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www.chesapeakebay.net/issues/issue/stormwater_runoff . </a:t>
            </a:r>
            <a:endParaRPr lang="en-US" sz="115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Clean Water Services. 2013. </a:t>
            </a:r>
            <a:r>
              <a:rPr lang="en-US" sz="1150" i="1" dirty="0" smtClean="0">
                <a:solidFill>
                  <a:schemeClr val="bg1">
                    <a:lumMod val="85000"/>
                  </a:schemeClr>
                </a:solidFill>
              </a:rPr>
              <a:t>Rain Gardens: celebrate rain &amp; protect our streams.  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 Accessed on December 5,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2013 from http://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www.cleanwaterservices.org/Residents/JoinTheCycle/InYourYard/Hero/RainGarden.aspx .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D.B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. Truslow Associates and the Hodgson Brook Local Advisory Committee. 2004.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Hodgson Brook Watershed Restoration Plan Porstmouth, New Hampshire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.  Portsmouth, NH: Portsmouth Copy.  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Djokic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, D., and   Y., Zichuan. 1999.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DEM Preprocessing for Efficient Watershed Delineation.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  Redlands, California: ESRI.  Accessed on September 19, 2013 from http://proceedings.esri.com/library/userconf/proc99/proceed/papers/pap676/p676.htm.  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EPA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.  2013.  Weather.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  Water: After the Storm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.   Accessed on November 18, 2013 from http://water.epa.gov/action/weatherchannel/stormwater.cfm .  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ESRI. 2009.  ArcGIS Desktop Discussion Forums.  </a:t>
            </a:r>
            <a:r>
              <a:rPr lang="en-US" sz="1150" i="1" dirty="0" smtClean="0">
                <a:solidFill>
                  <a:schemeClr val="bg1">
                    <a:lumMod val="85000"/>
                  </a:schemeClr>
                </a:solidFill>
              </a:rPr>
              <a:t>Hydrology: Flow Direction Arrows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.  Accessed on December 15,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2013 from http://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forums.esri.com/Thread.asp?c=93&amp;f=982&amp;t=287847 . </a:t>
            </a:r>
            <a:endParaRPr lang="en-US" sz="115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ESRI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.  2012.  Tutorial: Executing tools in ModelBuilder.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ArcGIS Help 10.1. 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Accessed on October 29, 2013 from http://resources.arcgis.com/en/help/main/10.1/index.html#//002w0000007t000000.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Jones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, S. H., N. Landry, and D. Morin. 2004.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Hodgson Brook Watershed Monitoring Plan: A Guide for Monitoring Environmental Quality.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Pease 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International.  2010.  </a:t>
            </a:r>
            <a:r>
              <a:rPr lang="en-US" sz="1150" i="1" dirty="0">
                <a:solidFill>
                  <a:schemeClr val="bg1">
                    <a:lumMod val="85000"/>
                  </a:schemeClr>
                </a:solidFill>
              </a:rPr>
              <a:t>A World Class Business &amp; Aviation Industrial Park</a:t>
            </a:r>
            <a:r>
              <a:rPr lang="en-US" sz="1150" dirty="0">
                <a:solidFill>
                  <a:schemeClr val="bg1">
                    <a:lumMod val="85000"/>
                  </a:schemeClr>
                </a:solidFill>
              </a:rPr>
              <a:t>.  Portsmouth, NH.  Accessed on October 28, 2013 from http://www.peasedev.org</a:t>
            </a:r>
            <a:r>
              <a:rPr lang="en-US" sz="1150" dirty="0" smtClean="0">
                <a:solidFill>
                  <a:schemeClr val="bg1">
                    <a:lumMod val="85000"/>
                  </a:schemeClr>
                </a:solidFill>
              </a:rPr>
              <a:t>/.</a:t>
            </a:r>
          </a:p>
          <a:p>
            <a:pPr marL="0" indent="0">
              <a:spcBef>
                <a:spcPts val="0"/>
              </a:spcBef>
              <a:buNone/>
            </a:pPr>
            <a:endParaRPr lang="en-US" sz="115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94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5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335"/>
            <a:ext cx="9144001" cy="6843665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5" name="Picture 2" descr="Dark blue professional templat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Acknowledgements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First off, I would like to thank my advisor, Joe Bishop for helping me with the many drafts of this project.  I would also like to thank my boss, Nathaniel Norton and colleagues Sam Swartwout and Brad Mezquita at Tighe &amp; Bond Inc., for their support and assistance with this project.  Finally, I would like to thank Candace Dolan, Coordinator for the Hodgson Brook Restoration Project, for providing me with information about Hodgson Brook and being so enthusiastic about this project. 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9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20574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Me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7800" y="1752600"/>
            <a:ext cx="8661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0304" y="1015970"/>
            <a:ext cx="5527496" cy="5765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6200" y="2205318"/>
            <a:ext cx="37084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GIS Technician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Love travel &amp; hiking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Just bought my first house in Sterling, MA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39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5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335"/>
            <a:ext cx="9144001" cy="6843665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5" name="Picture 2" descr="Dark blue professional templat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8056" y="2819400"/>
            <a:ext cx="8229600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Feel free to contact me with further questions if you think of them at a later date!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Pamela Ordung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pamela.ordung@gmail.com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8674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Presentation Outline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7800" y="1752600"/>
            <a:ext cx="8661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5240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Background Information: Stormwater Runoff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Study Site</a:t>
            </a: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Regional &amp; Local</a:t>
            </a: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Pollution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What has been done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Goals &amp; Objectives</a:t>
            </a: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Methods &amp; Materials</a:t>
            </a: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Materials</a:t>
            </a:r>
            <a:endParaRPr lang="en-US" sz="1600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Proposed Steps</a:t>
            </a: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Project Implications</a:t>
            </a: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Proposed Timeline</a:t>
            </a: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References &amp; Citations</a:t>
            </a: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Acknowledgements</a:t>
            </a:r>
          </a:p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0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38200"/>
            <a:ext cx="58674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Stormwater Runoff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2209800"/>
            <a:ext cx="3708400" cy="3276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Pollution of streams, rivers, other water bodies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Role of Impervious surfaces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Stormwater management techniques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286000"/>
            <a:ext cx="5080000" cy="304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606" y="6512097"/>
            <a:ext cx="3648994" cy="3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 reproduced for educational purposes only (Chesapeake Bay Program 2012)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71923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9200"/>
            <a:ext cx="3717316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Study Site: Hodgson Brook Watershed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2" y="2590800"/>
            <a:ext cx="3742394" cy="2743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Covers approximately 20% of the total land area in North Central Portsmouth, NH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7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5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44562"/>
            <a:ext cx="3768437" cy="11128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Study Site: Hodgson Brook Watershed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55837"/>
            <a:ext cx="3276600" cy="4144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Nearly 55% of the watershed falls within the Pease International Tradeport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32% of the watershed is covered with impervious surfaces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Empties into North Mill Pond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7" y="965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2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4486656" cy="11128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Study Site: Impervious Examples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648200" cy="4661356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</a:rPr>
              <a:t>In the 1800’s mills were built along the brook urbanizing the area and straightening the course of the brook</a:t>
            </a:r>
          </a:p>
          <a:p>
            <a:endParaRPr lang="en-US" sz="2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</a:rPr>
              <a:t>In the 1950’s, the building of the Pease International Air Force Base (now Tradeport) and the highway system greatly changed the Hodgson Brook’s natural course.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Water diverted into Newfields Ditch &amp; Grafton Ditch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</a:rPr>
              <a:t>Now the main conveyance of stormwater is through the stormwater collection system (outlined in red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Built over the last 100 years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Used to be abundant wetlands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Wetlands that remain today are bordered and altered by roads, railways, and parking lots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1976" r="51688" b="14922"/>
          <a:stretch/>
        </p:blipFill>
        <p:spPr>
          <a:xfrm>
            <a:off x="4973856" y="990600"/>
            <a:ext cx="3992344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642556"/>
            <a:ext cx="58765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*Image reproduced for educational purposes only (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D.B. Truslow Associates and the Hodgson Brook Local Advisory Committee 2004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017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Study Site: Pollution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Studies completed by the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New Hampshire Department of Environmental Services (DES),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Hodgson Brook Local Advisory Committee (HBLAC), and the Advocates for the North Mill Pond (ANMP) have detected pollutants such as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</a:rPr>
              <a:t>fecal coliform, nutrients, suspended sediments, metals, and organic chemicals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in Hodgson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Brook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Impervious surfaces play a key role in this contamination by directing runoff into the brook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surrounding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wetlands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Other factors that contribute to this pollution in the watershed are due to sewage from cross connected storm drains, sewer pipes, and solid wastes such as trash and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debris  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7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blue professional templ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" y="-12192"/>
            <a:ext cx="9162288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Study Site: What has been done?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98637"/>
            <a:ext cx="4334256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Within the Pease International Tradeport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Rain gardens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Stormwater treatment wetlands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Pervious pavement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Other Suggestions from the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Hodgson Brook Watershed Restoration Plan (2004)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Stormwater retrofitting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Daylighting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62" y="2558080"/>
            <a:ext cx="4419600" cy="254732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606" y="6512097"/>
            <a:ext cx="3648994" cy="34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*Image reproduced for educational purposes only (Clean Water Services 2013)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62546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6470</TotalTime>
  <Words>2335</Words>
  <Application>Microsoft Office PowerPoint</Application>
  <PresentationFormat>On-screen Show (4:3)</PresentationFormat>
  <Paragraphs>256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Hodgson Brook Watershed Analysis</vt:lpstr>
      <vt:lpstr>Me</vt:lpstr>
      <vt:lpstr>Presentation Outline</vt:lpstr>
      <vt:lpstr>Stormwater Runoff</vt:lpstr>
      <vt:lpstr>Study Site: Hodgson Brook Watershed</vt:lpstr>
      <vt:lpstr>Study Site: Hodgson Brook Watershed</vt:lpstr>
      <vt:lpstr>Study Site: Impervious Examples</vt:lpstr>
      <vt:lpstr>Study Site: Pollution</vt:lpstr>
      <vt:lpstr>Study Site: What has been done?</vt:lpstr>
      <vt:lpstr>Goals &amp; Objectives : Goal #1</vt:lpstr>
      <vt:lpstr>PowerPoint Presentation</vt:lpstr>
      <vt:lpstr>Materials</vt:lpstr>
      <vt:lpstr>Methods</vt:lpstr>
      <vt:lpstr>Methods</vt:lpstr>
      <vt:lpstr>Methods</vt:lpstr>
      <vt:lpstr>Project Implications</vt:lpstr>
      <vt:lpstr>Proposed Timeline</vt:lpstr>
      <vt:lpstr>References &amp; Citations</vt:lpstr>
      <vt:lpstr>Acknowledgements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Hodgson Brook Watershed Analysis</dc:title>
  <dc:creator>Pamela</dc:creator>
  <cp:lastModifiedBy>Beth King</cp:lastModifiedBy>
  <cp:revision>91</cp:revision>
  <dcterms:created xsi:type="dcterms:W3CDTF">2013-11-30T16:09:23Z</dcterms:created>
  <dcterms:modified xsi:type="dcterms:W3CDTF">2013-12-18T23:41:31Z</dcterms:modified>
</cp:coreProperties>
</file>