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8" r:id="rId4"/>
    <p:sldId id="281" r:id="rId5"/>
    <p:sldId id="282" r:id="rId6"/>
    <p:sldId id="286" r:id="rId7"/>
    <p:sldId id="259" r:id="rId8"/>
    <p:sldId id="288" r:id="rId9"/>
    <p:sldId id="287" r:id="rId10"/>
    <p:sldId id="263" r:id="rId11"/>
    <p:sldId id="289" r:id="rId12"/>
    <p:sldId id="280" r:id="rId13"/>
    <p:sldId id="272" r:id="rId14"/>
    <p:sldId id="291" r:id="rId15"/>
    <p:sldId id="290" r:id="rId16"/>
    <p:sldId id="292" r:id="rId17"/>
    <p:sldId id="293" r:id="rId18"/>
    <p:sldId id="274" r:id="rId19"/>
    <p:sldId id="279" r:id="rId20"/>
    <p:sldId id="270" r:id="rId21"/>
    <p:sldId id="269"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0066FF"/>
    <a:srgbClr val="F4E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62734" autoAdjust="0"/>
  </p:normalViewPr>
  <p:slideViewPr>
    <p:cSldViewPr>
      <p:cViewPr varScale="1">
        <p:scale>
          <a:sx n="44" d="100"/>
          <a:sy n="44" d="100"/>
        </p:scale>
        <p:origin x="-12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t>Est. Population (</a:t>
            </a:r>
            <a:r>
              <a:rPr lang="en-US" sz="1600" dirty="0" smtClean="0"/>
              <a:t>2012)</a:t>
            </a:r>
            <a:endParaRPr lang="en-US" sz="1600" dirty="0"/>
          </a:p>
        </c:rich>
      </c:tx>
      <c:layout/>
    </c:title>
    <c:view3D>
      <c:rotX val="30"/>
      <c:perspective val="30"/>
    </c:view3D>
    <c:plotArea>
      <c:layout/>
      <c:pie3DChart>
        <c:varyColors val="1"/>
        <c:ser>
          <c:idx val="0"/>
          <c:order val="0"/>
          <c:tx>
            <c:strRef>
              <c:f>Sheet1!$B$1</c:f>
              <c:strCache>
                <c:ptCount val="1"/>
                <c:pt idx="0">
                  <c:v>Est. Population (2012)</c:v>
                </c:pt>
              </c:strCache>
            </c:strRef>
          </c:tx>
          <c:explosion val="25"/>
          <c:dLbls>
            <c:dLbl>
              <c:idx val="0"/>
              <c:layout/>
              <c:tx>
                <c:rich>
                  <a:bodyPr/>
                  <a:lstStyle/>
                  <a:p>
                    <a:r>
                      <a:rPr lang="en-US" dirty="0" smtClean="0"/>
                      <a:t>16%</a:t>
                    </a:r>
                    <a:endParaRPr lang="en-US" dirty="0"/>
                  </a:p>
                </c:rich>
              </c:tx>
              <c:dLblPos val="inEnd"/>
              <c:showPercent val="1"/>
            </c:dLbl>
            <c:dLbl>
              <c:idx val="1"/>
              <c:layout/>
              <c:tx>
                <c:rich>
                  <a:bodyPr/>
                  <a:lstStyle/>
                  <a:p>
                    <a:r>
                      <a:rPr lang="en-US" dirty="0" smtClean="0"/>
                      <a:t>84%</a:t>
                    </a:r>
                    <a:endParaRPr lang="en-US" dirty="0"/>
                  </a:p>
                </c:rich>
              </c:tx>
              <c:dLblPos val="inEnd"/>
              <c:showPercent val="1"/>
            </c:dLbl>
            <c:txPr>
              <a:bodyPr/>
              <a:lstStyle/>
              <a:p>
                <a:pPr>
                  <a:defRPr sz="1600" b="1">
                    <a:effectLst>
                      <a:outerShdw blurRad="38100" dist="38100" dir="2700000" algn="tl">
                        <a:srgbClr val="000000">
                          <a:alpha val="43137"/>
                        </a:srgbClr>
                      </a:outerShdw>
                    </a:effectLst>
                  </a:defRPr>
                </a:pPr>
                <a:endParaRPr lang="en-US"/>
              </a:p>
            </c:txPr>
            <c:dLblPos val="inEnd"/>
            <c:showPercent val="1"/>
          </c:dLbls>
          <c:cat>
            <c:strRef>
              <c:f>Sheet1!$A$2:$A$3</c:f>
              <c:strCache>
                <c:ptCount val="2"/>
                <c:pt idx="0">
                  <c:v>Nigeria</c:v>
                </c:pt>
                <c:pt idx="1">
                  <c:v>Africa</c:v>
                </c:pt>
              </c:strCache>
            </c:strRef>
          </c:cat>
          <c:val>
            <c:numRef>
              <c:f>Sheet1!$B$2:$B$3</c:f>
              <c:numCache>
                <c:formatCode>#,##0</c:formatCode>
                <c:ptCount val="2"/>
                <c:pt idx="0">
                  <c:v>170123000</c:v>
                </c:pt>
                <c:pt idx="1">
                  <c:v>1110635000</c:v>
                </c:pt>
              </c:numCache>
            </c:numRef>
          </c:val>
        </c:ser>
        <c:dLbls/>
      </c:pie3DChart>
    </c:plotArea>
    <c:legend>
      <c:legendPos val="r"/>
      <c:layout>
        <c:manualLayout>
          <c:xMode val="edge"/>
          <c:yMode val="edge"/>
          <c:x val="0.7041156434078657"/>
          <c:y val="0.37485309114522625"/>
          <c:w val="0.27393855925552485"/>
          <c:h val="0.37755575676923991"/>
        </c:manualLayout>
      </c:layout>
      <c:txPr>
        <a:bodyPr/>
        <a:lstStyle/>
        <a:p>
          <a:pPr>
            <a:defRPr sz="1600"/>
          </a:pPr>
          <a:endParaRPr lang="en-US"/>
        </a:p>
      </c:txPr>
    </c:legend>
    <c:plotVisOnly val="1"/>
    <c:dispBlanksAs val="zero"/>
  </c:chart>
  <c:spPr>
    <a:ln>
      <a:solidFill>
        <a:schemeClr val="tx1"/>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CC7F4-7BBF-4C63-B9D3-F8648B189838}" type="doc">
      <dgm:prSet loTypeId="urn:microsoft.com/office/officeart/2005/8/layout/gear1" loCatId="cycle" qsTypeId="urn:microsoft.com/office/officeart/2005/8/quickstyle/simple1" qsCatId="simple" csTypeId="urn:microsoft.com/office/officeart/2005/8/colors/accent1_2" csCatId="accent1" phldr="1"/>
      <dgm:spPr/>
    </dgm:pt>
    <dgm:pt modelId="{0E5DA582-6660-487E-89F6-418F9E3AFFA9}">
      <dgm:prSet phldrT="[Text]"/>
      <dgm:spPr/>
      <dgm:t>
        <a:bodyPr/>
        <a:lstStyle/>
        <a:p>
          <a:r>
            <a:rPr lang="en-US" dirty="0" smtClean="0"/>
            <a:t>Availability</a:t>
          </a:r>
          <a:endParaRPr lang="en-US" dirty="0"/>
        </a:p>
      </dgm:t>
    </dgm:pt>
    <dgm:pt modelId="{09F1CD4E-C7C6-400D-BDC7-A150E3C17D30}" type="parTrans" cxnId="{29CEFDEF-465B-4CEB-9542-43C7289C46FB}">
      <dgm:prSet/>
      <dgm:spPr/>
      <dgm:t>
        <a:bodyPr/>
        <a:lstStyle/>
        <a:p>
          <a:endParaRPr lang="en-US"/>
        </a:p>
      </dgm:t>
    </dgm:pt>
    <dgm:pt modelId="{B953B946-E6B4-4E65-87C1-10108D34D743}" type="sibTrans" cxnId="{29CEFDEF-465B-4CEB-9542-43C7289C46FB}">
      <dgm:prSet/>
      <dgm:spPr/>
      <dgm:t>
        <a:bodyPr/>
        <a:lstStyle/>
        <a:p>
          <a:endParaRPr lang="en-US"/>
        </a:p>
      </dgm:t>
    </dgm:pt>
    <dgm:pt modelId="{1D4166DB-2264-4733-8C14-ED66F7C1793B}">
      <dgm:prSet phldrT="[Text]"/>
      <dgm:spPr/>
      <dgm:t>
        <a:bodyPr/>
        <a:lstStyle/>
        <a:p>
          <a:r>
            <a:rPr lang="en-US" dirty="0" smtClean="0"/>
            <a:t>Accuracy</a:t>
          </a:r>
          <a:endParaRPr lang="en-US" dirty="0"/>
        </a:p>
      </dgm:t>
    </dgm:pt>
    <dgm:pt modelId="{C94DE3D3-0D18-4991-83F9-62DA7347ED0F}" type="sibTrans" cxnId="{E4DA38FD-1BA7-4D41-84FD-DC279B6FEC61}">
      <dgm:prSet/>
      <dgm:spPr/>
      <dgm:t>
        <a:bodyPr/>
        <a:lstStyle/>
        <a:p>
          <a:endParaRPr lang="en-US"/>
        </a:p>
      </dgm:t>
    </dgm:pt>
    <dgm:pt modelId="{BC54BF04-0C44-4E60-86A1-6AFA29064312}" type="parTrans" cxnId="{E4DA38FD-1BA7-4D41-84FD-DC279B6FEC61}">
      <dgm:prSet/>
      <dgm:spPr/>
      <dgm:t>
        <a:bodyPr/>
        <a:lstStyle/>
        <a:p>
          <a:endParaRPr lang="en-US"/>
        </a:p>
      </dgm:t>
    </dgm:pt>
    <dgm:pt modelId="{47023F83-BD7F-481D-BDD6-434686362573}">
      <dgm:prSet phldrT="[Text]"/>
      <dgm:spPr/>
      <dgm:t>
        <a:bodyPr/>
        <a:lstStyle/>
        <a:p>
          <a:r>
            <a:rPr lang="en-US" dirty="0" smtClean="0"/>
            <a:t>Volume</a:t>
          </a:r>
          <a:endParaRPr lang="en-US" dirty="0"/>
        </a:p>
      </dgm:t>
    </dgm:pt>
    <dgm:pt modelId="{C0DAAFA4-4D86-4AF0-B797-CDA40CBAAC52}" type="parTrans" cxnId="{5C64D9B1-0F61-446D-A11F-715332003A20}">
      <dgm:prSet/>
      <dgm:spPr/>
      <dgm:t>
        <a:bodyPr/>
        <a:lstStyle/>
        <a:p>
          <a:endParaRPr lang="en-US"/>
        </a:p>
      </dgm:t>
    </dgm:pt>
    <dgm:pt modelId="{EE4CD628-F33C-42B0-8697-C6038DB13AAD}" type="sibTrans" cxnId="{5C64D9B1-0F61-446D-A11F-715332003A20}">
      <dgm:prSet/>
      <dgm:spPr/>
      <dgm:t>
        <a:bodyPr/>
        <a:lstStyle/>
        <a:p>
          <a:endParaRPr lang="en-US"/>
        </a:p>
      </dgm:t>
    </dgm:pt>
    <dgm:pt modelId="{B8268D05-5C37-44C1-923F-78700990D92E}" type="pres">
      <dgm:prSet presAssocID="{0E7CC7F4-7BBF-4C63-B9D3-F8648B189838}" presName="composite" presStyleCnt="0">
        <dgm:presLayoutVars>
          <dgm:chMax val="3"/>
          <dgm:animLvl val="lvl"/>
          <dgm:resizeHandles val="exact"/>
        </dgm:presLayoutVars>
      </dgm:prSet>
      <dgm:spPr/>
    </dgm:pt>
    <dgm:pt modelId="{6AA82971-5F01-4B20-8CA3-2E20BA82B968}" type="pres">
      <dgm:prSet presAssocID="{0E5DA582-6660-487E-89F6-418F9E3AFFA9}" presName="gear1" presStyleLbl="node1" presStyleIdx="0" presStyleCnt="3">
        <dgm:presLayoutVars>
          <dgm:chMax val="1"/>
          <dgm:bulletEnabled val="1"/>
        </dgm:presLayoutVars>
      </dgm:prSet>
      <dgm:spPr/>
      <dgm:t>
        <a:bodyPr/>
        <a:lstStyle/>
        <a:p>
          <a:endParaRPr lang="en-US"/>
        </a:p>
      </dgm:t>
    </dgm:pt>
    <dgm:pt modelId="{754861ED-0823-4BE6-80A7-0C852995A838}" type="pres">
      <dgm:prSet presAssocID="{0E5DA582-6660-487E-89F6-418F9E3AFFA9}" presName="gear1srcNode" presStyleLbl="node1" presStyleIdx="0" presStyleCnt="3"/>
      <dgm:spPr/>
      <dgm:t>
        <a:bodyPr/>
        <a:lstStyle/>
        <a:p>
          <a:endParaRPr lang="en-US"/>
        </a:p>
      </dgm:t>
    </dgm:pt>
    <dgm:pt modelId="{5071CC3B-899F-45AC-9096-D63B2288E3D4}" type="pres">
      <dgm:prSet presAssocID="{0E5DA582-6660-487E-89F6-418F9E3AFFA9}" presName="gear1dstNode" presStyleLbl="node1" presStyleIdx="0" presStyleCnt="3"/>
      <dgm:spPr/>
      <dgm:t>
        <a:bodyPr/>
        <a:lstStyle/>
        <a:p>
          <a:endParaRPr lang="en-US"/>
        </a:p>
      </dgm:t>
    </dgm:pt>
    <dgm:pt modelId="{A020D979-7FC8-4DC1-8B22-58F184D746A7}" type="pres">
      <dgm:prSet presAssocID="{1D4166DB-2264-4733-8C14-ED66F7C1793B}" presName="gear2" presStyleLbl="node1" presStyleIdx="1" presStyleCnt="3">
        <dgm:presLayoutVars>
          <dgm:chMax val="1"/>
          <dgm:bulletEnabled val="1"/>
        </dgm:presLayoutVars>
      </dgm:prSet>
      <dgm:spPr/>
      <dgm:t>
        <a:bodyPr/>
        <a:lstStyle/>
        <a:p>
          <a:endParaRPr lang="en-US"/>
        </a:p>
      </dgm:t>
    </dgm:pt>
    <dgm:pt modelId="{C20164BD-2F10-4CD6-8A38-5E2A6EDBBF89}" type="pres">
      <dgm:prSet presAssocID="{1D4166DB-2264-4733-8C14-ED66F7C1793B}" presName="gear2srcNode" presStyleLbl="node1" presStyleIdx="1" presStyleCnt="3"/>
      <dgm:spPr/>
      <dgm:t>
        <a:bodyPr/>
        <a:lstStyle/>
        <a:p>
          <a:endParaRPr lang="en-US"/>
        </a:p>
      </dgm:t>
    </dgm:pt>
    <dgm:pt modelId="{C7B74C60-2172-441E-9DBB-F8FA3CAC8F06}" type="pres">
      <dgm:prSet presAssocID="{1D4166DB-2264-4733-8C14-ED66F7C1793B}" presName="gear2dstNode" presStyleLbl="node1" presStyleIdx="1" presStyleCnt="3"/>
      <dgm:spPr/>
      <dgm:t>
        <a:bodyPr/>
        <a:lstStyle/>
        <a:p>
          <a:endParaRPr lang="en-US"/>
        </a:p>
      </dgm:t>
    </dgm:pt>
    <dgm:pt modelId="{CDC22CFE-0E53-44CE-A3D8-762B0A31BF6F}" type="pres">
      <dgm:prSet presAssocID="{47023F83-BD7F-481D-BDD6-434686362573}" presName="gear3" presStyleLbl="node1" presStyleIdx="2" presStyleCnt="3"/>
      <dgm:spPr/>
      <dgm:t>
        <a:bodyPr/>
        <a:lstStyle/>
        <a:p>
          <a:endParaRPr lang="en-US"/>
        </a:p>
      </dgm:t>
    </dgm:pt>
    <dgm:pt modelId="{4B3DE015-04A7-439B-93BD-BFEFBAB12EAE}" type="pres">
      <dgm:prSet presAssocID="{47023F83-BD7F-481D-BDD6-434686362573}" presName="gear3tx" presStyleLbl="node1" presStyleIdx="2" presStyleCnt="3">
        <dgm:presLayoutVars>
          <dgm:chMax val="1"/>
          <dgm:bulletEnabled val="1"/>
        </dgm:presLayoutVars>
      </dgm:prSet>
      <dgm:spPr/>
      <dgm:t>
        <a:bodyPr/>
        <a:lstStyle/>
        <a:p>
          <a:endParaRPr lang="en-US"/>
        </a:p>
      </dgm:t>
    </dgm:pt>
    <dgm:pt modelId="{DDD9DB9F-E278-43B6-BD3A-EBE8B940F9A7}" type="pres">
      <dgm:prSet presAssocID="{47023F83-BD7F-481D-BDD6-434686362573}" presName="gear3srcNode" presStyleLbl="node1" presStyleIdx="2" presStyleCnt="3"/>
      <dgm:spPr/>
      <dgm:t>
        <a:bodyPr/>
        <a:lstStyle/>
        <a:p>
          <a:endParaRPr lang="en-US"/>
        </a:p>
      </dgm:t>
    </dgm:pt>
    <dgm:pt modelId="{754965F6-F3FE-4CD7-BACA-A53AEAD918A3}" type="pres">
      <dgm:prSet presAssocID="{47023F83-BD7F-481D-BDD6-434686362573}" presName="gear3dstNode" presStyleLbl="node1" presStyleIdx="2" presStyleCnt="3"/>
      <dgm:spPr/>
      <dgm:t>
        <a:bodyPr/>
        <a:lstStyle/>
        <a:p>
          <a:endParaRPr lang="en-US"/>
        </a:p>
      </dgm:t>
    </dgm:pt>
    <dgm:pt modelId="{3E0F52D9-0465-4EF7-9336-69492E74A4AE}" type="pres">
      <dgm:prSet presAssocID="{B953B946-E6B4-4E65-87C1-10108D34D743}" presName="connector1" presStyleLbl="sibTrans2D1" presStyleIdx="0" presStyleCnt="3"/>
      <dgm:spPr/>
      <dgm:t>
        <a:bodyPr/>
        <a:lstStyle/>
        <a:p>
          <a:endParaRPr lang="en-US"/>
        </a:p>
      </dgm:t>
    </dgm:pt>
    <dgm:pt modelId="{77968AA3-00D5-49AE-A5E5-566C312E051E}" type="pres">
      <dgm:prSet presAssocID="{C94DE3D3-0D18-4991-83F9-62DA7347ED0F}" presName="connector2" presStyleLbl="sibTrans2D1" presStyleIdx="1" presStyleCnt="3"/>
      <dgm:spPr/>
      <dgm:t>
        <a:bodyPr/>
        <a:lstStyle/>
        <a:p>
          <a:endParaRPr lang="en-US"/>
        </a:p>
      </dgm:t>
    </dgm:pt>
    <dgm:pt modelId="{90F887F6-DA07-479F-904D-9050E4307B65}" type="pres">
      <dgm:prSet presAssocID="{EE4CD628-F33C-42B0-8697-C6038DB13AAD}" presName="connector3" presStyleLbl="sibTrans2D1" presStyleIdx="2" presStyleCnt="3"/>
      <dgm:spPr/>
      <dgm:t>
        <a:bodyPr/>
        <a:lstStyle/>
        <a:p>
          <a:endParaRPr lang="en-US"/>
        </a:p>
      </dgm:t>
    </dgm:pt>
  </dgm:ptLst>
  <dgm:cxnLst>
    <dgm:cxn modelId="{68B23CE7-34C5-4A47-8203-004C78369BC7}" type="presOf" srcId="{1D4166DB-2264-4733-8C14-ED66F7C1793B}" destId="{A020D979-7FC8-4DC1-8B22-58F184D746A7}" srcOrd="0" destOrd="0" presId="urn:microsoft.com/office/officeart/2005/8/layout/gear1"/>
    <dgm:cxn modelId="{5C64D9B1-0F61-446D-A11F-715332003A20}" srcId="{0E7CC7F4-7BBF-4C63-B9D3-F8648B189838}" destId="{47023F83-BD7F-481D-BDD6-434686362573}" srcOrd="2" destOrd="0" parTransId="{C0DAAFA4-4D86-4AF0-B797-CDA40CBAAC52}" sibTransId="{EE4CD628-F33C-42B0-8697-C6038DB13AAD}"/>
    <dgm:cxn modelId="{AD10AC41-1948-4B27-A53B-4B819C4BFE0C}" type="presOf" srcId="{C94DE3D3-0D18-4991-83F9-62DA7347ED0F}" destId="{77968AA3-00D5-49AE-A5E5-566C312E051E}" srcOrd="0" destOrd="0" presId="urn:microsoft.com/office/officeart/2005/8/layout/gear1"/>
    <dgm:cxn modelId="{FC7902FC-E538-43D9-9B24-07985620496A}" type="presOf" srcId="{0E5DA582-6660-487E-89F6-418F9E3AFFA9}" destId="{6AA82971-5F01-4B20-8CA3-2E20BA82B968}" srcOrd="0" destOrd="0" presId="urn:microsoft.com/office/officeart/2005/8/layout/gear1"/>
    <dgm:cxn modelId="{23E9F9E1-BACE-4ECD-969E-F8B37505FFA3}" type="presOf" srcId="{47023F83-BD7F-481D-BDD6-434686362573}" destId="{754965F6-F3FE-4CD7-BACA-A53AEAD918A3}" srcOrd="3" destOrd="0" presId="urn:microsoft.com/office/officeart/2005/8/layout/gear1"/>
    <dgm:cxn modelId="{94D2A299-4E55-4604-8CC2-9DF24F550441}" type="presOf" srcId="{47023F83-BD7F-481D-BDD6-434686362573}" destId="{CDC22CFE-0E53-44CE-A3D8-762B0A31BF6F}" srcOrd="0" destOrd="0" presId="urn:microsoft.com/office/officeart/2005/8/layout/gear1"/>
    <dgm:cxn modelId="{C1ADC0D7-D24E-46F7-8CFB-A4296E41E0DB}" type="presOf" srcId="{1D4166DB-2264-4733-8C14-ED66F7C1793B}" destId="{C7B74C60-2172-441E-9DBB-F8FA3CAC8F06}" srcOrd="2" destOrd="0" presId="urn:microsoft.com/office/officeart/2005/8/layout/gear1"/>
    <dgm:cxn modelId="{86E3E44A-8597-4D73-83BB-75E51AF1F403}" type="presOf" srcId="{EE4CD628-F33C-42B0-8697-C6038DB13AAD}" destId="{90F887F6-DA07-479F-904D-9050E4307B65}" srcOrd="0" destOrd="0" presId="urn:microsoft.com/office/officeart/2005/8/layout/gear1"/>
    <dgm:cxn modelId="{9CDAEF8F-D17D-48A5-9791-73062CE2DBF0}" type="presOf" srcId="{47023F83-BD7F-481D-BDD6-434686362573}" destId="{DDD9DB9F-E278-43B6-BD3A-EBE8B940F9A7}" srcOrd="2" destOrd="0" presId="urn:microsoft.com/office/officeart/2005/8/layout/gear1"/>
    <dgm:cxn modelId="{D541FBE5-1FC6-4D6B-A28F-0796450B0A7E}" type="presOf" srcId="{1D4166DB-2264-4733-8C14-ED66F7C1793B}" destId="{C20164BD-2F10-4CD6-8A38-5E2A6EDBBF89}" srcOrd="1" destOrd="0" presId="urn:microsoft.com/office/officeart/2005/8/layout/gear1"/>
    <dgm:cxn modelId="{E4DA38FD-1BA7-4D41-84FD-DC279B6FEC61}" srcId="{0E7CC7F4-7BBF-4C63-B9D3-F8648B189838}" destId="{1D4166DB-2264-4733-8C14-ED66F7C1793B}" srcOrd="1" destOrd="0" parTransId="{BC54BF04-0C44-4E60-86A1-6AFA29064312}" sibTransId="{C94DE3D3-0D18-4991-83F9-62DA7347ED0F}"/>
    <dgm:cxn modelId="{FE889E81-74CC-4401-BFED-DD0D705D78A0}" type="presOf" srcId="{B953B946-E6B4-4E65-87C1-10108D34D743}" destId="{3E0F52D9-0465-4EF7-9336-69492E74A4AE}" srcOrd="0" destOrd="0" presId="urn:microsoft.com/office/officeart/2005/8/layout/gear1"/>
    <dgm:cxn modelId="{51561132-D3E6-47F9-96BE-14B4395A0149}" type="presOf" srcId="{0E7CC7F4-7BBF-4C63-B9D3-F8648B189838}" destId="{B8268D05-5C37-44C1-923F-78700990D92E}" srcOrd="0" destOrd="0" presId="urn:microsoft.com/office/officeart/2005/8/layout/gear1"/>
    <dgm:cxn modelId="{7D353CD0-0D11-4D64-B6FD-CD02C2430811}" type="presOf" srcId="{0E5DA582-6660-487E-89F6-418F9E3AFFA9}" destId="{754861ED-0823-4BE6-80A7-0C852995A838}" srcOrd="1" destOrd="0" presId="urn:microsoft.com/office/officeart/2005/8/layout/gear1"/>
    <dgm:cxn modelId="{4F8F5AD6-D282-4304-830B-C8A2556C8FDD}" type="presOf" srcId="{47023F83-BD7F-481D-BDD6-434686362573}" destId="{4B3DE015-04A7-439B-93BD-BFEFBAB12EAE}" srcOrd="1" destOrd="0" presId="urn:microsoft.com/office/officeart/2005/8/layout/gear1"/>
    <dgm:cxn modelId="{37FEF2F4-A15A-4640-974F-13BAAE4366BE}" type="presOf" srcId="{0E5DA582-6660-487E-89F6-418F9E3AFFA9}" destId="{5071CC3B-899F-45AC-9096-D63B2288E3D4}" srcOrd="2" destOrd="0" presId="urn:microsoft.com/office/officeart/2005/8/layout/gear1"/>
    <dgm:cxn modelId="{29CEFDEF-465B-4CEB-9542-43C7289C46FB}" srcId="{0E7CC7F4-7BBF-4C63-B9D3-F8648B189838}" destId="{0E5DA582-6660-487E-89F6-418F9E3AFFA9}" srcOrd="0" destOrd="0" parTransId="{09F1CD4E-C7C6-400D-BDC7-A150E3C17D30}" sibTransId="{B953B946-E6B4-4E65-87C1-10108D34D743}"/>
    <dgm:cxn modelId="{3EF2E64C-794A-4748-B384-F9D768CD4293}" type="presParOf" srcId="{B8268D05-5C37-44C1-923F-78700990D92E}" destId="{6AA82971-5F01-4B20-8CA3-2E20BA82B968}" srcOrd="0" destOrd="0" presId="urn:microsoft.com/office/officeart/2005/8/layout/gear1"/>
    <dgm:cxn modelId="{068AC2FE-114A-4235-93D9-E5FFCC1463C2}" type="presParOf" srcId="{B8268D05-5C37-44C1-923F-78700990D92E}" destId="{754861ED-0823-4BE6-80A7-0C852995A838}" srcOrd="1" destOrd="0" presId="urn:microsoft.com/office/officeart/2005/8/layout/gear1"/>
    <dgm:cxn modelId="{D2C9449B-B305-4103-8441-0494F1FEE205}" type="presParOf" srcId="{B8268D05-5C37-44C1-923F-78700990D92E}" destId="{5071CC3B-899F-45AC-9096-D63B2288E3D4}" srcOrd="2" destOrd="0" presId="urn:microsoft.com/office/officeart/2005/8/layout/gear1"/>
    <dgm:cxn modelId="{70403558-9881-4859-A4FE-B97F3EDFC028}" type="presParOf" srcId="{B8268D05-5C37-44C1-923F-78700990D92E}" destId="{A020D979-7FC8-4DC1-8B22-58F184D746A7}" srcOrd="3" destOrd="0" presId="urn:microsoft.com/office/officeart/2005/8/layout/gear1"/>
    <dgm:cxn modelId="{EB519E95-CAE2-4AFA-BACD-B66D2458B659}" type="presParOf" srcId="{B8268D05-5C37-44C1-923F-78700990D92E}" destId="{C20164BD-2F10-4CD6-8A38-5E2A6EDBBF89}" srcOrd="4" destOrd="0" presId="urn:microsoft.com/office/officeart/2005/8/layout/gear1"/>
    <dgm:cxn modelId="{3DF643C8-BBE7-4789-9811-AF840E0FED02}" type="presParOf" srcId="{B8268D05-5C37-44C1-923F-78700990D92E}" destId="{C7B74C60-2172-441E-9DBB-F8FA3CAC8F06}" srcOrd="5" destOrd="0" presId="urn:microsoft.com/office/officeart/2005/8/layout/gear1"/>
    <dgm:cxn modelId="{2C55DB62-88E4-45F8-9E23-A712C425A6D6}" type="presParOf" srcId="{B8268D05-5C37-44C1-923F-78700990D92E}" destId="{CDC22CFE-0E53-44CE-A3D8-762B0A31BF6F}" srcOrd="6" destOrd="0" presId="urn:microsoft.com/office/officeart/2005/8/layout/gear1"/>
    <dgm:cxn modelId="{C0F62CE4-9FF6-41BC-A8D0-93CFBA71D6DA}" type="presParOf" srcId="{B8268D05-5C37-44C1-923F-78700990D92E}" destId="{4B3DE015-04A7-439B-93BD-BFEFBAB12EAE}" srcOrd="7" destOrd="0" presId="urn:microsoft.com/office/officeart/2005/8/layout/gear1"/>
    <dgm:cxn modelId="{FD841721-E15E-42B3-9735-D42AF70CE5C6}" type="presParOf" srcId="{B8268D05-5C37-44C1-923F-78700990D92E}" destId="{DDD9DB9F-E278-43B6-BD3A-EBE8B940F9A7}" srcOrd="8" destOrd="0" presId="urn:microsoft.com/office/officeart/2005/8/layout/gear1"/>
    <dgm:cxn modelId="{C0744D75-A293-4C0F-B1A5-82100795CA30}" type="presParOf" srcId="{B8268D05-5C37-44C1-923F-78700990D92E}" destId="{754965F6-F3FE-4CD7-BACA-A53AEAD918A3}" srcOrd="9" destOrd="0" presId="urn:microsoft.com/office/officeart/2005/8/layout/gear1"/>
    <dgm:cxn modelId="{24BF0ACF-C16D-4B0F-A774-33110D1A2A7B}" type="presParOf" srcId="{B8268D05-5C37-44C1-923F-78700990D92E}" destId="{3E0F52D9-0465-4EF7-9336-69492E74A4AE}" srcOrd="10" destOrd="0" presId="urn:microsoft.com/office/officeart/2005/8/layout/gear1"/>
    <dgm:cxn modelId="{677A88EF-205C-471D-9EB6-16E72F3BE712}" type="presParOf" srcId="{B8268D05-5C37-44C1-923F-78700990D92E}" destId="{77968AA3-00D5-49AE-A5E5-566C312E051E}" srcOrd="11" destOrd="0" presId="urn:microsoft.com/office/officeart/2005/8/layout/gear1"/>
    <dgm:cxn modelId="{A21F3CCF-C3A2-4F35-94AB-459783A8357A}" type="presParOf" srcId="{B8268D05-5C37-44C1-923F-78700990D92E}" destId="{90F887F6-DA07-479F-904D-9050E4307B65}"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44AF9-6C76-4987-B079-7DB872D0A6A3}" type="datetimeFigureOut">
              <a:rPr lang="en-US" smtClean="0"/>
              <a:pPr/>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5DCE0-8896-4337-98F2-B0100D13B246}" type="slidenum">
              <a:rPr lang="en-US" smtClean="0"/>
              <a:pPr/>
              <a:t>‹#›</a:t>
            </a:fld>
            <a:endParaRPr lang="en-US"/>
          </a:p>
        </p:txBody>
      </p:sp>
    </p:spTree>
    <p:extLst>
      <p:ext uri="{BB962C8B-B14F-4D97-AF65-F5344CB8AC3E}">
        <p14:creationId xmlns:p14="http://schemas.microsoft.com/office/powerpoint/2010/main" xmlns="" val="68535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llafrica.com/stories/201302130929.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Fallo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Self Introduction – Good Evening, my name is Chris Parrett and I will be presenting an “</a:t>
            </a:r>
            <a:r>
              <a:rPr lang="en-US" sz="1200" dirty="0" smtClean="0">
                <a:effectLst>
                  <a:outerShdw blurRad="38100" dist="38100" dir="2700000" algn="tl">
                    <a:srgbClr val="000000">
                      <a:alpha val="43137"/>
                    </a:srgbClr>
                  </a:outerShdw>
                </a:effectLst>
              </a:rPr>
              <a:t>An Examination of the Nigerian Extractive Industry’s impacts on its National socio-economic stability” for peer review as part</a:t>
            </a:r>
            <a:r>
              <a:rPr lang="en-US" sz="1200" baseline="0" dirty="0" smtClean="0">
                <a:effectLst>
                  <a:outerShdw blurRad="38100" dist="38100" dir="2700000" algn="tl">
                    <a:srgbClr val="000000">
                      <a:alpha val="43137"/>
                    </a:srgbClr>
                  </a:outerShdw>
                </a:effectLst>
              </a:rPr>
              <a:t> as the Masters in </a:t>
            </a:r>
            <a:r>
              <a:rPr lang="en-US" dirty="0" smtClean="0"/>
              <a:t>Geographic Information Systems</a:t>
            </a:r>
            <a:r>
              <a:rPr lang="en-US" baseline="0" dirty="0" smtClean="0"/>
              <a:t> at Penn State University.</a:t>
            </a:r>
          </a:p>
        </p:txBody>
      </p:sp>
      <p:sp>
        <p:nvSpPr>
          <p:cNvPr id="4" name="Slide Number Placeholder 3"/>
          <p:cNvSpPr>
            <a:spLocks noGrp="1"/>
          </p:cNvSpPr>
          <p:nvPr>
            <p:ph type="sldNum" sz="quarter" idx="10"/>
          </p:nvPr>
        </p:nvSpPr>
        <p:spPr/>
        <p:txBody>
          <a:bodyPr/>
          <a:lstStyle/>
          <a:p>
            <a:fld id="{A995DCE0-8896-4337-98F2-B0100D13B24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Use coarse resolution data to identify:</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Large Scale Change of agriculture using NDVI &amp;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Landcover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classification</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Large Scale Change of water using NDVI &amp;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Landcover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classification</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Large Scale Change of extractive industries using DMSP/NIIRS nighttime &amp;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Landcover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classification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Identify Areas of high-probable interest</a:t>
            </a:r>
            <a:endParaRPr kumimoji="0" lang="en-US" sz="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Identify Areas of high change</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Use fine resolution data to confirm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Form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Important to note that I am not trying to quantify biomass, but rather make a determination whether an area exhibits a steady state VI over time. It is theorized that those areas exhibiting a large variance in VI are potential areas with agriculture, and those with a steady state / small variance VI are non-</a:t>
            </a:r>
            <a:r>
              <a:rPr lang="en-US" baseline="0" dirty="0" err="1" smtClean="0"/>
              <a:t>agrictultural</a:t>
            </a:r>
            <a:r>
              <a:rPr lang="en-US" baseline="0" dirty="0" smtClean="0"/>
              <a:t>.</a:t>
            </a:r>
          </a:p>
          <a:p>
            <a:pPr marL="228600" indent="-228600">
              <a:buAutoNum type="arabicParenR"/>
            </a:pPr>
            <a:r>
              <a:rPr lang="en-US" baseline="0" dirty="0" smtClean="0"/>
              <a:t>Calculating the running delta of an area… calculating the average, std dev, and variance. </a:t>
            </a:r>
          </a:p>
          <a:p>
            <a:pPr marL="228600" indent="-228600">
              <a:buAutoNum type="arabicParenR"/>
            </a:pPr>
            <a:r>
              <a:rPr lang="en-US" baseline="0" dirty="0" smtClean="0"/>
              <a:t>Potential Agricultural areas should have a seasonal changes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latin typeface="+mn-lt"/>
                <a:ea typeface="+mn-ea"/>
                <a:cs typeface="+mn-cs"/>
              </a:rPr>
              <a:t>Extensive level plains interrupted by occasional granite mountains</a:t>
            </a:r>
            <a:endParaRPr lang="en-US" dirty="0" smtClean="0"/>
          </a:p>
          <a:p>
            <a:r>
              <a:rPr lang="en-US" dirty="0" smtClean="0"/>
              <a:t>http://www.srh.noaa.gov/jetstream/tropics/images/rainchart.jpg</a:t>
            </a:r>
          </a:p>
          <a:p>
            <a:r>
              <a:rPr lang="en-US" dirty="0" smtClean="0"/>
              <a:t>Because of its location just north of the equator, Nigeria's climate is characterized by the hot and wet conditions associated with the movement of the Inter-Tropical Convergence Zone (ITCZ) north and south of the equator. This is easily seen in the normal monthly rainfall for two cities, Kano and Lagos, separated by 500 miles (800 km).</a:t>
            </a:r>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12</a:t>
            </a:fld>
            <a:endParaRPr lang="en-US"/>
          </a:p>
        </p:txBody>
      </p:sp>
    </p:spTree>
    <p:extLst>
      <p:ext uri="{BB962C8B-B14F-4D97-AF65-F5344CB8AC3E}">
        <p14:creationId xmlns:p14="http://schemas.microsoft.com/office/powerpoint/2010/main" xmlns="" val="16095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13</a:t>
            </a:fld>
            <a:endParaRPr lang="en-US"/>
          </a:p>
        </p:txBody>
      </p:sp>
    </p:spTree>
    <p:extLst>
      <p:ext uri="{BB962C8B-B14F-4D97-AF65-F5344CB8AC3E}">
        <p14:creationId xmlns:p14="http://schemas.microsoft.com/office/powerpoint/2010/main" xmlns="" val="125419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14</a:t>
            </a:fld>
            <a:endParaRPr lang="en-US"/>
          </a:p>
        </p:txBody>
      </p:sp>
    </p:spTree>
    <p:extLst>
      <p:ext uri="{BB962C8B-B14F-4D97-AF65-F5344CB8AC3E}">
        <p14:creationId xmlns:p14="http://schemas.microsoft.com/office/powerpoint/2010/main" xmlns="" val="346922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16</a:t>
            </a:fld>
            <a:endParaRPr lang="en-US"/>
          </a:p>
        </p:txBody>
      </p:sp>
    </p:spTree>
    <p:extLst>
      <p:ext uri="{BB962C8B-B14F-4D97-AF65-F5344CB8AC3E}">
        <p14:creationId xmlns:p14="http://schemas.microsoft.com/office/powerpoint/2010/main" xmlns="" val="386883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17</a:t>
            </a:fld>
            <a:endParaRPr lang="en-US"/>
          </a:p>
        </p:txBody>
      </p:sp>
    </p:spTree>
    <p:extLst>
      <p:ext uri="{BB962C8B-B14F-4D97-AF65-F5344CB8AC3E}">
        <p14:creationId xmlns:p14="http://schemas.microsoft.com/office/powerpoint/2010/main" xmlns="" val="180983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18</a:t>
            </a:fld>
            <a:endParaRPr lang="en-US"/>
          </a:p>
        </p:txBody>
      </p:sp>
    </p:spTree>
    <p:extLst>
      <p:ext uri="{BB962C8B-B14F-4D97-AF65-F5344CB8AC3E}">
        <p14:creationId xmlns:p14="http://schemas.microsoft.com/office/powerpoint/2010/main" xmlns="" val="156788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0" dirty="0" smtClean="0"/>
              <a:t>) This is an brief outline for my presentation tonight. </a:t>
            </a:r>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chemeClr val="tx1"/>
                </a:solidFill>
              </a:rPr>
              <a:t>Nigeria seems to be constantly</a:t>
            </a:r>
            <a:r>
              <a:rPr lang="en-US" sz="1200" baseline="0" dirty="0" smtClean="0">
                <a:solidFill>
                  <a:schemeClr val="tx1"/>
                </a:solidFill>
              </a:rPr>
              <a:t> in the news. Lately, the news has focused on the World’s renewed focus on the continent’s potential. In 2008, the US stood up a new combatant command to focus on building partnerships on continent. Economists are starting to take note of the potential. The over 1 billion of potential consumers</a:t>
            </a:r>
            <a:r>
              <a:rPr lang="en-US" sz="1200" baseline="-25000" dirty="0" smtClean="0">
                <a:solidFill>
                  <a:schemeClr val="tx1"/>
                </a:solidFill>
              </a:rPr>
              <a:t> in</a:t>
            </a:r>
            <a:r>
              <a:rPr lang="en-US" sz="1200" baseline="0" dirty="0" smtClean="0">
                <a:solidFill>
                  <a:schemeClr val="tx1"/>
                </a:solidFill>
              </a:rPr>
              <a:t> Africa are attracting large corporations, and African incomes have continue to grow and are projected to continue growing. But not all the news is bright. Recently, the </a:t>
            </a:r>
            <a:r>
              <a:rPr lang="en-US" sz="1200" baseline="0" dirty="0" err="1" smtClean="0">
                <a:solidFill>
                  <a:schemeClr val="tx1"/>
                </a:solidFill>
              </a:rPr>
              <a:t>t</a:t>
            </a:r>
            <a:r>
              <a:rPr lang="en-US" sz="1200" dirty="0" err="1" smtClean="0"/>
              <a:t>he</a:t>
            </a:r>
            <a:r>
              <a:rPr lang="en-US" sz="1200" dirty="0" smtClean="0"/>
              <a:t> Head of the Nigerian Association of Chambers of Commerce, Industry, Mines and Agriculture recently stated that the Petroleum industry is killing Nigeria's economy, specifically the agricultural sector.</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arenR"/>
              <a:tabLst/>
              <a:defRPr/>
            </a:pPr>
            <a:r>
              <a:rPr lang="en-US" sz="1200" dirty="0" smtClean="0">
                <a:solidFill>
                  <a:schemeClr val="tx1"/>
                </a:solidFill>
              </a:rPr>
              <a:t>http://leadership.ng/news/250613/us-aware-africas-importance-global-security-properity-nkoana-mashabane#sthash.22UKuvyt.dpuf</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arenR"/>
              <a:tabLst/>
              <a:defRPr/>
            </a:pPr>
            <a:r>
              <a:rPr lang="en-US" dirty="0" smtClean="0"/>
              <a:t>http://www.bbc.co.uk/news/world-africa-22847118</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arenR"/>
              <a:tabLst/>
              <a:defRPr/>
            </a:pPr>
            <a:r>
              <a:rPr lang="en-US" dirty="0" smtClean="0"/>
              <a:t>http://edition.cnn.com/2013/04/03/business/procter-and-gamble-africa/index.html?iref=allsearch</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arenR"/>
              <a:tabLst/>
              <a:defRPr/>
            </a:pPr>
            <a:r>
              <a:rPr lang="en-US" dirty="0" smtClean="0"/>
              <a:t>http://www.foreignpolicy.com/articles/2013/03/29/the_african_century_growth_democracy_governance</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arenR"/>
              <a:tabLst/>
              <a:defRPr/>
            </a:pPr>
            <a:r>
              <a:rPr lang="en-US" sz="1200" dirty="0" smtClean="0">
                <a:hlinkClick r:id="rId3"/>
              </a:rPr>
              <a:t>http://allafrica.com/stories/201302130929.html</a:t>
            </a:r>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3</a:t>
            </a:fld>
            <a:endParaRPr lang="en-US"/>
          </a:p>
        </p:txBody>
      </p:sp>
    </p:spTree>
    <p:extLst>
      <p:ext uri="{BB962C8B-B14F-4D97-AF65-F5344CB8AC3E}">
        <p14:creationId xmlns:p14="http://schemas.microsoft.com/office/powerpoint/2010/main" xmlns="" val="87469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Nigeria</a:t>
            </a:r>
            <a:r>
              <a:rPr lang="en-US" baseline="0" dirty="0" smtClean="0"/>
              <a:t> can arguably be thought of as the key to the African continent, and in many respects, could be poised to be the leader of the continent.</a:t>
            </a:r>
            <a:endParaRPr lang="en-US" baseline="0" dirty="0"/>
          </a:p>
          <a:p>
            <a:pPr marL="228600" indent="-228600">
              <a:buFont typeface="+mj-lt"/>
              <a:buAutoNum type="arabicPeriod"/>
            </a:pPr>
            <a:r>
              <a:rPr lang="en-US" baseline="0" dirty="0" smtClean="0"/>
              <a:t>By 2030, it is estimated that Nigeria will become the fourth most populous country in the world</a:t>
            </a:r>
          </a:p>
        </p:txBody>
      </p:sp>
      <p:sp>
        <p:nvSpPr>
          <p:cNvPr id="4" name="Slide Number Placeholder 3"/>
          <p:cNvSpPr>
            <a:spLocks noGrp="1"/>
          </p:cNvSpPr>
          <p:nvPr>
            <p:ph type="sldNum" sz="quarter" idx="10"/>
          </p:nvPr>
        </p:nvSpPr>
        <p:spPr/>
        <p:txBody>
          <a:bodyPr/>
          <a:lstStyle/>
          <a:p>
            <a:fld id="{A995DCE0-8896-4337-98F2-B0100D13B24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Nigeria</a:t>
            </a:r>
            <a:r>
              <a:rPr lang="en-US" baseline="0" dirty="0" smtClean="0"/>
              <a:t> is rich in natural resources and ecologic diversity.</a:t>
            </a:r>
          </a:p>
          <a:p>
            <a:pPr marL="171450" indent="-171450">
              <a:buFont typeface="Arial" pitchFamily="34" charset="0"/>
              <a:buChar char="•"/>
            </a:pPr>
            <a:r>
              <a:rPr lang="en-US" baseline="0" dirty="0" smtClean="0"/>
              <a:t>12</a:t>
            </a:r>
            <a:r>
              <a:rPr lang="en-US" baseline="30000" dirty="0" smtClean="0"/>
              <a:t>th</a:t>
            </a:r>
            <a:r>
              <a:rPr lang="en-US" baseline="0" dirty="0" smtClean="0"/>
              <a:t> WW Oil Production with the largest natural gas reserves in Africa</a:t>
            </a:r>
          </a:p>
          <a:p>
            <a:pPr marL="171450" indent="-171450">
              <a:buFont typeface="Arial" pitchFamily="34" charset="0"/>
              <a:buChar char="•"/>
            </a:pPr>
            <a:r>
              <a:rPr lang="en-US" baseline="0" dirty="0" smtClean="0"/>
              <a:t>It is the 6</a:t>
            </a:r>
            <a:r>
              <a:rPr lang="en-US" baseline="30000" dirty="0" smtClean="0"/>
              <a:t>th</a:t>
            </a:r>
            <a:r>
              <a:rPr lang="en-US" baseline="0" dirty="0" smtClean="0"/>
              <a:t> WW (leads Africa) in Farm output</a:t>
            </a:r>
          </a:p>
          <a:p>
            <a:pPr marL="171450" indent="-171450">
              <a:buFont typeface="Arial" pitchFamily="34" charset="0"/>
              <a:buChar char="•"/>
            </a:pPr>
            <a:r>
              <a:rPr lang="en-US" baseline="0" dirty="0" smtClean="0"/>
              <a:t>It is important to note that the bulk of the agriculture occurs south of the red line, which is the northern limit of the root economy. Above that line, crops are more limited. Consequently, as you can see, the bulk of the extractive industries are in the same area as the agriculture.</a:t>
            </a:r>
            <a:endParaRPr lang="en-US" dirty="0" smtClean="0"/>
          </a:p>
          <a:p>
            <a:pPr marL="228600" indent="-228600">
              <a:buAutoNum type="arabicParenR"/>
            </a:pPr>
            <a:r>
              <a:rPr lang="en-US" dirty="0" smtClean="0"/>
              <a:t>Image</a:t>
            </a:r>
            <a:r>
              <a:rPr lang="en-US" baseline="0" dirty="0" smtClean="0"/>
              <a:t> from University of Texas, Department of Geography</a:t>
            </a:r>
          </a:p>
          <a:p>
            <a:pPr marL="228600" indent="-228600">
              <a:buAutoNum type="arabicParenR"/>
            </a:pPr>
            <a:r>
              <a:rPr lang="en-US" baseline="0" dirty="0" smtClean="0"/>
              <a:t>Statistics from http://www.eia.gov and http://www.worldbank.org</a:t>
            </a:r>
            <a:endParaRPr lang="en-US" dirty="0" smtClean="0"/>
          </a:p>
        </p:txBody>
      </p:sp>
      <p:sp>
        <p:nvSpPr>
          <p:cNvPr id="4" name="Slide Number Placeholder 3"/>
          <p:cNvSpPr>
            <a:spLocks noGrp="1"/>
          </p:cNvSpPr>
          <p:nvPr>
            <p:ph type="sldNum" sz="quarter" idx="10"/>
          </p:nvPr>
        </p:nvSpPr>
        <p:spPr/>
        <p:txBody>
          <a:bodyPr/>
          <a:lstStyle/>
          <a:p>
            <a:fld id="{A995DCE0-8896-4337-98F2-B0100D13B24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Nigeria is</a:t>
            </a:r>
            <a:r>
              <a:rPr lang="en-US" baseline="0" dirty="0" smtClean="0"/>
              <a:t> one the leaders, and has become one of the most connected countries in Africa with over 117 million cellular subscribers, with an estimate 200 million by 2017.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news is not all good… recent</a:t>
            </a:r>
            <a:r>
              <a:rPr lang="en-US" baseline="0" dirty="0" smtClean="0"/>
              <a:t> news of instability, corruption has caused a decrease in foreign investments.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http://www.economist.com/node/21541008</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http://www.businessweek.com/news/2013-07-22/nigeria-lures-5-billion-from-carriers-seeing-data-boom-tech</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http://nationalmirroronline.net/new/insecurity-reduces-investment-in-nigeria-to-21-per-cent-un/</a:t>
            </a:r>
          </a:p>
        </p:txBody>
      </p:sp>
      <p:sp>
        <p:nvSpPr>
          <p:cNvPr id="4" name="Slide Number Placeholder 3"/>
          <p:cNvSpPr>
            <a:spLocks noGrp="1"/>
          </p:cNvSpPr>
          <p:nvPr>
            <p:ph type="sldNum" sz="quarter" idx="10"/>
          </p:nvPr>
        </p:nvSpPr>
        <p:spPr/>
        <p:txBody>
          <a:bodyPr/>
          <a:lstStyle/>
          <a:p>
            <a:fld id="{A995DCE0-8896-4337-98F2-B0100D13B24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Bottom-line Up-Front:</a:t>
            </a:r>
            <a:r>
              <a:rPr lang="en-US" baseline="0" dirty="0" smtClean="0"/>
              <a:t> </a:t>
            </a:r>
            <a:r>
              <a:rPr lang="en-US" sz="1200" b="1" i="1" dirty="0" smtClean="0"/>
              <a:t>Developing the Agricultural sector is essential to Nigeria’s long term socio-economic stability</a:t>
            </a:r>
            <a:endParaRPr lang="en-US" dirty="0" smtClean="0"/>
          </a:p>
          <a:p>
            <a:r>
              <a:rPr lang="en-US" dirty="0" smtClean="0"/>
              <a:t>4) My</a:t>
            </a:r>
            <a:r>
              <a:rPr lang="en-US" baseline="0" dirty="0" smtClean="0"/>
              <a:t> t</a:t>
            </a:r>
            <a:r>
              <a:rPr lang="en-US" dirty="0" smtClean="0"/>
              <a:t>ask i</a:t>
            </a:r>
            <a:r>
              <a:rPr lang="en-US" baseline="0" dirty="0" smtClean="0"/>
              <a:t>s the examination of the Nigerian Extractive Industry’s impacts on its agricultural industry.</a:t>
            </a:r>
            <a:endParaRPr lang="en-US" baseline="0" dirty="0"/>
          </a:p>
          <a:p>
            <a:r>
              <a:rPr lang="en-US" baseline="0" dirty="0" smtClean="0"/>
              <a:t>5) The primary goals of my research is to determine and quantify the change in both the extractive and agricultural industries on a country-wide scale.</a:t>
            </a:r>
          </a:p>
          <a:p>
            <a:r>
              <a:rPr lang="en-US" baseline="0" dirty="0" smtClean="0"/>
              <a:t>6) A secondary goal is to examine the distribution of these changes,  and explore the issues arising from any observed imbalance or parity.</a:t>
            </a:r>
          </a:p>
          <a:p>
            <a:r>
              <a:rPr lang="en-US" baseline="0" dirty="0" smtClean="0"/>
              <a:t>7) In doing so, I hope to provide an objective assessment of the possible effects the extractive industry has had on the agricultural industry’s development.</a:t>
            </a:r>
          </a:p>
          <a:p>
            <a:r>
              <a:rPr lang="en-US" baseline="0" dirty="0" smtClean="0"/>
              <a:t>8) A desired output would be an objective report that organizations such as USAID could use to better assess how investments could be made.</a:t>
            </a:r>
          </a:p>
        </p:txBody>
      </p:sp>
      <p:sp>
        <p:nvSpPr>
          <p:cNvPr id="4" name="Slide Number Placeholder 3"/>
          <p:cNvSpPr>
            <a:spLocks noGrp="1"/>
          </p:cNvSpPr>
          <p:nvPr>
            <p:ph type="sldNum" sz="quarter" idx="10"/>
          </p:nvPr>
        </p:nvSpPr>
        <p:spPr/>
        <p:txBody>
          <a:bodyPr/>
          <a:lstStyle/>
          <a:p>
            <a:fld id="{A995DCE0-8896-4337-98F2-B0100D13B24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 quick overview</a:t>
            </a:r>
            <a:r>
              <a:rPr lang="en-US" baseline="0" dirty="0" smtClean="0"/>
              <a:t> of the Extractive Industry, which includes both solid and liquid resources. Nigeria is rich in solid minerals, recently finding relatively large amounts of uranium ore. However, the mining industry is severely underdeveloped and almost negligible when compared to Petroleum and Natural Gas. </a:t>
            </a:r>
            <a:r>
              <a:rPr lang="en-US" dirty="0" smtClean="0"/>
              <a:t>Nigeria is one of the few major oil-producing nations still capable of increasing its oil output. </a:t>
            </a:r>
            <a:r>
              <a:rPr lang="en-US" baseline="0" dirty="0" smtClean="0"/>
              <a:t>Unfortunately, petroleum has been a polarizing issue in Nigeria, and threatens not only the social fabric, but the environment and ecological diversity of the Niger Delta region.</a:t>
            </a:r>
          </a:p>
          <a:p>
            <a:pPr marL="0" indent="0">
              <a:buNone/>
            </a:pPr>
            <a:endParaRPr lang="en-US" dirty="0" smtClean="0"/>
          </a:p>
          <a:p>
            <a:pPr marL="228600" indent="-228600">
              <a:buAutoNum type="arabicParenR"/>
            </a:pPr>
            <a:r>
              <a:rPr lang="en-US" dirty="0" smtClean="0"/>
              <a:t>http://eiti.org/report/nigeria/2011</a:t>
            </a:r>
          </a:p>
          <a:p>
            <a:pPr marL="228600" indent="-228600">
              <a:buAutoNum type="arabicParenR"/>
            </a:pPr>
            <a:r>
              <a:rPr lang="en-US" dirty="0" smtClean="0"/>
              <a:t>http://www.revenuewatch.org/countries/africa/nigeria/extractive-industries</a:t>
            </a:r>
          </a:p>
          <a:p>
            <a:endParaRPr lang="en-US" dirty="0" smtClean="0"/>
          </a:p>
        </p:txBody>
      </p:sp>
      <p:sp>
        <p:nvSpPr>
          <p:cNvPr id="4" name="Slide Number Placeholder 3"/>
          <p:cNvSpPr>
            <a:spLocks noGrp="1"/>
          </p:cNvSpPr>
          <p:nvPr>
            <p:ph type="sldNum" sz="quarter" idx="10"/>
          </p:nvPr>
        </p:nvSpPr>
        <p:spPr/>
        <p:txBody>
          <a:bodyPr/>
          <a:lstStyle/>
          <a:p>
            <a:fld id="{A995DCE0-8896-4337-98F2-B0100D13B24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Nigeria</a:t>
            </a:r>
            <a:r>
              <a:rPr lang="en-US" baseline="0" dirty="0" smtClean="0"/>
              <a:t> has a large agriculture output, which comprises almost a third of the GDP, it employs over 70% of the population. As you can see from the map, the bulk of the agricultural activity occurs in the south and south-east. With the north relying on grass-type crops such as sorghum and millet, with sporadic croplands.</a:t>
            </a:r>
            <a:r>
              <a:rPr lang="en-US" dirty="0" smtClean="0"/>
              <a:t> In 1990, 82 million hectares out of Nigeria's total land area of about 91 million hectares were found to be arable, although only 42 percent of the cultivable area was farmed. Much of this land was farmed under the bush </a:t>
            </a:r>
            <a:r>
              <a:rPr lang="en-US" dirty="0" smtClean="0">
                <a:hlinkClick r:id="rId3" action="ppaction://hlinkfile" tooltip="Fallow"/>
              </a:rPr>
              <a:t>fallow</a:t>
            </a:r>
            <a:r>
              <a:rPr lang="en-US" dirty="0" smtClean="0"/>
              <a:t> system, land is left idle for a period of time to allow natural regeneration of soil fertility. 18 million hectares had the potential to support crops. Most of the 20 million hectares covered by forests and woodlands are believed to have agricultural potential (USAID.com)</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A995DCE0-8896-4337-98F2-B0100D13B246}" type="slidenum">
              <a:rPr lang="en-US" smtClean="0"/>
              <a:pPr/>
              <a:t>9</a:t>
            </a:fld>
            <a:endParaRPr lang="en-US"/>
          </a:p>
        </p:txBody>
      </p:sp>
    </p:spTree>
    <p:extLst>
      <p:ext uri="{BB962C8B-B14F-4D97-AF65-F5344CB8AC3E}">
        <p14:creationId xmlns:p14="http://schemas.microsoft.com/office/powerpoint/2010/main" xmlns="" val="416153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docid=9p3cNZLRL3CWCM&amp;tbnid=IqKIOTc5X7LDEM:&amp;ved=0CAUQjRw&amp;url=http://www.crwgraphics.com/printing-nj.htm&amp;ei=7qPqUYa7DcesPbbJgPgH&amp;bvm=bv.49478099,d.ZWU&amp;psig=AFQjCNGhr4cxxwTSvZlGL3OHegfNKhIgMw&amp;ust=1374418267041317"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C9A57-A0B6-47AB-9238-35F7FB3512BC}"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399259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C9A57-A0B6-47AB-9238-35F7FB3512BC}"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219535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C9A57-A0B6-47AB-9238-35F7FB3512BC}"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170040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C9A57-A0B6-47AB-9238-35F7FB3512BC}"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3F79-1303-4456-A37E-7F87C482B888}" type="slidenum">
              <a:rPr lang="en-US" smtClean="0"/>
              <a:pPr/>
              <a:t>‹#›</a:t>
            </a:fld>
            <a:endParaRPr lang="en-US"/>
          </a:p>
        </p:txBody>
      </p:sp>
      <p:pic>
        <p:nvPicPr>
          <p:cNvPr id="13314" name="Picture 2" descr="https://encrypted-tbn0.gstatic.com/images?q=tbn:ANd9GcSc50XPIES2q51IRYrabHipy3V7OEdu7ukXkVWswc5cXI77G9XC">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06"/>
            <a:ext cx="1508166" cy="101770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534390" y="344414"/>
            <a:ext cx="8110846"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064400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9A57-A0B6-47AB-9238-35F7FB3512BC}"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32684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C9A57-A0B6-47AB-9238-35F7FB3512BC}" type="datetimeFigureOut">
              <a:rPr lang="en-US" smtClean="0"/>
              <a:pPr/>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866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C9A57-A0B6-47AB-9238-35F7FB3512BC}" type="datetimeFigureOut">
              <a:rPr lang="en-US" smtClean="0"/>
              <a:pPr/>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410393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C9A57-A0B6-47AB-9238-35F7FB3512BC}" type="datetimeFigureOut">
              <a:rPr lang="en-US" smtClean="0"/>
              <a:pPr/>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146885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C9A57-A0B6-47AB-9238-35F7FB3512BC}" type="datetimeFigureOut">
              <a:rPr lang="en-US" smtClean="0"/>
              <a:pPr/>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128165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9A57-A0B6-47AB-9238-35F7FB3512BC}" type="datetimeFigureOut">
              <a:rPr lang="en-US" smtClean="0"/>
              <a:pPr/>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88195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9A57-A0B6-47AB-9238-35F7FB3512BC}" type="datetimeFigureOut">
              <a:rPr lang="en-US" smtClean="0"/>
              <a:pPr/>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96055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9A57-A0B6-47AB-9238-35F7FB3512BC}" type="datetimeFigureOut">
              <a:rPr lang="en-US" smtClean="0"/>
              <a:pPr/>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A3F79-1303-4456-A37E-7F87C482B888}" type="slidenum">
              <a:rPr lang="en-US" smtClean="0"/>
              <a:pPr/>
              <a:t>‹#›</a:t>
            </a:fld>
            <a:endParaRPr lang="en-US"/>
          </a:p>
        </p:txBody>
      </p:sp>
    </p:spTree>
    <p:extLst>
      <p:ext uri="{BB962C8B-B14F-4D97-AF65-F5344CB8AC3E}">
        <p14:creationId xmlns:p14="http://schemas.microsoft.com/office/powerpoint/2010/main" xmlns="" val="2705524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sers.phys.psu.edu/~nsamarth/psu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579" y="89273"/>
            <a:ext cx="2916621" cy="19681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2362200" y="1676400"/>
            <a:ext cx="4038600" cy="2525285"/>
            <a:chOff x="0" y="683172"/>
            <a:chExt cx="9144000" cy="5717628"/>
          </a:xfrm>
        </p:grpSpPr>
        <p:sp>
          <p:nvSpPr>
            <p:cNvPr id="4" name="Rectangle 3"/>
            <p:cNvSpPr/>
            <p:nvPr/>
          </p:nvSpPr>
          <p:spPr>
            <a:xfrm>
              <a:off x="0" y="683172"/>
              <a:ext cx="9144000" cy="5717628"/>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40570" y="709695"/>
              <a:ext cx="3597166" cy="567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524000"/>
            <a:ext cx="7772400" cy="2819400"/>
          </a:xfrm>
          <a:solidFill>
            <a:schemeClr val="bg1">
              <a:alpha val="63000"/>
            </a:schemeClr>
          </a:solidFill>
        </p:spPr>
        <p:txBody>
          <a:bodyPr>
            <a:noAutofit/>
          </a:bodyPr>
          <a:lstStyle/>
          <a:p>
            <a:r>
              <a:rPr lang="en-US" sz="3600" dirty="0">
                <a:effectLst>
                  <a:outerShdw blurRad="38100" dist="38100" dir="2700000" algn="tl">
                    <a:srgbClr val="000000">
                      <a:alpha val="43137"/>
                    </a:srgbClr>
                  </a:outerShdw>
                </a:effectLst>
              </a:rPr>
              <a:t>An Examination of the Nigerian Extractive Industry’s impacts on its National socio-economic stability</a:t>
            </a:r>
          </a:p>
        </p:txBody>
      </p:sp>
      <p:sp>
        <p:nvSpPr>
          <p:cNvPr id="3" name="Subtitle 2"/>
          <p:cNvSpPr>
            <a:spLocks noGrp="1"/>
          </p:cNvSpPr>
          <p:nvPr>
            <p:ph type="subTitle" idx="1"/>
          </p:nvPr>
        </p:nvSpPr>
        <p:spPr>
          <a:xfrm>
            <a:off x="914400" y="4572000"/>
            <a:ext cx="7315200" cy="1752600"/>
          </a:xfrm>
          <a:solidFill>
            <a:schemeClr val="bg1">
              <a:alpha val="63000"/>
            </a:schemeClr>
          </a:solidFill>
        </p:spPr>
        <p:txBody>
          <a:bodyPr>
            <a:normAutofit fontScale="92500"/>
          </a:bodyPr>
          <a:lstStyle/>
          <a:p>
            <a:r>
              <a:rPr lang="en-US" dirty="0" smtClean="0"/>
              <a:t>Christopher M. Parrett</a:t>
            </a:r>
          </a:p>
          <a:p>
            <a:r>
              <a:rPr lang="en-US" dirty="0" smtClean="0"/>
              <a:t>Pennsylvania State University</a:t>
            </a:r>
          </a:p>
          <a:p>
            <a:r>
              <a:rPr lang="en-US" dirty="0" smtClean="0"/>
              <a:t>Masters of Geographic Information Systems</a:t>
            </a:r>
            <a:endParaRPr lang="en-US" dirty="0"/>
          </a:p>
        </p:txBody>
      </p:sp>
      <p:cxnSp>
        <p:nvCxnSpPr>
          <p:cNvPr id="8" name="Straight Connector 7"/>
          <p:cNvCxnSpPr/>
          <p:nvPr/>
        </p:nvCxnSpPr>
        <p:spPr>
          <a:xfrm>
            <a:off x="136634" y="746234"/>
            <a:ext cx="88392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8400" y="3505200"/>
            <a:ext cx="1676400" cy="1295400"/>
          </a:xfrm>
          <a:prstGeom prst="rect">
            <a:avLst/>
          </a:prstGeom>
          <a:ln>
            <a:solidFill>
              <a:schemeClr val="tx1"/>
            </a:solidFill>
          </a:ln>
        </p:spPr>
      </p:pic>
      <p:pic>
        <p:nvPicPr>
          <p:cNvPr id="16385" name="Picture 1"/>
          <p:cNvPicPr>
            <a:picLocks noChangeAspect="1" noChangeArrowheads="1"/>
          </p:cNvPicPr>
          <p:nvPr/>
        </p:nvPicPr>
        <p:blipFill>
          <a:blip r:embed="rId4" cstate="print">
            <a:clrChange>
              <a:clrFrom>
                <a:srgbClr val="F0F2F1"/>
              </a:clrFrom>
              <a:clrTo>
                <a:srgbClr val="F0F2F1">
                  <a:alpha val="0"/>
                </a:srgbClr>
              </a:clrTo>
            </a:clrChange>
          </a:blip>
          <a:srcRect/>
          <a:stretch>
            <a:fillRect/>
          </a:stretch>
        </p:blipFill>
        <p:spPr bwMode="auto">
          <a:xfrm>
            <a:off x="6019800" y="1219200"/>
            <a:ext cx="2514600" cy="208142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Analytical Methodology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5715000" cy="4800600"/>
          </a:xfrm>
        </p:spPr>
        <p:txBody>
          <a:bodyPr>
            <a:noAutofit/>
          </a:bodyPr>
          <a:lstStyle/>
          <a:p>
            <a:pPr>
              <a:buFont typeface="+mj-lt"/>
              <a:buAutoNum type="arabicPeriod"/>
            </a:pPr>
            <a:r>
              <a:rPr lang="en-US" sz="1600" b="1" dirty="0" smtClean="0"/>
              <a:t>Assess Agricultural Industries over time</a:t>
            </a:r>
          </a:p>
          <a:p>
            <a:pPr marL="800100" lvl="1" indent="-342900"/>
            <a:r>
              <a:rPr lang="en-US" sz="1200" dirty="0" smtClean="0"/>
              <a:t>Spatial-temporal analysis of MODIS/NDVI </a:t>
            </a:r>
          </a:p>
          <a:p>
            <a:pPr marL="800100" lvl="1" indent="-342900"/>
            <a:r>
              <a:rPr lang="en-US" sz="1200" dirty="0" smtClean="0"/>
              <a:t>Utilize existing land-cover/land-use analysis, slope data</a:t>
            </a:r>
          </a:p>
          <a:p>
            <a:pPr marL="800100" lvl="1" indent="-342900"/>
            <a:r>
              <a:rPr lang="en-US" sz="1200" dirty="0" smtClean="0"/>
              <a:t>Identify areas of change, attempt to quantify the change</a:t>
            </a:r>
          </a:p>
          <a:p>
            <a:pPr marL="800100" lvl="1" indent="-342900"/>
            <a:r>
              <a:rPr lang="en-US" sz="1200" dirty="0" smtClean="0"/>
              <a:t>Output: Spatial/Quantitative estimate of arable land over time</a:t>
            </a:r>
          </a:p>
          <a:p>
            <a:pPr>
              <a:buFont typeface="+mj-lt"/>
              <a:buAutoNum type="arabicPeriod"/>
            </a:pPr>
            <a:r>
              <a:rPr lang="en-US" sz="1600" b="1" dirty="0" smtClean="0"/>
              <a:t>Assess Surface Water Distribution over time:</a:t>
            </a:r>
          </a:p>
          <a:p>
            <a:pPr marL="800100" lvl="1" indent="-342900"/>
            <a:r>
              <a:rPr lang="en-US" sz="1200" dirty="0" smtClean="0"/>
              <a:t>Spatial-temporal analysis of MODIS/NDVI</a:t>
            </a:r>
          </a:p>
          <a:p>
            <a:pPr marL="800100" lvl="1" indent="-342900"/>
            <a:r>
              <a:rPr lang="en-US" sz="1200" dirty="0" smtClean="0"/>
              <a:t>Utilize existing land-cover/land-use analysis, slope, hydrology</a:t>
            </a:r>
          </a:p>
          <a:p>
            <a:pPr marL="800100" lvl="1" indent="-342900"/>
            <a:r>
              <a:rPr lang="en-US" sz="1200" dirty="0" smtClean="0"/>
              <a:t>Utilize NOAA/EUMETSAT Global Rainfall Estimates</a:t>
            </a:r>
          </a:p>
          <a:p>
            <a:pPr marL="800100" lvl="1" indent="-342900"/>
            <a:r>
              <a:rPr lang="en-US" sz="1200" dirty="0" smtClean="0"/>
              <a:t>Output: Spatial/Quantitative estimate of surface water over time</a:t>
            </a:r>
            <a:endParaRPr lang="en-US" sz="1600" dirty="0" smtClean="0"/>
          </a:p>
          <a:p>
            <a:pPr>
              <a:buFont typeface="+mj-lt"/>
              <a:buAutoNum type="arabicPeriod"/>
            </a:pPr>
            <a:r>
              <a:rPr lang="en-US" sz="1600" b="1" dirty="0" smtClean="0"/>
              <a:t>Assess Extractive Industries over time</a:t>
            </a:r>
          </a:p>
          <a:p>
            <a:pPr marL="800100" lvl="1" indent="-342900"/>
            <a:r>
              <a:rPr lang="en-US" sz="1200" dirty="0" smtClean="0"/>
              <a:t>Petroleum observables (flaring) using DMSP/VIIRs</a:t>
            </a:r>
          </a:p>
          <a:p>
            <a:pPr marL="800100" lvl="1" indent="-342900"/>
            <a:r>
              <a:rPr lang="en-US" sz="1200" dirty="0" smtClean="0"/>
              <a:t>Identify increase/decrease in annual flaring activity</a:t>
            </a:r>
          </a:p>
          <a:p>
            <a:pPr marL="800100" lvl="1" indent="-342900"/>
            <a:r>
              <a:rPr lang="en-US" sz="1200" dirty="0" smtClean="0"/>
              <a:t>Compare to OPEC/EIA Petroleum Production estimates</a:t>
            </a:r>
          </a:p>
          <a:p>
            <a:pPr marL="800100" lvl="1" indent="-342900"/>
            <a:r>
              <a:rPr lang="en-US" sz="1200" dirty="0" smtClean="0"/>
              <a:t>Output: Spatial/Quantitative estimate of petroleum growth</a:t>
            </a:r>
            <a:endParaRPr lang="en-US" sz="1600" dirty="0" smtClean="0"/>
          </a:p>
          <a:p>
            <a:pPr>
              <a:buFont typeface="+mj-lt"/>
              <a:buAutoNum type="arabicPeriod"/>
            </a:pPr>
            <a:r>
              <a:rPr lang="en-US" sz="1600" b="1" dirty="0" smtClean="0"/>
              <a:t>Perform Data Analysis</a:t>
            </a:r>
          </a:p>
          <a:p>
            <a:pPr marL="800100" lvl="1" indent="-342900"/>
            <a:r>
              <a:rPr lang="en-US" sz="1200" dirty="0" smtClean="0"/>
              <a:t>Multiple Regression Tests on Agriculture (Dependent) vs. Water, Extractives</a:t>
            </a:r>
          </a:p>
          <a:p>
            <a:pPr marL="800100" lvl="1" indent="-342900"/>
            <a:r>
              <a:rPr lang="en-US" sz="1200" dirty="0" smtClean="0"/>
              <a:t>Identify Areas of largest spatial change in land-use</a:t>
            </a:r>
          </a:p>
          <a:p>
            <a:pPr marL="800100" lvl="1" indent="-342900"/>
            <a:r>
              <a:rPr lang="en-US" sz="1200" dirty="0" smtClean="0"/>
              <a:t>Utilize existing  </a:t>
            </a:r>
            <a:r>
              <a:rPr lang="en-US" sz="1200" dirty="0" err="1" smtClean="0"/>
              <a:t>LandSat</a:t>
            </a:r>
            <a:r>
              <a:rPr lang="en-US" sz="1200" dirty="0" smtClean="0"/>
              <a:t>, Hi-Res Imagery, Nigeria Human/Physical Geography </a:t>
            </a:r>
          </a:p>
          <a:p>
            <a:pPr marL="800100" lvl="1" indent="-342900"/>
            <a:r>
              <a:rPr lang="en-US" sz="1200" dirty="0" smtClean="0"/>
              <a:t>Output: Focused case study examination / potential future effects</a:t>
            </a:r>
            <a:endParaRPr lang="en-US" sz="2000" dirty="0" smtClean="0"/>
          </a:p>
          <a:p>
            <a:pPr marL="800100" lvl="1" indent="-342900"/>
            <a:endParaRPr lang="en-US" sz="1400" dirty="0" smtClean="0"/>
          </a:p>
        </p:txBody>
      </p:sp>
      <p:sp>
        <p:nvSpPr>
          <p:cNvPr id="6" name="Rectangle 5"/>
          <p:cNvSpPr/>
          <p:nvPr/>
        </p:nvSpPr>
        <p:spPr>
          <a:xfrm>
            <a:off x="7924800" y="1219200"/>
            <a:ext cx="685800" cy="685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2"/>
            <a:endCxn id="4" idx="0"/>
          </p:cNvCxnSpPr>
          <p:nvPr/>
        </p:nvCxnSpPr>
        <p:spPr>
          <a:xfrm flipH="1">
            <a:off x="7086600" y="1905000"/>
            <a:ext cx="1181100" cy="1600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781800" y="4267200"/>
            <a:ext cx="5334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2"/>
            <a:endCxn id="17" idx="0"/>
          </p:cNvCxnSpPr>
          <p:nvPr/>
        </p:nvCxnSpPr>
        <p:spPr>
          <a:xfrm>
            <a:off x="7048500" y="4648200"/>
            <a:ext cx="76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553582" y="3380619"/>
            <a:ext cx="4888572" cy="102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696200" y="1371600"/>
            <a:ext cx="1295400" cy="4964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5" cstate="print">
            <a:extLst>
              <a:ext uri="{28A0092B-C50C-407E-A947-70E740481C1C}">
                <a14:useLocalDpi xmlns:a14="http://schemas.microsoft.com/office/drawing/2010/main" xmlns="" val="0"/>
              </a:ext>
            </a:extLst>
          </a:blip>
          <a:srcRect l="44195" t="39437" r="13431" b="15492"/>
          <a:stretch/>
        </p:blipFill>
        <p:spPr>
          <a:xfrm>
            <a:off x="6553200" y="5486400"/>
            <a:ext cx="1143000" cy="93945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48200" y="1600200"/>
            <a:ext cx="4267200" cy="4800600"/>
            <a:chOff x="4648200" y="1600200"/>
            <a:chExt cx="4267200" cy="4800600"/>
          </a:xfrm>
        </p:grpSpPr>
        <p:grpSp>
          <p:nvGrpSpPr>
            <p:cNvPr id="223" name="Group 222"/>
            <p:cNvGrpSpPr/>
            <p:nvPr/>
          </p:nvGrpSpPr>
          <p:grpSpPr>
            <a:xfrm>
              <a:off x="4648200" y="1600200"/>
              <a:ext cx="4267200" cy="4800600"/>
              <a:chOff x="4648200" y="1600200"/>
              <a:chExt cx="4267200" cy="4800600"/>
            </a:xfrm>
          </p:grpSpPr>
          <p:sp>
            <p:nvSpPr>
              <p:cNvPr id="221" name="Rectangle 220"/>
              <p:cNvSpPr/>
              <p:nvPr/>
            </p:nvSpPr>
            <p:spPr>
              <a:xfrm>
                <a:off x="4648200" y="2667000"/>
                <a:ext cx="1371600" cy="37338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467600" y="1600200"/>
                <a:ext cx="1447800" cy="990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Flowchart: Magnetic Disk 217"/>
            <p:cNvSpPr/>
            <p:nvPr/>
          </p:nvSpPr>
          <p:spPr>
            <a:xfrm>
              <a:off x="4724400" y="5533572"/>
              <a:ext cx="1219200" cy="562428"/>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solidFill>
                </a:rPr>
                <a:t>Landsat</a:t>
              </a:r>
              <a:r>
                <a:rPr lang="en-US" sz="1000" dirty="0" smtClean="0">
                  <a:solidFill>
                    <a:schemeClr val="tx1"/>
                  </a:solidFill>
                </a:rPr>
                <a:t>/ETM+</a:t>
              </a:r>
              <a:endParaRPr lang="en-US" sz="1000" dirty="0">
                <a:solidFill>
                  <a:schemeClr val="tx1"/>
                </a:solidFill>
              </a:endParaRPr>
            </a:p>
          </p:txBody>
        </p:sp>
      </p:gr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Proposed Analytical Process</a:t>
            </a:r>
            <a:endParaRPr lang="en-US" dirty="0">
              <a:effectLst>
                <a:outerShdw blurRad="38100" dist="38100" dir="2700000" algn="tl">
                  <a:srgbClr val="000000">
                    <a:alpha val="43137"/>
                  </a:srgbClr>
                </a:outerShdw>
              </a:effectLst>
            </a:endParaRPr>
          </a:p>
        </p:txBody>
      </p:sp>
      <p:grpSp>
        <p:nvGrpSpPr>
          <p:cNvPr id="20" name="Group 19"/>
          <p:cNvGrpSpPr/>
          <p:nvPr/>
        </p:nvGrpSpPr>
        <p:grpSpPr>
          <a:xfrm>
            <a:off x="4724400" y="2514599"/>
            <a:ext cx="3484965" cy="990601"/>
            <a:chOff x="4724400" y="2514599"/>
            <a:chExt cx="3484965" cy="990601"/>
          </a:xfrm>
        </p:grpSpPr>
        <p:sp>
          <p:nvSpPr>
            <p:cNvPr id="81" name="Rectangle 80"/>
            <p:cNvSpPr/>
            <p:nvPr/>
          </p:nvSpPr>
          <p:spPr>
            <a:xfrm>
              <a:off x="6178899" y="2895600"/>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Calculate Statistics (3)</a:t>
              </a:r>
              <a:endParaRPr lang="en-US" sz="1000" dirty="0">
                <a:solidFill>
                  <a:schemeClr val="tx1"/>
                </a:solidFill>
              </a:endParaRPr>
            </a:p>
          </p:txBody>
        </p:sp>
        <p:cxnSp>
          <p:nvCxnSpPr>
            <p:cNvPr id="83" name="Elbow Connector 82"/>
            <p:cNvCxnSpPr>
              <a:stCxn id="44" idx="3"/>
              <a:endCxn id="81" idx="3"/>
            </p:cNvCxnSpPr>
            <p:nvPr/>
          </p:nvCxnSpPr>
          <p:spPr>
            <a:xfrm rot="5400000">
              <a:off x="7438628" y="2362144"/>
              <a:ext cx="618281" cy="9231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Flowchart: Magnetic Disk 84"/>
            <p:cNvSpPr/>
            <p:nvPr/>
          </p:nvSpPr>
          <p:spPr>
            <a:xfrm>
              <a:off x="4724400" y="2743200"/>
              <a:ext cx="1143000" cy="762000"/>
            </a:xfrm>
            <a:prstGeom prst="flowChartMagneticDisk">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Temporal</a:t>
              </a:r>
            </a:p>
            <a:p>
              <a:pPr algn="ctr"/>
              <a:r>
                <a:rPr lang="en-US" sz="1000" dirty="0" smtClean="0">
                  <a:solidFill>
                    <a:schemeClr val="tx1"/>
                  </a:solidFill>
                </a:rPr>
                <a:t>Vegetative Change</a:t>
              </a:r>
            </a:p>
            <a:p>
              <a:pPr algn="ctr"/>
              <a:r>
                <a:rPr lang="en-US" sz="1000" dirty="0" smtClean="0">
                  <a:solidFill>
                    <a:schemeClr val="tx1"/>
                  </a:solidFill>
                </a:rPr>
                <a:t>Statistics</a:t>
              </a:r>
              <a:endParaRPr lang="en-US" sz="1000" dirty="0">
                <a:solidFill>
                  <a:schemeClr val="tx1"/>
                </a:solidFill>
              </a:endParaRPr>
            </a:p>
          </p:txBody>
        </p:sp>
        <p:cxnSp>
          <p:nvCxnSpPr>
            <p:cNvPr id="87" name="Straight Arrow Connector 86"/>
            <p:cNvCxnSpPr>
              <a:stCxn id="81" idx="1"/>
              <a:endCxn id="85" idx="4"/>
            </p:cNvCxnSpPr>
            <p:nvPr/>
          </p:nvCxnSpPr>
          <p:spPr>
            <a:xfrm rot="10800000">
              <a:off x="5867401" y="3124201"/>
              <a:ext cx="311499" cy="8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752600" y="2438400"/>
            <a:ext cx="4079073" cy="2077353"/>
            <a:chOff x="1752600" y="2438400"/>
            <a:chExt cx="4079073" cy="2077353"/>
          </a:xfrm>
        </p:grpSpPr>
        <p:sp>
          <p:nvSpPr>
            <p:cNvPr id="38" name="Flowchart: Magnetic Disk 37"/>
            <p:cNvSpPr/>
            <p:nvPr/>
          </p:nvSpPr>
          <p:spPr>
            <a:xfrm>
              <a:off x="1752600" y="2438400"/>
              <a:ext cx="685800" cy="609600"/>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Rainfall</a:t>
              </a:r>
              <a:endParaRPr lang="en-US" sz="1000" dirty="0">
                <a:solidFill>
                  <a:schemeClr val="tx1"/>
                </a:solidFill>
              </a:endParaRPr>
            </a:p>
          </p:txBody>
        </p:sp>
        <p:sp>
          <p:nvSpPr>
            <p:cNvPr id="45" name="Flowchart: Magnetic Disk 44"/>
            <p:cNvSpPr/>
            <p:nvPr/>
          </p:nvSpPr>
          <p:spPr>
            <a:xfrm>
              <a:off x="4724400" y="3857172"/>
              <a:ext cx="1107273" cy="658581"/>
            </a:xfrm>
            <a:prstGeom prst="flowChartMagneticDisk">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Inland</a:t>
              </a:r>
            </a:p>
            <a:p>
              <a:pPr algn="ctr"/>
              <a:r>
                <a:rPr lang="en-US" sz="1000" dirty="0" smtClean="0">
                  <a:solidFill>
                    <a:schemeClr val="tx1"/>
                  </a:solidFill>
                </a:rPr>
                <a:t>Water Changes</a:t>
              </a:r>
              <a:endParaRPr lang="en-US" sz="1000" dirty="0">
                <a:solidFill>
                  <a:schemeClr val="tx1"/>
                </a:solidFill>
              </a:endParaRPr>
            </a:p>
          </p:txBody>
        </p:sp>
        <p:sp>
          <p:nvSpPr>
            <p:cNvPr id="93" name="Rectangle 92"/>
            <p:cNvSpPr/>
            <p:nvPr/>
          </p:nvSpPr>
          <p:spPr>
            <a:xfrm>
              <a:off x="3048000" y="2895600"/>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Surface Water</a:t>
              </a:r>
            </a:p>
            <a:p>
              <a:pPr algn="ctr"/>
              <a:r>
                <a:rPr lang="en-US" sz="1000" dirty="0" smtClean="0">
                  <a:solidFill>
                    <a:schemeClr val="tx1"/>
                  </a:solidFill>
                </a:rPr>
                <a:t>Assessment (3)</a:t>
              </a:r>
              <a:endParaRPr lang="en-US" sz="1000" dirty="0">
                <a:solidFill>
                  <a:schemeClr val="tx1"/>
                </a:solidFill>
              </a:endParaRPr>
            </a:p>
          </p:txBody>
        </p:sp>
        <p:cxnSp>
          <p:nvCxnSpPr>
            <p:cNvPr id="94" name="Straight Arrow Connector 93"/>
            <p:cNvCxnSpPr>
              <a:stCxn id="85" idx="2"/>
              <a:endCxn id="93" idx="3"/>
            </p:cNvCxnSpPr>
            <p:nvPr/>
          </p:nvCxnSpPr>
          <p:spPr>
            <a:xfrm rot="10800000" flipV="1">
              <a:off x="4155274" y="3124199"/>
              <a:ext cx="569127" cy="8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38" idx="4"/>
              <a:endCxn id="93" idx="0"/>
            </p:cNvCxnSpPr>
            <p:nvPr/>
          </p:nvCxnSpPr>
          <p:spPr>
            <a:xfrm>
              <a:off x="2438400" y="2743200"/>
              <a:ext cx="1163237" cy="152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93" idx="2"/>
              <a:endCxn id="45" idx="2"/>
            </p:cNvCxnSpPr>
            <p:nvPr/>
          </p:nvCxnSpPr>
          <p:spPr>
            <a:xfrm rot="16200000" flipH="1">
              <a:off x="3754868" y="3216930"/>
              <a:ext cx="816301" cy="11227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2" name="Oval 161"/>
          <p:cNvSpPr/>
          <p:nvPr/>
        </p:nvSpPr>
        <p:spPr>
          <a:xfrm>
            <a:off x="76200" y="205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t>Start</a:t>
            </a:r>
            <a:endParaRPr lang="en-US" sz="1000" dirty="0"/>
          </a:p>
        </p:txBody>
      </p:sp>
      <p:grpSp>
        <p:nvGrpSpPr>
          <p:cNvPr id="12" name="Group 11"/>
          <p:cNvGrpSpPr/>
          <p:nvPr/>
        </p:nvGrpSpPr>
        <p:grpSpPr>
          <a:xfrm>
            <a:off x="304800" y="2438400"/>
            <a:ext cx="5562600" cy="2819400"/>
            <a:chOff x="304800" y="2438400"/>
            <a:chExt cx="5562600" cy="2819400"/>
          </a:xfrm>
        </p:grpSpPr>
        <p:sp>
          <p:nvSpPr>
            <p:cNvPr id="46" name="Rectangle 45"/>
            <p:cNvSpPr/>
            <p:nvPr/>
          </p:nvSpPr>
          <p:spPr>
            <a:xfrm>
              <a:off x="515256" y="3352800"/>
              <a:ext cx="1107273"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Baseline</a:t>
              </a:r>
              <a:endParaRPr lang="en-US" sz="1000" dirty="0">
                <a:solidFill>
                  <a:schemeClr val="tx1"/>
                </a:solidFill>
              </a:endParaRPr>
            </a:p>
          </p:txBody>
        </p:sp>
        <p:sp>
          <p:nvSpPr>
            <p:cNvPr id="47" name="Rectangle 46"/>
            <p:cNvSpPr/>
            <p:nvPr/>
          </p:nvSpPr>
          <p:spPr>
            <a:xfrm>
              <a:off x="533400" y="4038600"/>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Combine</a:t>
              </a:r>
              <a:endParaRPr lang="en-US" sz="1000" dirty="0">
                <a:solidFill>
                  <a:schemeClr val="tx1"/>
                </a:solidFill>
              </a:endParaRPr>
            </a:p>
          </p:txBody>
        </p:sp>
        <p:sp>
          <p:nvSpPr>
            <p:cNvPr id="48" name="Rectangle 47"/>
            <p:cNvSpPr/>
            <p:nvPr/>
          </p:nvSpPr>
          <p:spPr>
            <a:xfrm>
              <a:off x="533400" y="4724400"/>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Temporal</a:t>
              </a:r>
            </a:p>
            <a:p>
              <a:pPr algn="ctr"/>
              <a:r>
                <a:rPr lang="en-US" sz="1000" dirty="0" smtClean="0">
                  <a:solidFill>
                    <a:schemeClr val="tx1"/>
                  </a:solidFill>
                </a:rPr>
                <a:t>Analysis</a:t>
              </a:r>
              <a:endParaRPr lang="en-US" sz="1000" dirty="0">
                <a:solidFill>
                  <a:schemeClr val="tx1"/>
                </a:solidFill>
              </a:endParaRPr>
            </a:p>
          </p:txBody>
        </p:sp>
        <p:sp>
          <p:nvSpPr>
            <p:cNvPr id="49" name="Flowchart: Magnetic Disk 48"/>
            <p:cNvSpPr/>
            <p:nvPr/>
          </p:nvSpPr>
          <p:spPr>
            <a:xfrm>
              <a:off x="762000" y="2438400"/>
              <a:ext cx="609600" cy="612648"/>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DMSP</a:t>
              </a:r>
              <a:endParaRPr lang="en-US" sz="1000" dirty="0">
                <a:solidFill>
                  <a:schemeClr val="tx1"/>
                </a:solidFill>
              </a:endParaRPr>
            </a:p>
          </p:txBody>
        </p:sp>
        <p:cxnSp>
          <p:nvCxnSpPr>
            <p:cNvPr id="50" name="Straight Arrow Connector 49"/>
            <p:cNvCxnSpPr>
              <a:stCxn id="49" idx="3"/>
              <a:endCxn id="46" idx="0"/>
            </p:cNvCxnSpPr>
            <p:nvPr/>
          </p:nvCxnSpPr>
          <p:spPr>
            <a:xfrm rot="16200000" flipH="1">
              <a:off x="916970" y="3200877"/>
              <a:ext cx="301752" cy="209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6" idx="2"/>
              <a:endCxn id="47" idx="0"/>
            </p:cNvCxnSpPr>
            <p:nvPr/>
          </p:nvCxnSpPr>
          <p:spPr>
            <a:xfrm rot="16200000" flipH="1">
              <a:off x="963665" y="3915228"/>
              <a:ext cx="228600" cy="181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2"/>
              <a:endCxn id="48" idx="0"/>
            </p:cNvCxnSpPr>
            <p:nvPr/>
          </p:nvCxnSpPr>
          <p:spPr>
            <a:xfrm rot="5400000">
              <a:off x="981418" y="4618781"/>
              <a:ext cx="2112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Flowchart: Magnetic Disk 53"/>
            <p:cNvSpPr/>
            <p:nvPr/>
          </p:nvSpPr>
          <p:spPr>
            <a:xfrm>
              <a:off x="4724400" y="4695372"/>
              <a:ext cx="1143000" cy="562428"/>
            </a:xfrm>
            <a:prstGeom prst="flowChartMagneticDisk">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Extracted</a:t>
              </a:r>
            </a:p>
            <a:p>
              <a:pPr algn="ctr"/>
              <a:r>
                <a:rPr lang="en-US" sz="1000" dirty="0" smtClean="0">
                  <a:solidFill>
                    <a:schemeClr val="tx1"/>
                  </a:solidFill>
                </a:rPr>
                <a:t>Time Series</a:t>
              </a:r>
              <a:endParaRPr lang="en-US" sz="1000" dirty="0">
                <a:solidFill>
                  <a:schemeClr val="tx1"/>
                </a:solidFill>
              </a:endParaRPr>
            </a:p>
          </p:txBody>
        </p:sp>
        <p:cxnSp>
          <p:nvCxnSpPr>
            <p:cNvPr id="159" name="Straight Arrow Connector 158"/>
            <p:cNvCxnSpPr>
              <a:stCxn id="48" idx="3"/>
              <a:endCxn id="54" idx="2"/>
            </p:cNvCxnSpPr>
            <p:nvPr/>
          </p:nvCxnSpPr>
          <p:spPr>
            <a:xfrm>
              <a:off x="1640673" y="4961681"/>
              <a:ext cx="3083727" cy="14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Elbow Connector 163"/>
            <p:cNvCxnSpPr>
              <a:stCxn id="162" idx="4"/>
              <a:endCxn id="49" idx="2"/>
            </p:cNvCxnSpPr>
            <p:nvPr/>
          </p:nvCxnSpPr>
          <p:spPr>
            <a:xfrm rot="16200000" flipH="1">
              <a:off x="418338" y="2401062"/>
              <a:ext cx="230124" cy="457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295900" y="3505200"/>
            <a:ext cx="2019300" cy="1471386"/>
            <a:chOff x="5295900" y="3505200"/>
            <a:chExt cx="2019300" cy="1471386"/>
          </a:xfrm>
        </p:grpSpPr>
        <p:sp>
          <p:nvSpPr>
            <p:cNvPr id="183" name="Flowchart: Multidocument 182"/>
            <p:cNvSpPr/>
            <p:nvPr/>
          </p:nvSpPr>
          <p:spPr>
            <a:xfrm>
              <a:off x="6172200" y="3810000"/>
              <a:ext cx="1143000" cy="758952"/>
            </a:xfrm>
            <a:prstGeom prst="flowChartMultidocumen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Quantitative Changes</a:t>
              </a:r>
              <a:endParaRPr lang="en-US" sz="1200" dirty="0">
                <a:solidFill>
                  <a:schemeClr val="tx1"/>
                </a:solidFill>
              </a:endParaRPr>
            </a:p>
          </p:txBody>
        </p:sp>
        <p:cxnSp>
          <p:nvCxnSpPr>
            <p:cNvPr id="185" name="Elbow Connector 184"/>
            <p:cNvCxnSpPr>
              <a:stCxn id="85" idx="3"/>
              <a:endCxn id="183" idx="0"/>
            </p:cNvCxnSpPr>
            <p:nvPr/>
          </p:nvCxnSpPr>
          <p:spPr>
            <a:xfrm rot="16200000" flipH="1">
              <a:off x="5906717" y="2894383"/>
              <a:ext cx="304800" cy="152643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Elbow Connector 192"/>
            <p:cNvCxnSpPr>
              <a:stCxn id="54" idx="4"/>
              <a:endCxn id="183" idx="2"/>
            </p:cNvCxnSpPr>
            <p:nvPr/>
          </p:nvCxnSpPr>
          <p:spPr>
            <a:xfrm flipV="1">
              <a:off x="5867400" y="4540210"/>
              <a:ext cx="796819" cy="43637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7" name="Elbow Connector 196"/>
            <p:cNvCxnSpPr>
              <a:stCxn id="45" idx="4"/>
              <a:endCxn id="183" idx="1"/>
            </p:cNvCxnSpPr>
            <p:nvPr/>
          </p:nvCxnSpPr>
          <p:spPr>
            <a:xfrm>
              <a:off x="5831673" y="4186463"/>
              <a:ext cx="340527" cy="30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315200" y="3945038"/>
            <a:ext cx="1488273" cy="2300314"/>
            <a:chOff x="7315200" y="3945038"/>
            <a:chExt cx="1488273" cy="2300314"/>
          </a:xfrm>
        </p:grpSpPr>
        <p:sp>
          <p:nvSpPr>
            <p:cNvPr id="182" name="Rectangle 181"/>
            <p:cNvSpPr/>
            <p:nvPr/>
          </p:nvSpPr>
          <p:spPr>
            <a:xfrm>
              <a:off x="7696200" y="3945038"/>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Multiple</a:t>
              </a:r>
            </a:p>
            <a:p>
              <a:pPr algn="ctr"/>
              <a:r>
                <a:rPr lang="en-US" sz="1000" dirty="0" smtClean="0">
                  <a:solidFill>
                    <a:schemeClr val="tx1"/>
                  </a:solidFill>
                </a:rPr>
                <a:t>Regressions</a:t>
              </a:r>
              <a:endParaRPr lang="en-US" sz="1000" dirty="0">
                <a:solidFill>
                  <a:schemeClr val="tx1"/>
                </a:solidFill>
              </a:endParaRPr>
            </a:p>
          </p:txBody>
        </p:sp>
        <p:cxnSp>
          <p:nvCxnSpPr>
            <p:cNvPr id="200" name="Straight Arrow Connector 199"/>
            <p:cNvCxnSpPr>
              <a:stCxn id="183" idx="3"/>
              <a:endCxn id="182" idx="1"/>
            </p:cNvCxnSpPr>
            <p:nvPr/>
          </p:nvCxnSpPr>
          <p:spPr>
            <a:xfrm flipV="1">
              <a:off x="7315200" y="4182319"/>
              <a:ext cx="381000" cy="7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 name="Flowchart: Multidocument 204"/>
            <p:cNvSpPr/>
            <p:nvPr/>
          </p:nvSpPr>
          <p:spPr>
            <a:xfrm>
              <a:off x="7543800" y="5486400"/>
              <a:ext cx="1233714" cy="758952"/>
            </a:xfrm>
            <a:prstGeom prst="flowChartMultidocumen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Macro</a:t>
              </a:r>
            </a:p>
            <a:p>
              <a:pPr algn="ctr"/>
              <a:r>
                <a:rPr lang="en-US" sz="1400" dirty="0" smtClean="0">
                  <a:solidFill>
                    <a:schemeClr val="tx1"/>
                  </a:solidFill>
                </a:rPr>
                <a:t>Assessment</a:t>
              </a:r>
              <a:endParaRPr lang="en-US" sz="1400" dirty="0">
                <a:solidFill>
                  <a:schemeClr val="tx1"/>
                </a:solidFill>
              </a:endParaRPr>
            </a:p>
          </p:txBody>
        </p:sp>
        <p:cxnSp>
          <p:nvCxnSpPr>
            <p:cNvPr id="207" name="Straight Arrow Connector 206"/>
            <p:cNvCxnSpPr>
              <a:stCxn id="182" idx="2"/>
              <a:endCxn id="210" idx="0"/>
            </p:cNvCxnSpPr>
            <p:nvPr/>
          </p:nvCxnSpPr>
          <p:spPr>
            <a:xfrm rot="5400000">
              <a:off x="8135537" y="4533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7696200" y="4648200"/>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Statistical</a:t>
              </a:r>
            </a:p>
            <a:p>
              <a:pPr algn="ctr"/>
              <a:r>
                <a:rPr lang="en-US" sz="1000" dirty="0" smtClean="0">
                  <a:solidFill>
                    <a:schemeClr val="tx1"/>
                  </a:solidFill>
                </a:rPr>
                <a:t>Assessment</a:t>
              </a:r>
              <a:endParaRPr lang="en-US" sz="1000" dirty="0">
                <a:solidFill>
                  <a:schemeClr val="tx1"/>
                </a:solidFill>
              </a:endParaRPr>
            </a:p>
          </p:txBody>
        </p:sp>
        <p:cxnSp>
          <p:nvCxnSpPr>
            <p:cNvPr id="213" name="Straight Arrow Connector 212"/>
            <p:cNvCxnSpPr>
              <a:stCxn id="210" idx="2"/>
              <a:endCxn id="205" idx="0"/>
            </p:cNvCxnSpPr>
            <p:nvPr/>
          </p:nvCxnSpPr>
          <p:spPr>
            <a:xfrm rot="5400000">
              <a:off x="8065866" y="5302429"/>
              <a:ext cx="363638" cy="4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 y="5029200"/>
            <a:ext cx="4191001" cy="1386114"/>
            <a:chOff x="457200" y="5029200"/>
            <a:chExt cx="4191001" cy="1386114"/>
          </a:xfrm>
        </p:grpSpPr>
        <p:sp>
          <p:nvSpPr>
            <p:cNvPr id="220" name="Rectangle 219"/>
            <p:cNvSpPr/>
            <p:nvPr/>
          </p:nvSpPr>
          <p:spPr>
            <a:xfrm>
              <a:off x="2514600" y="5940752"/>
              <a:ext cx="1107273" cy="4745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Spatial-Temporal</a:t>
              </a:r>
            </a:p>
            <a:p>
              <a:pPr algn="ctr"/>
              <a:r>
                <a:rPr lang="en-US" sz="1000" dirty="0" smtClean="0">
                  <a:solidFill>
                    <a:schemeClr val="tx1"/>
                  </a:solidFill>
                </a:rPr>
                <a:t>Analysis</a:t>
              </a:r>
              <a:endParaRPr lang="en-US" sz="1000" dirty="0">
                <a:solidFill>
                  <a:schemeClr val="tx1"/>
                </a:solidFill>
              </a:endParaRPr>
            </a:p>
          </p:txBody>
        </p:sp>
        <p:sp>
          <p:nvSpPr>
            <p:cNvPr id="224" name="Flowchart: Magnetic Disk 223"/>
            <p:cNvSpPr/>
            <p:nvPr/>
          </p:nvSpPr>
          <p:spPr>
            <a:xfrm>
              <a:off x="3200400" y="5029200"/>
              <a:ext cx="1219200" cy="609600"/>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Nigeria</a:t>
              </a:r>
            </a:p>
            <a:p>
              <a:pPr algn="ctr"/>
              <a:r>
                <a:rPr lang="en-US" sz="1000" dirty="0" smtClean="0">
                  <a:solidFill>
                    <a:schemeClr val="tx1"/>
                  </a:solidFill>
                </a:rPr>
                <a:t>Human Geo</a:t>
              </a:r>
              <a:endParaRPr lang="en-US" sz="1000" dirty="0">
                <a:solidFill>
                  <a:schemeClr val="tx1"/>
                </a:solidFill>
              </a:endParaRPr>
            </a:p>
          </p:txBody>
        </p:sp>
        <p:sp>
          <p:nvSpPr>
            <p:cNvPr id="229" name="Flowchart: Magnetic Disk 228"/>
            <p:cNvSpPr/>
            <p:nvPr/>
          </p:nvSpPr>
          <p:spPr>
            <a:xfrm>
              <a:off x="1828800" y="5029200"/>
              <a:ext cx="1066800" cy="609600"/>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Mining</a:t>
              </a:r>
            </a:p>
            <a:p>
              <a:pPr algn="ctr"/>
              <a:r>
                <a:rPr lang="en-US" sz="1000" dirty="0" smtClean="0">
                  <a:solidFill>
                    <a:schemeClr val="tx1"/>
                  </a:solidFill>
                </a:rPr>
                <a:t>Cadastral Layers</a:t>
              </a:r>
              <a:endParaRPr lang="en-US" sz="1000" dirty="0">
                <a:solidFill>
                  <a:schemeClr val="tx1"/>
                </a:solidFill>
              </a:endParaRPr>
            </a:p>
          </p:txBody>
        </p:sp>
        <p:cxnSp>
          <p:nvCxnSpPr>
            <p:cNvPr id="232" name="Elbow Connector 231"/>
            <p:cNvCxnSpPr>
              <a:stCxn id="229" idx="3"/>
              <a:endCxn id="220" idx="0"/>
            </p:cNvCxnSpPr>
            <p:nvPr/>
          </p:nvCxnSpPr>
          <p:spPr>
            <a:xfrm rot="16200000" flipH="1">
              <a:off x="2564242" y="5436757"/>
              <a:ext cx="301952" cy="7060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224" idx="3"/>
              <a:endCxn id="220" idx="0"/>
            </p:cNvCxnSpPr>
            <p:nvPr/>
          </p:nvCxnSpPr>
          <p:spPr>
            <a:xfrm rot="5400000">
              <a:off x="3288143" y="5418895"/>
              <a:ext cx="301952" cy="7417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endCxn id="220" idx="3"/>
            </p:cNvCxnSpPr>
            <p:nvPr/>
          </p:nvCxnSpPr>
          <p:spPr>
            <a:xfrm rot="10800000">
              <a:off x="3621874" y="6178034"/>
              <a:ext cx="1026327" cy="8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2" name="Rounded Rectangle 241"/>
            <p:cNvSpPr/>
            <p:nvPr/>
          </p:nvSpPr>
          <p:spPr>
            <a:xfrm>
              <a:off x="457200" y="5943600"/>
              <a:ext cx="1295400" cy="45720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Micro</a:t>
              </a:r>
            </a:p>
            <a:p>
              <a:pPr algn="ctr"/>
              <a:r>
                <a:rPr lang="en-US" sz="1200" dirty="0" smtClean="0">
                  <a:solidFill>
                    <a:schemeClr val="tx1"/>
                  </a:solidFill>
                </a:rPr>
                <a:t>Analysis</a:t>
              </a:r>
              <a:endParaRPr lang="en-US" sz="1200" dirty="0">
                <a:solidFill>
                  <a:schemeClr val="tx1"/>
                </a:solidFill>
              </a:endParaRPr>
            </a:p>
          </p:txBody>
        </p:sp>
        <p:cxnSp>
          <p:nvCxnSpPr>
            <p:cNvPr id="243" name="Straight Arrow Connector 242"/>
            <p:cNvCxnSpPr>
              <a:stCxn id="220" idx="1"/>
              <a:endCxn id="242" idx="3"/>
            </p:cNvCxnSpPr>
            <p:nvPr/>
          </p:nvCxnSpPr>
          <p:spPr>
            <a:xfrm rot="10800000">
              <a:off x="1752600" y="6172201"/>
              <a:ext cx="762000" cy="5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04800" y="1524000"/>
            <a:ext cx="6974673" cy="609600"/>
            <a:chOff x="304800" y="1524000"/>
            <a:chExt cx="6974673" cy="609600"/>
          </a:xfrm>
        </p:grpSpPr>
        <p:sp>
          <p:nvSpPr>
            <p:cNvPr id="4" name="Rectangle 3"/>
            <p:cNvSpPr/>
            <p:nvPr/>
          </p:nvSpPr>
          <p:spPr>
            <a:xfrm>
              <a:off x="2819400" y="1600200"/>
              <a:ext cx="7620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Average</a:t>
              </a:r>
            </a:p>
            <a:p>
              <a:pPr algn="ctr"/>
              <a:r>
                <a:rPr lang="en-US" sz="1000" dirty="0" err="1" smtClean="0">
                  <a:solidFill>
                    <a:schemeClr val="tx1"/>
                  </a:solidFill>
                </a:rPr>
                <a:t>Pentadal</a:t>
              </a:r>
              <a:r>
                <a:rPr lang="en-US" sz="1000" dirty="0" smtClean="0">
                  <a:solidFill>
                    <a:schemeClr val="tx1"/>
                  </a:solidFill>
                </a:rPr>
                <a:t> NDVI</a:t>
              </a:r>
            </a:p>
          </p:txBody>
        </p:sp>
        <p:sp>
          <p:nvSpPr>
            <p:cNvPr id="5" name="Rectangle 4"/>
            <p:cNvSpPr/>
            <p:nvPr/>
          </p:nvSpPr>
          <p:spPr>
            <a:xfrm>
              <a:off x="1600201" y="1600200"/>
              <a:ext cx="9906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Extract By</a:t>
              </a:r>
            </a:p>
            <a:p>
              <a:pPr algn="ctr"/>
              <a:r>
                <a:rPr lang="en-US" sz="1000" dirty="0" smtClean="0">
                  <a:solidFill>
                    <a:schemeClr val="tx1"/>
                  </a:solidFill>
                </a:rPr>
                <a:t>Mask</a:t>
              </a:r>
            </a:p>
          </p:txBody>
        </p:sp>
        <p:sp>
          <p:nvSpPr>
            <p:cNvPr id="6" name="Rectangle 5"/>
            <p:cNvSpPr/>
            <p:nvPr/>
          </p:nvSpPr>
          <p:spPr>
            <a:xfrm>
              <a:off x="5058198" y="1600200"/>
              <a:ext cx="1114002"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solidFill>
                </a:rPr>
                <a:t>Iso</a:t>
              </a:r>
              <a:r>
                <a:rPr lang="en-US" sz="1000" dirty="0" smtClean="0">
                  <a:solidFill>
                    <a:schemeClr val="tx1"/>
                  </a:solidFill>
                </a:rPr>
                <a:t> Unsupervised</a:t>
              </a:r>
            </a:p>
            <a:p>
              <a:pPr algn="ctr"/>
              <a:r>
                <a:rPr lang="en-US" sz="1000" dirty="0" smtClean="0">
                  <a:solidFill>
                    <a:schemeClr val="tx1"/>
                  </a:solidFill>
                </a:rPr>
                <a:t>Classification</a:t>
              </a:r>
              <a:endParaRPr lang="en-US" sz="1000" dirty="0">
                <a:solidFill>
                  <a:schemeClr val="tx1"/>
                </a:solidFill>
              </a:endParaRPr>
            </a:p>
          </p:txBody>
        </p:sp>
        <p:sp>
          <p:nvSpPr>
            <p:cNvPr id="7" name="Flowchart: Magnetic Disk 6"/>
            <p:cNvSpPr/>
            <p:nvPr/>
          </p:nvSpPr>
          <p:spPr>
            <a:xfrm>
              <a:off x="762000" y="1524000"/>
              <a:ext cx="591275" cy="609600"/>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NDVI</a:t>
              </a:r>
              <a:endParaRPr lang="en-US" sz="1000" dirty="0">
                <a:solidFill>
                  <a:schemeClr val="tx1"/>
                </a:solidFill>
              </a:endParaRPr>
            </a:p>
          </p:txBody>
        </p:sp>
        <p:cxnSp>
          <p:nvCxnSpPr>
            <p:cNvPr id="11" name="Straight Arrow Connector 10"/>
            <p:cNvCxnSpPr>
              <a:stCxn id="7" idx="4"/>
              <a:endCxn id="5" idx="1"/>
            </p:cNvCxnSpPr>
            <p:nvPr/>
          </p:nvCxnSpPr>
          <p:spPr>
            <a:xfrm>
              <a:off x="1353275" y="1828800"/>
              <a:ext cx="24692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400800" y="1600200"/>
              <a:ext cx="878673"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Reclassify</a:t>
              </a:r>
              <a:endParaRPr lang="en-US" sz="1000" dirty="0">
                <a:solidFill>
                  <a:schemeClr val="tx1"/>
                </a:solidFill>
              </a:endParaRPr>
            </a:p>
          </p:txBody>
        </p:sp>
        <p:cxnSp>
          <p:nvCxnSpPr>
            <p:cNvPr id="72" name="Straight Arrow Connector 71"/>
            <p:cNvCxnSpPr>
              <a:stCxn id="5" idx="3"/>
              <a:endCxn id="4" idx="1"/>
            </p:cNvCxnSpPr>
            <p:nvPr/>
          </p:nvCxnSpPr>
          <p:spPr>
            <a:xfrm>
              <a:off x="2590801" y="1828800"/>
              <a:ext cx="228599"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 idx="3"/>
              <a:endCxn id="65" idx="1"/>
            </p:cNvCxnSpPr>
            <p:nvPr/>
          </p:nvCxnSpPr>
          <p:spPr>
            <a:xfrm>
              <a:off x="6172200" y="1828800"/>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62" idx="0"/>
              <a:endCxn id="7" idx="2"/>
            </p:cNvCxnSpPr>
            <p:nvPr/>
          </p:nvCxnSpPr>
          <p:spPr>
            <a:xfrm rot="5400000" flipH="1" flipV="1">
              <a:off x="419100" y="1714500"/>
              <a:ext cx="228600" cy="457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4" idx="3"/>
              <a:endCxn id="270" idx="1"/>
            </p:cNvCxnSpPr>
            <p:nvPr/>
          </p:nvCxnSpPr>
          <p:spPr>
            <a:xfrm>
              <a:off x="3581400" y="1828800"/>
              <a:ext cx="304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a:xfrm>
              <a:off x="3886200" y="1600200"/>
              <a:ext cx="8382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Create Annual NDVI Composite</a:t>
              </a:r>
              <a:endParaRPr lang="en-US" sz="1000" dirty="0">
                <a:solidFill>
                  <a:schemeClr val="tx1"/>
                </a:solidFill>
              </a:endParaRPr>
            </a:p>
          </p:txBody>
        </p:sp>
        <p:cxnSp>
          <p:nvCxnSpPr>
            <p:cNvPr id="271" name="Straight Arrow Connector 270"/>
            <p:cNvCxnSpPr>
              <a:stCxn id="270" idx="3"/>
              <a:endCxn id="6" idx="1"/>
            </p:cNvCxnSpPr>
            <p:nvPr/>
          </p:nvCxnSpPr>
          <p:spPr>
            <a:xfrm>
              <a:off x="4724400" y="1828800"/>
              <a:ext cx="33379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172200" y="1676400"/>
            <a:ext cx="2590800" cy="1048654"/>
            <a:chOff x="6172200" y="1676400"/>
            <a:chExt cx="2590800" cy="1048654"/>
          </a:xfrm>
        </p:grpSpPr>
        <p:grpSp>
          <p:nvGrpSpPr>
            <p:cNvPr id="8" name="Group 7"/>
            <p:cNvGrpSpPr/>
            <p:nvPr/>
          </p:nvGrpSpPr>
          <p:grpSpPr>
            <a:xfrm>
              <a:off x="6172200" y="2095500"/>
              <a:ext cx="1483527" cy="629554"/>
              <a:chOff x="6172200" y="2095500"/>
              <a:chExt cx="1483527" cy="629554"/>
            </a:xfrm>
          </p:grpSpPr>
          <p:sp>
            <p:nvSpPr>
              <p:cNvPr id="37" name="Flowchart: Magnetic Disk 36"/>
              <p:cNvSpPr/>
              <p:nvPr/>
            </p:nvSpPr>
            <p:spPr>
              <a:xfrm>
                <a:off x="6172200" y="2286000"/>
                <a:ext cx="1107273" cy="439054"/>
              </a:xfrm>
              <a:prstGeom prst="flowChartMagneticDisk">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LCLU (2)</a:t>
                </a:r>
                <a:endParaRPr lang="en-US" sz="1000" dirty="0">
                  <a:solidFill>
                    <a:schemeClr val="tx1"/>
                  </a:solidFill>
                </a:endParaRPr>
              </a:p>
            </p:txBody>
          </p:sp>
          <p:cxnSp>
            <p:nvCxnSpPr>
              <p:cNvPr id="69" name="Elbow Connector 68"/>
              <p:cNvCxnSpPr>
                <a:stCxn id="37" idx="4"/>
                <a:endCxn id="44" idx="2"/>
              </p:cNvCxnSpPr>
              <p:nvPr/>
            </p:nvCxnSpPr>
            <p:spPr>
              <a:xfrm flipV="1">
                <a:off x="7279473" y="2095500"/>
                <a:ext cx="376254" cy="41002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4" name="Flowchart: Magnetic Disk 43"/>
            <p:cNvSpPr/>
            <p:nvPr/>
          </p:nvSpPr>
          <p:spPr>
            <a:xfrm>
              <a:off x="7655727" y="1676400"/>
              <a:ext cx="1107273" cy="838200"/>
            </a:xfrm>
            <a:prstGeom prst="flowChartMagneticDisk">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Temporal</a:t>
              </a:r>
            </a:p>
            <a:p>
              <a:pPr algn="ctr"/>
              <a:r>
                <a:rPr lang="en-US" sz="1000" dirty="0" smtClean="0">
                  <a:solidFill>
                    <a:schemeClr val="tx1"/>
                  </a:solidFill>
                </a:rPr>
                <a:t>Vegetative</a:t>
              </a:r>
            </a:p>
            <a:p>
              <a:pPr algn="ctr"/>
              <a:r>
                <a:rPr lang="en-US" sz="1000" dirty="0" smtClean="0">
                  <a:solidFill>
                    <a:schemeClr val="tx1"/>
                  </a:solidFill>
                </a:rPr>
                <a:t>Change Zones (1)</a:t>
              </a:r>
              <a:endParaRPr lang="en-US" sz="1000" dirty="0">
                <a:solidFill>
                  <a:schemeClr val="tx1"/>
                </a:solidFill>
              </a:endParaRPr>
            </a:p>
          </p:txBody>
        </p:sp>
        <p:cxnSp>
          <p:nvCxnSpPr>
            <p:cNvPr id="73" name="Elbow Connector 72"/>
            <p:cNvCxnSpPr>
              <a:stCxn id="65" idx="3"/>
              <a:endCxn id="44" idx="2"/>
            </p:cNvCxnSpPr>
            <p:nvPr/>
          </p:nvCxnSpPr>
          <p:spPr>
            <a:xfrm>
              <a:off x="7279473" y="1828800"/>
              <a:ext cx="376254" cy="266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Physical Overview</a:t>
            </a:r>
            <a:endParaRPr lang="en-US" dirty="0">
              <a:effectLst>
                <a:outerShdw blurRad="38100" dist="38100" dir="2700000" algn="tl">
                  <a:srgbClr val="000000">
                    <a:alpha val="43137"/>
                  </a:srgbClr>
                </a:outerShdw>
              </a:effectLst>
            </a:endParaRPr>
          </a:p>
        </p:txBody>
      </p:sp>
      <p:grpSp>
        <p:nvGrpSpPr>
          <p:cNvPr id="13" name="Group 12"/>
          <p:cNvGrpSpPr/>
          <p:nvPr/>
        </p:nvGrpSpPr>
        <p:grpSpPr>
          <a:xfrm>
            <a:off x="4537075" y="1498600"/>
            <a:ext cx="4495800" cy="5029200"/>
            <a:chOff x="3886200" y="1143000"/>
            <a:chExt cx="5029200" cy="5715000"/>
          </a:xfrm>
        </p:grpSpPr>
        <p:pic>
          <p:nvPicPr>
            <p:cNvPr id="1026" name="Picture 2" descr="http://www.srh.noaa.gov/jetstream/tropics/images/raincha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4953000"/>
              <a:ext cx="48768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Rainfall.jpg"/>
            <p:cNvPicPr>
              <a:picLocks noChangeAspect="1"/>
            </p:cNvPicPr>
            <p:nvPr/>
          </p:nvPicPr>
          <p:blipFill>
            <a:blip r:embed="rId4" cstate="print"/>
            <a:srcRect b="15217"/>
            <a:stretch>
              <a:fillRect/>
            </a:stretch>
          </p:blipFill>
          <p:spPr>
            <a:xfrm>
              <a:off x="3886200" y="1143000"/>
              <a:ext cx="5029200" cy="4263887"/>
            </a:xfrm>
            <a:prstGeom prst="rect">
              <a:avLst/>
            </a:prstGeom>
          </p:spPr>
        </p:pic>
        <p:sp>
          <p:nvSpPr>
            <p:cNvPr id="9" name="Oval 8"/>
            <p:cNvSpPr/>
            <p:nvPr/>
          </p:nvSpPr>
          <p:spPr>
            <a:xfrm>
              <a:off x="4343400" y="4343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27500" y="4343400"/>
              <a:ext cx="511679" cy="261610"/>
            </a:xfrm>
            <a:prstGeom prst="rect">
              <a:avLst/>
            </a:prstGeom>
            <a:noFill/>
          </p:spPr>
          <p:txBody>
            <a:bodyPr wrap="none" rtlCol="0">
              <a:spAutoFit/>
            </a:bodyPr>
            <a:lstStyle/>
            <a:p>
              <a:r>
                <a:rPr lang="en-US" sz="1050" b="1" dirty="0" smtClean="0"/>
                <a:t>Lagos</a:t>
              </a:r>
              <a:endParaRPr lang="en-US" sz="1050" b="1" dirty="0"/>
            </a:p>
          </p:txBody>
        </p:sp>
        <p:sp>
          <p:nvSpPr>
            <p:cNvPr id="11" name="Oval 10"/>
            <p:cNvSpPr/>
            <p:nvPr/>
          </p:nvSpPr>
          <p:spPr>
            <a:xfrm>
              <a:off x="6257421" y="1981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40400" y="1868714"/>
              <a:ext cx="468398" cy="253915"/>
            </a:xfrm>
            <a:prstGeom prst="rect">
              <a:avLst/>
            </a:prstGeom>
            <a:noFill/>
          </p:spPr>
          <p:txBody>
            <a:bodyPr wrap="none" rtlCol="0">
              <a:spAutoFit/>
            </a:bodyPr>
            <a:lstStyle/>
            <a:p>
              <a:r>
                <a:rPr lang="en-US" sz="1050" b="1" dirty="0" smtClean="0"/>
                <a:t>Kano</a:t>
              </a:r>
              <a:endParaRPr lang="en-US" sz="1050" b="1" dirty="0"/>
            </a:p>
          </p:txBody>
        </p:sp>
      </p:grpSp>
      <p:pic>
        <p:nvPicPr>
          <p:cNvPr id="15" name="Picture 14" descr="base.jpg"/>
          <p:cNvPicPr>
            <a:picLocks noChangeAspect="1"/>
          </p:cNvPicPr>
          <p:nvPr/>
        </p:nvPicPr>
        <p:blipFill>
          <a:blip r:embed="rId5" cstate="print"/>
          <a:srcRect t="825" b="16417"/>
          <a:stretch>
            <a:fillRect/>
          </a:stretch>
        </p:blipFill>
        <p:spPr>
          <a:xfrm>
            <a:off x="76200" y="1536700"/>
            <a:ext cx="4419601" cy="3657600"/>
          </a:xfrm>
          <a:prstGeom prst="rect">
            <a:avLst/>
          </a:prstGeom>
        </p:spPr>
      </p:pic>
      <p:cxnSp>
        <p:nvCxnSpPr>
          <p:cNvPr id="17" name="Straight Arrow Connector 16"/>
          <p:cNvCxnSpPr/>
          <p:nvPr/>
        </p:nvCxnSpPr>
        <p:spPr>
          <a:xfrm rot="16200000" flipH="1">
            <a:off x="914400" y="2743200"/>
            <a:ext cx="990600" cy="838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1905000" y="3429000"/>
            <a:ext cx="1600200" cy="228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092200" y="4191000"/>
            <a:ext cx="1270000" cy="25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438400" y="2209800"/>
            <a:ext cx="1117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Shape 80"/>
          <p:cNvSpPr txBox="1">
            <a:spLocks/>
          </p:cNvSpPr>
          <p:nvPr/>
        </p:nvSpPr>
        <p:spPr>
          <a:xfrm>
            <a:off x="152400" y="5257800"/>
            <a:ext cx="4419600" cy="1292631"/>
          </a:xfrm>
          <a:prstGeom prst="rect">
            <a:avLst/>
          </a:prstGeom>
          <a:noFill/>
        </p:spPr>
        <p:txBody>
          <a:bodyPr vert="horz" wrap="square" lIns="91425" tIns="91425" rIns="91425" bIns="91425" rtlCol="0" anchor="t" anchorCtr="0">
            <a:spAutoFit/>
          </a:bodyPr>
          <a:lstStyle/>
          <a:p>
            <a:pPr marL="285750" indent="-285750">
              <a:buFont typeface="Arial" pitchFamily="34" charset="0"/>
              <a:buChar char="•"/>
            </a:pPr>
            <a:r>
              <a:rPr lang="en-US" dirty="0"/>
              <a:t>Extensive level </a:t>
            </a:r>
            <a:r>
              <a:rPr lang="en-US" dirty="0" smtClean="0"/>
              <a:t>plains</a:t>
            </a:r>
          </a:p>
          <a:p>
            <a:pPr marL="285750" indent="-285750">
              <a:buFont typeface="Arial" pitchFamily="34" charset="0"/>
              <a:buChar char="•"/>
            </a:pPr>
            <a:r>
              <a:rPr lang="en-US" dirty="0" smtClean="0"/>
              <a:t>Sporadic </a:t>
            </a:r>
            <a:r>
              <a:rPr lang="en-US" dirty="0"/>
              <a:t>granite </a:t>
            </a:r>
            <a:r>
              <a:rPr lang="en-US" dirty="0" smtClean="0"/>
              <a:t>mountains</a:t>
            </a:r>
          </a:p>
          <a:p>
            <a:pPr marL="285750" indent="-285750">
              <a:buFont typeface="Arial" pitchFamily="34" charset="0"/>
              <a:buChar char="•"/>
            </a:pPr>
            <a:r>
              <a:rPr lang="en-US" dirty="0" smtClean="0"/>
              <a:t>Niger River flows from NW south</a:t>
            </a:r>
          </a:p>
          <a:p>
            <a:pPr marL="285750" indent="-285750">
              <a:buFont typeface="Arial" pitchFamily="34" charset="0"/>
              <a:buChar char="•"/>
            </a:pPr>
            <a:r>
              <a:rPr lang="en-US" dirty="0" smtClean="0"/>
              <a:t>Inter-Tropical </a:t>
            </a:r>
            <a:r>
              <a:rPr lang="en-US" dirty="0"/>
              <a:t>Convergence Zone (ITCZ</a:t>
            </a:r>
            <a:r>
              <a:rPr lang="en-US" dirty="0" smtClean="0"/>
              <a:t>)</a:t>
            </a:r>
          </a:p>
        </p:txBody>
      </p:sp>
      <p:cxnSp>
        <p:nvCxnSpPr>
          <p:cNvPr id="4" name="Straight Arrow Connector 3"/>
          <p:cNvCxnSpPr/>
          <p:nvPr/>
        </p:nvCxnSpPr>
        <p:spPr>
          <a:xfrm flipH="1">
            <a:off x="5105400" y="2286000"/>
            <a:ext cx="1524000" cy="1905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8455149">
            <a:off x="5439519" y="2880989"/>
            <a:ext cx="891591" cy="307777"/>
          </a:xfrm>
          <a:prstGeom prst="rect">
            <a:avLst/>
          </a:prstGeom>
          <a:noFill/>
        </p:spPr>
        <p:txBody>
          <a:bodyPr wrap="none" rtlCol="0">
            <a:spAutoFit/>
          </a:bodyPr>
          <a:lstStyle/>
          <a:p>
            <a:r>
              <a:rPr lang="en-US" sz="1400" b="1" i="1" dirty="0" smtClean="0"/>
              <a:t>500 miles</a:t>
            </a:r>
            <a:endParaRPr lang="en-US" sz="14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Exploratory Analysis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 y="1219200"/>
            <a:ext cx="4569143" cy="3429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49330" y="1219200"/>
            <a:ext cx="4594670" cy="3448158"/>
          </a:xfrm>
          <a:prstGeom prst="rect">
            <a:avLst/>
          </a:prstGeom>
        </p:spPr>
      </p:pic>
      <p:sp>
        <p:nvSpPr>
          <p:cNvPr id="3" name="TextBox 2"/>
          <p:cNvSpPr txBox="1"/>
          <p:nvPr/>
        </p:nvSpPr>
        <p:spPr>
          <a:xfrm>
            <a:off x="76200" y="4648200"/>
            <a:ext cx="2742867" cy="830997"/>
          </a:xfrm>
          <a:prstGeom prst="rect">
            <a:avLst/>
          </a:prstGeom>
          <a:noFill/>
        </p:spPr>
        <p:txBody>
          <a:bodyPr wrap="none" rtlCol="0">
            <a:spAutoFit/>
          </a:bodyPr>
          <a:lstStyle/>
          <a:p>
            <a:r>
              <a:rPr lang="en-US" sz="1600" b="1" dirty="0" smtClean="0"/>
              <a:t>2001 </a:t>
            </a:r>
            <a:r>
              <a:rPr lang="en-US" sz="1600" b="1" dirty="0" err="1" smtClean="0"/>
              <a:t>eMODIS</a:t>
            </a:r>
            <a:r>
              <a:rPr lang="en-US" sz="1600" b="1" dirty="0" smtClean="0"/>
              <a:t> Composite</a:t>
            </a:r>
          </a:p>
          <a:p>
            <a:r>
              <a:rPr lang="en-US" sz="1600" b="1" dirty="0" smtClean="0"/>
              <a:t>ESRI ISO Cluster Unsupervised</a:t>
            </a:r>
          </a:p>
          <a:p>
            <a:r>
              <a:rPr lang="en-US" sz="1600" b="1" dirty="0" smtClean="0"/>
              <a:t>Classification (12 Classes)</a:t>
            </a:r>
            <a:endParaRPr lang="en-US" sz="1600" b="1" dirty="0"/>
          </a:p>
        </p:txBody>
      </p:sp>
      <p:grpSp>
        <p:nvGrpSpPr>
          <p:cNvPr id="11" name="Group 10"/>
          <p:cNvGrpSpPr/>
          <p:nvPr/>
        </p:nvGrpSpPr>
        <p:grpSpPr>
          <a:xfrm>
            <a:off x="2743200" y="4648200"/>
            <a:ext cx="4256183" cy="1103531"/>
            <a:chOff x="2906617" y="4648200"/>
            <a:chExt cx="4256183" cy="1103531"/>
          </a:xfrm>
        </p:grpSpPr>
        <p:sp>
          <p:nvSpPr>
            <p:cNvPr id="10" name="Rectangle 9"/>
            <p:cNvSpPr/>
            <p:nvPr/>
          </p:nvSpPr>
          <p:spPr>
            <a:xfrm>
              <a:off x="2906617" y="4692268"/>
              <a:ext cx="3962400" cy="76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48000" y="4648200"/>
              <a:ext cx="4114800" cy="1103531"/>
              <a:chOff x="3048000" y="4648200"/>
              <a:chExt cx="4114800" cy="1103531"/>
            </a:xfrm>
          </p:grpSpPr>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476" t="13029" b="63413"/>
              <a:stretch/>
            </p:blipFill>
            <p:spPr bwMode="auto">
              <a:xfrm>
                <a:off x="3048000" y="4876800"/>
                <a:ext cx="3659799" cy="363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048000" y="4648200"/>
                <a:ext cx="1313180" cy="369332"/>
              </a:xfrm>
              <a:prstGeom prst="rect">
                <a:avLst/>
              </a:prstGeom>
              <a:noFill/>
            </p:spPr>
            <p:txBody>
              <a:bodyPr wrap="none" rtlCol="0">
                <a:spAutoFit/>
              </a:bodyPr>
              <a:lstStyle/>
              <a:p>
                <a:r>
                  <a:rPr lang="en-US" dirty="0" smtClean="0"/>
                  <a:t>Class Values</a:t>
                </a:r>
                <a:endParaRPr lang="en-US" dirty="0"/>
              </a:p>
            </p:txBody>
          </p:sp>
          <p:sp>
            <p:nvSpPr>
              <p:cNvPr id="8" name="TextBox 7"/>
              <p:cNvSpPr txBox="1"/>
              <p:nvPr/>
            </p:nvSpPr>
            <p:spPr>
              <a:xfrm>
                <a:off x="3124200" y="5105400"/>
                <a:ext cx="4038600" cy="646331"/>
              </a:xfrm>
              <a:prstGeom prst="rect">
                <a:avLst/>
              </a:prstGeom>
              <a:noFill/>
            </p:spPr>
            <p:txBody>
              <a:bodyPr wrap="square" rtlCol="0">
                <a:spAutoFit/>
              </a:bodyPr>
              <a:lstStyle/>
              <a:p>
                <a:r>
                  <a:rPr lang="en-US" dirty="0" smtClean="0"/>
                  <a:t>0   1   2   3    4    5   6   7    8   9   10  11</a:t>
                </a:r>
              </a:p>
              <a:p>
                <a:endParaRPr lang="en-US" dirty="0"/>
              </a:p>
            </p:txBody>
          </p:sp>
        </p:grpSp>
      </p:grpSp>
      <p:sp>
        <p:nvSpPr>
          <p:cNvPr id="12" name="TextBox 11"/>
          <p:cNvSpPr txBox="1"/>
          <p:nvPr/>
        </p:nvSpPr>
        <p:spPr>
          <a:xfrm>
            <a:off x="6436938" y="4648200"/>
            <a:ext cx="2742867" cy="830997"/>
          </a:xfrm>
          <a:prstGeom prst="rect">
            <a:avLst/>
          </a:prstGeom>
          <a:noFill/>
        </p:spPr>
        <p:txBody>
          <a:bodyPr wrap="none" rtlCol="0">
            <a:spAutoFit/>
          </a:bodyPr>
          <a:lstStyle/>
          <a:p>
            <a:pPr algn="r"/>
            <a:r>
              <a:rPr lang="en-US" sz="1600" b="1" dirty="0" smtClean="0"/>
              <a:t>2012 </a:t>
            </a:r>
            <a:r>
              <a:rPr lang="en-US" sz="1600" b="1" dirty="0" err="1" smtClean="0"/>
              <a:t>eMODIS</a:t>
            </a:r>
            <a:r>
              <a:rPr lang="en-US" sz="1600" b="1" dirty="0" smtClean="0"/>
              <a:t> Composite</a:t>
            </a:r>
          </a:p>
          <a:p>
            <a:pPr algn="r"/>
            <a:r>
              <a:rPr lang="en-US" sz="1600" b="1" dirty="0" smtClean="0"/>
              <a:t>ESRI ISO Cluster Unsupervised</a:t>
            </a:r>
          </a:p>
          <a:p>
            <a:pPr algn="r"/>
            <a:r>
              <a:rPr lang="en-US" sz="1600" b="1" dirty="0" smtClean="0"/>
              <a:t>Classification (12 Classes)</a:t>
            </a:r>
            <a:endParaRPr lang="en-US" sz="1600" b="1" dirty="0"/>
          </a:p>
        </p:txBody>
      </p:sp>
    </p:spTree>
    <p:extLst>
      <p:ext uri="{BB962C8B-B14F-4D97-AF65-F5344CB8AC3E}">
        <p14:creationId xmlns:p14="http://schemas.microsoft.com/office/powerpoint/2010/main" xmlns="" val="3768150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 y="1219200"/>
            <a:ext cx="4569143" cy="3429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49330" y="1219200"/>
            <a:ext cx="4594670" cy="3448158"/>
          </a:xfrm>
          <a:prstGeom prst="rect">
            <a:avLst/>
          </a:prstGeom>
        </p:spPr>
      </p:pic>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Exploratory Analysis</a:t>
            </a:r>
            <a:endParaRPr lang="en-US" dirty="0"/>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1096518" y="1524000"/>
            <a:ext cx="6904482" cy="5181600"/>
          </a:xfrm>
        </p:spPr>
      </p:pic>
      <p:grpSp>
        <p:nvGrpSpPr>
          <p:cNvPr id="12" name="Group 11"/>
          <p:cNvGrpSpPr/>
          <p:nvPr/>
        </p:nvGrpSpPr>
        <p:grpSpPr>
          <a:xfrm>
            <a:off x="6172200" y="5943600"/>
            <a:ext cx="1752600" cy="685800"/>
            <a:chOff x="4724400" y="6096000"/>
            <a:chExt cx="1752600" cy="685800"/>
          </a:xfrm>
        </p:grpSpPr>
        <p:sp>
          <p:nvSpPr>
            <p:cNvPr id="11" name="Rectangle 10"/>
            <p:cNvSpPr/>
            <p:nvPr/>
          </p:nvSpPr>
          <p:spPr>
            <a:xfrm>
              <a:off x="4724400" y="6096000"/>
              <a:ext cx="1752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800600" y="6172200"/>
              <a:ext cx="1589400" cy="523220"/>
              <a:chOff x="6324600" y="5498926"/>
              <a:chExt cx="1589400" cy="523220"/>
            </a:xfrm>
          </p:grpSpPr>
          <p:sp>
            <p:nvSpPr>
              <p:cNvPr id="7" name="Rectangle 6"/>
              <p:cNvSpPr/>
              <p:nvPr/>
            </p:nvSpPr>
            <p:spPr>
              <a:xfrm>
                <a:off x="6324600" y="5562600"/>
                <a:ext cx="228600" cy="1524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5803726"/>
                <a:ext cx="228600" cy="152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14578" y="5498926"/>
                <a:ext cx="1399422" cy="523220"/>
              </a:xfrm>
              <a:prstGeom prst="rect">
                <a:avLst/>
              </a:prstGeom>
              <a:noFill/>
            </p:spPr>
            <p:txBody>
              <a:bodyPr wrap="none" rtlCol="0">
                <a:spAutoFit/>
              </a:bodyPr>
              <a:lstStyle/>
              <a:p>
                <a:r>
                  <a:rPr lang="en-US" sz="1400" b="1" dirty="0" smtClean="0"/>
                  <a:t>Class Change</a:t>
                </a:r>
              </a:p>
              <a:p>
                <a:r>
                  <a:rPr lang="en-US" sz="1400" b="1" dirty="0" smtClean="0"/>
                  <a:t>No Class Change</a:t>
                </a:r>
                <a:endParaRPr lang="en-US" sz="1400" b="1" dirty="0"/>
              </a:p>
            </p:txBody>
          </p:sp>
        </p:grpSp>
      </p:grpSp>
    </p:spTree>
    <p:extLst>
      <p:ext uri="{BB962C8B-B14F-4D97-AF65-F5344CB8AC3E}">
        <p14:creationId xmlns:p14="http://schemas.microsoft.com/office/powerpoint/2010/main" xmlns="" val="40071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25 E" pathEditMode="relative" ptsTypes="">
                                      <p:cBhvr>
                                        <p:cTn id="6" dur="200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par>
                                <p:cTn id="7" presetID="49" presetClass="path" presetSubtype="0" accel="50000" decel="50000" fill="hold" nodeType="withEffect">
                                  <p:stCondLst>
                                    <p:cond delay="0"/>
                                  </p:stCondLst>
                                  <p:childTnLst>
                                    <p:animMotion origin="layout" path="M -4.72222E-6 3.33333E-6 L -0.24045 0.24861 " pathEditMode="relative" rAng="0" ptsTypes="AA">
                                      <p:cBhvr>
                                        <p:cTn id="8" dur="2000" fill="hold"/>
                                        <p:tgtEl>
                                          <p:spTgt spid="14"/>
                                        </p:tgtEl>
                                        <p:attrNameLst>
                                          <p:attrName>ppt_x</p:attrName>
                                          <p:attrName>ppt_y</p:attrName>
                                        </p:attrNameLst>
                                      </p:cBhvr>
                                      <p:rCtr x="-12031" y="12431"/>
                                    </p:animMotion>
                                  </p:childTnLst>
                                  <p:subTnLst>
                                    <p:set>
                                      <p:cBhvr override="childStyle">
                                        <p:cTn dur="1" fill="hold" display="0" masterRel="sameClick" afterEffect="1">
                                          <p:stCondLst>
                                            <p:cond evt="end" delay="0">
                                              <p:tn val="7"/>
                                            </p:cond>
                                          </p:stCondLst>
                                        </p:cTn>
                                        <p:tgtEl>
                                          <p:spTgt spid="14"/>
                                        </p:tgtEl>
                                        <p:attrNameLst>
                                          <p:attrName>style.visibility</p:attrName>
                                        </p:attrNameLst>
                                      </p:cBhvr>
                                      <p:to>
                                        <p:strVal val="hidden"/>
                                      </p:to>
                                    </p:set>
                                  </p:sub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36" t="1294" r="796" b="1179"/>
          <a:stretch/>
        </p:blipFill>
        <p:spPr bwMode="auto">
          <a:xfrm>
            <a:off x="276726" y="557463"/>
            <a:ext cx="8566485" cy="61481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ular Callout 4"/>
          <p:cNvSpPr/>
          <p:nvPr/>
        </p:nvSpPr>
        <p:spPr>
          <a:xfrm>
            <a:off x="7391400" y="5181600"/>
            <a:ext cx="1676400" cy="838200"/>
          </a:xfrm>
          <a:prstGeom prst="wedgeRectCallout">
            <a:avLst>
              <a:gd name="adj1" fmla="val -84234"/>
              <a:gd name="adj2" fmla="val 673"/>
            </a:avLst>
          </a:prstGeom>
          <a:solidFill>
            <a:schemeClr val="accent1">
              <a:lumMod val="75000"/>
            </a:schemeClr>
          </a:solidFill>
          <a:ln w="1905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bg1"/>
                </a:solidFill>
              </a:rPr>
              <a:t>Class 1: Probably Bare to Sparse Vegetation. No apparent seasonal / </a:t>
            </a:r>
            <a:r>
              <a:rPr lang="en-US" sz="1200" b="1" dirty="0" err="1" smtClean="0">
                <a:solidFill>
                  <a:schemeClr val="bg1"/>
                </a:solidFill>
              </a:rPr>
              <a:t>phenologic</a:t>
            </a:r>
            <a:r>
              <a:rPr lang="en-US" sz="1200" b="1" dirty="0" smtClean="0">
                <a:solidFill>
                  <a:schemeClr val="bg1"/>
                </a:solidFill>
              </a:rPr>
              <a:t> change.</a:t>
            </a:r>
            <a:endParaRPr lang="en-US" sz="1200" b="1" dirty="0">
              <a:solidFill>
                <a:schemeClr val="bg1"/>
              </a:solidFill>
            </a:endParaRPr>
          </a:p>
        </p:txBody>
      </p:sp>
      <p:sp>
        <p:nvSpPr>
          <p:cNvPr id="6" name="Rectangular Callout 5"/>
          <p:cNvSpPr/>
          <p:nvPr/>
        </p:nvSpPr>
        <p:spPr>
          <a:xfrm>
            <a:off x="7315200" y="304800"/>
            <a:ext cx="1676400" cy="838200"/>
          </a:xfrm>
          <a:prstGeom prst="wedgeRectCallout">
            <a:avLst>
              <a:gd name="adj1" fmla="val -79780"/>
              <a:gd name="adj2" fmla="val 56781"/>
            </a:avLst>
          </a:prstGeom>
          <a:solidFill>
            <a:schemeClr val="accent1">
              <a:lumMod val="75000"/>
            </a:schemeClr>
          </a:solidFill>
          <a:ln w="1905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bg1"/>
                </a:solidFill>
              </a:rPr>
              <a:t>Class 11: Possible evidence of seasonal cycle. Marked drop in NDVI in August.</a:t>
            </a:r>
            <a:endParaRPr lang="en-US" sz="1200" b="1" dirty="0">
              <a:solidFill>
                <a:schemeClr val="bg1"/>
              </a:solidFill>
            </a:endParaRPr>
          </a:p>
        </p:txBody>
      </p:sp>
      <p:sp>
        <p:nvSpPr>
          <p:cNvPr id="7" name="Rectangular Callout 6"/>
          <p:cNvSpPr/>
          <p:nvPr/>
        </p:nvSpPr>
        <p:spPr>
          <a:xfrm>
            <a:off x="7239000" y="1295400"/>
            <a:ext cx="1676400" cy="914400"/>
          </a:xfrm>
          <a:prstGeom prst="wedgeRectCallout">
            <a:avLst>
              <a:gd name="adj1" fmla="val -76791"/>
              <a:gd name="adj2" fmla="val 141712"/>
            </a:avLst>
          </a:prstGeom>
          <a:solidFill>
            <a:schemeClr val="accent1">
              <a:lumMod val="75000"/>
            </a:schemeClr>
          </a:solidFill>
          <a:ln w="1905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bg1"/>
                </a:solidFill>
              </a:rPr>
              <a:t>Class 6: Possible evidence of seasonal Cycle. Marked sustain-</a:t>
            </a:r>
            <a:r>
              <a:rPr lang="en-US" sz="1200" b="1" dirty="0" err="1" smtClean="0">
                <a:solidFill>
                  <a:schemeClr val="bg1"/>
                </a:solidFill>
              </a:rPr>
              <a:t>ment</a:t>
            </a:r>
            <a:r>
              <a:rPr lang="en-US" sz="1200" b="1" dirty="0" smtClean="0">
                <a:solidFill>
                  <a:schemeClr val="bg1"/>
                </a:solidFill>
              </a:rPr>
              <a:t> in NDVI Jun-Sep.</a:t>
            </a:r>
            <a:endParaRPr lang="en-US" sz="1200" b="1" dirty="0">
              <a:solidFill>
                <a:schemeClr val="bg1"/>
              </a:solidFill>
            </a:endParaRPr>
          </a:p>
        </p:txBody>
      </p:sp>
    </p:spTree>
    <p:extLst>
      <p:ext uri="{BB962C8B-B14F-4D97-AF65-F5344CB8AC3E}">
        <p14:creationId xmlns:p14="http://schemas.microsoft.com/office/powerpoint/2010/main" xmlns="" val="3809291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89" y="1172227"/>
            <a:ext cx="7576293" cy="5685773"/>
          </a:xfrm>
          <a:prstGeom prst="rect">
            <a:avLst/>
          </a:prstGeom>
        </p:spPr>
      </p:pic>
      <p:sp>
        <p:nvSpPr>
          <p:cNvPr id="5" name="Title 1"/>
          <p:cNvSpPr>
            <a:spLocks noGrp="1"/>
          </p:cNvSpPr>
          <p:nvPr>
            <p:ph type="title"/>
          </p:nvPr>
        </p:nvSpPr>
        <p:spPr/>
        <p:txBody>
          <a:bodyPr/>
          <a:lstStyle/>
          <a:p>
            <a:r>
              <a:rPr lang="en-US" dirty="0">
                <a:effectLst>
                  <a:outerShdw blurRad="38100" dist="38100" dir="2700000" algn="tl">
                    <a:srgbClr val="000000">
                      <a:alpha val="43137"/>
                    </a:srgbClr>
                  </a:outerShdw>
                </a:effectLst>
              </a:rPr>
              <a:t>Exploratory Analysis</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3429000"/>
            <a:ext cx="2833522"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400800" y="4371201"/>
            <a:ext cx="615874" cy="276999"/>
          </a:xfrm>
          <a:prstGeom prst="rect">
            <a:avLst/>
          </a:prstGeom>
          <a:noFill/>
        </p:spPr>
        <p:txBody>
          <a:bodyPr wrap="none" rtlCol="0">
            <a:spAutoFit/>
          </a:bodyPr>
          <a:lstStyle/>
          <a:p>
            <a:r>
              <a:rPr lang="en-US" sz="1200" b="1" dirty="0" smtClean="0"/>
              <a:t>Class 6</a:t>
            </a:r>
            <a:endParaRPr lang="en-US" sz="1200" b="1" dirty="0"/>
          </a:p>
        </p:txBody>
      </p:sp>
      <p:sp>
        <p:nvSpPr>
          <p:cNvPr id="7" name="TextBox 6"/>
          <p:cNvSpPr txBox="1"/>
          <p:nvPr/>
        </p:nvSpPr>
        <p:spPr>
          <a:xfrm>
            <a:off x="6324600" y="3761601"/>
            <a:ext cx="694421" cy="276999"/>
          </a:xfrm>
          <a:prstGeom prst="rect">
            <a:avLst/>
          </a:prstGeom>
          <a:noFill/>
        </p:spPr>
        <p:txBody>
          <a:bodyPr wrap="none" rtlCol="0">
            <a:spAutoFit/>
          </a:bodyPr>
          <a:lstStyle/>
          <a:p>
            <a:r>
              <a:rPr lang="en-US" sz="1200" b="1" dirty="0" smtClean="0"/>
              <a:t>Class 11</a:t>
            </a:r>
            <a:endParaRPr lang="en-US" sz="1200" b="1" dirty="0"/>
          </a:p>
        </p:txBody>
      </p:sp>
      <p:sp>
        <p:nvSpPr>
          <p:cNvPr id="8" name="TextBox 7"/>
          <p:cNvSpPr txBox="1"/>
          <p:nvPr/>
        </p:nvSpPr>
        <p:spPr>
          <a:xfrm>
            <a:off x="6400800" y="4904601"/>
            <a:ext cx="615874" cy="276999"/>
          </a:xfrm>
          <a:prstGeom prst="rect">
            <a:avLst/>
          </a:prstGeom>
          <a:noFill/>
        </p:spPr>
        <p:txBody>
          <a:bodyPr wrap="none" rtlCol="0">
            <a:spAutoFit/>
          </a:bodyPr>
          <a:lstStyle/>
          <a:p>
            <a:r>
              <a:rPr lang="en-US" sz="1200" b="1" dirty="0" smtClean="0"/>
              <a:t>Class 1</a:t>
            </a:r>
            <a:endParaRPr lang="en-US" sz="1200" b="1" dirty="0"/>
          </a:p>
        </p:txBody>
      </p:sp>
      <p:sp>
        <p:nvSpPr>
          <p:cNvPr id="11" name="TextBox 10"/>
          <p:cNvSpPr txBox="1"/>
          <p:nvPr/>
        </p:nvSpPr>
        <p:spPr>
          <a:xfrm>
            <a:off x="5011909" y="5888515"/>
            <a:ext cx="615874" cy="609600"/>
          </a:xfrm>
          <a:prstGeom prst="rect">
            <a:avLst/>
          </a:prstGeom>
          <a:solidFill>
            <a:schemeClr val="bg1"/>
          </a:solidFill>
        </p:spPr>
        <p:txBody>
          <a:bodyPr wrap="none" lIns="0" rtlCol="0">
            <a:noAutofit/>
          </a:bodyPr>
          <a:lstStyle/>
          <a:p>
            <a:r>
              <a:rPr lang="en-US" sz="1100" b="1" dirty="0" smtClean="0"/>
              <a:t>Class 1</a:t>
            </a:r>
          </a:p>
          <a:p>
            <a:r>
              <a:rPr lang="en-US" sz="1100" b="1" dirty="0" smtClean="0"/>
              <a:t>Class 6</a:t>
            </a:r>
          </a:p>
          <a:p>
            <a:r>
              <a:rPr lang="en-US" sz="1100" b="1" dirty="0" smtClean="0"/>
              <a:t>Class 11</a:t>
            </a:r>
            <a:endParaRPr lang="en-US" sz="1100" b="1" dirty="0"/>
          </a:p>
        </p:txBody>
      </p:sp>
    </p:spTree>
    <p:extLst>
      <p:ext uri="{BB962C8B-B14F-4D97-AF65-F5344CB8AC3E}">
        <p14:creationId xmlns:p14="http://schemas.microsoft.com/office/powerpoint/2010/main" xmlns="" val="1122756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Exploratory Analysis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1196612"/>
            <a:ext cx="7543800" cy="5661388"/>
          </a:xfrm>
          <a:prstGeom prst="rect">
            <a:avLst/>
          </a:prstGeom>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6041870"/>
            <a:ext cx="2743200" cy="783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3155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Expected Challenges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noFill/>
        </p:spPr>
        <p:txBody>
          <a:bodyPr>
            <a:noAutofit/>
          </a:bodyPr>
          <a:lstStyle/>
          <a:p>
            <a:r>
              <a:rPr lang="en-US" sz="1800" b="1" dirty="0" smtClean="0"/>
              <a:t>Data Availability</a:t>
            </a:r>
          </a:p>
          <a:p>
            <a:pPr lvl="1"/>
            <a:r>
              <a:rPr lang="en-US" sz="1600" dirty="0" smtClean="0"/>
              <a:t>Land-use/Land-cover dates and resolution</a:t>
            </a:r>
          </a:p>
          <a:p>
            <a:pPr lvl="1"/>
            <a:r>
              <a:rPr lang="en-US" sz="1600" dirty="0" smtClean="0"/>
              <a:t>Mineral maps outdated</a:t>
            </a:r>
          </a:p>
          <a:p>
            <a:pPr lvl="1"/>
            <a:r>
              <a:rPr lang="en-US" sz="1600" dirty="0" smtClean="0"/>
              <a:t>Petroleum Maps</a:t>
            </a:r>
          </a:p>
          <a:p>
            <a:pPr lvl="1"/>
            <a:r>
              <a:rPr lang="en-US" sz="1600" dirty="0" smtClean="0"/>
              <a:t>Historical Precipitation</a:t>
            </a:r>
          </a:p>
          <a:p>
            <a:r>
              <a:rPr lang="en-US" sz="1800" b="1" dirty="0" smtClean="0"/>
              <a:t>Data </a:t>
            </a:r>
            <a:r>
              <a:rPr lang="en-US" sz="1800" b="1" dirty="0"/>
              <a:t>Accuracy</a:t>
            </a:r>
          </a:p>
          <a:p>
            <a:pPr lvl="1"/>
            <a:r>
              <a:rPr lang="en-US" sz="1600" dirty="0"/>
              <a:t>Nigerian governmental reporting</a:t>
            </a:r>
          </a:p>
          <a:p>
            <a:pPr lvl="1"/>
            <a:r>
              <a:rPr lang="en-US" sz="1600" dirty="0"/>
              <a:t>Varying degrees / sources of land-use </a:t>
            </a:r>
            <a:r>
              <a:rPr lang="en-US" sz="1600" dirty="0" smtClean="0"/>
              <a:t>data</a:t>
            </a:r>
            <a:endParaRPr lang="en-US" sz="1600" b="1" dirty="0"/>
          </a:p>
          <a:p>
            <a:r>
              <a:rPr lang="en-US" sz="1800" b="1" dirty="0"/>
              <a:t>Reliance on MODIS NDVI</a:t>
            </a:r>
          </a:p>
          <a:p>
            <a:pPr lvl="1"/>
            <a:r>
              <a:rPr lang="en-US" sz="1600" dirty="0"/>
              <a:t>Good for vegetation/non-vegetation assessments</a:t>
            </a:r>
          </a:p>
          <a:p>
            <a:pPr lvl="1"/>
            <a:r>
              <a:rPr lang="en-US" sz="1600" dirty="0"/>
              <a:t>Not be used for quantitative bio-mass measurements</a:t>
            </a:r>
          </a:p>
          <a:p>
            <a:pPr lvl="1"/>
            <a:r>
              <a:rPr lang="en-US" sz="1600" dirty="0"/>
              <a:t>Only available post year </a:t>
            </a:r>
            <a:r>
              <a:rPr lang="en-US" sz="1600" dirty="0" smtClean="0"/>
              <a:t>2000</a:t>
            </a:r>
            <a:endParaRPr lang="en-US" sz="1800" dirty="0" smtClean="0"/>
          </a:p>
          <a:p>
            <a:r>
              <a:rPr lang="en-US" sz="1800" b="1" dirty="0" smtClean="0"/>
              <a:t>Landsat Data</a:t>
            </a:r>
          </a:p>
          <a:p>
            <a:pPr lvl="1"/>
            <a:r>
              <a:rPr lang="en-US" sz="1600" dirty="0" smtClean="0"/>
              <a:t>LS7 ETM+ SLC-Off takes a significant amount of time to collect</a:t>
            </a:r>
          </a:p>
          <a:p>
            <a:pPr lvl="1"/>
            <a:r>
              <a:rPr lang="en-US" sz="1600" dirty="0" smtClean="0"/>
              <a:t>LS8 OLI/TIRS has a limited archive (IOC 11APR2013)</a:t>
            </a:r>
          </a:p>
        </p:txBody>
      </p:sp>
      <p:graphicFrame>
        <p:nvGraphicFramePr>
          <p:cNvPr id="4" name="Diagram 3"/>
          <p:cNvGraphicFramePr/>
          <p:nvPr>
            <p:extLst>
              <p:ext uri="{D42A27DB-BD31-4B8C-83A1-F6EECF244321}">
                <p14:modId xmlns:p14="http://schemas.microsoft.com/office/powerpoint/2010/main" xmlns="" val="3536544917"/>
              </p:ext>
            </p:extLst>
          </p:nvPr>
        </p:nvGraphicFramePr>
        <p:xfrm>
          <a:off x="4191000" y="1828800"/>
          <a:ext cx="4876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Timeline</a:t>
            </a:r>
            <a:endParaRPr lang="en-US" dirty="0">
              <a:effectLst>
                <a:outerShdw blurRad="38100" dist="38100" dir="2700000" algn="tl">
                  <a:srgbClr val="000000">
                    <a:alpha val="43137"/>
                  </a:srgbClr>
                </a:outerShdw>
              </a:effectLst>
            </a:endParaRPr>
          </a:p>
        </p:txBody>
      </p:sp>
      <p:sp>
        <p:nvSpPr>
          <p:cNvPr id="46" name="Rectangle 45"/>
          <p:cNvSpPr/>
          <p:nvPr/>
        </p:nvSpPr>
        <p:spPr>
          <a:xfrm>
            <a:off x="609600" y="6358053"/>
            <a:ext cx="2133600" cy="2103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smtClean="0">
                <a:solidFill>
                  <a:schemeClr val="tx1"/>
                </a:solidFill>
                <a:effectLst>
                  <a:outerShdw blurRad="38100" dist="38100" dir="2700000" algn="tl">
                    <a:srgbClr val="000000">
                      <a:alpha val="43137"/>
                    </a:srgbClr>
                  </a:outerShdw>
                </a:effectLst>
              </a:rPr>
              <a:t>Fall 1: 14Aug-23Oct 2013</a:t>
            </a:r>
            <a:endParaRPr lang="en-US" sz="1400" b="1" dirty="0">
              <a:solidFill>
                <a:schemeClr val="tx1"/>
              </a:solidFill>
              <a:effectLst>
                <a:outerShdw blurRad="38100" dist="38100" dir="2700000" algn="tl">
                  <a:srgbClr val="000000">
                    <a:alpha val="43137"/>
                  </a:srgbClr>
                </a:outerShdw>
              </a:effectLst>
            </a:endParaRPr>
          </a:p>
        </p:txBody>
      </p:sp>
      <p:sp>
        <p:nvSpPr>
          <p:cNvPr id="49" name="Rectangle 48"/>
          <p:cNvSpPr/>
          <p:nvPr/>
        </p:nvSpPr>
        <p:spPr>
          <a:xfrm>
            <a:off x="2057400" y="6604941"/>
            <a:ext cx="2133600" cy="21031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smtClean="0">
                <a:solidFill>
                  <a:schemeClr val="tx1"/>
                </a:solidFill>
                <a:effectLst>
                  <a:outerShdw blurRad="38100" dist="38100" dir="2700000" algn="tl">
                    <a:srgbClr val="000000">
                      <a:alpha val="43137"/>
                    </a:srgbClr>
                  </a:outerShdw>
                </a:effectLst>
              </a:rPr>
              <a:t>Fall 2: 09Oct-19Dec 2013</a:t>
            </a:r>
            <a:endParaRPr lang="en-US" sz="1400" b="1" dirty="0">
              <a:solidFill>
                <a:schemeClr val="tx1"/>
              </a:solidFill>
              <a:effectLst>
                <a:outerShdw blurRad="38100" dist="38100" dir="2700000" algn="tl">
                  <a:srgbClr val="000000">
                    <a:alpha val="43137"/>
                  </a:srgbClr>
                </a:outerShdw>
              </a:effectLst>
            </a:endParaRPr>
          </a:p>
        </p:txBody>
      </p:sp>
      <p:sp>
        <p:nvSpPr>
          <p:cNvPr id="50" name="Rectangle 49"/>
          <p:cNvSpPr/>
          <p:nvPr/>
        </p:nvSpPr>
        <p:spPr>
          <a:xfrm>
            <a:off x="4659351" y="6369204"/>
            <a:ext cx="2133600" cy="210312"/>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smtClean="0">
                <a:solidFill>
                  <a:schemeClr val="tx1"/>
                </a:solidFill>
                <a:effectLst>
                  <a:outerShdw blurRad="38100" dist="38100" dir="2700000" algn="tl">
                    <a:srgbClr val="000000">
                      <a:alpha val="43137"/>
                    </a:srgbClr>
                  </a:outerShdw>
                </a:effectLst>
              </a:rPr>
              <a:t>Spring 1: 08Jan-19Mar2014</a:t>
            </a:r>
            <a:endParaRPr lang="en-US" sz="1400" b="1" dirty="0">
              <a:solidFill>
                <a:schemeClr val="tx1"/>
              </a:solidFill>
              <a:effectLst>
                <a:outerShdw blurRad="38100" dist="38100" dir="2700000" algn="tl">
                  <a:srgbClr val="000000">
                    <a:alpha val="43137"/>
                  </a:srgbClr>
                </a:outerShdw>
              </a:effectLst>
            </a:endParaRPr>
          </a:p>
        </p:txBody>
      </p:sp>
      <p:sp>
        <p:nvSpPr>
          <p:cNvPr id="51" name="Rectangle 50"/>
          <p:cNvSpPr/>
          <p:nvPr/>
        </p:nvSpPr>
        <p:spPr>
          <a:xfrm>
            <a:off x="6107151" y="6616092"/>
            <a:ext cx="2133600" cy="210312"/>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smtClean="0">
                <a:solidFill>
                  <a:schemeClr val="tx1"/>
                </a:solidFill>
                <a:effectLst>
                  <a:outerShdw blurRad="38100" dist="38100" dir="2700000" algn="tl">
                    <a:srgbClr val="000000">
                      <a:alpha val="43137"/>
                    </a:srgbClr>
                  </a:outerShdw>
                </a:effectLst>
              </a:rPr>
              <a:t>Spring 2: 26Feb-07May2014</a:t>
            </a:r>
          </a:p>
        </p:txBody>
      </p:sp>
      <p:grpSp>
        <p:nvGrpSpPr>
          <p:cNvPr id="73" name="Group 72"/>
          <p:cNvGrpSpPr/>
          <p:nvPr/>
        </p:nvGrpSpPr>
        <p:grpSpPr>
          <a:xfrm>
            <a:off x="3657600" y="2933002"/>
            <a:ext cx="2819400" cy="315797"/>
            <a:chOff x="3124200" y="5486400"/>
            <a:chExt cx="2819400" cy="315797"/>
          </a:xfrm>
        </p:grpSpPr>
        <p:sp>
          <p:nvSpPr>
            <p:cNvPr id="74" name="5-Point Star 73"/>
            <p:cNvSpPr/>
            <p:nvPr/>
          </p:nvSpPr>
          <p:spPr>
            <a:xfrm>
              <a:off x="3124200" y="5486400"/>
              <a:ext cx="304800" cy="304800"/>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TextBox 74"/>
            <p:cNvSpPr txBox="1"/>
            <p:nvPr/>
          </p:nvSpPr>
          <p:spPr>
            <a:xfrm>
              <a:off x="3381828" y="5525198"/>
              <a:ext cx="2561772" cy="276999"/>
            </a:xfrm>
            <a:prstGeom prst="rect">
              <a:avLst/>
            </a:prstGeom>
            <a:noFill/>
          </p:spPr>
          <p:txBody>
            <a:bodyPr wrap="square" rtlCol="0">
              <a:spAutoFit/>
            </a:bodyPr>
            <a:lstStyle/>
            <a:p>
              <a:r>
                <a:rPr lang="en-US" sz="1200" b="1" dirty="0" smtClean="0"/>
                <a:t>Final Draft &amp; Review (19Dec13)</a:t>
              </a:r>
              <a:endParaRPr lang="en-US" sz="1200" b="1" dirty="0"/>
            </a:p>
          </p:txBody>
        </p:sp>
      </p:grpSp>
      <p:cxnSp>
        <p:nvCxnSpPr>
          <p:cNvPr id="78" name="Elbow Connector 17"/>
          <p:cNvCxnSpPr>
            <a:stCxn id="35" idx="3"/>
            <a:endCxn id="162" idx="1"/>
          </p:cNvCxnSpPr>
          <p:nvPr/>
        </p:nvCxnSpPr>
        <p:spPr>
          <a:xfrm rot="16200000" flipH="1">
            <a:off x="2399958" y="2927783"/>
            <a:ext cx="261824" cy="119859"/>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648200" y="3237802"/>
            <a:ext cx="2790372" cy="315797"/>
            <a:chOff x="3124200" y="5486400"/>
            <a:chExt cx="2790372" cy="315797"/>
          </a:xfrm>
        </p:grpSpPr>
        <p:sp>
          <p:nvSpPr>
            <p:cNvPr id="66" name="5-Point Star 65"/>
            <p:cNvSpPr/>
            <p:nvPr/>
          </p:nvSpPr>
          <p:spPr>
            <a:xfrm>
              <a:off x="3124200" y="5486400"/>
              <a:ext cx="304800" cy="304800"/>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TextBox 66"/>
            <p:cNvSpPr txBox="1"/>
            <p:nvPr/>
          </p:nvSpPr>
          <p:spPr>
            <a:xfrm>
              <a:off x="3352800" y="5525198"/>
              <a:ext cx="2561772" cy="276999"/>
            </a:xfrm>
            <a:prstGeom prst="rect">
              <a:avLst/>
            </a:prstGeom>
            <a:noFill/>
          </p:spPr>
          <p:txBody>
            <a:bodyPr wrap="square" rtlCol="0">
              <a:spAutoFit/>
            </a:bodyPr>
            <a:lstStyle/>
            <a:p>
              <a:r>
                <a:rPr lang="en-US" sz="1200" b="1" dirty="0" smtClean="0"/>
                <a:t>Finalization (08Jan14)</a:t>
              </a:r>
              <a:endParaRPr lang="en-US" sz="1200" b="1" dirty="0"/>
            </a:p>
          </p:txBody>
        </p:sp>
      </p:grpSp>
      <p:cxnSp>
        <p:nvCxnSpPr>
          <p:cNvPr id="81" name="Elbow Connector 17"/>
          <p:cNvCxnSpPr>
            <a:stCxn id="74" idx="2"/>
            <a:endCxn id="167" idx="1"/>
          </p:cNvCxnSpPr>
          <p:nvPr/>
        </p:nvCxnSpPr>
        <p:spPr>
          <a:xfrm rot="16200000" flipH="1">
            <a:off x="3629206" y="3324407"/>
            <a:ext cx="191200" cy="17988"/>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76200" y="1241502"/>
            <a:ext cx="2732049" cy="276999"/>
            <a:chOff x="3124200" y="5466835"/>
            <a:chExt cx="2732049" cy="276999"/>
          </a:xfrm>
        </p:grpSpPr>
        <p:sp>
          <p:nvSpPr>
            <p:cNvPr id="104" name="5-Point Star 103"/>
            <p:cNvSpPr/>
            <p:nvPr/>
          </p:nvSpPr>
          <p:spPr>
            <a:xfrm>
              <a:off x="3124200" y="5486400"/>
              <a:ext cx="186733" cy="186733"/>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TextBox 104"/>
            <p:cNvSpPr txBox="1"/>
            <p:nvPr/>
          </p:nvSpPr>
          <p:spPr>
            <a:xfrm>
              <a:off x="3294477" y="5466835"/>
              <a:ext cx="2561772" cy="276999"/>
            </a:xfrm>
            <a:prstGeom prst="rect">
              <a:avLst/>
            </a:prstGeom>
            <a:noFill/>
          </p:spPr>
          <p:txBody>
            <a:bodyPr wrap="square" rtlCol="0">
              <a:spAutoFit/>
            </a:bodyPr>
            <a:lstStyle/>
            <a:p>
              <a:r>
                <a:rPr lang="en-US" sz="1200" b="1" dirty="0" smtClean="0"/>
                <a:t>Peer Review Feedback (08Aug13)</a:t>
              </a:r>
              <a:endParaRPr lang="en-US" sz="1200" b="1" dirty="0"/>
            </a:p>
          </p:txBody>
        </p:sp>
      </p:grpSp>
      <p:grpSp>
        <p:nvGrpSpPr>
          <p:cNvPr id="155" name="Group 154"/>
          <p:cNvGrpSpPr/>
          <p:nvPr/>
        </p:nvGrpSpPr>
        <p:grpSpPr>
          <a:xfrm>
            <a:off x="799653" y="1698700"/>
            <a:ext cx="3209919" cy="358700"/>
            <a:chOff x="799653" y="1698700"/>
            <a:chExt cx="3209919" cy="358700"/>
          </a:xfrm>
        </p:grpSpPr>
        <p:grpSp>
          <p:nvGrpSpPr>
            <p:cNvPr id="116" name="Group 115"/>
            <p:cNvGrpSpPr/>
            <p:nvPr/>
          </p:nvGrpSpPr>
          <p:grpSpPr>
            <a:xfrm>
              <a:off x="1326996" y="1780401"/>
              <a:ext cx="2682576" cy="276999"/>
              <a:chOff x="3124200" y="5461183"/>
              <a:chExt cx="2682576" cy="276999"/>
            </a:xfrm>
          </p:grpSpPr>
          <p:sp>
            <p:nvSpPr>
              <p:cNvPr id="117" name="5-Point Star 116"/>
              <p:cNvSpPr/>
              <p:nvPr/>
            </p:nvSpPr>
            <p:spPr>
              <a:xfrm>
                <a:off x="3124200" y="5486400"/>
                <a:ext cx="186733" cy="186733"/>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8" name="TextBox 117"/>
              <p:cNvSpPr txBox="1"/>
              <p:nvPr/>
            </p:nvSpPr>
            <p:spPr>
              <a:xfrm>
                <a:off x="3245004" y="5461183"/>
                <a:ext cx="2561772" cy="276999"/>
              </a:xfrm>
              <a:prstGeom prst="rect">
                <a:avLst/>
              </a:prstGeom>
              <a:noFill/>
            </p:spPr>
            <p:txBody>
              <a:bodyPr wrap="square" rtlCol="0">
                <a:spAutoFit/>
              </a:bodyPr>
              <a:lstStyle/>
              <a:p>
                <a:r>
                  <a:rPr lang="en-US" sz="1200" b="1" dirty="0" smtClean="0"/>
                  <a:t>Complete Micro Analysis (14Sep13)</a:t>
                </a:r>
                <a:endParaRPr lang="en-US" sz="1200" b="1" dirty="0"/>
              </a:p>
            </p:txBody>
          </p:sp>
        </p:grpSp>
        <p:sp>
          <p:nvSpPr>
            <p:cNvPr id="119" name="Right Arrow 118"/>
            <p:cNvSpPr/>
            <p:nvPr/>
          </p:nvSpPr>
          <p:spPr>
            <a:xfrm>
              <a:off x="838200" y="1834299"/>
              <a:ext cx="457200" cy="146901"/>
            </a:xfrm>
            <a:prstGeom prst="rightArrow">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Elbow Connector 128"/>
            <p:cNvCxnSpPr>
              <a:stCxn id="113" idx="2"/>
              <a:endCxn id="119" idx="1"/>
            </p:cNvCxnSpPr>
            <p:nvPr/>
          </p:nvCxnSpPr>
          <p:spPr>
            <a:xfrm rot="16200000" flipH="1">
              <a:off x="714402" y="1783951"/>
              <a:ext cx="209049" cy="38548"/>
            </a:xfrm>
            <a:prstGeom prst="bentConnector2">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1362660" y="1992349"/>
            <a:ext cx="3027912" cy="342050"/>
            <a:chOff x="1362660" y="1992349"/>
            <a:chExt cx="3027912" cy="342050"/>
          </a:xfrm>
        </p:grpSpPr>
        <p:grpSp>
          <p:nvGrpSpPr>
            <p:cNvPr id="120" name="Group 119"/>
            <p:cNvGrpSpPr/>
            <p:nvPr/>
          </p:nvGrpSpPr>
          <p:grpSpPr>
            <a:xfrm>
              <a:off x="1685694" y="2057400"/>
              <a:ext cx="2704878" cy="276999"/>
              <a:chOff x="3124200" y="5444533"/>
              <a:chExt cx="2704878" cy="276999"/>
            </a:xfrm>
          </p:grpSpPr>
          <p:sp>
            <p:nvSpPr>
              <p:cNvPr id="121" name="5-Point Star 120"/>
              <p:cNvSpPr/>
              <p:nvPr/>
            </p:nvSpPr>
            <p:spPr>
              <a:xfrm>
                <a:off x="3124200" y="5486400"/>
                <a:ext cx="186733" cy="186733"/>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2" name="TextBox 121"/>
              <p:cNvSpPr txBox="1"/>
              <p:nvPr/>
            </p:nvSpPr>
            <p:spPr>
              <a:xfrm>
                <a:off x="3267306" y="5444533"/>
                <a:ext cx="2561772" cy="276999"/>
              </a:xfrm>
              <a:prstGeom prst="rect">
                <a:avLst/>
              </a:prstGeom>
              <a:noFill/>
            </p:spPr>
            <p:txBody>
              <a:bodyPr wrap="square" rtlCol="0">
                <a:spAutoFit/>
              </a:bodyPr>
              <a:lstStyle/>
              <a:p>
                <a:r>
                  <a:rPr lang="en-US" sz="1200" b="1" dirty="0" smtClean="0"/>
                  <a:t>Compile/Analyze Results (24Sep13)</a:t>
                </a:r>
                <a:endParaRPr lang="en-US" sz="1200" b="1" dirty="0"/>
              </a:p>
            </p:txBody>
          </p:sp>
        </p:grpSp>
        <p:sp>
          <p:nvSpPr>
            <p:cNvPr id="123" name="Right Arrow 122"/>
            <p:cNvSpPr/>
            <p:nvPr/>
          </p:nvSpPr>
          <p:spPr>
            <a:xfrm>
              <a:off x="1405053" y="2122449"/>
              <a:ext cx="304800" cy="163551"/>
            </a:xfrm>
            <a:prstGeom prst="rightArrow">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Elbow Connector 131"/>
            <p:cNvCxnSpPr>
              <a:stCxn id="117" idx="2"/>
              <a:endCxn id="123" idx="1"/>
            </p:cNvCxnSpPr>
            <p:nvPr/>
          </p:nvCxnSpPr>
          <p:spPr>
            <a:xfrm rot="16200000" flipH="1">
              <a:off x="1277919" y="2077090"/>
              <a:ext cx="211875" cy="42394"/>
            </a:xfrm>
            <a:prstGeom prst="bentConnector2">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1721356" y="2285999"/>
            <a:ext cx="3659816" cy="609601"/>
            <a:chOff x="1721356" y="2285999"/>
            <a:chExt cx="3659816" cy="609601"/>
          </a:xfrm>
        </p:grpSpPr>
        <p:grpSp>
          <p:nvGrpSpPr>
            <p:cNvPr id="34" name="Group 33"/>
            <p:cNvGrpSpPr/>
            <p:nvPr/>
          </p:nvGrpSpPr>
          <p:grpSpPr>
            <a:xfrm>
              <a:off x="2286000" y="2618601"/>
              <a:ext cx="3095172" cy="276999"/>
              <a:chOff x="3124200" y="5476799"/>
              <a:chExt cx="3095172" cy="276999"/>
            </a:xfrm>
          </p:grpSpPr>
          <p:sp>
            <p:nvSpPr>
              <p:cNvPr id="35" name="5-Point Star 34"/>
              <p:cNvSpPr/>
              <p:nvPr/>
            </p:nvSpPr>
            <p:spPr>
              <a:xfrm>
                <a:off x="3124200" y="5486400"/>
                <a:ext cx="228600" cy="228600"/>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p:cNvSpPr txBox="1"/>
              <p:nvPr/>
            </p:nvSpPr>
            <p:spPr>
              <a:xfrm>
                <a:off x="3276600" y="5476799"/>
                <a:ext cx="2942772" cy="276999"/>
              </a:xfrm>
              <a:prstGeom prst="rect">
                <a:avLst/>
              </a:prstGeom>
              <a:noFill/>
            </p:spPr>
            <p:txBody>
              <a:bodyPr wrap="square" rtlCol="0">
                <a:spAutoFit/>
              </a:bodyPr>
              <a:lstStyle/>
              <a:p>
                <a:r>
                  <a:rPr lang="en-US" sz="1200" b="1" dirty="0" smtClean="0"/>
                  <a:t>Preliminary Results &amp; Abstract (15Oct13)</a:t>
                </a:r>
                <a:endParaRPr lang="en-US" sz="1200" b="1" dirty="0"/>
              </a:p>
            </p:txBody>
          </p:sp>
        </p:grpSp>
        <p:cxnSp>
          <p:nvCxnSpPr>
            <p:cNvPr id="135" name="Elbow Connector 134"/>
            <p:cNvCxnSpPr>
              <a:stCxn id="121" idx="2"/>
              <a:endCxn id="35" idx="1"/>
            </p:cNvCxnSpPr>
            <p:nvPr/>
          </p:nvCxnSpPr>
          <p:spPr>
            <a:xfrm rot="16200000" flipH="1">
              <a:off x="1788918" y="2218437"/>
              <a:ext cx="429520" cy="564643"/>
            </a:xfrm>
            <a:prstGeom prst="bentConnector2">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1752600" y="2373351"/>
            <a:ext cx="3048000" cy="246221"/>
            <a:chOff x="1752600" y="2373351"/>
            <a:chExt cx="3048000" cy="246221"/>
          </a:xfrm>
        </p:grpSpPr>
        <p:sp>
          <p:nvSpPr>
            <p:cNvPr id="143" name="Rectangle 142"/>
            <p:cNvSpPr/>
            <p:nvPr/>
          </p:nvSpPr>
          <p:spPr>
            <a:xfrm>
              <a:off x="1752600" y="2438400"/>
              <a:ext cx="457200" cy="1524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i="1" dirty="0">
                <a:solidFill>
                  <a:schemeClr val="tx1"/>
                </a:solidFill>
              </a:endParaRPr>
            </a:p>
          </p:txBody>
        </p:sp>
        <p:sp>
          <p:nvSpPr>
            <p:cNvPr id="144" name="TextBox 143"/>
            <p:cNvSpPr txBox="1"/>
            <p:nvPr/>
          </p:nvSpPr>
          <p:spPr>
            <a:xfrm>
              <a:off x="2144751" y="2373351"/>
              <a:ext cx="2655849" cy="246221"/>
            </a:xfrm>
            <a:prstGeom prst="rect">
              <a:avLst/>
            </a:prstGeom>
            <a:noFill/>
          </p:spPr>
          <p:txBody>
            <a:bodyPr wrap="square" rtlCol="0">
              <a:spAutoFit/>
            </a:bodyPr>
            <a:lstStyle/>
            <a:p>
              <a:r>
                <a:rPr lang="en-US" sz="1000" b="1" i="1" dirty="0" smtClean="0"/>
                <a:t>Home Leave (24Sep-05Oct13)</a:t>
              </a:r>
              <a:endParaRPr lang="en-US" sz="1000" dirty="0"/>
            </a:p>
          </p:txBody>
        </p:sp>
      </p:grpSp>
      <p:grpSp>
        <p:nvGrpSpPr>
          <p:cNvPr id="154" name="Group 153"/>
          <p:cNvGrpSpPr/>
          <p:nvPr/>
        </p:nvGrpSpPr>
        <p:grpSpPr>
          <a:xfrm>
            <a:off x="111862" y="1447799"/>
            <a:ext cx="4220387" cy="321604"/>
            <a:chOff x="111862" y="1447799"/>
            <a:chExt cx="4220387" cy="321604"/>
          </a:xfrm>
        </p:grpSpPr>
        <p:grpSp>
          <p:nvGrpSpPr>
            <p:cNvPr id="112" name="Group 111"/>
            <p:cNvGrpSpPr/>
            <p:nvPr/>
          </p:nvGrpSpPr>
          <p:grpSpPr>
            <a:xfrm>
              <a:off x="762000" y="1492404"/>
              <a:ext cx="3570249" cy="276999"/>
              <a:chOff x="3124200" y="5466835"/>
              <a:chExt cx="3381615" cy="276999"/>
            </a:xfrm>
          </p:grpSpPr>
          <p:sp>
            <p:nvSpPr>
              <p:cNvPr id="113" name="5-Point Star 112"/>
              <p:cNvSpPr/>
              <p:nvPr/>
            </p:nvSpPr>
            <p:spPr>
              <a:xfrm>
                <a:off x="3124200" y="5486400"/>
                <a:ext cx="186733" cy="186733"/>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4" name="TextBox 113"/>
              <p:cNvSpPr txBox="1"/>
              <p:nvPr/>
            </p:nvSpPr>
            <p:spPr>
              <a:xfrm>
                <a:off x="3294477" y="5466835"/>
                <a:ext cx="3211338" cy="276999"/>
              </a:xfrm>
              <a:prstGeom prst="rect">
                <a:avLst/>
              </a:prstGeom>
              <a:noFill/>
            </p:spPr>
            <p:txBody>
              <a:bodyPr wrap="square" rtlCol="0">
                <a:spAutoFit/>
              </a:bodyPr>
              <a:lstStyle/>
              <a:p>
                <a:r>
                  <a:rPr lang="en-US" sz="1200" b="1" dirty="0" smtClean="0"/>
                  <a:t>Complete Macro Analysis (01Sep13)</a:t>
                </a:r>
                <a:endParaRPr lang="en-US" sz="1200" b="1" dirty="0"/>
              </a:p>
            </p:txBody>
          </p:sp>
        </p:grpSp>
        <p:sp>
          <p:nvSpPr>
            <p:cNvPr id="115" name="Right Arrow 114"/>
            <p:cNvSpPr/>
            <p:nvPr/>
          </p:nvSpPr>
          <p:spPr>
            <a:xfrm>
              <a:off x="174702" y="1557453"/>
              <a:ext cx="609600" cy="152400"/>
            </a:xfrm>
            <a:prstGeom prst="rightArrow">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Elbow Connector 128"/>
            <p:cNvCxnSpPr>
              <a:stCxn id="104" idx="2"/>
              <a:endCxn id="115" idx="1"/>
            </p:cNvCxnSpPr>
            <p:nvPr/>
          </p:nvCxnSpPr>
          <p:spPr>
            <a:xfrm rot="16200000" flipH="1">
              <a:off x="50355" y="1509306"/>
              <a:ext cx="185854" cy="62839"/>
            </a:xfrm>
            <a:prstGeom prst="bentConnector2">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0" y="2856800"/>
            <a:ext cx="9144000" cy="2132931"/>
            <a:chOff x="0" y="2856800"/>
            <a:chExt cx="9144000" cy="2132931"/>
          </a:xfrm>
        </p:grpSpPr>
        <p:sp>
          <p:nvSpPr>
            <p:cNvPr id="148" name="Rectangle 147"/>
            <p:cNvSpPr/>
            <p:nvPr/>
          </p:nvSpPr>
          <p:spPr>
            <a:xfrm>
              <a:off x="0" y="3810000"/>
              <a:ext cx="9144000" cy="1143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24200" y="3733800"/>
              <a:ext cx="1641020" cy="646331"/>
              <a:chOff x="3124200" y="5279125"/>
              <a:chExt cx="1641020" cy="646331"/>
            </a:xfrm>
          </p:grpSpPr>
          <p:sp>
            <p:nvSpPr>
              <p:cNvPr id="5" name="5-Point Star 4"/>
              <p:cNvSpPr/>
              <p:nvPr/>
            </p:nvSpPr>
            <p:spPr>
              <a:xfrm>
                <a:off x="3124200" y="5486400"/>
                <a:ext cx="30480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3381828" y="5279125"/>
                <a:ext cx="1383392" cy="646331"/>
              </a:xfrm>
              <a:prstGeom prst="rect">
                <a:avLst/>
              </a:prstGeom>
              <a:noFill/>
            </p:spPr>
            <p:txBody>
              <a:bodyPr wrap="none" rtlCol="0">
                <a:spAutoFit/>
              </a:bodyPr>
              <a:lstStyle/>
              <a:p>
                <a:r>
                  <a:rPr lang="en-US" sz="1200" b="1" dirty="0" smtClean="0"/>
                  <a:t>ASPRS Conference </a:t>
                </a:r>
              </a:p>
              <a:p>
                <a:r>
                  <a:rPr lang="en-US" sz="1200" b="1" dirty="0" smtClean="0"/>
                  <a:t>Registration</a:t>
                </a:r>
              </a:p>
              <a:p>
                <a:r>
                  <a:rPr lang="en-US" sz="1200" b="1" dirty="0" smtClean="0"/>
                  <a:t>15-Nov-2013</a:t>
                </a:r>
                <a:endParaRPr lang="en-US" sz="1200" b="1" dirty="0"/>
              </a:p>
            </p:txBody>
          </p:sp>
        </p:grpSp>
        <p:grpSp>
          <p:nvGrpSpPr>
            <p:cNvPr id="11" name="Group 10"/>
            <p:cNvGrpSpPr/>
            <p:nvPr/>
          </p:nvGrpSpPr>
          <p:grpSpPr>
            <a:xfrm>
              <a:off x="4800600" y="4163255"/>
              <a:ext cx="1917249" cy="461665"/>
              <a:chOff x="3124200" y="5444533"/>
              <a:chExt cx="1917249" cy="461665"/>
            </a:xfrm>
          </p:grpSpPr>
          <p:sp>
            <p:nvSpPr>
              <p:cNvPr id="12" name="5-Point Star 11"/>
              <p:cNvSpPr/>
              <p:nvPr/>
            </p:nvSpPr>
            <p:spPr>
              <a:xfrm>
                <a:off x="3124200" y="5486400"/>
                <a:ext cx="30480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p:cNvSpPr txBox="1"/>
              <p:nvPr/>
            </p:nvSpPr>
            <p:spPr>
              <a:xfrm>
                <a:off x="3381828" y="5444533"/>
                <a:ext cx="1659621" cy="461665"/>
              </a:xfrm>
              <a:prstGeom prst="rect">
                <a:avLst/>
              </a:prstGeom>
              <a:noFill/>
            </p:spPr>
            <p:txBody>
              <a:bodyPr wrap="none" rtlCol="0">
                <a:spAutoFit/>
              </a:bodyPr>
              <a:lstStyle/>
              <a:p>
                <a:r>
                  <a:rPr lang="en-US" sz="1200" b="1" dirty="0" smtClean="0"/>
                  <a:t>Final Paper Submission</a:t>
                </a:r>
              </a:p>
              <a:p>
                <a:r>
                  <a:rPr lang="en-US" sz="1200" b="1" dirty="0" smtClean="0"/>
                  <a:t>13-Jan-2014</a:t>
                </a:r>
                <a:endParaRPr lang="en-US" sz="1200" b="1" dirty="0"/>
              </a:p>
            </p:txBody>
          </p:sp>
        </p:grpSp>
        <p:grpSp>
          <p:nvGrpSpPr>
            <p:cNvPr id="14" name="Group 13"/>
            <p:cNvGrpSpPr/>
            <p:nvPr/>
          </p:nvGrpSpPr>
          <p:grpSpPr>
            <a:xfrm>
              <a:off x="6512725" y="4343400"/>
              <a:ext cx="1276946" cy="646331"/>
              <a:chOff x="3124200" y="5357131"/>
              <a:chExt cx="1276946" cy="646331"/>
            </a:xfrm>
          </p:grpSpPr>
          <p:sp>
            <p:nvSpPr>
              <p:cNvPr id="15" name="5-Point Star 14"/>
              <p:cNvSpPr/>
              <p:nvPr/>
            </p:nvSpPr>
            <p:spPr>
              <a:xfrm>
                <a:off x="3124200" y="5486400"/>
                <a:ext cx="304800" cy="304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p:cNvSpPr txBox="1"/>
              <p:nvPr/>
            </p:nvSpPr>
            <p:spPr>
              <a:xfrm>
                <a:off x="3381828" y="5357131"/>
                <a:ext cx="1019318" cy="646331"/>
              </a:xfrm>
              <a:prstGeom prst="rect">
                <a:avLst/>
              </a:prstGeom>
              <a:noFill/>
            </p:spPr>
            <p:txBody>
              <a:bodyPr wrap="none" rtlCol="0">
                <a:spAutoFit/>
              </a:bodyPr>
              <a:lstStyle/>
              <a:p>
                <a:r>
                  <a:rPr lang="en-US" sz="1200" b="1" dirty="0" smtClean="0"/>
                  <a:t>Conference</a:t>
                </a:r>
              </a:p>
              <a:p>
                <a:r>
                  <a:rPr lang="en-US" sz="1200" b="1" dirty="0" smtClean="0"/>
                  <a:t>13-Mar-2014</a:t>
                </a:r>
              </a:p>
              <a:p>
                <a:r>
                  <a:rPr lang="en-US" sz="1200" b="1" dirty="0" smtClean="0"/>
                  <a:t>Louisville, KY</a:t>
                </a:r>
                <a:endParaRPr lang="en-US" sz="1200" b="1" dirty="0"/>
              </a:p>
            </p:txBody>
          </p:sp>
        </p:grpSp>
        <p:cxnSp>
          <p:nvCxnSpPr>
            <p:cNvPr id="18" name="Elbow Connector 17"/>
            <p:cNvCxnSpPr>
              <a:stCxn id="5" idx="3"/>
              <a:endCxn id="12" idx="1"/>
            </p:cNvCxnSpPr>
            <p:nvPr/>
          </p:nvCxnSpPr>
          <p:spPr>
            <a:xfrm rot="16200000" flipH="1">
              <a:off x="4047859" y="3568803"/>
              <a:ext cx="75671" cy="142981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7"/>
            <p:cNvCxnSpPr>
              <a:stCxn id="12" idx="3"/>
              <a:endCxn id="15" idx="1"/>
            </p:cNvCxnSpPr>
            <p:nvPr/>
          </p:nvCxnSpPr>
          <p:spPr>
            <a:xfrm rot="16200000" flipH="1">
              <a:off x="5740371" y="3816737"/>
              <a:ext cx="79171" cy="146553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17"/>
            <p:cNvCxnSpPr>
              <a:stCxn id="35" idx="2"/>
              <a:endCxn id="5" idx="1"/>
            </p:cNvCxnSpPr>
            <p:nvPr/>
          </p:nvCxnSpPr>
          <p:spPr>
            <a:xfrm rot="16200000" flipH="1">
              <a:off x="2126581" y="3059878"/>
              <a:ext cx="1200697" cy="79454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17"/>
            <p:cNvCxnSpPr>
              <a:stCxn id="66" idx="2"/>
              <a:endCxn id="12" idx="0"/>
            </p:cNvCxnSpPr>
            <p:nvPr/>
          </p:nvCxnSpPr>
          <p:spPr>
            <a:xfrm rot="16200000" flipH="1">
              <a:off x="4498446" y="3750567"/>
              <a:ext cx="662521" cy="246588"/>
            </a:xfrm>
            <a:prstGeom prst="bent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6200000">
              <a:off x="-113973" y="4152573"/>
              <a:ext cx="689611" cy="461665"/>
            </a:xfrm>
            <a:prstGeom prst="rect">
              <a:avLst/>
            </a:prstGeom>
            <a:noFill/>
          </p:spPr>
          <p:txBody>
            <a:bodyPr wrap="none" rtlCol="0">
              <a:spAutoFit/>
            </a:bodyPr>
            <a:lstStyle/>
            <a:p>
              <a:pPr algn="ctr"/>
              <a:r>
                <a:rPr lang="en-US" sz="1200" dirty="0" smtClean="0">
                  <a:effectLst>
                    <a:outerShdw blurRad="38100" dist="38100" dir="2700000" algn="tl">
                      <a:srgbClr val="000000">
                        <a:alpha val="43137"/>
                      </a:srgbClr>
                    </a:outerShdw>
                  </a:effectLst>
                </a:rPr>
                <a:t>Spring 1</a:t>
              </a:r>
            </a:p>
            <a:p>
              <a:pPr algn="ctr"/>
              <a:r>
                <a:rPr lang="en-US" sz="1200" dirty="0" smtClean="0">
                  <a:effectLst>
                    <a:outerShdw blurRad="38100" dist="38100" dir="2700000" algn="tl">
                      <a:srgbClr val="000000">
                        <a:alpha val="43137"/>
                      </a:srgbClr>
                    </a:outerShdw>
                  </a:effectLst>
                </a:rPr>
                <a:t>Option</a:t>
              </a:r>
              <a:endParaRPr lang="en-US" sz="1200" dirty="0">
                <a:effectLst>
                  <a:outerShdw blurRad="38100" dist="38100" dir="2700000" algn="tl">
                    <a:srgbClr val="000000">
                      <a:alpha val="43137"/>
                    </a:srgbClr>
                  </a:outerShdw>
                </a:effectLst>
              </a:endParaRPr>
            </a:p>
          </p:txBody>
        </p:sp>
      </p:grpSp>
      <p:grpSp>
        <p:nvGrpSpPr>
          <p:cNvPr id="153" name="Group 152"/>
          <p:cNvGrpSpPr/>
          <p:nvPr/>
        </p:nvGrpSpPr>
        <p:grpSpPr>
          <a:xfrm>
            <a:off x="-4467" y="2856800"/>
            <a:ext cx="9148467" cy="3163000"/>
            <a:chOff x="-4467" y="2856800"/>
            <a:chExt cx="9148467" cy="3163000"/>
          </a:xfrm>
        </p:grpSpPr>
        <p:sp>
          <p:nvSpPr>
            <p:cNvPr id="149" name="Rectangle 148"/>
            <p:cNvSpPr/>
            <p:nvPr/>
          </p:nvSpPr>
          <p:spPr>
            <a:xfrm>
              <a:off x="0" y="4953000"/>
              <a:ext cx="9144000" cy="1066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667000" y="5100935"/>
              <a:ext cx="2324284" cy="461665"/>
              <a:chOff x="3124200" y="5475510"/>
              <a:chExt cx="2324284" cy="461665"/>
            </a:xfrm>
          </p:grpSpPr>
          <p:sp>
            <p:nvSpPr>
              <p:cNvPr id="24" name="5-Point Star 23"/>
              <p:cNvSpPr/>
              <p:nvPr/>
            </p:nvSpPr>
            <p:spPr>
              <a:xfrm>
                <a:off x="3124200" y="5486400"/>
                <a:ext cx="30480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TextBox 24"/>
              <p:cNvSpPr txBox="1"/>
              <p:nvPr/>
            </p:nvSpPr>
            <p:spPr>
              <a:xfrm>
                <a:off x="3381828" y="5475510"/>
                <a:ext cx="2066656" cy="461665"/>
              </a:xfrm>
              <a:prstGeom prst="rect">
                <a:avLst/>
              </a:prstGeom>
              <a:noFill/>
            </p:spPr>
            <p:txBody>
              <a:bodyPr wrap="none" rtlCol="0">
                <a:spAutoFit/>
              </a:bodyPr>
              <a:lstStyle/>
              <a:p>
                <a:r>
                  <a:rPr lang="en-US" sz="1200" b="1" dirty="0" smtClean="0"/>
                  <a:t>AAG Conference Registration</a:t>
                </a:r>
              </a:p>
              <a:p>
                <a:r>
                  <a:rPr lang="en-US" sz="1200" b="1" dirty="0" smtClean="0"/>
                  <a:t>23-Oct-2013</a:t>
                </a:r>
                <a:endParaRPr lang="en-US" sz="1200" b="1" dirty="0"/>
              </a:p>
            </p:txBody>
          </p:sp>
        </p:grpSp>
        <p:grpSp>
          <p:nvGrpSpPr>
            <p:cNvPr id="26" name="Group 25"/>
            <p:cNvGrpSpPr/>
            <p:nvPr/>
          </p:nvGrpSpPr>
          <p:grpSpPr>
            <a:xfrm>
              <a:off x="3810000" y="5329535"/>
              <a:ext cx="2055171" cy="461665"/>
              <a:chOff x="3124200" y="5431525"/>
              <a:chExt cx="2055171" cy="461665"/>
            </a:xfrm>
          </p:grpSpPr>
          <p:sp>
            <p:nvSpPr>
              <p:cNvPr id="27" name="5-Point Star 26"/>
              <p:cNvSpPr/>
              <p:nvPr/>
            </p:nvSpPr>
            <p:spPr>
              <a:xfrm>
                <a:off x="3124200" y="5486400"/>
                <a:ext cx="30480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TextBox 27"/>
              <p:cNvSpPr txBox="1"/>
              <p:nvPr/>
            </p:nvSpPr>
            <p:spPr>
              <a:xfrm>
                <a:off x="3381828" y="5431525"/>
                <a:ext cx="1797543" cy="461665"/>
              </a:xfrm>
              <a:prstGeom prst="rect">
                <a:avLst/>
              </a:prstGeom>
              <a:noFill/>
            </p:spPr>
            <p:txBody>
              <a:bodyPr wrap="none" rtlCol="0">
                <a:spAutoFit/>
              </a:bodyPr>
              <a:lstStyle/>
              <a:p>
                <a:r>
                  <a:rPr lang="en-US" sz="1200" b="1" dirty="0" smtClean="0"/>
                  <a:t>AAG Abstract Submission</a:t>
                </a:r>
              </a:p>
              <a:p>
                <a:r>
                  <a:rPr lang="en-US" sz="1200" b="1" dirty="0" smtClean="0"/>
                  <a:t>December 3, 2013</a:t>
                </a:r>
                <a:endParaRPr lang="en-US" sz="1200" b="1" dirty="0"/>
              </a:p>
            </p:txBody>
          </p:sp>
        </p:grpSp>
        <p:grpSp>
          <p:nvGrpSpPr>
            <p:cNvPr id="29" name="Group 28"/>
            <p:cNvGrpSpPr/>
            <p:nvPr/>
          </p:nvGrpSpPr>
          <p:grpSpPr>
            <a:xfrm>
              <a:off x="7584259" y="5558135"/>
              <a:ext cx="1483541" cy="461665"/>
              <a:chOff x="3124200" y="5431525"/>
              <a:chExt cx="1483541" cy="461665"/>
            </a:xfrm>
          </p:grpSpPr>
          <p:sp>
            <p:nvSpPr>
              <p:cNvPr id="30" name="5-Point Star 29"/>
              <p:cNvSpPr/>
              <p:nvPr/>
            </p:nvSpPr>
            <p:spPr>
              <a:xfrm>
                <a:off x="3124200" y="5486400"/>
                <a:ext cx="304800" cy="304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TextBox 30"/>
              <p:cNvSpPr txBox="1"/>
              <p:nvPr/>
            </p:nvSpPr>
            <p:spPr>
              <a:xfrm>
                <a:off x="3381828" y="5431525"/>
                <a:ext cx="1225913" cy="461665"/>
              </a:xfrm>
              <a:prstGeom prst="rect">
                <a:avLst/>
              </a:prstGeom>
              <a:noFill/>
            </p:spPr>
            <p:txBody>
              <a:bodyPr wrap="none" rtlCol="0">
                <a:spAutoFit/>
              </a:bodyPr>
              <a:lstStyle/>
              <a:p>
                <a:r>
                  <a:rPr lang="en-US" sz="1200" b="1" dirty="0" smtClean="0"/>
                  <a:t>AAG Conference</a:t>
                </a:r>
              </a:p>
              <a:p>
                <a:r>
                  <a:rPr lang="en-US" sz="1200" b="1" dirty="0" smtClean="0"/>
                  <a:t>April 14, 2014</a:t>
                </a:r>
                <a:endParaRPr lang="en-US" sz="1200" b="1" dirty="0"/>
              </a:p>
            </p:txBody>
          </p:sp>
        </p:grpSp>
        <p:cxnSp>
          <p:nvCxnSpPr>
            <p:cNvPr id="32" name="Elbow Connector 17"/>
            <p:cNvCxnSpPr>
              <a:stCxn id="24" idx="3"/>
              <a:endCxn id="27" idx="1"/>
            </p:cNvCxnSpPr>
            <p:nvPr/>
          </p:nvCxnSpPr>
          <p:spPr>
            <a:xfrm rot="16200000" flipH="1">
              <a:off x="3319690" y="5010522"/>
              <a:ext cx="84209" cy="89641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17"/>
            <p:cNvCxnSpPr>
              <a:stCxn id="27" idx="3"/>
              <a:endCxn id="30" idx="1"/>
            </p:cNvCxnSpPr>
            <p:nvPr/>
          </p:nvCxnSpPr>
          <p:spPr>
            <a:xfrm rot="16200000" flipH="1">
              <a:off x="5800311" y="3945485"/>
              <a:ext cx="40224" cy="352767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17"/>
            <p:cNvCxnSpPr>
              <a:stCxn id="35" idx="2"/>
              <a:endCxn id="24" idx="1"/>
            </p:cNvCxnSpPr>
            <p:nvPr/>
          </p:nvCxnSpPr>
          <p:spPr>
            <a:xfrm rot="16200000" flipH="1">
              <a:off x="1312606" y="3873853"/>
              <a:ext cx="2371447" cy="33734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66" idx="2"/>
              <a:endCxn id="30" idx="0"/>
            </p:cNvCxnSpPr>
            <p:nvPr/>
          </p:nvCxnSpPr>
          <p:spPr>
            <a:xfrm rot="16200000" flipH="1">
              <a:off x="5186331" y="3062681"/>
              <a:ext cx="2070409" cy="3030247"/>
            </a:xfrm>
            <a:prstGeom prst="bentConnector3">
              <a:avLst>
                <a:gd name="adj1" fmla="val 16068"/>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rot="16200000">
              <a:off x="-118440" y="5291762"/>
              <a:ext cx="689612" cy="461665"/>
            </a:xfrm>
            <a:prstGeom prst="rect">
              <a:avLst/>
            </a:prstGeom>
            <a:noFill/>
          </p:spPr>
          <p:txBody>
            <a:bodyPr wrap="none" rtlCol="0">
              <a:spAutoFit/>
            </a:bodyPr>
            <a:lstStyle/>
            <a:p>
              <a:pPr algn="ctr"/>
              <a:r>
                <a:rPr lang="en-US" sz="1200" dirty="0" smtClean="0">
                  <a:effectLst>
                    <a:outerShdw blurRad="38100" dist="38100" dir="2700000" algn="tl">
                      <a:srgbClr val="000000">
                        <a:alpha val="43137"/>
                      </a:srgbClr>
                    </a:outerShdw>
                  </a:effectLst>
                </a:rPr>
                <a:t>Spring 2</a:t>
              </a:r>
            </a:p>
            <a:p>
              <a:pPr algn="ctr"/>
              <a:r>
                <a:rPr lang="en-US" sz="1200" dirty="0" smtClean="0">
                  <a:effectLst>
                    <a:outerShdw blurRad="38100" dist="38100" dir="2700000" algn="tl">
                      <a:srgbClr val="000000">
                        <a:alpha val="43137"/>
                      </a:srgbClr>
                    </a:outerShdw>
                  </a:effectLst>
                </a:rPr>
                <a:t>Option</a:t>
              </a:r>
              <a:endParaRPr lang="en-US" sz="1200" dirty="0">
                <a:effectLst>
                  <a:outerShdw blurRad="38100" dist="38100" dir="2700000" algn="tl">
                    <a:srgbClr val="000000">
                      <a:alpha val="43137"/>
                    </a:srgbClr>
                  </a:outerShdw>
                </a:effectLst>
              </a:endParaRPr>
            </a:p>
          </p:txBody>
        </p:sp>
      </p:grpSp>
      <p:sp>
        <p:nvSpPr>
          <p:cNvPr id="162" name="Right Arrow 161"/>
          <p:cNvSpPr/>
          <p:nvPr/>
        </p:nvSpPr>
        <p:spPr>
          <a:xfrm>
            <a:off x="2590800" y="3036849"/>
            <a:ext cx="1066800" cy="163551"/>
          </a:xfrm>
          <a:prstGeom prst="rightArrow">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ight Arrow 166"/>
          <p:cNvSpPr/>
          <p:nvPr/>
        </p:nvSpPr>
        <p:spPr>
          <a:xfrm>
            <a:off x="3733800" y="3352801"/>
            <a:ext cx="914400" cy="152399"/>
          </a:xfrm>
          <a:prstGeom prst="rightArrow">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p:cNvGraphicFramePr>
            <a:graphicFrameLocks noGrp="1"/>
          </p:cNvGraphicFramePr>
          <p:nvPr/>
        </p:nvGraphicFramePr>
        <p:xfrm>
          <a:off x="152400" y="6004560"/>
          <a:ext cx="8991600" cy="320040"/>
        </p:xfrm>
        <a:graphic>
          <a:graphicData uri="http://schemas.openxmlformats.org/drawingml/2006/table">
            <a:tbl>
              <a:tblPr firstRow="1" bandRow="1">
                <a:tableStyleId>{5940675A-B579-460E-94D1-54222C63F5DA}</a:tableStyleId>
              </a:tblPr>
              <a:tblGrid>
                <a:gridCol w="899160"/>
                <a:gridCol w="899160"/>
                <a:gridCol w="899160"/>
                <a:gridCol w="899160"/>
                <a:gridCol w="899160"/>
                <a:gridCol w="899160"/>
                <a:gridCol w="899160"/>
                <a:gridCol w="899160"/>
                <a:gridCol w="899160"/>
                <a:gridCol w="899160"/>
              </a:tblGrid>
              <a:tr h="320040">
                <a:tc>
                  <a:txBody>
                    <a:bodyPr/>
                    <a:lstStyle/>
                    <a:p>
                      <a:pPr algn="ctr" fontAlgn="b"/>
                      <a:r>
                        <a:rPr lang="en-US" sz="1100" b="1" i="0" u="none" strike="noStrike" dirty="0">
                          <a:solidFill>
                            <a:srgbClr val="000000"/>
                          </a:solidFill>
                          <a:latin typeface="Calibri"/>
                        </a:rPr>
                        <a:t>August-13</a:t>
                      </a:r>
                    </a:p>
                  </a:txBody>
                  <a:tcPr marL="9525" marR="9525" marT="9525" marB="0" anchor="ctr"/>
                </a:tc>
                <a:tc>
                  <a:txBody>
                    <a:bodyPr/>
                    <a:lstStyle/>
                    <a:p>
                      <a:pPr algn="ctr" fontAlgn="b"/>
                      <a:r>
                        <a:rPr lang="en-US" sz="1100" b="1" i="0" u="none" strike="noStrike" dirty="0">
                          <a:solidFill>
                            <a:srgbClr val="000000"/>
                          </a:solidFill>
                          <a:latin typeface="Calibri"/>
                        </a:rPr>
                        <a:t>September-13</a:t>
                      </a:r>
                    </a:p>
                  </a:txBody>
                  <a:tcPr marL="9525" marR="9525" marT="9525" marB="0" anchor="ctr"/>
                </a:tc>
                <a:tc>
                  <a:txBody>
                    <a:bodyPr/>
                    <a:lstStyle/>
                    <a:p>
                      <a:pPr algn="ctr" fontAlgn="b"/>
                      <a:r>
                        <a:rPr lang="en-US" sz="1100" b="1" i="0" u="none" strike="noStrike" dirty="0">
                          <a:solidFill>
                            <a:srgbClr val="000000"/>
                          </a:solidFill>
                          <a:latin typeface="Calibri"/>
                        </a:rPr>
                        <a:t>October-13</a:t>
                      </a:r>
                    </a:p>
                  </a:txBody>
                  <a:tcPr marL="9525" marR="9525" marT="9525" marB="0" anchor="ctr"/>
                </a:tc>
                <a:tc>
                  <a:txBody>
                    <a:bodyPr/>
                    <a:lstStyle/>
                    <a:p>
                      <a:pPr algn="ctr" fontAlgn="b"/>
                      <a:r>
                        <a:rPr lang="en-US" sz="1100" b="1" i="0" u="none" strike="noStrike" dirty="0">
                          <a:solidFill>
                            <a:srgbClr val="000000"/>
                          </a:solidFill>
                          <a:latin typeface="Calibri"/>
                        </a:rPr>
                        <a:t>November-13</a:t>
                      </a:r>
                    </a:p>
                  </a:txBody>
                  <a:tcPr marL="9525" marR="9525" marT="9525" marB="0" anchor="ctr"/>
                </a:tc>
                <a:tc>
                  <a:txBody>
                    <a:bodyPr/>
                    <a:lstStyle/>
                    <a:p>
                      <a:pPr algn="ctr" fontAlgn="b"/>
                      <a:r>
                        <a:rPr lang="en-US" sz="1100" b="1" i="0" u="none" strike="noStrike">
                          <a:solidFill>
                            <a:srgbClr val="000000"/>
                          </a:solidFill>
                          <a:latin typeface="Calibri"/>
                        </a:rPr>
                        <a:t>December-13</a:t>
                      </a:r>
                    </a:p>
                  </a:txBody>
                  <a:tcPr marL="9525" marR="9525" marT="9525" marB="0" anchor="ctr"/>
                </a:tc>
                <a:tc>
                  <a:txBody>
                    <a:bodyPr/>
                    <a:lstStyle/>
                    <a:p>
                      <a:pPr algn="ctr" fontAlgn="b"/>
                      <a:r>
                        <a:rPr lang="en-US" sz="1100" b="1" i="0" u="none" strike="noStrike">
                          <a:solidFill>
                            <a:srgbClr val="000000"/>
                          </a:solidFill>
                          <a:latin typeface="Calibri"/>
                        </a:rPr>
                        <a:t>January-14</a:t>
                      </a:r>
                    </a:p>
                  </a:txBody>
                  <a:tcPr marL="9525" marR="9525" marT="9525" marB="0" anchor="ctr"/>
                </a:tc>
                <a:tc>
                  <a:txBody>
                    <a:bodyPr/>
                    <a:lstStyle/>
                    <a:p>
                      <a:pPr algn="ctr" fontAlgn="b"/>
                      <a:r>
                        <a:rPr lang="en-US" sz="1100" b="1" i="0" u="none" strike="noStrike" dirty="0">
                          <a:solidFill>
                            <a:srgbClr val="000000"/>
                          </a:solidFill>
                          <a:latin typeface="Calibri"/>
                        </a:rPr>
                        <a:t>February-14</a:t>
                      </a:r>
                    </a:p>
                  </a:txBody>
                  <a:tcPr marL="9525" marR="9525" marT="9525" marB="0" anchor="ctr"/>
                </a:tc>
                <a:tc>
                  <a:txBody>
                    <a:bodyPr/>
                    <a:lstStyle/>
                    <a:p>
                      <a:pPr algn="ctr" fontAlgn="b"/>
                      <a:r>
                        <a:rPr lang="en-US" sz="1100" b="1" i="0" u="none" strike="noStrike">
                          <a:solidFill>
                            <a:srgbClr val="000000"/>
                          </a:solidFill>
                          <a:latin typeface="Calibri"/>
                        </a:rPr>
                        <a:t>March-14</a:t>
                      </a:r>
                    </a:p>
                  </a:txBody>
                  <a:tcPr marL="9525" marR="9525" marT="9525" marB="0" anchor="ctr"/>
                </a:tc>
                <a:tc>
                  <a:txBody>
                    <a:bodyPr/>
                    <a:lstStyle/>
                    <a:p>
                      <a:pPr algn="ctr" fontAlgn="b"/>
                      <a:r>
                        <a:rPr lang="en-US" sz="1100" b="1" i="0" u="none" strike="noStrike" dirty="0">
                          <a:solidFill>
                            <a:srgbClr val="000000"/>
                          </a:solidFill>
                          <a:latin typeface="Calibri"/>
                        </a:rPr>
                        <a:t>April-14</a:t>
                      </a:r>
                    </a:p>
                  </a:txBody>
                  <a:tcPr marL="9525" marR="9525" marT="9525" marB="0" anchor="ctr"/>
                </a:tc>
                <a:tc>
                  <a:txBody>
                    <a:bodyPr/>
                    <a:lstStyle/>
                    <a:p>
                      <a:pPr algn="ctr" fontAlgn="b"/>
                      <a:r>
                        <a:rPr lang="en-US" sz="1100" b="1" i="0" u="none" strike="noStrike" dirty="0">
                          <a:solidFill>
                            <a:srgbClr val="000000"/>
                          </a:solidFill>
                          <a:latin typeface="Calibri"/>
                        </a:rPr>
                        <a:t>May-14</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Outline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Nigeria In Recent News</a:t>
            </a:r>
          </a:p>
          <a:p>
            <a:r>
              <a:rPr lang="en-US" dirty="0" smtClean="0"/>
              <a:t>Nigeria – The Key to Africa</a:t>
            </a:r>
          </a:p>
          <a:p>
            <a:r>
              <a:rPr lang="en-US" dirty="0"/>
              <a:t>Task and </a:t>
            </a:r>
            <a:r>
              <a:rPr lang="en-US" dirty="0" smtClean="0"/>
              <a:t>Purpose/Goals</a:t>
            </a:r>
          </a:p>
          <a:p>
            <a:r>
              <a:rPr lang="en-US" dirty="0" smtClean="0"/>
              <a:t>Extractive Industries</a:t>
            </a:r>
          </a:p>
          <a:p>
            <a:r>
              <a:rPr lang="en-US" dirty="0" smtClean="0"/>
              <a:t>Agricultural Industries</a:t>
            </a:r>
          </a:p>
          <a:p>
            <a:r>
              <a:rPr lang="en-US" dirty="0"/>
              <a:t>Analytical </a:t>
            </a:r>
            <a:r>
              <a:rPr lang="en-US" dirty="0" smtClean="0"/>
              <a:t>Methodology</a:t>
            </a:r>
          </a:p>
          <a:p>
            <a:r>
              <a:rPr lang="en-US" dirty="0"/>
              <a:t>Proposed Analytical </a:t>
            </a:r>
            <a:r>
              <a:rPr lang="en-US" dirty="0" smtClean="0"/>
              <a:t>Process</a:t>
            </a:r>
          </a:p>
          <a:p>
            <a:r>
              <a:rPr lang="en-US" dirty="0" smtClean="0"/>
              <a:t>Physical Overview</a:t>
            </a:r>
          </a:p>
          <a:p>
            <a:r>
              <a:rPr lang="en-US" dirty="0" smtClean="0"/>
              <a:t>Preliminary Explorations</a:t>
            </a:r>
          </a:p>
          <a:p>
            <a:r>
              <a:rPr lang="en-US" dirty="0" smtClean="0"/>
              <a:t>Expected Challenges</a:t>
            </a:r>
          </a:p>
          <a:p>
            <a:r>
              <a:rPr lang="en-US" dirty="0"/>
              <a:t>Primary Data Providers</a:t>
            </a:r>
            <a:endParaRPr lang="en-US" dirty="0" smtClean="0"/>
          </a:p>
          <a:p>
            <a:r>
              <a:rPr lang="en-US" dirty="0" smtClean="0"/>
              <a:t>Literary References</a:t>
            </a:r>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457"/>
          <a:stretch/>
        </p:blipFill>
        <p:spPr bwMode="auto">
          <a:xfrm>
            <a:off x="4114800" y="1600200"/>
            <a:ext cx="4881708" cy="4191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Primary Data Providers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a:noFill/>
        </p:spPr>
        <p:txBody>
          <a:bodyPr>
            <a:normAutofit fontScale="47500" lnSpcReduction="20000"/>
          </a:bodyPr>
          <a:lstStyle/>
          <a:p>
            <a:pPr marL="0" indent="0">
              <a:buNone/>
            </a:pPr>
            <a:r>
              <a:rPr lang="en-US" b="1" u="sng" dirty="0" smtClean="0"/>
              <a:t>Spatial Data Holdings</a:t>
            </a:r>
          </a:p>
          <a:p>
            <a:r>
              <a:rPr lang="en-US" dirty="0" smtClean="0"/>
              <a:t>US Geologic Survey (</a:t>
            </a:r>
            <a:r>
              <a:rPr lang="en-US" b="1" dirty="0" smtClean="0"/>
              <a:t>USGS</a:t>
            </a:r>
            <a:r>
              <a:rPr lang="en-US" dirty="0" smtClean="0"/>
              <a:t>): MODIS, Landsat 7/ETM+, Landsat 8/OLI-TIRS, GTOPO30, ASTER</a:t>
            </a:r>
          </a:p>
          <a:p>
            <a:r>
              <a:rPr lang="en-US" dirty="0" smtClean="0"/>
              <a:t>National Geographic Data Center (</a:t>
            </a:r>
            <a:r>
              <a:rPr lang="en-US" b="1" dirty="0" smtClean="0"/>
              <a:t>NGDC</a:t>
            </a:r>
            <a:r>
              <a:rPr lang="en-US" dirty="0" smtClean="0"/>
              <a:t>):DMSP, VIIRS, Flare Reporting</a:t>
            </a:r>
          </a:p>
          <a:p>
            <a:r>
              <a:rPr lang="en-US" dirty="0" smtClean="0"/>
              <a:t>U.N. Food </a:t>
            </a:r>
            <a:r>
              <a:rPr lang="en-US" dirty="0"/>
              <a:t>and Agriculture </a:t>
            </a:r>
            <a:r>
              <a:rPr lang="en-US" dirty="0" smtClean="0"/>
              <a:t>Organization (</a:t>
            </a:r>
            <a:r>
              <a:rPr lang="en-US" b="1" dirty="0" smtClean="0"/>
              <a:t>FAO</a:t>
            </a:r>
            <a:r>
              <a:rPr lang="en-US" dirty="0" smtClean="0"/>
              <a:t>): Land-Cover/Land-Use</a:t>
            </a:r>
          </a:p>
          <a:p>
            <a:r>
              <a:rPr lang="en-US" dirty="0" smtClean="0"/>
              <a:t>Open Street Maps (</a:t>
            </a:r>
            <a:r>
              <a:rPr lang="en-US" b="1" dirty="0" smtClean="0"/>
              <a:t>OSM</a:t>
            </a:r>
            <a:r>
              <a:rPr lang="en-US" dirty="0" smtClean="0"/>
              <a:t>): Infrastructure, places, physical features</a:t>
            </a:r>
          </a:p>
          <a:p>
            <a:r>
              <a:rPr lang="en-US" dirty="0" smtClean="0"/>
              <a:t>Natural Earth Data: Foundational Data</a:t>
            </a:r>
            <a:endParaRPr lang="en-US" dirty="0"/>
          </a:p>
          <a:p>
            <a:pPr marL="0" indent="0">
              <a:buNone/>
            </a:pPr>
            <a:r>
              <a:rPr lang="en-US" b="1" u="sng" dirty="0" smtClean="0"/>
              <a:t>Supporting Data  (Map Holdings and Statistical Data)</a:t>
            </a:r>
          </a:p>
          <a:p>
            <a:r>
              <a:rPr lang="en-US" dirty="0"/>
              <a:t>U.S. Energy Information Administration</a:t>
            </a:r>
          </a:p>
          <a:p>
            <a:r>
              <a:rPr lang="en-US" dirty="0"/>
              <a:t>U.S. Agency for International Development</a:t>
            </a:r>
          </a:p>
          <a:p>
            <a:r>
              <a:rPr lang="en-US" dirty="0"/>
              <a:t>U.S. Department of </a:t>
            </a:r>
            <a:r>
              <a:rPr lang="en-US" dirty="0" smtClean="0"/>
              <a:t>Agriculture</a:t>
            </a:r>
          </a:p>
          <a:p>
            <a:r>
              <a:rPr lang="en-US" dirty="0"/>
              <a:t>NASA Socioeconomic Data and Applications Center (SEDAC</a:t>
            </a:r>
            <a:r>
              <a:rPr lang="en-US" dirty="0" smtClean="0"/>
              <a:t>)</a:t>
            </a:r>
          </a:p>
          <a:p>
            <a:r>
              <a:rPr lang="en-US" dirty="0" smtClean="0"/>
              <a:t>World Bank Data</a:t>
            </a:r>
          </a:p>
          <a:p>
            <a:r>
              <a:rPr lang="en-US" dirty="0" smtClean="0"/>
              <a:t>UN FAO STAT</a:t>
            </a:r>
          </a:p>
          <a:p>
            <a:r>
              <a:rPr lang="en-US" dirty="0" smtClean="0"/>
              <a:t>UN Environmental Program (UNEP)</a:t>
            </a:r>
          </a:p>
          <a:p>
            <a:r>
              <a:rPr lang="en-US" dirty="0" smtClean="0"/>
              <a:t>International Monetary Fund</a:t>
            </a:r>
          </a:p>
          <a:p>
            <a:r>
              <a:rPr lang="en-US" dirty="0" smtClean="0"/>
              <a:t>University of Texas, Department of Geography</a:t>
            </a:r>
          </a:p>
          <a:p>
            <a:pPr marL="0" indent="0">
              <a:buNone/>
            </a:pPr>
            <a:r>
              <a:rPr lang="en-US" b="1" u="sng" dirty="0" smtClean="0"/>
              <a:t>Online Support</a:t>
            </a:r>
          </a:p>
          <a:p>
            <a:r>
              <a:rPr lang="en-US" dirty="0" smtClean="0"/>
              <a:t>ArcGIS Online</a:t>
            </a:r>
          </a:p>
          <a:p>
            <a:r>
              <a:rPr lang="en-US" dirty="0" smtClean="0"/>
              <a:t>Google Maps</a:t>
            </a:r>
          </a:p>
          <a:p>
            <a:r>
              <a:rPr lang="en-US" dirty="0" smtClean="0"/>
              <a:t>Harvard Africa Map</a:t>
            </a:r>
          </a:p>
          <a:p>
            <a:r>
              <a:rPr lang="en-US" dirty="0" smtClean="0"/>
              <a:t>WikiMapia.org</a:t>
            </a:r>
          </a:p>
        </p:txBody>
      </p:sp>
      <p:grpSp>
        <p:nvGrpSpPr>
          <p:cNvPr id="7" name="Group 6"/>
          <p:cNvGrpSpPr/>
          <p:nvPr/>
        </p:nvGrpSpPr>
        <p:grpSpPr>
          <a:xfrm>
            <a:off x="5638800" y="2743200"/>
            <a:ext cx="3276600" cy="2743200"/>
            <a:chOff x="5715000" y="3429000"/>
            <a:chExt cx="3276600" cy="2743200"/>
          </a:xfrm>
        </p:grpSpPr>
        <p:sp>
          <p:nvSpPr>
            <p:cNvPr id="4" name="Rectangle 3"/>
            <p:cNvSpPr/>
            <p:nvPr/>
          </p:nvSpPr>
          <p:spPr>
            <a:xfrm>
              <a:off x="5715000" y="3429000"/>
              <a:ext cx="3276600" cy="2743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smtClean="0">
                  <a:solidFill>
                    <a:schemeClr val="tx1"/>
                  </a:solidFill>
                </a:rPr>
                <a:t>Current Geospatial Holdings</a:t>
              </a:r>
              <a:endParaRPr lang="en-US" b="1" u="sng" dirty="0">
                <a:solidFill>
                  <a:schemeClr val="tx1"/>
                </a:solidFill>
              </a:endParaRPr>
            </a:p>
          </p:txBody>
        </p:sp>
        <p:sp>
          <p:nvSpPr>
            <p:cNvPr id="5" name="TextBox 4"/>
            <p:cNvSpPr txBox="1"/>
            <p:nvPr/>
          </p:nvSpPr>
          <p:spPr>
            <a:xfrm>
              <a:off x="5791200" y="3810000"/>
              <a:ext cx="3200400" cy="2308324"/>
            </a:xfrm>
            <a:prstGeom prst="rect">
              <a:avLst/>
            </a:prstGeom>
            <a:noFill/>
          </p:spPr>
          <p:txBody>
            <a:bodyPr wrap="square" rtlCol="0">
              <a:spAutoFit/>
            </a:bodyPr>
            <a:lstStyle/>
            <a:p>
              <a:pPr marL="285750" indent="-285750">
                <a:buFont typeface="Arial" pitchFamily="34" charset="0"/>
                <a:buChar char="•"/>
              </a:pPr>
              <a:r>
                <a:rPr lang="en-US" sz="1600" dirty="0"/>
                <a:t>Russian 1:500K (100%)</a:t>
              </a:r>
            </a:p>
            <a:p>
              <a:pPr marL="285750" indent="-285750">
                <a:buFont typeface="Arial" pitchFamily="34" charset="0"/>
                <a:buChar char="•"/>
              </a:pPr>
              <a:r>
                <a:rPr lang="en-US" sz="1600" dirty="0"/>
                <a:t>ASTER 15m DEM (100%)</a:t>
              </a:r>
            </a:p>
            <a:p>
              <a:pPr marL="285750" indent="-285750">
                <a:buFont typeface="Arial" pitchFamily="34" charset="0"/>
                <a:buChar char="•"/>
              </a:pPr>
              <a:r>
                <a:rPr lang="en-US" sz="1600" dirty="0"/>
                <a:t>GTOPO 30m DEM (100%)</a:t>
              </a:r>
            </a:p>
            <a:p>
              <a:pPr marL="285750" indent="-285750">
                <a:buFont typeface="Arial" pitchFamily="34" charset="0"/>
                <a:buChar char="•"/>
              </a:pPr>
              <a:r>
                <a:rPr lang="en-US" sz="1600" dirty="0" err="1"/>
                <a:t>eMODIS</a:t>
              </a:r>
              <a:r>
                <a:rPr lang="en-US" sz="1600" dirty="0"/>
                <a:t> (</a:t>
              </a:r>
              <a:r>
                <a:rPr lang="en-US" sz="1600" dirty="0" smtClean="0"/>
                <a:t>JAN01-APR13</a:t>
              </a:r>
              <a:r>
                <a:rPr lang="en-US" sz="1600" dirty="0"/>
                <a:t>) (100%)</a:t>
              </a:r>
            </a:p>
            <a:p>
              <a:pPr marL="285750" indent="-285750">
                <a:buFont typeface="Arial" pitchFamily="34" charset="0"/>
                <a:buChar char="•"/>
              </a:pPr>
              <a:r>
                <a:rPr lang="en-US" sz="1600" dirty="0"/>
                <a:t>LS8/OLI (85%)</a:t>
              </a:r>
            </a:p>
            <a:p>
              <a:pPr marL="285750" indent="-285750">
                <a:buFont typeface="Arial" pitchFamily="34" charset="0"/>
                <a:buChar char="•"/>
              </a:pPr>
              <a:r>
                <a:rPr lang="en-US" sz="1600" dirty="0"/>
                <a:t>DMSP 2005 (100%)</a:t>
              </a:r>
            </a:p>
            <a:p>
              <a:pPr marL="285750" indent="-285750">
                <a:buFont typeface="Arial" pitchFamily="34" charset="0"/>
                <a:buChar char="•"/>
              </a:pPr>
              <a:r>
                <a:rPr lang="en-US" sz="1600" dirty="0"/>
                <a:t>OSM (100%; 01JUL13</a:t>
              </a:r>
              <a:r>
                <a:rPr lang="en-US" sz="1600" dirty="0" smtClean="0"/>
                <a:t>)</a:t>
              </a:r>
            </a:p>
            <a:p>
              <a:pPr marL="285750" indent="-285750">
                <a:buFont typeface="Arial" pitchFamily="34" charset="0"/>
                <a:buChar char="•"/>
              </a:pPr>
              <a:r>
                <a:rPr lang="en-US" sz="1600" dirty="0" smtClean="0"/>
                <a:t>FAO LCLU (100%)</a:t>
              </a:r>
            </a:p>
            <a:p>
              <a:r>
                <a:rPr lang="en-US" sz="1600" b="1" dirty="0" smtClean="0"/>
                <a:t>Total</a:t>
              </a:r>
              <a:r>
                <a:rPr lang="en-US" sz="1600" b="1" dirty="0"/>
                <a:t>: </a:t>
              </a:r>
              <a:r>
                <a:rPr lang="en-US" sz="1600" b="1" dirty="0" smtClean="0"/>
                <a:t>305 GB</a:t>
              </a:r>
              <a:endParaRPr lang="en-US" sz="1600" b="1" dirty="0"/>
            </a:p>
          </p:txBody>
        </p:sp>
      </p:grpSp>
      <p:sp>
        <p:nvSpPr>
          <p:cNvPr id="9" name="Rectangle 8"/>
          <p:cNvSpPr/>
          <p:nvPr/>
        </p:nvSpPr>
        <p:spPr>
          <a:xfrm>
            <a:off x="5638800" y="5486400"/>
            <a:ext cx="3276600" cy="1295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smtClean="0">
                <a:solidFill>
                  <a:schemeClr val="tx1"/>
                </a:solidFill>
              </a:rPr>
              <a:t>Toolsets</a:t>
            </a:r>
            <a:endParaRPr lang="en-US" b="1" u="sng" dirty="0">
              <a:solidFill>
                <a:schemeClr val="tx1"/>
              </a:solidFill>
            </a:endParaRPr>
          </a:p>
        </p:txBody>
      </p:sp>
      <p:sp>
        <p:nvSpPr>
          <p:cNvPr id="10" name="TextBox 9"/>
          <p:cNvSpPr txBox="1"/>
          <p:nvPr/>
        </p:nvSpPr>
        <p:spPr>
          <a:xfrm>
            <a:off x="5715000" y="5867400"/>
            <a:ext cx="1524000" cy="830997"/>
          </a:xfrm>
          <a:prstGeom prst="rect">
            <a:avLst/>
          </a:prstGeom>
          <a:noFill/>
        </p:spPr>
        <p:txBody>
          <a:bodyPr wrap="square" rtlCol="0">
            <a:spAutoFit/>
          </a:bodyPr>
          <a:lstStyle/>
          <a:p>
            <a:pPr marL="285750" indent="-285750">
              <a:buFont typeface="Arial" pitchFamily="34" charset="0"/>
              <a:buChar char="•"/>
            </a:pPr>
            <a:r>
              <a:rPr lang="en-US" sz="1600" dirty="0" smtClean="0"/>
              <a:t>ArcGIS 10.1</a:t>
            </a:r>
            <a:endParaRPr lang="en-US" sz="1600" dirty="0"/>
          </a:p>
          <a:p>
            <a:pPr marL="285750" indent="-285750">
              <a:buFont typeface="Arial" pitchFamily="34" charset="0"/>
              <a:buChar char="•"/>
            </a:pPr>
            <a:r>
              <a:rPr lang="en-US" sz="1600" dirty="0" smtClean="0"/>
              <a:t>ENVI 5.0</a:t>
            </a:r>
          </a:p>
          <a:p>
            <a:pPr marL="285750" indent="-285750">
              <a:buFont typeface="Arial" pitchFamily="34" charset="0"/>
              <a:buChar char="•"/>
            </a:pPr>
            <a:r>
              <a:rPr lang="en-US" sz="1600" dirty="0" err="1" smtClean="0"/>
              <a:t>RStudio</a:t>
            </a:r>
            <a:endParaRPr lang="en-US" sz="1600" dirty="0"/>
          </a:p>
        </p:txBody>
      </p:sp>
      <p:sp>
        <p:nvSpPr>
          <p:cNvPr id="11" name="TextBox 10"/>
          <p:cNvSpPr txBox="1"/>
          <p:nvPr/>
        </p:nvSpPr>
        <p:spPr>
          <a:xfrm>
            <a:off x="7315200" y="5867400"/>
            <a:ext cx="1524000" cy="830997"/>
          </a:xfrm>
          <a:prstGeom prst="rect">
            <a:avLst/>
          </a:prstGeom>
          <a:noFill/>
        </p:spPr>
        <p:txBody>
          <a:bodyPr wrap="square" rtlCol="0">
            <a:spAutoFit/>
          </a:bodyPr>
          <a:lstStyle/>
          <a:p>
            <a:pPr marL="285750" indent="-285750">
              <a:buFont typeface="Arial" pitchFamily="34" charset="0"/>
              <a:buChar char="•"/>
            </a:pPr>
            <a:r>
              <a:rPr lang="en-US" sz="1600" dirty="0" smtClean="0"/>
              <a:t>MS Office</a:t>
            </a:r>
            <a:endParaRPr lang="en-US" sz="1600" dirty="0"/>
          </a:p>
          <a:p>
            <a:pPr marL="285750" indent="-285750">
              <a:buFont typeface="Arial" pitchFamily="34" charset="0"/>
              <a:buChar char="•"/>
            </a:pPr>
            <a:r>
              <a:rPr lang="en-US" sz="1600" dirty="0" err="1" smtClean="0"/>
              <a:t>GeoDA</a:t>
            </a:r>
            <a:endParaRPr lang="en-US" sz="1600" dirty="0" smtClean="0"/>
          </a:p>
          <a:p>
            <a:pPr marL="285750" indent="-285750">
              <a:buFont typeface="Arial" pitchFamily="34" charset="0"/>
              <a:buChar char="•"/>
            </a:pPr>
            <a:r>
              <a:rPr lang="en-US" sz="1600" dirty="0" err="1" smtClean="0"/>
              <a:t>GoogleEarth</a:t>
            </a:r>
            <a:endParaRPr lang="en-US" sz="1600" dirty="0"/>
          </a:p>
        </p:txBody>
      </p:sp>
    </p:spTree>
    <p:extLst>
      <p:ext uri="{BB962C8B-B14F-4D97-AF65-F5344CB8AC3E}">
        <p14:creationId xmlns:p14="http://schemas.microsoft.com/office/powerpoint/2010/main" xmlns="" val="1570274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Literature References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pPr>
              <a:buNone/>
            </a:pPr>
            <a:endParaRPr lang="en-US" dirty="0" smtClean="0"/>
          </a:p>
          <a:p>
            <a:endParaRPr lang="en-US" dirty="0"/>
          </a:p>
        </p:txBody>
      </p:sp>
      <p:sp>
        <p:nvSpPr>
          <p:cNvPr id="4" name="Content Placeholder 2"/>
          <p:cNvSpPr txBox="1">
            <a:spLocks/>
          </p:cNvSpPr>
          <p:nvPr/>
        </p:nvSpPr>
        <p:spPr>
          <a:xfrm>
            <a:off x="381000" y="1524000"/>
            <a:ext cx="84582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1400" dirty="0" err="1" smtClean="0"/>
              <a:t>Murtala</a:t>
            </a:r>
            <a:r>
              <a:rPr lang="en-US" sz="1400" dirty="0" smtClean="0"/>
              <a:t> </a:t>
            </a:r>
            <a:r>
              <a:rPr lang="en-US" sz="1400" dirty="0" err="1" smtClean="0"/>
              <a:t>Chindo</a:t>
            </a:r>
            <a:r>
              <a:rPr lang="en-US" sz="1400" dirty="0" smtClean="0"/>
              <a:t> (</a:t>
            </a:r>
            <a:r>
              <a:rPr lang="en-US" sz="1400" dirty="0"/>
              <a:t>2011). </a:t>
            </a:r>
            <a:r>
              <a:rPr lang="en-US" sz="1400" b="1" dirty="0"/>
              <a:t>An Extensive Analysis of Mining in Nigeria Using a GIS</a:t>
            </a:r>
            <a:r>
              <a:rPr lang="en-US" sz="1400" dirty="0"/>
              <a:t>. </a:t>
            </a:r>
            <a:r>
              <a:rPr lang="en-US" sz="1400" i="1" dirty="0"/>
              <a:t>Journal of Geography and Geology Vol. 3, No. </a:t>
            </a:r>
            <a:r>
              <a:rPr lang="en-US" sz="1400" i="1" dirty="0" smtClean="0"/>
              <a:t>1</a:t>
            </a:r>
            <a:r>
              <a:rPr lang="en-US" sz="1400" dirty="0" smtClean="0"/>
              <a:t> pgs</a:t>
            </a:r>
            <a:r>
              <a:rPr lang="en-US" sz="1400" dirty="0"/>
              <a:t>.</a:t>
            </a:r>
            <a:r>
              <a:rPr lang="en-US" sz="1400" dirty="0" smtClean="0"/>
              <a:t> 145-159</a:t>
            </a:r>
            <a:endParaRPr lang="en-US" sz="1400" dirty="0"/>
          </a:p>
          <a:p>
            <a:pPr marL="514350" indent="-514350">
              <a:buFont typeface="+mj-lt"/>
              <a:buAutoNum type="arabicPeriod"/>
            </a:pPr>
            <a:r>
              <a:rPr lang="en-US" sz="1400" dirty="0" smtClean="0"/>
              <a:t>Ross </a:t>
            </a:r>
            <a:r>
              <a:rPr lang="en-US" sz="1400" dirty="0"/>
              <a:t>S. </a:t>
            </a:r>
            <a:r>
              <a:rPr lang="en-US" sz="1400" dirty="0" err="1"/>
              <a:t>Lunetta</a:t>
            </a:r>
            <a:r>
              <a:rPr lang="en-US" sz="1400" dirty="0"/>
              <a:t>, Joseph F. Knight, </a:t>
            </a:r>
            <a:r>
              <a:rPr lang="en-US" sz="1400" dirty="0" smtClean="0"/>
              <a:t>J. </a:t>
            </a:r>
            <a:r>
              <a:rPr lang="en-US" sz="1400" dirty="0" err="1" smtClean="0"/>
              <a:t>Ediriwickrema</a:t>
            </a:r>
            <a:r>
              <a:rPr lang="en-US" sz="1400" dirty="0" smtClean="0"/>
              <a:t>, John </a:t>
            </a:r>
            <a:r>
              <a:rPr lang="en-US" sz="1400" dirty="0"/>
              <a:t>G. Lyon, L. Dorsey Worthy (2006). </a:t>
            </a:r>
            <a:r>
              <a:rPr lang="en-US" sz="1400" b="1" dirty="0"/>
              <a:t>Land-cover change detection using multi-temporal MODIS NDVI data</a:t>
            </a:r>
            <a:r>
              <a:rPr lang="en-US" sz="1400" dirty="0"/>
              <a:t>. </a:t>
            </a:r>
            <a:r>
              <a:rPr lang="en-US" sz="1400" i="1" dirty="0"/>
              <a:t>Remote Sensing of Environment </a:t>
            </a:r>
            <a:r>
              <a:rPr lang="en-US" sz="1400" i="1" dirty="0" smtClean="0"/>
              <a:t>105</a:t>
            </a:r>
            <a:r>
              <a:rPr lang="en-US" sz="1400" dirty="0" smtClean="0"/>
              <a:t> pgs142–154</a:t>
            </a:r>
            <a:endParaRPr lang="en-US" sz="1400" dirty="0"/>
          </a:p>
          <a:p>
            <a:pPr marL="514350" indent="-514350">
              <a:buFont typeface="+mj-lt"/>
              <a:buAutoNum type="arabicPeriod"/>
            </a:pPr>
            <a:r>
              <a:rPr lang="en-US" sz="1400" dirty="0" smtClean="0"/>
              <a:t>William </a:t>
            </a:r>
            <a:r>
              <a:rPr lang="en-US" sz="1400" dirty="0"/>
              <a:t>L. </a:t>
            </a:r>
            <a:r>
              <a:rPr lang="en-US" sz="1400" dirty="0" err="1"/>
              <a:t>Stefanova</a:t>
            </a:r>
            <a:r>
              <a:rPr lang="en-US" sz="1400" dirty="0"/>
              <a:t>, </a:t>
            </a:r>
            <a:r>
              <a:rPr lang="en-US" sz="1400" dirty="0" err="1"/>
              <a:t>Maik</a:t>
            </a:r>
            <a:r>
              <a:rPr lang="en-US" sz="1400" dirty="0"/>
              <a:t> </a:t>
            </a:r>
            <a:r>
              <a:rPr lang="en-US" sz="1400" dirty="0" err="1"/>
              <a:t>Netzband</a:t>
            </a:r>
            <a:r>
              <a:rPr lang="en-US" sz="1400" dirty="0"/>
              <a:t> (2005). </a:t>
            </a:r>
            <a:r>
              <a:rPr lang="en-US" sz="1400" b="1" dirty="0"/>
              <a:t>Assessment of ASTER land cover and MODIS NDVI data at multiple scales for ecological characterization of an arid urban center</a:t>
            </a:r>
            <a:r>
              <a:rPr lang="en-US" sz="1400" dirty="0"/>
              <a:t>. </a:t>
            </a:r>
            <a:r>
              <a:rPr lang="en-US" sz="1400" i="1" dirty="0"/>
              <a:t>Remote Sensing of Environment </a:t>
            </a:r>
            <a:r>
              <a:rPr lang="en-US" sz="1400" i="1" dirty="0" smtClean="0"/>
              <a:t>99</a:t>
            </a:r>
            <a:r>
              <a:rPr lang="en-US" sz="1400" dirty="0" smtClean="0"/>
              <a:t> </a:t>
            </a:r>
            <a:r>
              <a:rPr lang="en-US" sz="1400" dirty="0" err="1" smtClean="0"/>
              <a:t>pgs</a:t>
            </a:r>
            <a:r>
              <a:rPr lang="en-US" sz="1400" dirty="0" smtClean="0"/>
              <a:t> </a:t>
            </a:r>
            <a:r>
              <a:rPr lang="en-US" sz="1400" dirty="0"/>
              <a:t>31 – 43</a:t>
            </a:r>
          </a:p>
          <a:p>
            <a:pPr marL="514350" indent="-514350">
              <a:buFont typeface="+mj-lt"/>
              <a:buAutoNum type="arabicPeriod"/>
            </a:pPr>
            <a:r>
              <a:rPr lang="en-US" sz="1400" dirty="0" smtClean="0"/>
              <a:t>Louisa </a:t>
            </a:r>
            <a:r>
              <a:rPr lang="en-US" sz="1400" dirty="0"/>
              <a:t>J.M. Jansen, Antonio Di Gregorio (2002). </a:t>
            </a:r>
            <a:r>
              <a:rPr lang="en-US" sz="1400" b="1" dirty="0"/>
              <a:t>Parametric land cover and land-use classifications as tools for environmental change detection</a:t>
            </a:r>
            <a:r>
              <a:rPr lang="en-US" sz="1400" dirty="0"/>
              <a:t>. </a:t>
            </a:r>
            <a:r>
              <a:rPr lang="en-US" sz="1400" i="1" dirty="0"/>
              <a:t>Agriculture, Ecosystems and Environment 91</a:t>
            </a:r>
            <a:r>
              <a:rPr lang="en-US" sz="1400" dirty="0"/>
              <a:t> </a:t>
            </a:r>
            <a:r>
              <a:rPr lang="en-US" sz="1400" dirty="0" err="1" smtClean="0"/>
              <a:t>pgs</a:t>
            </a:r>
            <a:r>
              <a:rPr lang="en-US" sz="1400" dirty="0" smtClean="0"/>
              <a:t> </a:t>
            </a:r>
            <a:r>
              <a:rPr lang="en-US" sz="1400" dirty="0"/>
              <a:t>89–100</a:t>
            </a:r>
          </a:p>
          <a:p>
            <a:pPr marL="514350" indent="-514350">
              <a:buFont typeface="+mj-lt"/>
              <a:buAutoNum type="arabicPeriod"/>
            </a:pPr>
            <a:r>
              <a:rPr lang="en-US" sz="1400" dirty="0" smtClean="0"/>
              <a:t>A</a:t>
            </a:r>
            <a:r>
              <a:rPr lang="en-US" sz="1400" dirty="0"/>
              <a:t>. </a:t>
            </a:r>
            <a:r>
              <a:rPr lang="en-US" sz="1400" dirty="0" err="1"/>
              <a:t>Gobin</a:t>
            </a:r>
            <a:r>
              <a:rPr lang="en-US" sz="1400" dirty="0"/>
              <a:t>, P. </a:t>
            </a:r>
            <a:r>
              <a:rPr lang="en-US" sz="1400" dirty="0" err="1"/>
              <a:t>Campling</a:t>
            </a:r>
            <a:r>
              <a:rPr lang="en-US" sz="1400" dirty="0"/>
              <a:t>, J. </a:t>
            </a:r>
            <a:r>
              <a:rPr lang="en-US" sz="1400" dirty="0" err="1"/>
              <a:t>Feyen</a:t>
            </a:r>
            <a:r>
              <a:rPr lang="en-US" sz="1400" dirty="0"/>
              <a:t> (2002). </a:t>
            </a:r>
            <a:r>
              <a:rPr lang="en-US" sz="1400" b="1" dirty="0"/>
              <a:t>Logistic </a:t>
            </a:r>
            <a:r>
              <a:rPr lang="en-US" sz="1400" b="1" dirty="0" smtClean="0"/>
              <a:t>modeling </a:t>
            </a:r>
            <a:r>
              <a:rPr lang="en-US" sz="1400" b="1" dirty="0"/>
              <a:t>to derive agricultural land use determinants: a case study from southeastern Nigeria. </a:t>
            </a:r>
            <a:r>
              <a:rPr lang="en-US" sz="1400" i="1" dirty="0"/>
              <a:t>Agriculture, Ecosystems and Environment </a:t>
            </a:r>
            <a:r>
              <a:rPr lang="en-US" sz="1400" i="1" dirty="0" smtClean="0"/>
              <a:t>89</a:t>
            </a:r>
            <a:r>
              <a:rPr lang="en-US" sz="1400" dirty="0" smtClean="0"/>
              <a:t> pgs213–228</a:t>
            </a:r>
            <a:endParaRPr lang="en-US" sz="1400" dirty="0"/>
          </a:p>
          <a:p>
            <a:pPr marL="514350" indent="-514350">
              <a:buFont typeface="+mj-lt"/>
              <a:buAutoNum type="arabicPeriod"/>
            </a:pPr>
            <a:r>
              <a:rPr lang="en-US" sz="1400" dirty="0" err="1" smtClean="0"/>
              <a:t>Souleymane</a:t>
            </a:r>
            <a:r>
              <a:rPr lang="en-US" sz="1400" dirty="0" smtClean="0"/>
              <a:t> </a:t>
            </a:r>
            <a:r>
              <a:rPr lang="en-US" sz="1400" dirty="0"/>
              <a:t>Pare, Ulf So ¨</a:t>
            </a:r>
            <a:r>
              <a:rPr lang="en-US" sz="1400" dirty="0" err="1"/>
              <a:t>derberg</a:t>
            </a:r>
            <a:r>
              <a:rPr lang="en-US" sz="1400" dirty="0"/>
              <a:t>, Mats </a:t>
            </a:r>
            <a:r>
              <a:rPr lang="en-US" sz="1400" dirty="0" err="1"/>
              <a:t>Sandewall</a:t>
            </a:r>
            <a:r>
              <a:rPr lang="en-US" sz="1400" dirty="0"/>
              <a:t>, Jean Marie </a:t>
            </a:r>
            <a:r>
              <a:rPr lang="en-US" sz="1400" dirty="0" err="1"/>
              <a:t>Ouadba</a:t>
            </a:r>
            <a:r>
              <a:rPr lang="en-US" sz="1400" dirty="0"/>
              <a:t> (2008). </a:t>
            </a:r>
            <a:r>
              <a:rPr lang="en-US" sz="1400" b="1" dirty="0"/>
              <a:t>Land use analysis from spatial and field data capture in southern Burkina </a:t>
            </a:r>
            <a:r>
              <a:rPr lang="en-US" sz="1400" b="1" dirty="0" err="1"/>
              <a:t>Faso,West</a:t>
            </a:r>
            <a:r>
              <a:rPr lang="en-US" sz="1400" b="1" dirty="0"/>
              <a:t> Africa</a:t>
            </a:r>
            <a:r>
              <a:rPr lang="en-US" sz="1400" i="1" dirty="0"/>
              <a:t>. Agriculture, Ecosystems and Environment 127 </a:t>
            </a:r>
            <a:r>
              <a:rPr lang="en-US" sz="1400" dirty="0" err="1" smtClean="0"/>
              <a:t>pgs</a:t>
            </a:r>
            <a:r>
              <a:rPr lang="en-US" sz="1400" dirty="0" smtClean="0"/>
              <a:t> 277–285</a:t>
            </a:r>
            <a:endParaRPr lang="en-US" sz="1400" dirty="0"/>
          </a:p>
          <a:p>
            <a:pPr marL="514350" indent="-514350">
              <a:buFont typeface="+mj-lt"/>
              <a:buAutoNum type="arabicPeriod"/>
            </a:pPr>
            <a:r>
              <a:rPr lang="en-US" sz="1400" dirty="0" err="1" smtClean="0"/>
              <a:t>Ademola</a:t>
            </a:r>
            <a:r>
              <a:rPr lang="en-US" sz="1400" dirty="0" smtClean="0"/>
              <a:t> </a:t>
            </a:r>
            <a:r>
              <a:rPr lang="en-US" sz="1400" dirty="0"/>
              <a:t>K. </a:t>
            </a:r>
            <a:r>
              <a:rPr lang="en-US" sz="1400" dirty="0" err="1"/>
              <a:t>Braimoh</a:t>
            </a:r>
            <a:r>
              <a:rPr lang="en-US" sz="1400" dirty="0"/>
              <a:t>, Takashi </a:t>
            </a:r>
            <a:r>
              <a:rPr lang="en-US" sz="1400" dirty="0" err="1"/>
              <a:t>Onishi</a:t>
            </a:r>
            <a:r>
              <a:rPr lang="en-US" sz="1400" dirty="0"/>
              <a:t> (2007</a:t>
            </a:r>
            <a:r>
              <a:rPr lang="en-US" sz="1400" b="1" dirty="0"/>
              <a:t>). Spatial determinants of urban land use change in Lagos, Nigeria</a:t>
            </a:r>
            <a:r>
              <a:rPr lang="en-US" sz="1400" dirty="0"/>
              <a:t>. </a:t>
            </a:r>
            <a:r>
              <a:rPr lang="en-US" sz="1400" i="1" dirty="0"/>
              <a:t>Land Use Policy 24 </a:t>
            </a:r>
            <a:r>
              <a:rPr lang="en-US" sz="1400" dirty="0" smtClean="0"/>
              <a:t>pgs. 502–515</a:t>
            </a:r>
            <a:endParaRPr lang="en-US" sz="1400" dirty="0"/>
          </a:p>
          <a:p>
            <a:pPr marL="514350" indent="-514350">
              <a:buFont typeface="+mj-lt"/>
              <a:buAutoNum type="arabicPeriod"/>
            </a:pPr>
            <a:r>
              <a:rPr lang="en-US" sz="1400" dirty="0"/>
              <a:t>K. </a:t>
            </a:r>
            <a:r>
              <a:rPr lang="en-US" sz="1400" dirty="0" err="1"/>
              <a:t>Lyncha</a:t>
            </a:r>
            <a:r>
              <a:rPr lang="en-US" sz="1400" dirty="0"/>
              <a:t>, T. </a:t>
            </a:r>
            <a:r>
              <a:rPr lang="en-US" sz="1400" dirty="0" err="1"/>
              <a:t>Binns</a:t>
            </a:r>
            <a:r>
              <a:rPr lang="en-US" sz="1400" dirty="0"/>
              <a:t> and E. </a:t>
            </a:r>
            <a:r>
              <a:rPr lang="en-US" sz="1400" dirty="0" err="1"/>
              <a:t>Olofin</a:t>
            </a:r>
            <a:r>
              <a:rPr lang="en-US" sz="1400" dirty="0"/>
              <a:t> (2001). </a:t>
            </a:r>
            <a:r>
              <a:rPr lang="en-US" sz="1400" b="1" dirty="0"/>
              <a:t>Urban agriculture under threat: The Land Security Question in Kano, Nigeria</a:t>
            </a:r>
            <a:r>
              <a:rPr lang="en-US" sz="1400" dirty="0"/>
              <a:t>. </a:t>
            </a:r>
            <a:r>
              <a:rPr lang="en-US" sz="1400" i="1" dirty="0"/>
              <a:t>Cities. Vol. 18, No. 3, </a:t>
            </a:r>
            <a:r>
              <a:rPr lang="en-US" sz="1400" dirty="0"/>
              <a:t>pp. </a:t>
            </a:r>
            <a:r>
              <a:rPr lang="en-US" sz="1400" dirty="0" smtClean="0"/>
              <a:t>159–171</a:t>
            </a:r>
            <a:endParaRPr lang="en-US" sz="1400" dirty="0"/>
          </a:p>
          <a:p>
            <a:pPr marL="514350" indent="-514350">
              <a:buFont typeface="+mj-lt"/>
              <a:buAutoNum type="arabicPeriod"/>
            </a:pPr>
            <a:r>
              <a:rPr lang="en-US" sz="1400" dirty="0"/>
              <a:t>2010 Annual Statistical Bulletin, Nigerian National Petroleum Corporation (http://www.nnpcgroup.com</a:t>
            </a:r>
            <a:r>
              <a:rPr lang="en-US" sz="1400" dirty="0" smtClean="0"/>
              <a:t>)</a:t>
            </a:r>
            <a:endParaRPr lang="en-US" sz="1400" dirty="0"/>
          </a:p>
          <a:p>
            <a:pPr marL="514350" indent="-514350">
              <a:buFont typeface="+mj-lt"/>
              <a:buAutoNum type="arabicPeriod"/>
            </a:pPr>
            <a:r>
              <a:rPr lang="en-US" sz="1400" dirty="0"/>
              <a:t>Oil and Gas in Africa, African Development Bank and the African Union, July 29, 2009</a:t>
            </a:r>
          </a:p>
        </p:txBody>
      </p:sp>
    </p:spTree>
    <p:extLst>
      <p:ext uri="{BB962C8B-B14F-4D97-AF65-F5344CB8AC3E}">
        <p14:creationId xmlns:p14="http://schemas.microsoft.com/office/powerpoint/2010/main" xmlns="" val="2759564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Nigeria in Recent </a:t>
            </a:r>
            <a:r>
              <a:rPr lang="en-US" dirty="0">
                <a:effectLst>
                  <a:outerShdw blurRad="38100" dist="38100" dir="2700000" algn="tl">
                    <a:srgbClr val="000000">
                      <a:alpha val="43137"/>
                    </a:srgbClr>
                  </a:outerShdw>
                </a:effectLst>
              </a:rPr>
              <a:t>News</a:t>
            </a:r>
          </a:p>
        </p:txBody>
      </p:sp>
      <p:sp>
        <p:nvSpPr>
          <p:cNvPr id="4" name="TextBox 3"/>
          <p:cNvSpPr txBox="1"/>
          <p:nvPr/>
        </p:nvSpPr>
        <p:spPr>
          <a:xfrm>
            <a:off x="4243558" y="1797270"/>
            <a:ext cx="184731" cy="369332"/>
          </a:xfrm>
          <a:prstGeom prst="rect">
            <a:avLst/>
          </a:prstGeom>
          <a:noFill/>
        </p:spPr>
        <p:txBody>
          <a:bodyPr wrap="none" rtlCol="0">
            <a:spAutoFit/>
          </a:bodyPr>
          <a:lstStyle/>
          <a:p>
            <a:endParaRPr lang="en-US" dirty="0"/>
          </a:p>
        </p:txBody>
      </p:sp>
      <p:grpSp>
        <p:nvGrpSpPr>
          <p:cNvPr id="16" name="Group 15"/>
          <p:cNvGrpSpPr/>
          <p:nvPr/>
        </p:nvGrpSpPr>
        <p:grpSpPr>
          <a:xfrm>
            <a:off x="402027" y="2735318"/>
            <a:ext cx="2413592" cy="3765698"/>
            <a:chOff x="402027" y="2735318"/>
            <a:chExt cx="2413592" cy="3765698"/>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02027" y="2735318"/>
              <a:ext cx="2413592" cy="3753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529619" y="5707117"/>
              <a:ext cx="2286000" cy="793899"/>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i="1" dirty="0">
                  <a:solidFill>
                    <a:schemeClr val="tx1"/>
                  </a:solidFill>
                </a:rPr>
                <a:t>U.S. Aware Of Africa's Importance To Global </a:t>
              </a:r>
              <a:r>
                <a:rPr lang="en-US" sz="1000" b="1" i="1" dirty="0" smtClean="0">
                  <a:solidFill>
                    <a:schemeClr val="tx1"/>
                  </a:solidFill>
                </a:rPr>
                <a:t>Security &amp; Prosperity</a:t>
              </a:r>
              <a:endParaRPr lang="en-US" sz="1000" b="1" i="1" dirty="0">
                <a:solidFill>
                  <a:schemeClr val="tx1"/>
                </a:solidFill>
              </a:endParaRPr>
            </a:p>
          </p:txBody>
        </p:sp>
      </p:grpSp>
      <p:grpSp>
        <p:nvGrpSpPr>
          <p:cNvPr id="17" name="Group 16"/>
          <p:cNvGrpSpPr/>
          <p:nvPr/>
        </p:nvGrpSpPr>
        <p:grpSpPr>
          <a:xfrm>
            <a:off x="1666934" y="1227825"/>
            <a:ext cx="2514600" cy="3465043"/>
            <a:chOff x="1666934" y="1227825"/>
            <a:chExt cx="2514600" cy="3465043"/>
          </a:xfrm>
        </p:grpSpPr>
        <p:pic>
          <p:nvPicPr>
            <p:cNvPr id="5126"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666934" y="1227825"/>
              <a:ext cx="2514600" cy="2806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Oval 11"/>
            <p:cNvSpPr/>
            <p:nvPr/>
          </p:nvSpPr>
          <p:spPr>
            <a:xfrm>
              <a:off x="1781234" y="3898969"/>
              <a:ext cx="2286000" cy="793899"/>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i="1" dirty="0" smtClean="0">
                  <a:solidFill>
                    <a:schemeClr val="tx1"/>
                  </a:solidFill>
                </a:rPr>
                <a:t>“…</a:t>
              </a:r>
              <a:r>
                <a:rPr lang="en-US" sz="1000" b="1" i="1" dirty="0"/>
                <a:t>experts have identified Africa as having many of the world's fastest-growing economies”</a:t>
              </a:r>
              <a:endParaRPr lang="en-US" sz="1000" b="1" i="1" dirty="0">
                <a:solidFill>
                  <a:schemeClr val="tx1"/>
                </a:solidFill>
              </a:endParaRPr>
            </a:p>
          </p:txBody>
        </p:sp>
      </p:grpSp>
      <p:grpSp>
        <p:nvGrpSpPr>
          <p:cNvPr id="18" name="Group 17"/>
          <p:cNvGrpSpPr/>
          <p:nvPr/>
        </p:nvGrpSpPr>
        <p:grpSpPr>
          <a:xfrm>
            <a:off x="3631824" y="3455399"/>
            <a:ext cx="2526424" cy="3074278"/>
            <a:chOff x="3631824" y="3455399"/>
            <a:chExt cx="2526424" cy="3074278"/>
          </a:xfrm>
        </p:grpSpPr>
        <p:pic>
          <p:nvPicPr>
            <p:cNvPr id="5127" name="Picture 7"/>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3862558" y="3455399"/>
              <a:ext cx="2137595" cy="29954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Oval 13"/>
            <p:cNvSpPr/>
            <p:nvPr/>
          </p:nvSpPr>
          <p:spPr>
            <a:xfrm>
              <a:off x="3631824" y="5819855"/>
              <a:ext cx="2526424" cy="709822"/>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100" b="1" i="1" dirty="0">
                  <a:solidFill>
                    <a:schemeClr val="tx1"/>
                  </a:solidFill>
                </a:rPr>
                <a:t>“Consumer giant targets Africa's billion potential shoppers</a:t>
              </a:r>
              <a:r>
                <a:rPr lang="en-US" sz="1100" b="1" i="1" dirty="0" smtClean="0"/>
                <a:t>”</a:t>
              </a:r>
              <a:endParaRPr lang="en-US" sz="1100" b="1" i="1" dirty="0">
                <a:solidFill>
                  <a:schemeClr val="tx1"/>
                </a:solidFill>
              </a:endParaRPr>
            </a:p>
          </p:txBody>
        </p:sp>
      </p:grpSp>
      <p:grpSp>
        <p:nvGrpSpPr>
          <p:cNvPr id="23" name="Group 22"/>
          <p:cNvGrpSpPr/>
          <p:nvPr/>
        </p:nvGrpSpPr>
        <p:grpSpPr>
          <a:xfrm>
            <a:off x="5181600" y="1295400"/>
            <a:ext cx="2590800" cy="3129577"/>
            <a:chOff x="5181600" y="1295400"/>
            <a:chExt cx="2590800" cy="3129577"/>
          </a:xfrm>
        </p:grpSpPr>
        <p:pic>
          <p:nvPicPr>
            <p:cNvPr id="9217" name="Picture 1"/>
            <p:cNvPicPr>
              <a:picLocks noChangeAspect="1" noChangeArrowheads="1"/>
            </p:cNvPicPr>
            <p:nvPr/>
          </p:nvPicPr>
          <p:blipFill>
            <a:blip r:embed="rId6" cstate="print"/>
            <a:srcRect l="23221" t="12207" r="25094" b="25821"/>
            <a:stretch>
              <a:fillRect/>
            </a:stretch>
          </p:blipFill>
          <p:spPr bwMode="auto">
            <a:xfrm>
              <a:off x="5181600" y="1295400"/>
              <a:ext cx="2590800" cy="2743200"/>
            </a:xfrm>
            <a:prstGeom prst="rect">
              <a:avLst/>
            </a:prstGeom>
            <a:noFill/>
            <a:ln w="9525">
              <a:noFill/>
              <a:miter lim="800000"/>
              <a:headEnd/>
              <a:tailEnd/>
            </a:ln>
            <a:effectLst/>
          </p:spPr>
        </p:pic>
        <p:sp>
          <p:nvSpPr>
            <p:cNvPr id="22" name="Oval 21"/>
            <p:cNvSpPr/>
            <p:nvPr/>
          </p:nvSpPr>
          <p:spPr>
            <a:xfrm>
              <a:off x="5257800" y="3429000"/>
              <a:ext cx="2456196" cy="995977"/>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i="1" dirty="0" smtClean="0">
                  <a:solidFill>
                    <a:schemeClr val="tx1"/>
                  </a:solidFill>
                </a:rPr>
                <a:t>“…</a:t>
              </a:r>
              <a:r>
                <a:rPr lang="en-US" sz="1000" b="1" i="1" dirty="0" smtClean="0"/>
                <a:t>” Africa income per capita has grown 30 percent over the last decade… Projected growth over the next decade is 6 percent annually”</a:t>
              </a:r>
              <a:endParaRPr lang="en-US" sz="1000" b="1" i="1" dirty="0">
                <a:solidFill>
                  <a:schemeClr val="tx1"/>
                </a:solidFill>
              </a:endParaRPr>
            </a:p>
          </p:txBody>
        </p:sp>
      </p:grpSp>
      <p:grpSp>
        <p:nvGrpSpPr>
          <p:cNvPr id="20" name="Group 19"/>
          <p:cNvGrpSpPr/>
          <p:nvPr/>
        </p:nvGrpSpPr>
        <p:grpSpPr>
          <a:xfrm>
            <a:off x="6400800" y="3409950"/>
            <a:ext cx="2743200" cy="3205776"/>
            <a:chOff x="6400800" y="3409950"/>
            <a:chExt cx="2743200" cy="3205776"/>
          </a:xfrm>
        </p:grpSpPr>
        <p:pic>
          <p:nvPicPr>
            <p:cNvPr id="1026" name="Picture 2"/>
            <p:cNvPicPr>
              <a:picLocks noChangeAspect="1" noChangeArrowheads="1"/>
            </p:cNvPicPr>
            <p:nvPr/>
          </p:nvPicPr>
          <p:blipFill>
            <a:blip r:embed="rId7" cstate="print"/>
            <a:srcRect l="8333" t="27002" r="36623" b="5096"/>
            <a:stretch>
              <a:fillRect/>
            </a:stretch>
          </p:blipFill>
          <p:spPr bwMode="auto">
            <a:xfrm>
              <a:off x="6853709" y="3409950"/>
              <a:ext cx="2023591" cy="2362200"/>
            </a:xfrm>
            <a:prstGeom prst="rect">
              <a:avLst/>
            </a:prstGeom>
            <a:noFill/>
            <a:ln w="9525">
              <a:noFill/>
              <a:miter lim="800000"/>
              <a:headEnd/>
              <a:tailEnd/>
            </a:ln>
            <a:effectLst/>
          </p:spPr>
        </p:pic>
        <p:sp>
          <p:nvSpPr>
            <p:cNvPr id="15" name="Oval 14"/>
            <p:cNvSpPr/>
            <p:nvPr/>
          </p:nvSpPr>
          <p:spPr>
            <a:xfrm>
              <a:off x="6400800" y="5105400"/>
              <a:ext cx="2743200" cy="1510326"/>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i="1" dirty="0" smtClean="0">
                  <a:solidFill>
                    <a:schemeClr val="tx1"/>
                  </a:solidFill>
                </a:rPr>
                <a:t>“…</a:t>
              </a:r>
              <a:r>
                <a:rPr lang="en-US" sz="1400" b="1" i="1" dirty="0" smtClean="0"/>
                <a:t>the oil sector is creating distortion in the manufacturing and agricultural sectors… silently killing  the economy”</a:t>
              </a:r>
              <a:endParaRPr lang="en-US" sz="1400" b="1" i="1" dirty="0">
                <a:solidFill>
                  <a:schemeClr val="tx1"/>
                </a:solidFill>
              </a:endParaRPr>
            </a:p>
          </p:txBody>
        </p:sp>
      </p:grpSp>
    </p:spTree>
    <p:extLst>
      <p:ext uri="{BB962C8B-B14F-4D97-AF65-F5344CB8AC3E}">
        <p14:creationId xmlns:p14="http://schemas.microsoft.com/office/powerpoint/2010/main" xmlns="" val="395452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3000"/>
                                        <p:tgtEl>
                                          <p:spTgt spid="23"/>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Nigeria – The Key to Africa</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229600" cy="4525963"/>
          </a:xfrm>
        </p:spPr>
        <p:txBody>
          <a:bodyPr>
            <a:normAutofit/>
          </a:bodyPr>
          <a:lstStyle/>
          <a:p>
            <a:r>
              <a:rPr lang="en-US" sz="1700" b="1" dirty="0" smtClean="0"/>
              <a:t>Most populous country in Africa</a:t>
            </a:r>
          </a:p>
          <a:p>
            <a:pPr lvl="1"/>
            <a:r>
              <a:rPr lang="en-US" sz="1300" dirty="0" smtClean="0"/>
              <a:t>16% of the continent's total population (2012 est.)</a:t>
            </a:r>
          </a:p>
          <a:p>
            <a:pPr lvl="1"/>
            <a:r>
              <a:rPr lang="en-US" sz="1300" dirty="0" smtClean="0"/>
              <a:t>World's fourth largest population by 2030 (est.) </a:t>
            </a:r>
          </a:p>
          <a:p>
            <a:pPr lvl="1"/>
            <a:r>
              <a:rPr lang="en-US" sz="1300" dirty="0" smtClean="0"/>
              <a:t>Most densely populated regions in Africa</a:t>
            </a:r>
            <a:endParaRPr lang="en-US" sz="1400" dirty="0" smtClean="0"/>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302"/>
          <a:stretch>
            <a:fillRect/>
          </a:stretch>
        </p:blipFill>
        <p:spPr bwMode="auto">
          <a:xfrm rot="316517">
            <a:off x="4687815" y="1764227"/>
            <a:ext cx="4681509" cy="4324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5208608" y="1477701"/>
            <a:ext cx="3216779" cy="369332"/>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African Population by Country</a:t>
            </a:r>
            <a:endParaRPr lang="en-US" i="1" dirty="0">
              <a:effectLst>
                <a:outerShdw blurRad="38100" dist="38100" dir="2700000" algn="tl">
                  <a:srgbClr val="000000">
                    <a:alpha val="43137"/>
                  </a:srgbClr>
                </a:outerShdw>
              </a:effectLst>
            </a:endParaRPr>
          </a:p>
        </p:txBody>
      </p:sp>
      <p:grpSp>
        <p:nvGrpSpPr>
          <p:cNvPr id="21" name="Group 20"/>
          <p:cNvGrpSpPr/>
          <p:nvPr/>
        </p:nvGrpSpPr>
        <p:grpSpPr>
          <a:xfrm>
            <a:off x="1215556" y="3125164"/>
            <a:ext cx="5115797" cy="3264061"/>
            <a:chOff x="1215556" y="3125164"/>
            <a:chExt cx="5115797" cy="3264061"/>
          </a:xfrm>
        </p:grpSpPr>
        <p:graphicFrame>
          <p:nvGraphicFramePr>
            <p:cNvPr id="5" name="Chart 4"/>
            <p:cNvGraphicFramePr/>
            <p:nvPr>
              <p:extLst>
                <p:ext uri="{D42A27DB-BD31-4B8C-83A1-F6EECF244321}">
                  <p14:modId xmlns:p14="http://schemas.microsoft.com/office/powerpoint/2010/main" xmlns="" val="2409896856"/>
                </p:ext>
              </p:extLst>
            </p:nvPr>
          </p:nvGraphicFramePr>
          <p:xfrm>
            <a:off x="1215556" y="4639841"/>
            <a:ext cx="3472191" cy="174938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flipH="1">
              <a:off x="1226916" y="3125164"/>
              <a:ext cx="4687747" cy="1516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89678" y="3541853"/>
              <a:ext cx="1363881" cy="1101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87747" y="3565002"/>
              <a:ext cx="1643606" cy="2824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24245" y="6248400"/>
            <a:ext cx="4019755" cy="307777"/>
          </a:xfrm>
          <a:prstGeom prst="rect">
            <a:avLst/>
          </a:prstGeom>
          <a:noFill/>
        </p:spPr>
        <p:txBody>
          <a:bodyPr wrap="none" rtlCol="0">
            <a:spAutoFit/>
          </a:bodyPr>
          <a:lstStyle/>
          <a:p>
            <a:r>
              <a:rPr lang="en-US" sz="1400" b="1" i="1" dirty="0" smtClean="0"/>
              <a:t>*Population estimates based on CIA </a:t>
            </a:r>
            <a:r>
              <a:rPr lang="en-US" sz="1400" b="1" i="1" dirty="0" err="1" smtClean="0"/>
              <a:t>Factbook</a:t>
            </a:r>
            <a:r>
              <a:rPr lang="en-US" sz="1400" b="1" i="1" dirty="0" smtClean="0"/>
              <a:t> 2012 </a:t>
            </a:r>
            <a:endParaRPr lang="en-US" sz="14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6540" y="1219200"/>
            <a:ext cx="5217460" cy="5486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Nigeria – The Key to Africa</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4648200" cy="4525963"/>
          </a:xfrm>
        </p:spPr>
        <p:txBody>
          <a:bodyPr>
            <a:normAutofit/>
          </a:bodyPr>
          <a:lstStyle/>
          <a:p>
            <a:r>
              <a:rPr lang="en-US" sz="1700" b="1" dirty="0" smtClean="0"/>
              <a:t>Most populous country in Africa</a:t>
            </a:r>
          </a:p>
          <a:p>
            <a:pPr lvl="1"/>
            <a:r>
              <a:rPr lang="en-US" sz="1300" dirty="0"/>
              <a:t>16% of the continent's total population (2012 est.)</a:t>
            </a:r>
          </a:p>
          <a:p>
            <a:pPr lvl="1"/>
            <a:r>
              <a:rPr lang="en-US" sz="1300" dirty="0"/>
              <a:t>World's fourth largest population by 2030 (est.) </a:t>
            </a:r>
          </a:p>
          <a:p>
            <a:pPr lvl="1"/>
            <a:r>
              <a:rPr lang="en-US" sz="1300" dirty="0"/>
              <a:t>Most densely populated regions in </a:t>
            </a:r>
            <a:r>
              <a:rPr lang="en-US" sz="1300" dirty="0" smtClean="0"/>
              <a:t>Africa</a:t>
            </a:r>
            <a:endParaRPr lang="en-US" sz="1300" dirty="0"/>
          </a:p>
          <a:p>
            <a:r>
              <a:rPr lang="en-US" sz="1700" b="1" dirty="0" smtClean="0"/>
              <a:t>Rich in natural resources </a:t>
            </a:r>
          </a:p>
          <a:p>
            <a:pPr lvl="1"/>
            <a:r>
              <a:rPr lang="en-US" sz="1300" dirty="0" smtClean="0"/>
              <a:t>Twelfth worldwide in total oil production </a:t>
            </a:r>
          </a:p>
          <a:p>
            <a:pPr lvl="1"/>
            <a:r>
              <a:rPr lang="en-US" sz="1300" dirty="0" smtClean="0"/>
              <a:t>Largest natural gas reserves in Africa</a:t>
            </a:r>
          </a:p>
          <a:p>
            <a:pPr lvl="1"/>
            <a:r>
              <a:rPr lang="en-US" sz="1300" dirty="0" smtClean="0"/>
              <a:t>Sixth worldwide (First in Africa) farm output</a:t>
            </a:r>
          </a:p>
          <a:p>
            <a:pPr lvl="1"/>
            <a:r>
              <a:rPr lang="en-US" sz="1300" dirty="0" smtClean="0"/>
              <a:t>Crude oil, coal, tin, </a:t>
            </a:r>
            <a:r>
              <a:rPr lang="en-US" sz="1300" dirty="0" err="1" smtClean="0"/>
              <a:t>columbite</a:t>
            </a:r>
            <a:endParaRPr lang="en-US" sz="1300" dirty="0" smtClean="0"/>
          </a:p>
          <a:p>
            <a:pPr lvl="1"/>
            <a:r>
              <a:rPr lang="en-US" sz="1300" dirty="0" smtClean="0"/>
              <a:t>Palm oil, peanuts, cotton, rubber, wood, </a:t>
            </a:r>
          </a:p>
          <a:p>
            <a:pPr lvl="1">
              <a:buNone/>
            </a:pPr>
            <a:r>
              <a:rPr lang="en-US" sz="1300" dirty="0" smtClean="0"/>
              <a:t>	animal products</a:t>
            </a:r>
          </a:p>
          <a:p>
            <a:pPr lvl="1"/>
            <a:r>
              <a:rPr lang="en-US" sz="1300" dirty="0" smtClean="0"/>
              <a:t>Other Industries include textiles, cement, </a:t>
            </a:r>
          </a:p>
          <a:p>
            <a:pPr marL="457200" lvl="1" indent="0">
              <a:buNone/>
            </a:pPr>
            <a:r>
              <a:rPr lang="en-US" sz="1300" dirty="0" smtClean="0"/>
              <a:t>        chemicals, fertilizer</a:t>
            </a:r>
          </a:p>
          <a:p>
            <a:pPr lvl="1"/>
            <a:endParaRPr lang="en-US" sz="1400" dirty="0" smtClean="0"/>
          </a:p>
          <a:p>
            <a:pPr lvl="1"/>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Nigeria – The Key to Africa</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4647235" cy="4953000"/>
          </a:xfrm>
        </p:spPr>
        <p:txBody>
          <a:bodyPr>
            <a:normAutofit fontScale="92500" lnSpcReduction="10000"/>
          </a:bodyPr>
          <a:lstStyle/>
          <a:p>
            <a:r>
              <a:rPr lang="en-US" sz="1800" b="1" dirty="0"/>
              <a:t>Most populous country in </a:t>
            </a:r>
            <a:r>
              <a:rPr lang="en-US" sz="1800" b="1" dirty="0" smtClean="0"/>
              <a:t>Africa </a:t>
            </a:r>
            <a:endParaRPr lang="en-US" sz="1800" b="1" dirty="0"/>
          </a:p>
          <a:p>
            <a:pPr lvl="1"/>
            <a:r>
              <a:rPr lang="en-US" sz="1400" dirty="0"/>
              <a:t>16% of the continent's total population (2012 est.)</a:t>
            </a:r>
          </a:p>
          <a:p>
            <a:pPr lvl="1"/>
            <a:r>
              <a:rPr lang="en-US" sz="1400" dirty="0"/>
              <a:t>World's fourth largest population by 2030 (est.) </a:t>
            </a:r>
          </a:p>
          <a:p>
            <a:pPr lvl="1"/>
            <a:r>
              <a:rPr lang="en-US" sz="1400" dirty="0"/>
              <a:t>Most densely populated regions in Africa</a:t>
            </a:r>
          </a:p>
          <a:p>
            <a:r>
              <a:rPr lang="en-US" sz="1800" b="1" dirty="0"/>
              <a:t>Rich in natural resources </a:t>
            </a:r>
          </a:p>
          <a:p>
            <a:pPr lvl="1"/>
            <a:r>
              <a:rPr lang="en-US" sz="1400" dirty="0"/>
              <a:t>Crude oil, coal, tin, </a:t>
            </a:r>
            <a:r>
              <a:rPr lang="en-US" sz="1400" dirty="0" err="1"/>
              <a:t>columbite</a:t>
            </a:r>
            <a:endParaRPr lang="en-US" sz="1400" dirty="0"/>
          </a:p>
          <a:p>
            <a:pPr lvl="1"/>
            <a:r>
              <a:rPr lang="en-US" sz="1400" dirty="0" smtClean="0"/>
              <a:t>Twelfth </a:t>
            </a:r>
            <a:r>
              <a:rPr lang="en-US" sz="1400" dirty="0"/>
              <a:t>worldwide in total oil production </a:t>
            </a:r>
          </a:p>
          <a:p>
            <a:pPr lvl="1"/>
            <a:r>
              <a:rPr lang="en-US" sz="1400" dirty="0"/>
              <a:t>Largest natural gas reserves in Africa</a:t>
            </a:r>
          </a:p>
          <a:p>
            <a:pPr lvl="1"/>
            <a:r>
              <a:rPr lang="en-US" sz="1400" dirty="0"/>
              <a:t>Sixth worldwide (First in Africa) farm output</a:t>
            </a:r>
          </a:p>
          <a:p>
            <a:pPr lvl="1"/>
            <a:r>
              <a:rPr lang="en-US" sz="1400" dirty="0" smtClean="0"/>
              <a:t>Palm </a:t>
            </a:r>
            <a:r>
              <a:rPr lang="en-US" sz="1400" dirty="0"/>
              <a:t>oil, peanuts, cotton, rubber, wood, </a:t>
            </a:r>
          </a:p>
          <a:p>
            <a:pPr lvl="1">
              <a:buNone/>
            </a:pPr>
            <a:r>
              <a:rPr lang="en-US" sz="1400" dirty="0"/>
              <a:t>	animal products</a:t>
            </a:r>
          </a:p>
          <a:p>
            <a:pPr lvl="1"/>
            <a:r>
              <a:rPr lang="en-US" sz="1400" dirty="0"/>
              <a:t>Other Industries include textiles, cement, chemicals, fertilizer</a:t>
            </a:r>
            <a:endParaRPr lang="en-US" sz="1800" dirty="0"/>
          </a:p>
          <a:p>
            <a:r>
              <a:rPr lang="en-US" sz="1800" b="1" dirty="0" smtClean="0"/>
              <a:t>Emerging markets and technology infiltrations</a:t>
            </a:r>
          </a:p>
          <a:p>
            <a:pPr lvl="1"/>
            <a:r>
              <a:rPr lang="en-US" sz="1400" dirty="0" smtClean="0"/>
              <a:t>GDP consistent growth of 6%</a:t>
            </a:r>
          </a:p>
          <a:p>
            <a:pPr lvl="1"/>
            <a:r>
              <a:rPr lang="en-US" sz="1400" dirty="0" smtClean="0"/>
              <a:t>Nigeria </a:t>
            </a:r>
            <a:r>
              <a:rPr lang="en-US" sz="1400" dirty="0"/>
              <a:t>most connected country in Africa </a:t>
            </a:r>
            <a:endParaRPr lang="en-US" sz="1400" dirty="0" smtClean="0"/>
          </a:p>
          <a:p>
            <a:r>
              <a:rPr lang="en-US" sz="1800" b="1" dirty="0" smtClean="0"/>
              <a:t>Perceived instabilities have a negative effect</a:t>
            </a:r>
            <a:endParaRPr lang="en-US" sz="1600" b="1" dirty="0"/>
          </a:p>
          <a:p>
            <a:pPr lvl="1"/>
            <a:r>
              <a:rPr lang="en-US" sz="1400" dirty="0" smtClean="0"/>
              <a:t>Insurgencies </a:t>
            </a:r>
          </a:p>
          <a:p>
            <a:pPr lvl="2"/>
            <a:r>
              <a:rPr lang="en-US" sz="1000" dirty="0" err="1" smtClean="0"/>
              <a:t>Boko</a:t>
            </a:r>
            <a:r>
              <a:rPr lang="en-US" sz="1000" dirty="0" smtClean="0"/>
              <a:t> Haram in the North</a:t>
            </a:r>
          </a:p>
          <a:p>
            <a:pPr lvl="2"/>
            <a:r>
              <a:rPr lang="en-US" sz="1000" dirty="0"/>
              <a:t>Movement for the Emancipation of the Niger </a:t>
            </a:r>
            <a:r>
              <a:rPr lang="en-US" sz="1000" dirty="0" smtClean="0"/>
              <a:t>Delta in the South</a:t>
            </a:r>
          </a:p>
          <a:p>
            <a:pPr lvl="1"/>
            <a:r>
              <a:rPr lang="en-US" sz="1400" dirty="0" smtClean="0"/>
              <a:t>Governmental corruption</a:t>
            </a:r>
          </a:p>
          <a:p>
            <a:pPr lvl="1"/>
            <a:r>
              <a:rPr lang="en-US" sz="1400" dirty="0" smtClean="0"/>
              <a:t>Result: Decrease in Foreign Investments</a:t>
            </a:r>
          </a:p>
        </p:txBody>
      </p:sp>
      <p:pic>
        <p:nvPicPr>
          <p:cNvPr id="2050" name="Picture 2" descr="http://media.economist.com/sites/default/files/imagecache/full-width/images/articles/20111203_BBM998.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15813" y="1600200"/>
            <a:ext cx="4251987" cy="43910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Task and Purpose/Goals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2362200"/>
            <a:ext cx="8382001" cy="3840163"/>
          </a:xfrm>
        </p:spPr>
        <p:txBody>
          <a:bodyPr>
            <a:normAutofit/>
          </a:bodyPr>
          <a:lstStyle/>
          <a:p>
            <a:r>
              <a:rPr lang="en-US" sz="2000" b="1" dirty="0" smtClean="0"/>
              <a:t>Examine the extractive industry’s impacts on Nigeria’s agricultural industry</a:t>
            </a:r>
            <a:endParaRPr lang="en-US" sz="1600" b="1" dirty="0" smtClean="0"/>
          </a:p>
          <a:p>
            <a:pPr lvl="1"/>
            <a:r>
              <a:rPr lang="en-US" sz="1600" dirty="0" smtClean="0"/>
              <a:t>Confirm/deny direct effect of extractive industry’s expansion on agricultural industry</a:t>
            </a:r>
          </a:p>
          <a:p>
            <a:pPr lvl="1"/>
            <a:r>
              <a:rPr lang="en-US" sz="1600" dirty="0" smtClean="0"/>
              <a:t>Identify any secondary issues arising from the focus on extractives</a:t>
            </a:r>
            <a:endParaRPr lang="en-US" sz="1800" dirty="0" smtClean="0"/>
          </a:p>
          <a:p>
            <a:r>
              <a:rPr lang="en-US" sz="2000" b="1" dirty="0" smtClean="0"/>
              <a:t>Provide an objective assessment:</a:t>
            </a:r>
          </a:p>
          <a:p>
            <a:pPr lvl="1"/>
            <a:r>
              <a:rPr lang="en-US" sz="1600" dirty="0" smtClean="0"/>
              <a:t>Level and location of </a:t>
            </a:r>
            <a:r>
              <a:rPr lang="en-US" sz="1600" dirty="0"/>
              <a:t>e</a:t>
            </a:r>
            <a:r>
              <a:rPr lang="en-US" sz="1600" dirty="0" smtClean="0"/>
              <a:t>xtractive industry expansion</a:t>
            </a:r>
          </a:p>
          <a:p>
            <a:pPr lvl="1"/>
            <a:r>
              <a:rPr lang="en-US" sz="1600" dirty="0" smtClean="0"/>
              <a:t>Level of impact, if any, on agriculture capacity</a:t>
            </a:r>
          </a:p>
          <a:p>
            <a:pPr lvl="1"/>
            <a:r>
              <a:rPr lang="en-US" sz="1600" dirty="0" smtClean="0"/>
              <a:t>Potential secondary issues impacting agriculture</a:t>
            </a:r>
          </a:p>
          <a:p>
            <a:pPr marL="457200" lvl="1" indent="0">
              <a:buNone/>
            </a:pPr>
            <a:endParaRPr lang="en-US" sz="1400" dirty="0" smtClean="0">
              <a:solidFill>
                <a:srgbClr val="FF0000"/>
              </a:solidFill>
            </a:endParaRPr>
          </a:p>
          <a:p>
            <a:pPr lvl="1"/>
            <a:endParaRPr lang="en-US" sz="1400" dirty="0" smtClean="0">
              <a:solidFill>
                <a:srgbClr val="FF0000"/>
              </a:solidFill>
            </a:endParaRPr>
          </a:p>
        </p:txBody>
      </p:sp>
      <p:pic>
        <p:nvPicPr>
          <p:cNvPr id="3074" name="Picture 2" descr="http://neiti.org.ng/index.php?q=sites/default/files/imagecache/slideshow/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5715000" y="3657600"/>
            <a:ext cx="3151490"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38200" y="1371600"/>
            <a:ext cx="7620000" cy="830997"/>
          </a:xfrm>
          <a:prstGeom prst="rect">
            <a:avLst/>
          </a:prstGeom>
          <a:solidFill>
            <a:srgbClr val="FFFF00"/>
          </a:solidFill>
          <a:ln w="38100">
            <a:solidFill>
              <a:srgbClr val="0066FF"/>
            </a:solidFill>
          </a:ln>
        </p:spPr>
        <p:txBody>
          <a:bodyPr wrap="square">
            <a:spAutoFit/>
          </a:bodyPr>
          <a:lstStyle/>
          <a:p>
            <a:r>
              <a:rPr lang="en-US" sz="2400" b="1" i="1" dirty="0"/>
              <a:t>Developing the Agricultural sector is essential to Nigeria’s long term socio-economic </a:t>
            </a:r>
            <a:r>
              <a:rPr lang="en-US" sz="2400" b="1" i="1" dirty="0" smtClean="0"/>
              <a:t>stability	      </a:t>
            </a:r>
            <a:r>
              <a:rPr lang="en-US" sz="1600" i="1" dirty="0" smtClean="0"/>
              <a:t>- USAID Strategy 2010-2013</a:t>
            </a:r>
            <a:endParaRPr lang="en-US" sz="1600" i="1" dirty="0"/>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216" t="18081" r="18204" b="14022"/>
          <a:stretch/>
        </p:blipFill>
        <p:spPr bwMode="auto">
          <a:xfrm>
            <a:off x="914400" y="4800600"/>
            <a:ext cx="4495800" cy="182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ight Arrow 6"/>
          <p:cNvSpPr/>
          <p:nvPr/>
        </p:nvSpPr>
        <p:spPr>
          <a:xfrm rot="20788352">
            <a:off x="1164734" y="5460580"/>
            <a:ext cx="4276495" cy="612881"/>
          </a:xfrm>
          <a:prstGeom prst="rightArrow">
            <a:avLst/>
          </a:prstGeom>
          <a:solidFill>
            <a:srgbClr val="4F81BD">
              <a:alpha val="8000"/>
            </a:srgbClr>
          </a:solidFill>
          <a:ln w="6350">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Nigerian Extractive Industries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267200" cy="4525963"/>
          </a:xfrm>
        </p:spPr>
        <p:txBody>
          <a:bodyPr>
            <a:normAutofit fontScale="85000" lnSpcReduction="10000"/>
          </a:bodyPr>
          <a:lstStyle/>
          <a:p>
            <a:r>
              <a:rPr lang="en-US" sz="2200" b="1" dirty="0" smtClean="0"/>
              <a:t>Nigeria Nationalized Industry in 1977</a:t>
            </a:r>
          </a:p>
          <a:p>
            <a:pPr lvl="1"/>
            <a:r>
              <a:rPr lang="en-US" sz="1600" dirty="0"/>
              <a:t>Federal government holds all mineral rights </a:t>
            </a:r>
            <a:endParaRPr lang="en-US" sz="1600" dirty="0" smtClean="0"/>
          </a:p>
          <a:p>
            <a:pPr lvl="1"/>
            <a:r>
              <a:rPr lang="en-US" sz="1600" dirty="0" smtClean="0"/>
              <a:t>Small percentage of native population employed; labor traditionally imported</a:t>
            </a:r>
          </a:p>
          <a:p>
            <a:pPr lvl="1"/>
            <a:r>
              <a:rPr lang="en-US" sz="1600" dirty="0" smtClean="0"/>
              <a:t>Government corruption and lack of reforms</a:t>
            </a:r>
            <a:endParaRPr lang="en-US" sz="1900" dirty="0" smtClean="0"/>
          </a:p>
          <a:p>
            <a:r>
              <a:rPr lang="en-US" sz="2000" b="1" dirty="0" smtClean="0"/>
              <a:t>Solid </a:t>
            </a:r>
            <a:r>
              <a:rPr lang="en-US" sz="2000" b="1" dirty="0"/>
              <a:t>mineral sector </a:t>
            </a:r>
            <a:r>
              <a:rPr lang="en-US" sz="2000" b="1" dirty="0" smtClean="0"/>
              <a:t>is under-developed</a:t>
            </a:r>
            <a:endParaRPr lang="en-US" sz="2000" b="1" dirty="0"/>
          </a:p>
          <a:p>
            <a:pPr lvl="1"/>
            <a:r>
              <a:rPr lang="en-US" sz="1600" dirty="0" smtClean="0"/>
              <a:t>Large deposits of </a:t>
            </a:r>
          </a:p>
          <a:p>
            <a:pPr lvl="2"/>
            <a:r>
              <a:rPr lang="en-US" sz="1400" dirty="0"/>
              <a:t>Uranium </a:t>
            </a:r>
          </a:p>
          <a:p>
            <a:pPr lvl="2"/>
            <a:r>
              <a:rPr lang="en-US" sz="1400" dirty="0" smtClean="0"/>
              <a:t>Gold </a:t>
            </a:r>
          </a:p>
          <a:p>
            <a:pPr lvl="2"/>
            <a:r>
              <a:rPr lang="en-US" sz="1400" dirty="0" smtClean="0"/>
              <a:t>Tantalum-Niobium</a:t>
            </a:r>
          </a:p>
          <a:p>
            <a:pPr lvl="2"/>
            <a:r>
              <a:rPr lang="en-US" sz="1400" dirty="0" smtClean="0"/>
              <a:t>Lead, Zinc, Coal </a:t>
            </a:r>
          </a:p>
          <a:p>
            <a:pPr lvl="1"/>
            <a:r>
              <a:rPr lang="en-US" sz="1800" dirty="0" smtClean="0"/>
              <a:t>Attempts to develop large scale mining could effect agriculture</a:t>
            </a:r>
          </a:p>
          <a:p>
            <a:r>
              <a:rPr lang="en-US" sz="2000" b="1" dirty="0"/>
              <a:t>Majority is Oil/Natural Gas</a:t>
            </a:r>
          </a:p>
          <a:p>
            <a:pPr lvl="1"/>
            <a:r>
              <a:rPr lang="en-US" sz="1800" dirty="0"/>
              <a:t>Petroleum  #1 Export (98% Exports 2000)</a:t>
            </a:r>
          </a:p>
          <a:p>
            <a:pPr lvl="1"/>
            <a:r>
              <a:rPr lang="en-US" sz="1800" dirty="0" smtClean="0"/>
              <a:t>Bulk </a:t>
            </a:r>
            <a:r>
              <a:rPr lang="en-US" sz="1800" dirty="0"/>
              <a:t>of resource concentrated in </a:t>
            </a:r>
            <a:r>
              <a:rPr lang="en-US" sz="1800" dirty="0" smtClean="0"/>
              <a:t>South</a:t>
            </a:r>
          </a:p>
          <a:p>
            <a:pPr lvl="1"/>
            <a:r>
              <a:rPr lang="en-US" sz="1800" dirty="0" smtClean="0"/>
              <a:t>Environmental and ecological dangers</a:t>
            </a:r>
          </a:p>
          <a:p>
            <a:pPr lvl="1"/>
            <a:r>
              <a:rPr lang="en-US" sz="1800" dirty="0"/>
              <a:t>Recent investments to capture Natural Gas</a:t>
            </a:r>
          </a:p>
          <a:p>
            <a:pPr lvl="1"/>
            <a:endParaRPr lang="en-US" sz="2200" dirty="0" smtClean="0"/>
          </a:p>
          <a:p>
            <a:endParaRPr lang="en-US" sz="1800" dirty="0"/>
          </a:p>
          <a:p>
            <a:endParaRPr lang="en-US" sz="2200" dirty="0" smtClean="0"/>
          </a:p>
        </p:txBody>
      </p:sp>
      <p:pic>
        <p:nvPicPr>
          <p:cNvPr id="4" name="Picture 3" descr="lib_utexas_nigeria_gas_1979.jpg"/>
          <p:cNvPicPr>
            <a:picLocks noChangeAspect="1"/>
          </p:cNvPicPr>
          <p:nvPr/>
        </p:nvPicPr>
        <p:blipFill>
          <a:blip r:embed="rId3" cstate="print"/>
          <a:stretch>
            <a:fillRect/>
          </a:stretch>
        </p:blipFill>
        <p:spPr>
          <a:xfrm>
            <a:off x="4724399" y="1371600"/>
            <a:ext cx="4280105" cy="3276600"/>
          </a:xfrm>
          <a:prstGeom prst="rect">
            <a:avLst/>
          </a:prstGeom>
        </p:spPr>
      </p:pic>
      <p:pic>
        <p:nvPicPr>
          <p:cNvPr id="6" name="Picture 2"/>
          <p:cNvPicPr>
            <a:picLocks noChangeAspect="1" noChangeArrowheads="1"/>
          </p:cNvPicPr>
          <p:nvPr/>
        </p:nvPicPr>
        <p:blipFill>
          <a:blip r:embed="rId4" cstate="print"/>
          <a:srcRect l="14719" t="50593" r="43330" b="20941"/>
          <a:stretch>
            <a:fillRect/>
          </a:stretch>
        </p:blipFill>
        <p:spPr bwMode="auto">
          <a:xfrm>
            <a:off x="4876800" y="4572000"/>
            <a:ext cx="4038600" cy="2043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eria_cropzones.gif"/>
          <p:cNvPicPr>
            <a:picLocks noChangeAspect="1"/>
          </p:cNvPicPr>
          <p:nvPr/>
        </p:nvPicPr>
        <p:blipFill>
          <a:blip r:embed="rId3" cstate="print"/>
          <a:stretch>
            <a:fillRect/>
          </a:stretch>
        </p:blipFill>
        <p:spPr>
          <a:xfrm>
            <a:off x="4648200" y="1600200"/>
            <a:ext cx="4495800" cy="3900268"/>
          </a:xfrm>
          <a:prstGeom prst="rect">
            <a:avLst/>
          </a:prstGeom>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Nigerian Agriculture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267200" cy="5105400"/>
          </a:xfrm>
        </p:spPr>
        <p:txBody>
          <a:bodyPr>
            <a:noAutofit/>
          </a:bodyPr>
          <a:lstStyle/>
          <a:p>
            <a:r>
              <a:rPr lang="en-US" sz="1600" b="1" dirty="0" smtClean="0"/>
              <a:t>GDP composition by sector</a:t>
            </a:r>
          </a:p>
          <a:p>
            <a:pPr lvl="1"/>
            <a:r>
              <a:rPr lang="en-US" sz="1400" dirty="0" smtClean="0"/>
              <a:t>Agriculture: 30.9% </a:t>
            </a:r>
          </a:p>
          <a:p>
            <a:pPr lvl="1"/>
            <a:r>
              <a:rPr lang="en-US" sz="1400" dirty="0" smtClean="0"/>
              <a:t>Industry: 43% </a:t>
            </a:r>
          </a:p>
          <a:p>
            <a:pPr lvl="1"/>
            <a:r>
              <a:rPr lang="en-US" sz="1400" dirty="0" smtClean="0"/>
              <a:t>Services: 26% (2012 est.) </a:t>
            </a:r>
          </a:p>
          <a:p>
            <a:r>
              <a:rPr lang="en-US" sz="1600" b="1" dirty="0" smtClean="0"/>
              <a:t>Agriculture 70% of national employment</a:t>
            </a:r>
          </a:p>
          <a:p>
            <a:r>
              <a:rPr lang="en-US" sz="1600" b="1" dirty="0" smtClean="0"/>
              <a:t>Traditional Agricultural Products:</a:t>
            </a:r>
          </a:p>
          <a:p>
            <a:pPr lvl="1"/>
            <a:r>
              <a:rPr lang="en-US" sz="1400" dirty="0" smtClean="0"/>
              <a:t>cassava (tapioca), corn, cocoa, millet, palm oil, </a:t>
            </a:r>
          </a:p>
          <a:p>
            <a:pPr marL="457200" lvl="1" indent="0">
              <a:buNone/>
            </a:pPr>
            <a:r>
              <a:rPr lang="en-US" sz="1400" dirty="0"/>
              <a:t> </a:t>
            </a:r>
            <a:r>
              <a:rPr lang="en-US" sz="1400" dirty="0" smtClean="0"/>
              <a:t>       peanuts, rice, rubber, sorghum, and yams. </a:t>
            </a:r>
          </a:p>
          <a:p>
            <a:pPr lvl="1"/>
            <a:r>
              <a:rPr lang="en-US" sz="1400" dirty="0" smtClean="0"/>
              <a:t>Total fishing catch was 505.8 metric tons. </a:t>
            </a:r>
          </a:p>
          <a:p>
            <a:r>
              <a:rPr lang="en-US" sz="1600" b="1" dirty="0" smtClean="0"/>
              <a:t>Suffers from extremely low productivity</a:t>
            </a:r>
          </a:p>
          <a:p>
            <a:pPr lvl="1"/>
            <a:r>
              <a:rPr lang="en-US" sz="1400" dirty="0" smtClean="0"/>
              <a:t>Production rose by 28% during the 1990s, </a:t>
            </a:r>
          </a:p>
          <a:p>
            <a:pPr lvl="1"/>
            <a:r>
              <a:rPr lang="en-US" sz="1400" dirty="0" smtClean="0"/>
              <a:t>Per capita output rose by only 8.5% during </a:t>
            </a:r>
          </a:p>
          <a:p>
            <a:pPr marL="457200" lvl="1" indent="0">
              <a:buNone/>
            </a:pPr>
            <a:r>
              <a:rPr lang="en-US" sz="1400" dirty="0" smtClean="0"/>
              <a:t>       the same decade. </a:t>
            </a:r>
          </a:p>
          <a:p>
            <a:r>
              <a:rPr lang="en-US" sz="1600" b="1" dirty="0" smtClean="0"/>
              <a:t>Cheaper to import food than it is to grow it</a:t>
            </a:r>
          </a:p>
          <a:p>
            <a:pPr lvl="1"/>
            <a:r>
              <a:rPr lang="en-US" sz="1400" dirty="0" smtClean="0"/>
              <a:t>Rising Food Prices</a:t>
            </a:r>
          </a:p>
          <a:p>
            <a:pPr lvl="1"/>
            <a:r>
              <a:rPr lang="en-US" sz="1400" dirty="0" smtClean="0"/>
              <a:t>70% Poverty Rate</a:t>
            </a:r>
          </a:p>
          <a:p>
            <a:pPr lvl="1"/>
            <a:r>
              <a:rPr lang="en-US" sz="1400" dirty="0" smtClean="0"/>
              <a:t>Population growth out-pacing agricultural output</a:t>
            </a:r>
            <a:endParaRPr lang="en-US" sz="1400" dirty="0"/>
          </a:p>
        </p:txBody>
      </p:sp>
      <p:sp>
        <p:nvSpPr>
          <p:cNvPr id="4" name="TextBox 3"/>
          <p:cNvSpPr txBox="1"/>
          <p:nvPr/>
        </p:nvSpPr>
        <p:spPr>
          <a:xfrm>
            <a:off x="6767837" y="5410200"/>
            <a:ext cx="2376163" cy="276999"/>
          </a:xfrm>
          <a:prstGeom prst="rect">
            <a:avLst/>
          </a:prstGeom>
          <a:noFill/>
        </p:spPr>
        <p:txBody>
          <a:bodyPr wrap="none" rtlCol="0">
            <a:spAutoFit/>
          </a:bodyPr>
          <a:lstStyle/>
          <a:p>
            <a:r>
              <a:rPr lang="en-US" sz="1200" b="1" i="1" dirty="0" smtClean="0"/>
              <a:t>Image from http://www.usda.gov</a:t>
            </a:r>
            <a:endParaRPr lang="en-US" sz="12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3364</TotalTime>
  <Words>2758</Words>
  <Application>Microsoft Office PowerPoint</Application>
  <PresentationFormat>On-screen Show (4:3)</PresentationFormat>
  <Paragraphs>395</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Presentation1</vt:lpstr>
      <vt:lpstr>An Examination of the Nigerian Extractive Industry’s impacts on its National socio-economic stability</vt:lpstr>
      <vt:lpstr>Outline</vt:lpstr>
      <vt:lpstr>Nigeria in Recent News</vt:lpstr>
      <vt:lpstr>Nigeria – The Key to Africa</vt:lpstr>
      <vt:lpstr>Nigeria – The Key to Africa</vt:lpstr>
      <vt:lpstr>Nigeria – The Key to Africa</vt:lpstr>
      <vt:lpstr>Task and Purpose/Goals</vt:lpstr>
      <vt:lpstr>Nigerian Extractive Industries</vt:lpstr>
      <vt:lpstr>Nigerian Agriculture</vt:lpstr>
      <vt:lpstr>Analytical Methodology</vt:lpstr>
      <vt:lpstr>Proposed Analytical Process</vt:lpstr>
      <vt:lpstr>Physical Overview</vt:lpstr>
      <vt:lpstr>Exploratory Analysis</vt:lpstr>
      <vt:lpstr>Exploratory Analysis</vt:lpstr>
      <vt:lpstr>Slide 15</vt:lpstr>
      <vt:lpstr>Exploratory Analysis</vt:lpstr>
      <vt:lpstr>Exploratory Analysis</vt:lpstr>
      <vt:lpstr>Expected Challenges</vt:lpstr>
      <vt:lpstr>Timeline</vt:lpstr>
      <vt:lpstr>Primary Data Providers</vt:lpstr>
      <vt:lpstr>Literature References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Parrett</dc:creator>
  <cp:lastModifiedBy>king</cp:lastModifiedBy>
  <cp:revision>242</cp:revision>
  <dcterms:created xsi:type="dcterms:W3CDTF">2013-06-25T19:57:48Z</dcterms:created>
  <dcterms:modified xsi:type="dcterms:W3CDTF">2013-07-29T22:56:05Z</dcterms:modified>
</cp:coreProperties>
</file>