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73" r:id="rId4"/>
    <p:sldId id="259" r:id="rId5"/>
    <p:sldId id="258" r:id="rId6"/>
    <p:sldId id="267" r:id="rId7"/>
    <p:sldId id="260" r:id="rId8"/>
    <p:sldId id="266" r:id="rId9"/>
    <p:sldId id="262" r:id="rId10"/>
    <p:sldId id="261" r:id="rId11"/>
    <p:sldId id="271" r:id="rId12"/>
    <p:sldId id="269" r:id="rId13"/>
    <p:sldId id="275" r:id="rId14"/>
    <p:sldId id="270" r:id="rId15"/>
    <p:sldId id="263" r:id="rId16"/>
    <p:sldId id="272" r:id="rId17"/>
    <p:sldId id="264" r:id="rId18"/>
    <p:sldId id="265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onymous" initials="Anon" lastIdx="2" clrIdx="0">
    <p:extLst>
      <p:ext uri="{19B8F6BF-5375-455C-9EA6-DF929625EA0E}">
        <p15:presenceInfo xmlns:p15="http://schemas.microsoft.com/office/powerpoint/2012/main" userId="Anonymou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321354-5E34-41CF-B44B-BA5B5EFE47C1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171B42-151E-4EF0-9107-A8279B3D3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0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E7C07-4CB0-4BF4-A584-794601A6A24E}" type="datetime1">
              <a:rPr lang="en-US" smtClean="0"/>
              <a:t>12/12/2018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CAE92-91A1-431A-AE22-8DBE8FF6D015}" type="datetime1">
              <a:rPr lang="en-US" smtClean="0"/>
              <a:t>12/12/2018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7516D-0212-40DC-B29E-AE4C0BA25AE3}" type="datetime1">
              <a:rPr lang="en-US" smtClean="0"/>
              <a:t>12/12/2018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BD293-368B-4674-923B-65BAD4493FE5}" type="datetime1">
              <a:rPr lang="en-US" smtClean="0"/>
              <a:t>12/12/2018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30367-470B-4097-B5C2-AED06E7DF472}" type="datetime1">
              <a:rPr lang="en-US" smtClean="0"/>
              <a:t>12/12/2018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98DE7-E1B8-4593-86CB-F18BB2197799}" type="datetime1">
              <a:rPr lang="en-US" smtClean="0"/>
              <a:t>12/12/2018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72049-A312-4A53-9433-0F5D6327CAA9}" type="datetime1">
              <a:rPr lang="en-US" smtClean="0"/>
              <a:t>12/12/2018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D4A9A-CBD9-4DDE-B7D0-17E052B75194}" type="datetime1">
              <a:rPr lang="en-US" smtClean="0"/>
              <a:t>12/12/2018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42650-B67A-4ABF-8902-4D7081994C64}" type="datetime1">
              <a:rPr lang="en-US" smtClean="0"/>
              <a:t>12/12/2018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E1220-B51B-406B-848E-DC7B99348D21}" type="datetime1">
              <a:rPr lang="en-US" smtClean="0"/>
              <a:t>12/12/2018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5A3AF-1676-4B75-81B6-42CDD0F307C1}" type="datetime1">
              <a:rPr lang="en-US" smtClean="0"/>
              <a:t>12/12/2018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72AE1-0B8A-462C-85F3-661C978EB4C6}" type="datetime1">
              <a:rPr lang="en-US" smtClean="0"/>
              <a:t>12/12/2018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4E322-1660-4609-8299-EA1B7B0662E7}" type="datetime1">
              <a:rPr lang="en-US" smtClean="0"/>
              <a:t>12/12/2018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54BFD-72ED-4B02-8815-6073B89805FA}" type="datetime1">
              <a:rPr lang="en-US" smtClean="0"/>
              <a:t>12/12/2018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8D305-27B1-4037-B2E0-90F0B35602D9}" type="datetime1">
              <a:rPr lang="en-US" smtClean="0"/>
              <a:t>12/12/2018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4365A-53F1-4F60-82BD-94DD7829F49E}" type="datetime1">
              <a:rPr lang="en-US" smtClean="0"/>
              <a:t>12/12/2018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39EFA1-59C0-4769-8544-064790F0E108}" type="datetime1">
              <a:rPr lang="en-US" smtClean="0"/>
              <a:t>12/12/2018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703B1-3B51-4E02-93D2-2DF1691A03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6743" y="1802297"/>
            <a:ext cx="7766936" cy="2208784"/>
          </a:xfrm>
        </p:spPr>
        <p:txBody>
          <a:bodyPr/>
          <a:lstStyle/>
          <a:p>
            <a:pPr algn="ctr"/>
            <a:r>
              <a:rPr lang="en-US" sz="4800" dirty="0"/>
              <a:t>Predicting locations of common teasel growth in Colorado's public lands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712814-833F-46E9-BE30-54575A1C9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90092" y="4595759"/>
            <a:ext cx="4920238" cy="1096899"/>
          </a:xfrm>
        </p:spPr>
        <p:txBody>
          <a:bodyPr/>
          <a:lstStyle/>
          <a:p>
            <a:pPr algn="l"/>
            <a:r>
              <a:rPr lang="en-US" dirty="0"/>
              <a:t>Rebecca Patton – 596A Capstone Proposal</a:t>
            </a:r>
          </a:p>
          <a:p>
            <a:pPr algn="ctr"/>
            <a:r>
              <a:rPr lang="en-US" dirty="0"/>
              <a:t>Adviser - Fritz Kessler</a:t>
            </a:r>
          </a:p>
        </p:txBody>
      </p:sp>
    </p:spTree>
    <p:extLst>
      <p:ext uri="{BB962C8B-B14F-4D97-AF65-F5344CB8AC3E}">
        <p14:creationId xmlns:p14="http://schemas.microsoft.com/office/powerpoint/2010/main" val="876297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2B853-40E9-4E72-B11A-48B0434F6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02365"/>
          </a:xfrm>
        </p:spPr>
        <p:txBody>
          <a:bodyPr>
            <a:normAutofit/>
          </a:bodyPr>
          <a:lstStyle/>
          <a:p>
            <a:r>
              <a:rPr lang="en-US" sz="3200" dirty="0"/>
              <a:t>Sourcing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79A59-F71F-492E-83E0-6410B9064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40565"/>
            <a:ext cx="8596668" cy="470783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dirty="0"/>
              <a:t>Where to find data? What data will be used?</a:t>
            </a:r>
          </a:p>
          <a:p>
            <a:pPr lvl="1"/>
            <a:r>
              <a:rPr lang="en-US" sz="1800" dirty="0"/>
              <a:t>U.S. Forest Service </a:t>
            </a:r>
          </a:p>
          <a:p>
            <a:pPr lvl="2"/>
            <a:r>
              <a:rPr lang="en-US" sz="1600" dirty="0"/>
              <a:t>Teasel locations, forest boundaries, waterways, transportation networks</a:t>
            </a:r>
          </a:p>
          <a:p>
            <a:pPr lvl="1"/>
            <a:r>
              <a:rPr lang="en-US" sz="1800" dirty="0"/>
              <a:t>Multi-Resolution Land Characteristics Consortium (MRLC) National Land Cover Database (NLCD)</a:t>
            </a:r>
          </a:p>
          <a:p>
            <a:pPr lvl="2"/>
            <a:r>
              <a:rPr lang="en-US" sz="1600" dirty="0"/>
              <a:t>Canopy cover</a:t>
            </a:r>
          </a:p>
          <a:p>
            <a:pPr lvl="1"/>
            <a:r>
              <a:rPr lang="en-US" sz="1800" dirty="0"/>
              <a:t>Colorado Department of Public Health and Environment</a:t>
            </a:r>
          </a:p>
          <a:p>
            <a:pPr lvl="2"/>
            <a:r>
              <a:rPr lang="en-US" sz="1600" dirty="0"/>
              <a:t>City boundaries</a:t>
            </a:r>
          </a:p>
          <a:p>
            <a:pPr lvl="1"/>
            <a:r>
              <a:rPr lang="en-US" sz="1800" dirty="0"/>
              <a:t>Colorado Information Marketplace</a:t>
            </a:r>
          </a:p>
          <a:p>
            <a:pPr lvl="2"/>
            <a:r>
              <a:rPr lang="en-US" sz="1600" dirty="0"/>
              <a:t>Contour lines</a:t>
            </a:r>
          </a:p>
          <a:p>
            <a:pPr lvl="1"/>
            <a:r>
              <a:rPr lang="en-US" sz="1800" dirty="0"/>
              <a:t>U.S. Census Bureau </a:t>
            </a:r>
          </a:p>
          <a:p>
            <a:pPr lvl="2"/>
            <a:r>
              <a:rPr lang="en-US" sz="1600" dirty="0"/>
              <a:t>Transportation networks</a:t>
            </a:r>
          </a:p>
          <a:p>
            <a:pPr lvl="1"/>
            <a:r>
              <a:rPr lang="en-US" sz="1800" dirty="0"/>
              <a:t>National Oceanic and Atmospheric Administration (NOAA)</a:t>
            </a:r>
          </a:p>
          <a:p>
            <a:pPr lvl="2"/>
            <a:r>
              <a:rPr lang="en-US" sz="1600" dirty="0"/>
              <a:t>Temperature</a:t>
            </a:r>
          </a:p>
          <a:p>
            <a:pPr marL="0" indent="0">
              <a:buNone/>
            </a:pPr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124260-71ED-4986-B986-9AB4F3605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1744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6EC140D-CBB6-4620-9BCF-3CF5834F2F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402"/>
          <a:stretch/>
        </p:blipFill>
        <p:spPr>
          <a:xfrm>
            <a:off x="803839" y="345957"/>
            <a:ext cx="8260648" cy="6166085"/>
          </a:xfr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08A422-F1DF-4783-9D7D-AF9837057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285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2B853-40E9-4E72-B11A-48B0434F6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02365"/>
          </a:xfrm>
        </p:spPr>
        <p:txBody>
          <a:bodyPr>
            <a:normAutofit/>
          </a:bodyPr>
          <a:lstStyle/>
          <a:p>
            <a:r>
              <a:rPr lang="en-US" sz="3200" dirty="0"/>
              <a:t>Analytical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79A59-F71F-492E-83E0-6410B9064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38536" y="1576523"/>
            <a:ext cx="5339925" cy="4811025"/>
          </a:xfrm>
        </p:spPr>
        <p:txBody>
          <a:bodyPr>
            <a:normAutofit/>
          </a:bodyPr>
          <a:lstStyle/>
          <a:p>
            <a:pPr lvl="1"/>
            <a:r>
              <a:rPr lang="en-US" sz="2000" dirty="0"/>
              <a:t>Logistic regression using </a:t>
            </a:r>
            <a:r>
              <a:rPr lang="en-US" sz="2000" dirty="0" err="1"/>
              <a:t>glm</a:t>
            </a:r>
            <a:r>
              <a:rPr lang="en-US" sz="2000" dirty="0"/>
              <a:t>() and/or </a:t>
            </a:r>
            <a:r>
              <a:rPr lang="en-US" sz="2000" dirty="0" err="1"/>
              <a:t>slrm</a:t>
            </a:r>
            <a:r>
              <a:rPr lang="en-US" sz="2000" dirty="0"/>
              <a:t>() functions in </a:t>
            </a:r>
            <a:r>
              <a:rPr lang="en-US" sz="2000" dirty="0" err="1"/>
              <a:t>Rstudio</a:t>
            </a:r>
            <a:endParaRPr lang="en-US" sz="2000" dirty="0"/>
          </a:p>
          <a:p>
            <a:pPr lvl="2"/>
            <a:r>
              <a:rPr lang="en-US" sz="1800" dirty="0"/>
              <a:t>Will predict whether common </a:t>
            </a:r>
            <a:br>
              <a:rPr lang="en-US" sz="1800" dirty="0"/>
            </a:br>
            <a:r>
              <a:rPr lang="en-US" sz="1800" dirty="0"/>
              <a:t>teasel is/is not present </a:t>
            </a:r>
          </a:p>
          <a:p>
            <a:pPr lvl="1"/>
            <a:r>
              <a:rPr lang="en-US" sz="2000" dirty="0" err="1"/>
              <a:t>glm</a:t>
            </a:r>
            <a:r>
              <a:rPr lang="en-US" sz="2000" dirty="0"/>
              <a:t>() – Generalized linear model</a:t>
            </a:r>
          </a:p>
          <a:p>
            <a:pPr lvl="1"/>
            <a:r>
              <a:rPr lang="en-US" sz="2000" dirty="0" err="1"/>
              <a:t>slrm</a:t>
            </a:r>
            <a:r>
              <a:rPr lang="en-US" sz="2000" dirty="0"/>
              <a:t>() – Spatial logistic regression</a:t>
            </a:r>
            <a:endParaRPr lang="en-US" sz="1800" dirty="0"/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89FFD0-5F31-4FEB-861E-5EDBE0AC0A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6137" y="1909011"/>
            <a:ext cx="7262231" cy="382811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6F58E0A-D899-4FBC-A5D6-010DE11C8099}"/>
              </a:ext>
            </a:extLst>
          </p:cNvPr>
          <p:cNvSpPr/>
          <p:nvPr/>
        </p:nvSpPr>
        <p:spPr>
          <a:xfrm>
            <a:off x="4689987" y="5737123"/>
            <a:ext cx="132736" cy="663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876A41-0961-42F3-B8F0-6E3E8D46D4A0}"/>
              </a:ext>
            </a:extLst>
          </p:cNvPr>
          <p:cNvSpPr/>
          <p:nvPr/>
        </p:nvSpPr>
        <p:spPr>
          <a:xfrm>
            <a:off x="5919019" y="5823154"/>
            <a:ext cx="132736" cy="663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52B268-F7B5-4148-A0C0-5F6EC3296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5778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2B853-40E9-4E72-B11A-48B0434F6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02365"/>
          </a:xfrm>
        </p:spPr>
        <p:txBody>
          <a:bodyPr>
            <a:normAutofit/>
          </a:bodyPr>
          <a:lstStyle/>
          <a:p>
            <a:r>
              <a:rPr lang="en-US" sz="3200" dirty="0"/>
              <a:t>Predictors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79A59-F71F-492E-83E0-6410B9064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38536" y="1311965"/>
            <a:ext cx="8132842" cy="5075583"/>
          </a:xfrm>
        </p:spPr>
        <p:txBody>
          <a:bodyPr>
            <a:normAutofit/>
          </a:bodyPr>
          <a:lstStyle/>
          <a:p>
            <a:pPr lvl="2"/>
            <a:r>
              <a:rPr lang="en-US" sz="1800" dirty="0"/>
              <a:t>Continuous</a:t>
            </a:r>
          </a:p>
          <a:p>
            <a:pPr lvl="3"/>
            <a:r>
              <a:rPr lang="en-US" sz="1600" dirty="0"/>
              <a:t>Elevation </a:t>
            </a:r>
          </a:p>
          <a:p>
            <a:pPr lvl="4"/>
            <a:r>
              <a:rPr lang="en-US" sz="1600" dirty="0"/>
              <a:t>Aspect and slope</a:t>
            </a:r>
          </a:p>
          <a:p>
            <a:pPr lvl="3"/>
            <a:r>
              <a:rPr lang="en-US" sz="1600" dirty="0"/>
              <a:t>Proximity to water sources</a:t>
            </a:r>
          </a:p>
          <a:p>
            <a:pPr lvl="3"/>
            <a:r>
              <a:rPr lang="en-US" sz="1600" dirty="0"/>
              <a:t>Canopy cover</a:t>
            </a:r>
          </a:p>
          <a:p>
            <a:pPr lvl="3"/>
            <a:r>
              <a:rPr lang="en-US" sz="1600" dirty="0"/>
              <a:t>Average temperature</a:t>
            </a:r>
          </a:p>
          <a:p>
            <a:pPr lvl="3"/>
            <a:r>
              <a:rPr lang="en-US" sz="1600" dirty="0"/>
              <a:t>Proximity to transportation networks</a:t>
            </a:r>
          </a:p>
          <a:p>
            <a:pPr lvl="3"/>
            <a:r>
              <a:rPr lang="en-US" sz="1600" dirty="0"/>
              <a:t>Distance to population center</a:t>
            </a:r>
          </a:p>
          <a:p>
            <a:pPr lvl="2"/>
            <a:r>
              <a:rPr lang="en-US" sz="1800" dirty="0"/>
              <a:t>Categorical</a:t>
            </a:r>
          </a:p>
          <a:p>
            <a:pPr lvl="3"/>
            <a:r>
              <a:rPr lang="en-US" sz="1600" dirty="0"/>
              <a:t>Soil characteristics</a:t>
            </a:r>
          </a:p>
          <a:p>
            <a:pPr lvl="3"/>
            <a:r>
              <a:rPr lang="en-US" sz="1600" dirty="0"/>
              <a:t>Human presence</a:t>
            </a:r>
          </a:p>
          <a:p>
            <a:pPr lvl="3"/>
            <a:endParaRPr lang="en-US" sz="24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F58E0A-D899-4FBC-A5D6-010DE11C8099}"/>
              </a:ext>
            </a:extLst>
          </p:cNvPr>
          <p:cNvSpPr/>
          <p:nvPr/>
        </p:nvSpPr>
        <p:spPr>
          <a:xfrm>
            <a:off x="4689987" y="5737123"/>
            <a:ext cx="132736" cy="663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876A41-0961-42F3-B8F0-6E3E8D46D4A0}"/>
              </a:ext>
            </a:extLst>
          </p:cNvPr>
          <p:cNvSpPr/>
          <p:nvPr/>
        </p:nvSpPr>
        <p:spPr>
          <a:xfrm>
            <a:off x="5919019" y="5823154"/>
            <a:ext cx="132736" cy="663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FF6BEF-E4F4-45C2-B395-1183E295B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3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2B853-40E9-4E72-B11A-48B0434F6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02365"/>
          </a:xfrm>
        </p:spPr>
        <p:txBody>
          <a:bodyPr>
            <a:normAutofit/>
          </a:bodyPr>
          <a:lstStyle/>
          <a:p>
            <a:r>
              <a:rPr lang="en-US" sz="3200" dirty="0"/>
              <a:t>Results / Output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79A59-F71F-492E-83E0-6410B9064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96278"/>
            <a:ext cx="8596668" cy="2019219"/>
          </a:xfrm>
        </p:spPr>
        <p:txBody>
          <a:bodyPr>
            <a:normAutofit/>
          </a:bodyPr>
          <a:lstStyle/>
          <a:p>
            <a:pPr lvl="1"/>
            <a:r>
              <a:rPr lang="en-US" sz="1800" dirty="0"/>
              <a:t>Probability map based on logistic regression results</a:t>
            </a:r>
          </a:p>
          <a:p>
            <a:pPr lvl="1"/>
            <a:r>
              <a:rPr lang="en-US" sz="1800" dirty="0"/>
              <a:t>Modifiable Python program to produce probability maps</a:t>
            </a:r>
          </a:p>
          <a:p>
            <a:pPr marL="1371600" lvl="3" indent="0">
              <a:buNone/>
            </a:pPr>
            <a:endParaRPr lang="en-US" sz="20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B706BD-E7F5-473C-BA36-3941EE9621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9615" y="2680377"/>
            <a:ext cx="5257646" cy="30646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32E029B-0996-47BF-8580-704389EDEED0}"/>
              </a:ext>
            </a:extLst>
          </p:cNvPr>
          <p:cNvSpPr txBox="1"/>
          <p:nvPr/>
        </p:nvSpPr>
        <p:spPr>
          <a:xfrm>
            <a:off x="2148626" y="5745067"/>
            <a:ext cx="4556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/>
              <a:t>Sample</a:t>
            </a:r>
            <a:r>
              <a:rPr lang="en-US" sz="1200" dirty="0"/>
              <a:t> probability map of European crossbill distribution, created in R (Chandler, 2017)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8110F-69F1-47FF-BDC1-6880B3B32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5352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9DD23-1A0A-481D-AC04-FDAC8A2A4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Presentation of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F1D77C-C1AE-49BD-9093-EF9EBF692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95104"/>
            <a:ext cx="8596668" cy="3880773"/>
          </a:xfrm>
        </p:spPr>
        <p:txBody>
          <a:bodyPr/>
          <a:lstStyle/>
          <a:p>
            <a:r>
              <a:rPr lang="en-US" dirty="0"/>
              <a:t>U.S. Forest Service Rocky Mountain Regional Office in Lakewood, CO</a:t>
            </a:r>
          </a:p>
          <a:p>
            <a:r>
              <a:rPr lang="en-US" dirty="0"/>
              <a:t>Estimated presentation date: July 2019</a:t>
            </a:r>
          </a:p>
        </p:txBody>
      </p:sp>
      <p:pic>
        <p:nvPicPr>
          <p:cNvPr id="1026" name="Picture 2" descr="Image result for us forest service">
            <a:extLst>
              <a:ext uri="{FF2B5EF4-FFF2-40B4-BE49-F238E27FC236}">
                <a16:creationId xmlns:a16="http://schemas.microsoft.com/office/drawing/2014/main" id="{D29FB386-95CE-4DB0-9974-93CC3FD24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528" y="3562874"/>
            <a:ext cx="1866279" cy="2031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E33E27-A827-4A96-A6DE-72116CF91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3218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9DD23-1A0A-481D-AC04-FDAC8A2A4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Way ahead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F1D77C-C1AE-49BD-9093-EF9EBF692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97495"/>
            <a:ext cx="8596668" cy="3647077"/>
          </a:xfrm>
        </p:spPr>
        <p:txBody>
          <a:bodyPr/>
          <a:lstStyle/>
          <a:p>
            <a:r>
              <a:rPr lang="en-US" dirty="0"/>
              <a:t>U.S. Forest Service, Rocky Mountain Regional office – is interested in a model to help locate common teasel</a:t>
            </a:r>
          </a:p>
          <a:p>
            <a:pPr lvl="1"/>
            <a:r>
              <a:rPr lang="en-US" dirty="0"/>
              <a:t>Found by human presence</a:t>
            </a:r>
          </a:p>
          <a:p>
            <a:pPr lvl="1"/>
            <a:r>
              <a:rPr lang="en-US" dirty="0"/>
              <a:t>Biased discovery</a:t>
            </a:r>
          </a:p>
          <a:p>
            <a:r>
              <a:rPr lang="en-US" dirty="0"/>
              <a:t>Python program will be validated by field visits</a:t>
            </a:r>
          </a:p>
        </p:txBody>
      </p:sp>
      <p:pic>
        <p:nvPicPr>
          <p:cNvPr id="5" name="Picture 2" descr="Image result for us forest service">
            <a:extLst>
              <a:ext uri="{FF2B5EF4-FFF2-40B4-BE49-F238E27FC236}">
                <a16:creationId xmlns:a16="http://schemas.microsoft.com/office/drawing/2014/main" id="{9B51C597-E751-4A5F-B18A-B10B5C544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528" y="3562878"/>
            <a:ext cx="1866279" cy="2031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59490C-D193-422A-9329-4DF02B54A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6503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3512B-AC89-4974-8AC4-B9A30890C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Capstone project timeline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24DD11-4549-4C7E-8C38-658109D6AD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069" y="2534895"/>
            <a:ext cx="8823605" cy="223837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6CF7AD-8D87-49A5-8D1F-3F3C94253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3459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0BF63-66ED-4621-8A7F-A94E12255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37072F-6E97-49B2-90B2-24660FF0B3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11443"/>
            <a:ext cx="8596668" cy="4729920"/>
          </a:xfrm>
        </p:spPr>
        <p:txBody>
          <a:bodyPr>
            <a:normAutofit/>
          </a:bodyPr>
          <a:lstStyle/>
          <a:p>
            <a:r>
              <a:rPr lang="en-US" sz="1200" dirty="0"/>
              <a:t>Beaton, L, &amp; Dudley, S. (2013) Tolerance of roadside and oil field populations of common teasel (</a:t>
            </a:r>
            <a:r>
              <a:rPr lang="en-US" sz="1200" i="1" dirty="0" err="1"/>
              <a:t>Dipsacus</a:t>
            </a:r>
            <a:r>
              <a:rPr lang="en-US" sz="1200" i="1" dirty="0"/>
              <a:t> </a:t>
            </a:r>
            <a:r>
              <a:rPr lang="en-US" sz="1200" i="1" dirty="0" err="1"/>
              <a:t>fullonum</a:t>
            </a:r>
            <a:r>
              <a:rPr lang="en-US" sz="1200" dirty="0"/>
              <a:t> subsp. </a:t>
            </a:r>
            <a:r>
              <a:rPr lang="en-US" sz="1200" i="1" dirty="0" err="1"/>
              <a:t>sylvestris</a:t>
            </a:r>
            <a:r>
              <a:rPr lang="en-US" sz="1200" dirty="0"/>
              <a:t>) to salt and low osmotic potentials during germination. </a:t>
            </a:r>
            <a:r>
              <a:rPr lang="en-US" sz="1200" i="1" dirty="0" err="1"/>
              <a:t>AoB</a:t>
            </a:r>
            <a:r>
              <a:rPr lang="en-US" sz="1200" i="1" dirty="0"/>
              <a:t> PLANTS</a:t>
            </a:r>
            <a:r>
              <a:rPr lang="en-US" sz="1200" dirty="0"/>
              <a:t>, 5, doi:10.1093/</a:t>
            </a:r>
            <a:r>
              <a:rPr lang="en-US" sz="1200" dirty="0" err="1"/>
              <a:t>aobpla</a:t>
            </a:r>
            <a:r>
              <a:rPr lang="en-US" sz="1200" dirty="0"/>
              <a:t>/plt001</a:t>
            </a:r>
          </a:p>
          <a:p>
            <a:r>
              <a:rPr lang="en-US" sz="1200" dirty="0"/>
              <a:t>Chandler, R. (2017) Modeling and mapping species distributions. Retrieved from https://cran.r-project.org/web/packages/unmarked/vignettes/spp-dist.pdf. </a:t>
            </a:r>
          </a:p>
          <a:p>
            <a:r>
              <a:rPr lang="en-US" sz="1200" dirty="0"/>
              <a:t>Daddario, J., </a:t>
            </a:r>
            <a:r>
              <a:rPr lang="en-US" sz="1200" dirty="0" err="1"/>
              <a:t>Bentivegna</a:t>
            </a:r>
            <a:r>
              <a:rPr lang="en-US" sz="1200" dirty="0"/>
              <a:t>, D., </a:t>
            </a:r>
            <a:r>
              <a:rPr lang="en-US" sz="1200" dirty="0" err="1"/>
              <a:t>Tucat</a:t>
            </a:r>
            <a:r>
              <a:rPr lang="en-US" sz="1200" dirty="0"/>
              <a:t>, G., &amp; Fernandez, O. (2017) Environmental Factors Affecting Seed Germination of common teasel (</a:t>
            </a:r>
            <a:r>
              <a:rPr lang="en-US" sz="1200" dirty="0" err="1"/>
              <a:t>Dipsacus</a:t>
            </a:r>
            <a:r>
              <a:rPr lang="en-US" sz="1200" dirty="0"/>
              <a:t> </a:t>
            </a:r>
            <a:r>
              <a:rPr lang="en-US" sz="1200" dirty="0" err="1"/>
              <a:t>fullonum</a:t>
            </a:r>
            <a:r>
              <a:rPr lang="en-US" sz="1200" dirty="0"/>
              <a:t>). Planta </a:t>
            </a:r>
            <a:r>
              <a:rPr lang="en-US" sz="1200" dirty="0" err="1"/>
              <a:t>daninha</a:t>
            </a:r>
            <a:r>
              <a:rPr lang="en-US" sz="1200" dirty="0"/>
              <a:t>, 35, http://dx.doi.org/10.1590/s0100-83582017350100065</a:t>
            </a:r>
          </a:p>
          <a:p>
            <a:r>
              <a:rPr lang="en-US" sz="1200" dirty="0" err="1"/>
              <a:t>Harizanova</a:t>
            </a:r>
            <a:r>
              <a:rPr lang="en-US" sz="1200" dirty="0"/>
              <a:t>, V., </a:t>
            </a:r>
            <a:r>
              <a:rPr lang="en-US" sz="1200" dirty="0" err="1"/>
              <a:t>Stoeva</a:t>
            </a:r>
            <a:r>
              <a:rPr lang="en-US" sz="1200" dirty="0"/>
              <a:t>, A., &amp; Rector, B. (2012) Host range testing and biology of </a:t>
            </a:r>
            <a:r>
              <a:rPr lang="en-US" sz="1200" dirty="0" err="1"/>
              <a:t>Abia</a:t>
            </a:r>
            <a:r>
              <a:rPr lang="en-US" sz="1200" dirty="0"/>
              <a:t> sericea (</a:t>
            </a:r>
            <a:r>
              <a:rPr lang="en-US" sz="1200" dirty="0" err="1"/>
              <a:t>Cimbicidae</a:t>
            </a:r>
            <a:r>
              <a:rPr lang="en-US" sz="1200" dirty="0"/>
              <a:t>), a candidate for biological control of invasive teasels (</a:t>
            </a:r>
            <a:r>
              <a:rPr lang="en-US" sz="1200" dirty="0" err="1"/>
              <a:t>Dipsacus</a:t>
            </a:r>
            <a:r>
              <a:rPr lang="en-US" sz="1200" dirty="0"/>
              <a:t> spp.) in North America. Journal of Hymenoptera Research, 28, 1-11, </a:t>
            </a:r>
            <a:r>
              <a:rPr lang="en-US" sz="1200" dirty="0" err="1"/>
              <a:t>doi</a:t>
            </a:r>
            <a:r>
              <a:rPr lang="en-US" sz="1200" dirty="0"/>
              <a:t>: 10.3897/JHR.28.3044</a:t>
            </a:r>
          </a:p>
          <a:p>
            <a:r>
              <a:rPr lang="en-US" sz="1200" dirty="0" err="1"/>
              <a:t>Huarte</a:t>
            </a:r>
            <a:r>
              <a:rPr lang="en-US" sz="1200" dirty="0"/>
              <a:t>, H., </a:t>
            </a:r>
            <a:r>
              <a:rPr lang="en-US" sz="1200" dirty="0" err="1"/>
              <a:t>Zorraquin</a:t>
            </a:r>
            <a:r>
              <a:rPr lang="en-US" sz="1200" dirty="0"/>
              <a:t>, M., </a:t>
            </a:r>
            <a:r>
              <a:rPr lang="en-US" sz="1200" dirty="0" err="1"/>
              <a:t>Bursztyn</a:t>
            </a:r>
            <a:r>
              <a:rPr lang="en-US" sz="1200" dirty="0"/>
              <a:t>, E., &amp; </a:t>
            </a:r>
            <a:r>
              <a:rPr lang="en-US" sz="1200" dirty="0" err="1"/>
              <a:t>Zapiola</a:t>
            </a:r>
            <a:r>
              <a:rPr lang="en-US" sz="1200" dirty="0"/>
              <a:t>, M. (2016) Effects of environmental factors on seed germination and seedling emergence of common teasel (</a:t>
            </a:r>
            <a:r>
              <a:rPr lang="en-US" sz="1200" dirty="0" err="1"/>
              <a:t>Dipsacus</a:t>
            </a:r>
            <a:r>
              <a:rPr lang="en-US" sz="1200" dirty="0"/>
              <a:t> </a:t>
            </a:r>
            <a:r>
              <a:rPr lang="en-US" sz="1200" dirty="0" err="1"/>
              <a:t>fullonum</a:t>
            </a:r>
            <a:r>
              <a:rPr lang="en-US" sz="1200" dirty="0"/>
              <a:t>). Weed Science, 64(3), 421-429, doi:10.1614/WS-D-15-00136.1</a:t>
            </a:r>
          </a:p>
          <a:p>
            <a:r>
              <a:rPr lang="en-US" sz="1200" dirty="0"/>
              <a:t>Rector, B., </a:t>
            </a:r>
            <a:r>
              <a:rPr lang="en-US" sz="1200" dirty="0" err="1"/>
              <a:t>Harizanova</a:t>
            </a:r>
            <a:r>
              <a:rPr lang="en-US" sz="1200" dirty="0"/>
              <a:t>, V., Sforza, R., Widmer, T., &amp; </a:t>
            </a:r>
            <a:r>
              <a:rPr lang="en-US" sz="1200" dirty="0" err="1"/>
              <a:t>Wiedenmann</a:t>
            </a:r>
            <a:r>
              <a:rPr lang="en-US" sz="1200" dirty="0"/>
              <a:t>, R. (2006) Prospects for biological control of teasels, </a:t>
            </a:r>
            <a:r>
              <a:rPr lang="en-US" sz="1200" dirty="0" err="1"/>
              <a:t>Dipsacus</a:t>
            </a:r>
            <a:r>
              <a:rPr lang="en-US" sz="1200" dirty="0"/>
              <a:t> spp., a new target in the United States. Biological Control, 36(1), 1-14, https://doi.org/10.1016/j.biocontrol.2005.09.010</a:t>
            </a:r>
          </a:p>
          <a:p>
            <a:r>
              <a:rPr lang="en-US" sz="1200" dirty="0"/>
              <a:t>Shaw, P. &amp; Shackleton, K. (2011) Carnivory in the Teasel </a:t>
            </a:r>
            <a:r>
              <a:rPr lang="en-US" sz="1200" dirty="0" err="1"/>
              <a:t>Dipsacus</a:t>
            </a:r>
            <a:r>
              <a:rPr lang="en-US" sz="1200" dirty="0"/>
              <a:t> </a:t>
            </a:r>
            <a:r>
              <a:rPr lang="en-US" sz="1200" dirty="0" err="1"/>
              <a:t>fullonum</a:t>
            </a:r>
            <a:r>
              <a:rPr lang="en-US" sz="1200" dirty="0"/>
              <a:t> – The effect of experimental feeding on growth of seed set. </a:t>
            </a:r>
            <a:r>
              <a:rPr lang="en-US" sz="1200" dirty="0" err="1"/>
              <a:t>PLoS</a:t>
            </a:r>
            <a:r>
              <a:rPr lang="en-US" sz="1200" dirty="0"/>
              <a:t> One, 6(3), doi:10.1371/journal.pone.0017935</a:t>
            </a:r>
          </a:p>
          <a:p>
            <a:r>
              <a:rPr lang="en-US" sz="1200" dirty="0" err="1"/>
              <a:t>Stoeva</a:t>
            </a:r>
            <a:r>
              <a:rPr lang="en-US" sz="1200" dirty="0"/>
              <a:t>, A., Rector, B., &amp; </a:t>
            </a:r>
            <a:r>
              <a:rPr lang="en-US" sz="1200" dirty="0" err="1"/>
              <a:t>Harizanova</a:t>
            </a:r>
            <a:r>
              <a:rPr lang="en-US" sz="1200" dirty="0"/>
              <a:t>, V. (2011) Biology of </a:t>
            </a:r>
            <a:r>
              <a:rPr lang="en-US" sz="1200" dirty="0" err="1"/>
              <a:t>Leipothrix</a:t>
            </a:r>
            <a:r>
              <a:rPr lang="en-US" sz="1200" dirty="0"/>
              <a:t> </a:t>
            </a:r>
            <a:r>
              <a:rPr lang="en-US" sz="1200" dirty="0" err="1"/>
              <a:t>dipsacivagus</a:t>
            </a:r>
            <a:r>
              <a:rPr lang="en-US" sz="1200" dirty="0"/>
              <a:t> (</a:t>
            </a:r>
            <a:r>
              <a:rPr lang="en-US" sz="1200" dirty="0" err="1"/>
              <a:t>Acari</a:t>
            </a:r>
            <a:r>
              <a:rPr lang="en-US" sz="1200" dirty="0"/>
              <a:t>: </a:t>
            </a:r>
            <a:r>
              <a:rPr lang="en-US" sz="1200" dirty="0" err="1"/>
              <a:t>Eriophyidae</a:t>
            </a:r>
            <a:r>
              <a:rPr lang="en-US" sz="1200" dirty="0"/>
              <a:t>), a candidate for biological control of invasive teasels (</a:t>
            </a:r>
            <a:r>
              <a:rPr lang="en-US" sz="1200" dirty="0" err="1"/>
              <a:t>Dipsacus</a:t>
            </a:r>
            <a:r>
              <a:rPr lang="en-US" sz="1200" dirty="0"/>
              <a:t> spp.) Experimental &amp; Applied Acarology, 55(3), 225-232, DOI:10.1007/s10493-011-9466-0</a:t>
            </a:r>
          </a:p>
          <a:p>
            <a:endParaRPr lang="en-US" sz="1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72A733-C1A1-4166-8575-53C2FC396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26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BF553-FD6E-4C09-842A-4C35A28AA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25053"/>
            <a:ext cx="10840898" cy="1320800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Questions?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0FFB768-238F-473A-BC20-833EFB207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945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D7592-0A37-4586-A7C6-DFE2DD3EB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B8F1AD-468A-4798-A61E-5836AC8CD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8482" y="1462108"/>
            <a:ext cx="6584857" cy="491218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Introduction</a:t>
            </a:r>
          </a:p>
          <a:p>
            <a:r>
              <a:rPr lang="en-US" dirty="0"/>
              <a:t>Background</a:t>
            </a:r>
          </a:p>
          <a:p>
            <a:pPr lvl="1"/>
            <a:r>
              <a:rPr lang="en-US" dirty="0"/>
              <a:t>Prior studies</a:t>
            </a:r>
          </a:p>
          <a:p>
            <a:pPr lvl="1"/>
            <a:r>
              <a:rPr lang="en-US" dirty="0"/>
              <a:t>Statistical methods used in previous studies</a:t>
            </a:r>
          </a:p>
          <a:p>
            <a:pPr lvl="1"/>
            <a:r>
              <a:rPr lang="en-US" dirty="0"/>
              <a:t>Important site characteristics</a:t>
            </a:r>
          </a:p>
          <a:p>
            <a:r>
              <a:rPr lang="en-US" dirty="0"/>
              <a:t>Methodology</a:t>
            </a:r>
          </a:p>
          <a:p>
            <a:pPr lvl="1"/>
            <a:r>
              <a:rPr lang="en-US" dirty="0"/>
              <a:t>Research question and analysis</a:t>
            </a:r>
          </a:p>
          <a:p>
            <a:pPr lvl="1"/>
            <a:r>
              <a:rPr lang="en-US" dirty="0"/>
              <a:t>Sourcing data</a:t>
            </a:r>
          </a:p>
          <a:p>
            <a:pPr lvl="1"/>
            <a:r>
              <a:rPr lang="en-US" dirty="0"/>
              <a:t>Analytical methods and software to be used</a:t>
            </a:r>
          </a:p>
          <a:p>
            <a:r>
              <a:rPr lang="en-US" dirty="0"/>
              <a:t>Results/Output</a:t>
            </a:r>
          </a:p>
          <a:p>
            <a:r>
              <a:rPr lang="en-US" dirty="0"/>
              <a:t>Presentation of results</a:t>
            </a:r>
          </a:p>
          <a:p>
            <a:r>
              <a:rPr lang="en-US" dirty="0"/>
              <a:t>Way ahead</a:t>
            </a:r>
          </a:p>
          <a:p>
            <a:r>
              <a:rPr lang="en-US" dirty="0"/>
              <a:t>Timeline</a:t>
            </a:r>
          </a:p>
          <a:p>
            <a:r>
              <a:rPr lang="en-US" dirty="0"/>
              <a:t>Citations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9768A4-7A6F-4BDC-9AA9-7673E6143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703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31A09-C72B-474B-8DAC-B7D5FCFB4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491" y="609600"/>
            <a:ext cx="9417393" cy="967409"/>
          </a:xfrm>
        </p:spPr>
        <p:txBody>
          <a:bodyPr>
            <a:normAutofit fontScale="90000"/>
          </a:bodyPr>
          <a:lstStyle/>
          <a:p>
            <a:r>
              <a:rPr lang="en-US" dirty="0"/>
              <a:t>Introduction to the Common Teasel </a:t>
            </a:r>
            <a:r>
              <a:rPr lang="en-US" sz="2200" i="1" dirty="0"/>
              <a:t>(</a:t>
            </a:r>
            <a:r>
              <a:rPr lang="en-US" sz="2200" i="1" dirty="0" err="1"/>
              <a:t>Dipsacus</a:t>
            </a:r>
            <a:r>
              <a:rPr lang="en-US" sz="2200" i="1" dirty="0"/>
              <a:t> </a:t>
            </a:r>
            <a:r>
              <a:rPr lang="en-US" sz="2200" i="1" dirty="0" err="1"/>
              <a:t>Fullonum</a:t>
            </a:r>
            <a:r>
              <a:rPr lang="en-US" sz="2200" i="1" dirty="0"/>
              <a:t> L.)</a:t>
            </a:r>
            <a:endParaRPr lang="en-US" i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DDD096-2F38-46B3-98A5-D0B90D24E9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53"/>
          <a:stretch/>
        </p:blipFill>
        <p:spPr>
          <a:xfrm>
            <a:off x="7047061" y="4038495"/>
            <a:ext cx="3047666" cy="19315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CB74835-325E-49D4-90A7-625883187C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1124" y="3658310"/>
            <a:ext cx="3352800" cy="2514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99A2E2F-57A6-4961-869D-AFD0425DFD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0971" y="3949898"/>
            <a:ext cx="1777016" cy="2108726"/>
          </a:xfrm>
          <a:prstGeom prst="rect">
            <a:avLst/>
          </a:prstGeom>
        </p:spPr>
      </p:pic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855EC233-100B-4C82-9592-E3866451C64E}"/>
              </a:ext>
            </a:extLst>
          </p:cNvPr>
          <p:cNvSpPr txBox="1">
            <a:spLocks/>
          </p:cNvSpPr>
          <p:nvPr/>
        </p:nvSpPr>
        <p:spPr>
          <a:xfrm>
            <a:off x="766853" y="1413123"/>
            <a:ext cx="8596668" cy="47597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Native to Europe and temperate Asia</a:t>
            </a:r>
          </a:p>
          <a:p>
            <a:pPr lvl="1"/>
            <a:r>
              <a:rPr lang="en-US" dirty="0"/>
              <a:t>Introduced to North America during the 1700s </a:t>
            </a:r>
          </a:p>
          <a:p>
            <a:pPr lvl="1"/>
            <a:r>
              <a:rPr lang="en-US" dirty="0"/>
              <a:t>Original use was for wool processing and as ornamental</a:t>
            </a:r>
          </a:p>
          <a:p>
            <a:r>
              <a:rPr lang="en-US" dirty="0"/>
              <a:t>Favors disturbed sites</a:t>
            </a:r>
          </a:p>
          <a:p>
            <a:r>
              <a:rPr lang="en-US" dirty="0"/>
              <a:t>“Noxious weed” in several countries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7A8374-203E-4726-BF94-DC36A01DE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228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2E748-0031-4A0E-A6DF-449C30591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54157"/>
          </a:xfrm>
        </p:spPr>
        <p:txBody>
          <a:bodyPr>
            <a:normAutofit/>
          </a:bodyPr>
          <a:lstStyle/>
          <a:p>
            <a:r>
              <a:rPr lang="en-US" sz="3200" dirty="0"/>
              <a:t>Interest to forest managers?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81F9D1-CB24-4150-9E7E-C4A3C866A0A4}"/>
              </a:ext>
            </a:extLst>
          </p:cNvPr>
          <p:cNvSpPr txBox="1"/>
          <p:nvPr/>
        </p:nvSpPr>
        <p:spPr>
          <a:xfrm>
            <a:off x="7372591" y="6126190"/>
            <a:ext cx="4540025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100" b="1" dirty="0"/>
              <a:t>Teasel distribution from Early Detection and Distribution Mapping</a:t>
            </a:r>
          </a:p>
          <a:p>
            <a:r>
              <a:rPr lang="en-US" sz="1100" b="1" dirty="0"/>
              <a:t>https://www.invasiveplantatlas.org/subject.html?sub=3018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8602F5-BE2C-4FFE-A269-C1BED0C584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0147" y="2210764"/>
            <a:ext cx="6655880" cy="3764731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5031A16-3678-4ECF-B78B-652E4B770C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8613"/>
            <a:ext cx="8596668" cy="4759787"/>
          </a:xfrm>
        </p:spPr>
        <p:txBody>
          <a:bodyPr/>
          <a:lstStyle/>
          <a:p>
            <a:r>
              <a:rPr lang="en-US" dirty="0"/>
              <a:t>Spread through most of North America </a:t>
            </a:r>
          </a:p>
          <a:p>
            <a:pPr lvl="1"/>
            <a:r>
              <a:rPr lang="en-US" dirty="0"/>
              <a:t>Potential to become an invasive species</a:t>
            </a:r>
          </a:p>
          <a:p>
            <a:pPr lvl="1"/>
            <a:r>
              <a:rPr lang="en-US" dirty="0"/>
              <a:t>Spreading into valuable agricultural areas </a:t>
            </a:r>
          </a:p>
          <a:p>
            <a:r>
              <a:rPr lang="en-US" dirty="0"/>
              <a:t>U.S. Forest Service &amp; National Park Service</a:t>
            </a:r>
          </a:p>
          <a:p>
            <a:pPr lvl="1"/>
            <a:r>
              <a:rPr lang="en-US" dirty="0"/>
              <a:t>U.S. Forest Service has tracked teasel since 2009</a:t>
            </a:r>
          </a:p>
          <a:p>
            <a:r>
              <a:rPr lang="en-US" dirty="0"/>
              <a:t>Most common teasel studies in the U.S. are </a:t>
            </a:r>
            <a:br>
              <a:rPr lang="en-US" dirty="0"/>
            </a:br>
            <a:r>
              <a:rPr lang="en-US" dirty="0"/>
              <a:t>conducted in California</a:t>
            </a:r>
          </a:p>
          <a:p>
            <a:r>
              <a:rPr lang="en-US" dirty="0"/>
              <a:t>Most studies focus on potential biological controls</a:t>
            </a:r>
          </a:p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E048D4B-69D4-41D8-834E-A2BDE141D0C0}"/>
              </a:ext>
            </a:extLst>
          </p:cNvPr>
          <p:cNvSpPr/>
          <p:nvPr/>
        </p:nvSpPr>
        <p:spPr>
          <a:xfrm>
            <a:off x="5325979" y="2197768"/>
            <a:ext cx="1748589" cy="2450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87EB6AC-AEDE-4824-A355-DAA464AC5111}"/>
              </a:ext>
            </a:extLst>
          </p:cNvPr>
          <p:cNvSpPr/>
          <p:nvPr/>
        </p:nvSpPr>
        <p:spPr>
          <a:xfrm>
            <a:off x="5358063" y="5727032"/>
            <a:ext cx="978569" cy="2450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BB43CEA-9E8F-4DB0-8774-2D027124A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255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31A09-C72B-474B-8DAC-B7D5FCFB4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67409"/>
          </a:xfrm>
        </p:spPr>
        <p:txBody>
          <a:bodyPr>
            <a:normAutofit/>
          </a:bodyPr>
          <a:lstStyle/>
          <a:p>
            <a:r>
              <a:rPr lang="en-US" sz="3200" dirty="0"/>
              <a:t>Project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48F42-3586-409D-AEC4-246261D2CE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77009"/>
            <a:ext cx="8596668" cy="4464353"/>
          </a:xfrm>
        </p:spPr>
        <p:txBody>
          <a:bodyPr>
            <a:normAutofit/>
          </a:bodyPr>
          <a:lstStyle/>
          <a:p>
            <a:r>
              <a:rPr lang="en-US" sz="2000" dirty="0"/>
              <a:t>What are the important site characteristics that determine where common teasel will grow in Colorado’s public lands? </a:t>
            </a:r>
            <a:br>
              <a:rPr lang="en-US" sz="2000" dirty="0"/>
            </a:br>
            <a:endParaRPr lang="en-US" sz="2000" dirty="0"/>
          </a:p>
          <a:p>
            <a:r>
              <a:rPr lang="en-US" sz="2000" dirty="0"/>
              <a:t>Can a Python program be written to allow forest managers to easily identify possible teasel locations?</a:t>
            </a:r>
          </a:p>
          <a:p>
            <a:pPr marL="0" indent="0">
              <a:buNone/>
            </a:pPr>
            <a:br>
              <a:rPr lang="en-US" sz="2000" dirty="0"/>
            </a:b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F8E2BA-1B70-4F3F-AE3F-73A4ED0CE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963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2E748-0031-4A0E-A6DF-449C30591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54157"/>
          </a:xfrm>
        </p:spPr>
        <p:txBody>
          <a:bodyPr>
            <a:normAutofit/>
          </a:bodyPr>
          <a:lstStyle/>
          <a:p>
            <a:r>
              <a:rPr lang="en-US" sz="3200" dirty="0"/>
              <a:t>Prior related studies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3D7643B-6294-4474-A147-AF0AF8B8CF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44661"/>
            <a:ext cx="8596668" cy="4671391"/>
          </a:xfrm>
        </p:spPr>
        <p:txBody>
          <a:bodyPr>
            <a:normAutofit/>
          </a:bodyPr>
          <a:lstStyle/>
          <a:p>
            <a:r>
              <a:rPr lang="en-US" dirty="0"/>
              <a:t>2008 - Master’s student at San Jose State University</a:t>
            </a:r>
          </a:p>
          <a:p>
            <a:pPr lvl="1"/>
            <a:r>
              <a:rPr lang="en-US" dirty="0"/>
              <a:t>Used multiple logistic regression &amp; weighted overlays</a:t>
            </a:r>
          </a:p>
          <a:p>
            <a:pPr lvl="1"/>
            <a:r>
              <a:rPr lang="en-US" dirty="0"/>
              <a:t>Considered 5 site characteristics</a:t>
            </a:r>
          </a:p>
          <a:p>
            <a:pPr lvl="1"/>
            <a:r>
              <a:rPr lang="en-US" dirty="0"/>
              <a:t>Did not include “human presence” as a factor</a:t>
            </a:r>
            <a:br>
              <a:rPr lang="en-US" dirty="0"/>
            </a:br>
            <a:endParaRPr lang="en-US" dirty="0"/>
          </a:p>
          <a:p>
            <a:r>
              <a:rPr lang="en-US" dirty="0"/>
              <a:t>2016 – USFS published a study for Colorado</a:t>
            </a:r>
          </a:p>
          <a:p>
            <a:pPr lvl="1"/>
            <a:r>
              <a:rPr lang="en-US" dirty="0"/>
              <a:t>Used logit and </a:t>
            </a:r>
            <a:r>
              <a:rPr lang="en-US" dirty="0" err="1"/>
              <a:t>probit</a:t>
            </a:r>
            <a:r>
              <a:rPr lang="en-US" dirty="0"/>
              <a:t> regression analysis</a:t>
            </a:r>
          </a:p>
          <a:p>
            <a:pPr lvl="1"/>
            <a:r>
              <a:rPr lang="en-US" dirty="0"/>
              <a:t>Considered 6 physical site characteristics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609B0E-39A7-48C5-9642-C375D2B7E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710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2E748-0031-4A0E-A6DF-449C30591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54157"/>
          </a:xfrm>
        </p:spPr>
        <p:txBody>
          <a:bodyPr>
            <a:normAutofit/>
          </a:bodyPr>
          <a:lstStyle/>
          <a:p>
            <a:r>
              <a:rPr lang="en-US" sz="3200" dirty="0"/>
              <a:t>Statistical methods used in previous studies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3D7643B-6294-4474-A147-AF0AF8B8CF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77009"/>
            <a:ext cx="8596668" cy="4671391"/>
          </a:xfrm>
        </p:spPr>
        <p:txBody>
          <a:bodyPr>
            <a:normAutofit/>
          </a:bodyPr>
          <a:lstStyle/>
          <a:p>
            <a:r>
              <a:rPr lang="en-US" dirty="0"/>
              <a:t>Global Moran’s I</a:t>
            </a:r>
          </a:p>
          <a:p>
            <a:r>
              <a:rPr lang="en-US" dirty="0"/>
              <a:t>Optimized hot spot analysis</a:t>
            </a:r>
          </a:p>
          <a:p>
            <a:r>
              <a:rPr lang="en-US" dirty="0" err="1"/>
              <a:t>TwoStep</a:t>
            </a:r>
            <a:r>
              <a:rPr lang="en-US" dirty="0"/>
              <a:t> and Heckman method (“</a:t>
            </a:r>
            <a:r>
              <a:rPr lang="en-US" dirty="0" err="1"/>
              <a:t>Heckit</a:t>
            </a:r>
            <a:r>
              <a:rPr lang="en-US" dirty="0"/>
              <a:t>”)</a:t>
            </a:r>
          </a:p>
          <a:p>
            <a:r>
              <a:rPr lang="en-US" dirty="0"/>
              <a:t>Logistic regression models</a:t>
            </a:r>
          </a:p>
          <a:p>
            <a:pPr lvl="1"/>
            <a:r>
              <a:rPr lang="en-US" dirty="0"/>
              <a:t>Likelihood maps and weighted overlays</a:t>
            </a:r>
          </a:p>
          <a:p>
            <a:r>
              <a:rPr lang="en-US" dirty="0" err="1"/>
              <a:t>Probit</a:t>
            </a:r>
            <a:r>
              <a:rPr lang="en-US" dirty="0"/>
              <a:t> regression models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C179183-0CFF-40B8-B212-A4549BEA4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45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2E748-0031-4A0E-A6DF-449C30591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54157"/>
          </a:xfrm>
        </p:spPr>
        <p:txBody>
          <a:bodyPr>
            <a:normAutofit/>
          </a:bodyPr>
          <a:lstStyle/>
          <a:p>
            <a:r>
              <a:rPr lang="en-US" sz="3200" dirty="0"/>
              <a:t>Identifying site characteristics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53C4C-1633-4982-A325-C5A14149EB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563758"/>
            <a:ext cx="9241217" cy="4770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Two types of site characteristics will be used to identify potential teasel locations: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22F0361-4E3A-4231-AED2-26C16FABA691}"/>
              </a:ext>
            </a:extLst>
          </p:cNvPr>
          <p:cNvSpPr txBox="1">
            <a:spLocks/>
          </p:cNvSpPr>
          <p:nvPr/>
        </p:nvSpPr>
        <p:spPr>
          <a:xfrm>
            <a:off x="677334" y="2040835"/>
            <a:ext cx="4239223" cy="44776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+mj-lt"/>
              <a:buAutoNum type="arabicPeriod"/>
            </a:pPr>
            <a:r>
              <a:rPr lang="en-US" dirty="0"/>
              <a:t>Environmental characteristics</a:t>
            </a:r>
          </a:p>
          <a:p>
            <a:pPr lvl="1"/>
            <a:r>
              <a:rPr lang="en-US" dirty="0"/>
              <a:t>Elevation</a:t>
            </a:r>
          </a:p>
          <a:p>
            <a:pPr lvl="1"/>
            <a:r>
              <a:rPr lang="en-US" dirty="0"/>
              <a:t>Slope</a:t>
            </a:r>
          </a:p>
          <a:p>
            <a:pPr lvl="1"/>
            <a:r>
              <a:rPr lang="en-US" dirty="0"/>
              <a:t>Aspect</a:t>
            </a:r>
          </a:p>
          <a:p>
            <a:pPr lvl="1"/>
            <a:r>
              <a:rPr lang="en-US" dirty="0"/>
              <a:t>Proximity to water sources</a:t>
            </a:r>
          </a:p>
          <a:p>
            <a:pPr lvl="1"/>
            <a:r>
              <a:rPr lang="en-US" dirty="0"/>
              <a:t>Canopy cover / amount of sunlight</a:t>
            </a:r>
          </a:p>
          <a:p>
            <a:pPr lvl="1"/>
            <a:r>
              <a:rPr lang="en-US" dirty="0"/>
              <a:t>Temperature</a:t>
            </a:r>
          </a:p>
          <a:p>
            <a:pPr lvl="1"/>
            <a:r>
              <a:rPr lang="en-US" dirty="0"/>
              <a:t>Soil type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2EFDE9E-C469-430D-883F-70721DB59DED}"/>
              </a:ext>
            </a:extLst>
          </p:cNvPr>
          <p:cNvSpPr txBox="1">
            <a:spLocks/>
          </p:cNvSpPr>
          <p:nvPr/>
        </p:nvSpPr>
        <p:spPr>
          <a:xfrm>
            <a:off x="4975668" y="2040835"/>
            <a:ext cx="4565897" cy="44776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+mj-lt"/>
              <a:buAutoNum type="arabicPeriod" startAt="2"/>
            </a:pPr>
            <a:r>
              <a:rPr lang="en-US" dirty="0"/>
              <a:t>Human-related characteristics</a:t>
            </a:r>
          </a:p>
          <a:p>
            <a:pPr lvl="1"/>
            <a:r>
              <a:rPr lang="en-US" dirty="0"/>
              <a:t>Proximity to transportation networks</a:t>
            </a:r>
          </a:p>
          <a:p>
            <a:pPr lvl="1"/>
            <a:r>
              <a:rPr lang="en-US" dirty="0"/>
              <a:t>Distance from population centers</a:t>
            </a:r>
          </a:p>
          <a:p>
            <a:pPr lvl="1"/>
            <a:r>
              <a:rPr lang="en-US" dirty="0"/>
              <a:t>Presence of forest </a:t>
            </a:r>
            <a:r>
              <a:rPr lang="en-US" dirty="0" err="1"/>
              <a:t>clearcuts</a:t>
            </a:r>
            <a:r>
              <a:rPr lang="en-US" dirty="0"/>
              <a:t> and/or wetlands</a:t>
            </a:r>
          </a:p>
          <a:p>
            <a:pPr lvl="1"/>
            <a:r>
              <a:rPr lang="en-US" dirty="0"/>
              <a:t>Human presence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024AFA-5425-4CD4-B24B-4C47C0BE3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386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47BCA-6F7F-455A-ACE6-16EA92D15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59854"/>
          </a:xfrm>
        </p:spPr>
        <p:txBody>
          <a:bodyPr>
            <a:normAutofit/>
          </a:bodyPr>
          <a:lstStyle/>
          <a:p>
            <a:r>
              <a:rPr lang="en-US" sz="3200" dirty="0"/>
              <a:t>Research question and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B91862-41F8-43F8-A046-F9E4D57A38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69454"/>
            <a:ext cx="8596668" cy="4110962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Question</a:t>
            </a:r>
          </a:p>
          <a:p>
            <a:r>
              <a:rPr lang="en-US" dirty="0"/>
              <a:t>The likelihood that common teasel will grow in a given location is related to slope, canopy cover, elevation, temperature, aspect, soil characteristics, distance to population centers, human presence, presence of </a:t>
            </a:r>
            <a:r>
              <a:rPr lang="en-US" dirty="0" err="1"/>
              <a:t>clearcuts</a:t>
            </a:r>
            <a:r>
              <a:rPr lang="en-US" dirty="0"/>
              <a:t>/wetlands, and proximity to water and transportation networks.</a:t>
            </a:r>
          </a:p>
          <a:p>
            <a:pPr marL="0" indent="0">
              <a:buNone/>
            </a:pPr>
            <a:br>
              <a:rPr lang="en-US" sz="2000" dirty="0"/>
            </a:br>
            <a:r>
              <a:rPr lang="en-US" sz="2000" dirty="0"/>
              <a:t>Analysis and output</a:t>
            </a:r>
          </a:p>
          <a:p>
            <a:r>
              <a:rPr lang="en-US" dirty="0"/>
              <a:t>Logistic regression models </a:t>
            </a:r>
          </a:p>
          <a:p>
            <a:r>
              <a:rPr lang="en-US" dirty="0"/>
              <a:t>Probability maps</a:t>
            </a:r>
          </a:p>
          <a:p>
            <a:r>
              <a:rPr lang="en-US" dirty="0"/>
              <a:t>Python program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9089AC-9FDA-4670-8DDE-FB5B54F50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10447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25488</TotalTime>
  <Words>1009</Words>
  <Application>Microsoft Office PowerPoint</Application>
  <PresentationFormat>Widescreen</PresentationFormat>
  <Paragraphs>150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Trebuchet MS</vt:lpstr>
      <vt:lpstr>Wingdings 3</vt:lpstr>
      <vt:lpstr>Facet</vt:lpstr>
      <vt:lpstr>Predicting locations of common teasel growth in Colorado's public lands</vt:lpstr>
      <vt:lpstr>Outline</vt:lpstr>
      <vt:lpstr>Introduction to the Common Teasel (Dipsacus Fullonum L.)</vt:lpstr>
      <vt:lpstr>Interest to forest managers?</vt:lpstr>
      <vt:lpstr>Project objectives</vt:lpstr>
      <vt:lpstr>Prior related studies</vt:lpstr>
      <vt:lpstr>Statistical methods used in previous studies</vt:lpstr>
      <vt:lpstr>Identifying site characteristics</vt:lpstr>
      <vt:lpstr>Research question and analysis</vt:lpstr>
      <vt:lpstr>Sourcing data</vt:lpstr>
      <vt:lpstr>PowerPoint Presentation</vt:lpstr>
      <vt:lpstr>Analytical methods</vt:lpstr>
      <vt:lpstr>Predictors</vt:lpstr>
      <vt:lpstr>Results / Output</vt:lpstr>
      <vt:lpstr>Presentation of results</vt:lpstr>
      <vt:lpstr>Way ahead</vt:lpstr>
      <vt:lpstr>Capstone project timeline</vt:lpstr>
      <vt:lpstr>References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Predicting locations of common teasel growth in Colorado's public lands</dc:title>
  <dc:creator>Becky</dc:creator>
  <cp:lastModifiedBy>Becky</cp:lastModifiedBy>
  <cp:revision>117</cp:revision>
  <dcterms:created xsi:type="dcterms:W3CDTF">2018-11-21T04:37:57Z</dcterms:created>
  <dcterms:modified xsi:type="dcterms:W3CDTF">2018-12-14T04:14:12Z</dcterms:modified>
</cp:coreProperties>
</file>