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3" r:id="rId6"/>
    <p:sldId id="261" r:id="rId7"/>
    <p:sldId id="269" r:id="rId8"/>
    <p:sldId id="275" r:id="rId9"/>
    <p:sldId id="276" r:id="rId10"/>
    <p:sldId id="278" r:id="rId11"/>
    <p:sldId id="268" r:id="rId12"/>
    <p:sldId id="277" r:id="rId13"/>
    <p:sldId id="280" r:id="rId14"/>
    <p:sldId id="279" r:id="rId15"/>
    <p:sldId id="281" r:id="rId16"/>
    <p:sldId id="282" r:id="rId17"/>
    <p:sldId id="283" r:id="rId18"/>
    <p:sldId id="284" r:id="rId19"/>
    <p:sldId id="285" r:id="rId20"/>
    <p:sldId id="288" r:id="rId21"/>
    <p:sldId id="286" r:id="rId22"/>
    <p:sldId id="287" r:id="rId23"/>
    <p:sldId id="289" r:id="rId24"/>
    <p:sldId id="290" r:id="rId25"/>
    <p:sldId id="271" r:id="rId26"/>
    <p:sldId id="270" r:id="rId27"/>
    <p:sldId id="291" r:id="rId28"/>
    <p:sldId id="292" r:id="rId29"/>
    <p:sldId id="293" r:id="rId30"/>
    <p:sldId id="294" r:id="rId31"/>
    <p:sldId id="272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808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8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3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4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9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36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7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4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97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4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8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325CD-6161-442B-B52F-88D79546E4BA}" type="datetimeFigureOut">
              <a:rPr lang="en-US" smtClean="0"/>
              <a:t>7/16/2022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72792-A354-486F-878E-0BC4D9A32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8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80" y="5448300"/>
            <a:ext cx="11911419" cy="122257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 descr="Other University Symbols | Penn State Brand Boo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21775" r="60595" b="27041"/>
          <a:stretch/>
        </p:blipFill>
        <p:spPr bwMode="auto">
          <a:xfrm>
            <a:off x="10702703" y="240047"/>
            <a:ext cx="1208943" cy="1250462"/>
          </a:xfrm>
          <a:custGeom>
            <a:avLst/>
            <a:gdLst>
              <a:gd name="connsiteX0" fmla="*/ 604472 w 1208943"/>
              <a:gd name="connsiteY0" fmla="*/ 0 h 1250462"/>
              <a:gd name="connsiteX1" fmla="*/ 1196663 w 1208943"/>
              <a:gd name="connsiteY1" fmla="*/ 499225 h 1250462"/>
              <a:gd name="connsiteX2" fmla="*/ 1208943 w 1208943"/>
              <a:gd name="connsiteY2" fmla="*/ 625221 h 1250462"/>
              <a:gd name="connsiteX3" fmla="*/ 1208943 w 1208943"/>
              <a:gd name="connsiteY3" fmla="*/ 625241 h 1250462"/>
              <a:gd name="connsiteX4" fmla="*/ 1196663 w 1208943"/>
              <a:gd name="connsiteY4" fmla="*/ 751237 h 1250462"/>
              <a:gd name="connsiteX5" fmla="*/ 604472 w 1208943"/>
              <a:gd name="connsiteY5" fmla="*/ 1250462 h 1250462"/>
              <a:gd name="connsiteX6" fmla="*/ 0 w 1208943"/>
              <a:gd name="connsiteY6" fmla="*/ 625231 h 1250462"/>
              <a:gd name="connsiteX7" fmla="*/ 604472 w 1208943"/>
              <a:gd name="connsiteY7" fmla="*/ 0 h 125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8943" h="1250462">
                <a:moveTo>
                  <a:pt x="604472" y="0"/>
                </a:moveTo>
                <a:cubicBezTo>
                  <a:pt x="896583" y="0"/>
                  <a:pt x="1140299" y="214318"/>
                  <a:pt x="1196663" y="499225"/>
                </a:cubicBezTo>
                <a:lnTo>
                  <a:pt x="1208943" y="625221"/>
                </a:lnTo>
                <a:lnTo>
                  <a:pt x="1208943" y="625241"/>
                </a:lnTo>
                <a:lnTo>
                  <a:pt x="1196663" y="751237"/>
                </a:lnTo>
                <a:cubicBezTo>
                  <a:pt x="1140299" y="1036144"/>
                  <a:pt x="896583" y="1250462"/>
                  <a:pt x="604472" y="1250462"/>
                </a:cubicBezTo>
                <a:cubicBezTo>
                  <a:pt x="270631" y="1250462"/>
                  <a:pt x="0" y="970537"/>
                  <a:pt x="0" y="625231"/>
                </a:cubicBezTo>
                <a:cubicBezTo>
                  <a:pt x="0" y="279925"/>
                  <a:pt x="270631" y="0"/>
                  <a:pt x="604472" y="0"/>
                </a:cubicBezTo>
                <a:close/>
              </a:path>
            </a:pathLst>
          </a:custGeom>
          <a:noFill/>
          <a:effectLst>
            <a:glow rad="127000">
              <a:schemeClr val="accent1">
                <a:alpha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3993" y="240047"/>
            <a:ext cx="7405425" cy="43088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 596A</a:t>
            </a:r>
          </a:p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Final Presentation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Student: Jeremy Penton</a:t>
            </a:r>
          </a:p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Advisor: Ms. Karen Schuckman</a:t>
            </a:r>
          </a:p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July 18, 2022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4957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3328" y="1506628"/>
            <a:ext cx="7711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use of </a:t>
            </a:r>
            <a:r>
              <a:rPr lang="en-US" sz="2400" dirty="0">
                <a:highlight>
                  <a:srgbClr val="FFFF00"/>
                </a:highlight>
              </a:rPr>
              <a:t>3D </a:t>
            </a:r>
            <a:r>
              <a:rPr lang="en-US" sz="2400" dirty="0" err="1">
                <a:highlight>
                  <a:srgbClr val="FFFF00"/>
                </a:highlight>
              </a:rPr>
              <a:t>Basemaps</a:t>
            </a:r>
            <a:r>
              <a:rPr lang="en-US" sz="2400" dirty="0">
                <a:highlight>
                  <a:srgbClr val="FFFF00"/>
                </a:highlight>
              </a:rPr>
              <a:t> Solution</a:t>
            </a:r>
            <a:r>
              <a:rPr lang="en-US" sz="2400" dirty="0"/>
              <a:t> from ESRI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Surfaces will be created and features will be extracted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Tasks in ArcGIS Pro guide users through repeatable workflows, improve efficiency and promote best practices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300" y="1456524"/>
            <a:ext cx="2983554" cy="51112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43991" y="321689"/>
            <a:ext cx="45257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Background (cont.)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439" y="3124231"/>
            <a:ext cx="5508702" cy="34758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ESRI</a:t>
            </a:r>
          </a:p>
        </p:txBody>
      </p:sp>
    </p:spTree>
    <p:extLst>
      <p:ext uri="{BB962C8B-B14F-4D97-AF65-F5344CB8AC3E}">
        <p14:creationId xmlns:p14="http://schemas.microsoft.com/office/powerpoint/2010/main" val="9907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53210" y="321689"/>
            <a:ext cx="3907352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 Timeline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019" y="1988039"/>
            <a:ext cx="315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Completion</a:t>
            </a:r>
          </a:p>
          <a:p>
            <a:r>
              <a:rPr lang="en-US" sz="2400" dirty="0"/>
              <a:t>of 596A</a:t>
            </a:r>
          </a:p>
          <a:p>
            <a:endParaRPr lang="en-US" sz="24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C5D2A12-1930-23E8-2361-9E055464DA98}"/>
              </a:ext>
            </a:extLst>
          </p:cNvPr>
          <p:cNvSpPr/>
          <p:nvPr/>
        </p:nvSpPr>
        <p:spPr>
          <a:xfrm>
            <a:off x="451944" y="1654738"/>
            <a:ext cx="1932589" cy="44249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1E0B4-8D56-ACA1-ABA1-39D56DDDFE85}"/>
              </a:ext>
            </a:extLst>
          </p:cNvPr>
          <p:cNvSpPr txBox="1"/>
          <p:nvPr/>
        </p:nvSpPr>
        <p:spPr>
          <a:xfrm>
            <a:off x="800757" y="1690068"/>
            <a:ext cx="1108842" cy="37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4D553-716E-6DBC-7721-4E052CECCCEB}"/>
              </a:ext>
            </a:extLst>
          </p:cNvPr>
          <p:cNvSpPr txBox="1"/>
          <p:nvPr/>
        </p:nvSpPr>
        <p:spPr>
          <a:xfrm>
            <a:off x="2324754" y="2612581"/>
            <a:ext cx="2532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 Downloads</a:t>
            </a:r>
          </a:p>
          <a:p>
            <a:r>
              <a:rPr lang="en-US" sz="2400" dirty="0"/>
              <a:t>File Organization</a:t>
            </a:r>
          </a:p>
          <a:p>
            <a:r>
              <a:rPr lang="en-US" sz="2400" dirty="0"/>
              <a:t>Feature Clean Up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74A9F0B-734D-75BE-74ED-5D0A2E1DC412}"/>
              </a:ext>
            </a:extLst>
          </p:cNvPr>
          <p:cNvSpPr/>
          <p:nvPr/>
        </p:nvSpPr>
        <p:spPr>
          <a:xfrm>
            <a:off x="2384533" y="2161206"/>
            <a:ext cx="2532993" cy="54656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18EFF-694E-94EF-DC80-68B7ED245626}"/>
              </a:ext>
            </a:extLst>
          </p:cNvPr>
          <p:cNvSpPr txBox="1"/>
          <p:nvPr/>
        </p:nvSpPr>
        <p:spPr>
          <a:xfrm>
            <a:off x="2324754" y="2266815"/>
            <a:ext cx="26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-September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658A5-008F-4E25-DB43-F05A9EAD6DD4}"/>
              </a:ext>
            </a:extLst>
          </p:cNvPr>
          <p:cNvSpPr txBox="1"/>
          <p:nvPr/>
        </p:nvSpPr>
        <p:spPr>
          <a:xfrm>
            <a:off x="4809139" y="3269189"/>
            <a:ext cx="6946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Begin to run 3D </a:t>
            </a:r>
            <a:r>
              <a:rPr lang="en-US" sz="2400" dirty="0" err="1"/>
              <a:t>Basemap</a:t>
            </a:r>
            <a:r>
              <a:rPr lang="en-US" sz="2400" dirty="0"/>
              <a:t> Solutions</a:t>
            </a:r>
          </a:p>
          <a:p>
            <a:r>
              <a:rPr lang="en-US" sz="2400" dirty="0" err="1"/>
              <a:t>Geog</a:t>
            </a:r>
            <a:r>
              <a:rPr lang="en-US" sz="2400" dirty="0"/>
              <a:t> 871 Geospatial Technology Project Management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8D85A69-696F-C6BE-DF49-360DA38B70DF}"/>
              </a:ext>
            </a:extLst>
          </p:cNvPr>
          <p:cNvSpPr/>
          <p:nvPr/>
        </p:nvSpPr>
        <p:spPr>
          <a:xfrm>
            <a:off x="4861041" y="2778012"/>
            <a:ext cx="3907352" cy="5183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0F6114-4588-5C91-2162-8F6A235EEE90}"/>
              </a:ext>
            </a:extLst>
          </p:cNvPr>
          <p:cNvSpPr txBox="1"/>
          <p:nvPr/>
        </p:nvSpPr>
        <p:spPr>
          <a:xfrm>
            <a:off x="5408012" y="2852508"/>
            <a:ext cx="26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October - December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B942FF-2635-A95E-DA1A-55F8F37ED7C8}"/>
              </a:ext>
            </a:extLst>
          </p:cNvPr>
          <p:cNvSpPr txBox="1"/>
          <p:nvPr/>
        </p:nvSpPr>
        <p:spPr>
          <a:xfrm>
            <a:off x="260474" y="4424869"/>
            <a:ext cx="260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Quality Check</a:t>
            </a:r>
          </a:p>
          <a:p>
            <a:r>
              <a:rPr lang="en-US" sz="2400" dirty="0"/>
              <a:t>Data</a:t>
            </a:r>
          </a:p>
          <a:p>
            <a:r>
              <a:rPr lang="en-US" sz="2400" dirty="0"/>
              <a:t>Begin 596B</a:t>
            </a:r>
          </a:p>
          <a:p>
            <a:endParaRPr lang="en-US" sz="24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05FA209-38B7-163E-E718-17F1483B6710}"/>
              </a:ext>
            </a:extLst>
          </p:cNvPr>
          <p:cNvSpPr/>
          <p:nvPr/>
        </p:nvSpPr>
        <p:spPr>
          <a:xfrm>
            <a:off x="382655" y="4047365"/>
            <a:ext cx="1932589" cy="44249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1DA855-CDF6-13D3-D11B-E5F92C8416D5}"/>
              </a:ext>
            </a:extLst>
          </p:cNvPr>
          <p:cNvSpPr txBox="1"/>
          <p:nvPr/>
        </p:nvSpPr>
        <p:spPr>
          <a:xfrm>
            <a:off x="495970" y="4083944"/>
            <a:ext cx="14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January 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83B03-146D-ED01-EDAD-37C893784BCD}"/>
              </a:ext>
            </a:extLst>
          </p:cNvPr>
          <p:cNvSpPr txBox="1"/>
          <p:nvPr/>
        </p:nvSpPr>
        <p:spPr>
          <a:xfrm>
            <a:off x="2173675" y="5057203"/>
            <a:ext cx="2606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Design User Interface</a:t>
            </a:r>
          </a:p>
          <a:p>
            <a:endParaRPr lang="en-US" sz="2400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052CAF-A370-DF31-96B4-9F32415E2969}"/>
              </a:ext>
            </a:extLst>
          </p:cNvPr>
          <p:cNvSpPr/>
          <p:nvPr/>
        </p:nvSpPr>
        <p:spPr>
          <a:xfrm>
            <a:off x="2295856" y="4679699"/>
            <a:ext cx="1932589" cy="44249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DB1C99-4F40-A981-F78C-0F3C28A48CFF}"/>
              </a:ext>
            </a:extLst>
          </p:cNvPr>
          <p:cNvSpPr txBox="1"/>
          <p:nvPr/>
        </p:nvSpPr>
        <p:spPr>
          <a:xfrm>
            <a:off x="2409171" y="4716278"/>
            <a:ext cx="194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February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A3E56-84C0-998D-3F37-79AA37D8745B}"/>
              </a:ext>
            </a:extLst>
          </p:cNvPr>
          <p:cNvSpPr txBox="1"/>
          <p:nvPr/>
        </p:nvSpPr>
        <p:spPr>
          <a:xfrm>
            <a:off x="4228445" y="5434707"/>
            <a:ext cx="3642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Complete 596B</a:t>
            </a:r>
          </a:p>
          <a:p>
            <a:r>
              <a:rPr lang="en-US" sz="2400" dirty="0"/>
              <a:t>Present Material </a:t>
            </a:r>
          </a:p>
          <a:p>
            <a:r>
              <a:rPr lang="en-US" sz="2400" dirty="0"/>
              <a:t>Complete MGIS Program!</a:t>
            </a:r>
          </a:p>
          <a:p>
            <a:endParaRPr lang="en-US" sz="24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1FC855A-46A3-EC72-010A-4BCFFC1B7726}"/>
              </a:ext>
            </a:extLst>
          </p:cNvPr>
          <p:cNvSpPr/>
          <p:nvPr/>
        </p:nvSpPr>
        <p:spPr>
          <a:xfrm>
            <a:off x="4350626" y="5057203"/>
            <a:ext cx="1932589" cy="442490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33C5E2-D15A-EF23-1EBF-D0B1081F8DAC}"/>
              </a:ext>
            </a:extLst>
          </p:cNvPr>
          <p:cNvSpPr txBox="1"/>
          <p:nvPr/>
        </p:nvSpPr>
        <p:spPr>
          <a:xfrm>
            <a:off x="4463941" y="5093782"/>
            <a:ext cx="14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2023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</a:t>
            </a:r>
            <a:r>
              <a:rPr lang="en-US" sz="1000" dirty="0" err="1"/>
              <a:t>shutterstock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852" y="4240257"/>
            <a:ext cx="1840317" cy="21771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420" y="1690068"/>
            <a:ext cx="2557054" cy="16983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541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36176" y="321689"/>
            <a:ext cx="214142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Progress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329" y="2113188"/>
            <a:ext cx="10408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Downloaded all </a:t>
            </a:r>
            <a:r>
              <a:rPr lang="en-US" sz="2400" dirty="0" err="1"/>
              <a:t>lidar</a:t>
            </a:r>
            <a:r>
              <a:rPr lang="en-US" sz="2400" dirty="0"/>
              <a:t>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Downloaded, geo-referenced, mosaicked and clipped 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Requested and received building footprint data from the parish GIS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Desktop ground truth 10% of the AOI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Deployed the ESRI solution and ran a small test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Created 4 LAS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Counted overlapping buildings between LASDs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330" y="1405302"/>
            <a:ext cx="3562194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Completed thus far: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285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51222" y="321689"/>
            <a:ext cx="251132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Lidar Data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330" y="1808388"/>
            <a:ext cx="52127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(97) tiles touch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Tile dimensions are 1,500 m x 1,500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meet USGS 3DEP specs the data needs to be QL2 or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These tiles are QL1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Naming convention is based on the USNG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50" y="1458685"/>
            <a:ext cx="3628768" cy="5193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451" r="-440" b="53922"/>
          <a:stretch/>
        </p:blipFill>
        <p:spPr>
          <a:xfrm>
            <a:off x="9455005" y="2120628"/>
            <a:ext cx="2154924" cy="3675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J. Penton</a:t>
            </a:r>
          </a:p>
        </p:txBody>
      </p:sp>
    </p:spTree>
    <p:extLst>
      <p:ext uri="{BB962C8B-B14F-4D97-AF65-F5344CB8AC3E}">
        <p14:creationId xmlns:p14="http://schemas.microsoft.com/office/powerpoint/2010/main" val="10100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43680" y="321689"/>
            <a:ext cx="492641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exactly is QL1?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45" y="1843194"/>
            <a:ext cx="6104646" cy="46833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253239" y="1843194"/>
            <a:ext cx="5428737" cy="2572506"/>
            <a:chOff x="253239" y="1993506"/>
            <a:chExt cx="5428737" cy="25725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b="22602"/>
            <a:stretch/>
          </p:blipFill>
          <p:spPr>
            <a:xfrm>
              <a:off x="253239" y="1993506"/>
              <a:ext cx="5428737" cy="186803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53239" y="4104347"/>
              <a:ext cx="5212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Quality Level 1</a:t>
              </a:r>
            </a:p>
          </p:txBody>
        </p:sp>
        <p:sp>
          <p:nvSpPr>
            <p:cNvPr id="2" name="5-Point Star 1"/>
            <p:cNvSpPr/>
            <p:nvPr/>
          </p:nvSpPr>
          <p:spPr>
            <a:xfrm>
              <a:off x="4282517" y="3046469"/>
              <a:ext cx="243534" cy="24353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USGS</a:t>
            </a:r>
          </a:p>
        </p:txBody>
      </p:sp>
    </p:spTree>
    <p:extLst>
      <p:ext uri="{BB962C8B-B14F-4D97-AF65-F5344CB8AC3E}">
        <p14:creationId xmlns:p14="http://schemas.microsoft.com/office/powerpoint/2010/main" val="30498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05506" y="316672"/>
            <a:ext cx="5402761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Imagery for Swipe Tool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32" y="1481019"/>
            <a:ext cx="1152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Found 1952 imagery that was not geo-referenced so I referenced, mosaicked and clipped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Found 2017 NAIP imagery that was geo-referenced just needed to mosaic and clip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95018" y="2715818"/>
            <a:ext cx="5325503" cy="3507661"/>
            <a:chOff x="295018" y="2715818"/>
            <a:chExt cx="5325503" cy="35076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8511" y="2811891"/>
              <a:ext cx="2082010" cy="32273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018" y="2715818"/>
              <a:ext cx="2941269" cy="3507661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3037490" y="4235669"/>
              <a:ext cx="501021" cy="38888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0905" y="2524476"/>
            <a:ext cx="5612626" cy="4029308"/>
            <a:chOff x="6090905" y="2524476"/>
            <a:chExt cx="5612626" cy="40293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9201" y="2767805"/>
              <a:ext cx="2224330" cy="33155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0905" y="2524476"/>
              <a:ext cx="2750454" cy="4029308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8922507" y="4225159"/>
              <a:ext cx="501021" cy="38888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 J. Penton</a:t>
            </a:r>
          </a:p>
        </p:txBody>
      </p:sp>
    </p:spTree>
    <p:extLst>
      <p:ext uri="{BB962C8B-B14F-4D97-AF65-F5344CB8AC3E}">
        <p14:creationId xmlns:p14="http://schemas.microsoft.com/office/powerpoint/2010/main" val="36744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43349" y="296079"/>
            <a:ext cx="452707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 Footprints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33" y="1481019"/>
            <a:ext cx="1103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Requested a snapshot in time (2017) from the parish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Clipped out building feature class to my AOI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775" y="2388172"/>
            <a:ext cx="3742432" cy="406285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830207" y="2224391"/>
            <a:ext cx="3652312" cy="4091840"/>
            <a:chOff x="4830207" y="2522967"/>
            <a:chExt cx="3540216" cy="3793264"/>
          </a:xfrm>
        </p:grpSpPr>
        <p:sp>
          <p:nvSpPr>
            <p:cNvPr id="13" name="Right Arrow 12"/>
            <p:cNvSpPr/>
            <p:nvPr/>
          </p:nvSpPr>
          <p:spPr>
            <a:xfrm>
              <a:off x="4830207" y="3999185"/>
              <a:ext cx="501021" cy="38888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2094" y="2522967"/>
              <a:ext cx="2448329" cy="379326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482519" y="2388172"/>
            <a:ext cx="293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18,720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 J. Penton</a:t>
            </a:r>
          </a:p>
        </p:txBody>
      </p:sp>
    </p:spTree>
    <p:extLst>
      <p:ext uri="{BB962C8B-B14F-4D97-AF65-F5344CB8AC3E}">
        <p14:creationId xmlns:p14="http://schemas.microsoft.com/office/powerpoint/2010/main" val="37690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29985" y="300496"/>
            <a:ext cx="6153801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 Footprints (cont.)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33" y="1481019"/>
            <a:ext cx="11035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found out, at the time, they collected smaller shed/storage type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they don’t collect anything under 400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95" y="2419599"/>
            <a:ext cx="6562725" cy="42005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7467" y="2211053"/>
            <a:ext cx="10232154" cy="4294019"/>
            <a:chOff x="1797467" y="2211053"/>
            <a:chExt cx="10232154" cy="4294019"/>
          </a:xfrm>
        </p:grpSpPr>
        <p:sp>
          <p:nvSpPr>
            <p:cNvPr id="12" name="TextBox 11"/>
            <p:cNvSpPr txBox="1"/>
            <p:nvPr/>
          </p:nvSpPr>
          <p:spPr>
            <a:xfrm>
              <a:off x="7964680" y="2211053"/>
              <a:ext cx="406494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I only wanted 900 sf or bigger.  This looked like a smart choice to keep single wide trailers in the dataset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This query reduced my building count to 13,493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dirty="0"/>
            </a:p>
          </p:txBody>
        </p:sp>
        <p:sp>
          <p:nvSpPr>
            <p:cNvPr id="3" name="Multiply 2"/>
            <p:cNvSpPr/>
            <p:nvPr/>
          </p:nvSpPr>
          <p:spPr>
            <a:xfrm>
              <a:off x="5331115" y="3080081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3441031" y="5598693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4772526" y="3283406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ultiply 18"/>
            <p:cNvSpPr/>
            <p:nvPr/>
          </p:nvSpPr>
          <p:spPr>
            <a:xfrm>
              <a:off x="3891477" y="3473114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1797467" y="5446294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ultiply 20"/>
            <p:cNvSpPr/>
            <p:nvPr/>
          </p:nvSpPr>
          <p:spPr>
            <a:xfrm>
              <a:off x="4941343" y="5598692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ultiply 21"/>
            <p:cNvSpPr/>
            <p:nvPr/>
          </p:nvSpPr>
          <p:spPr>
            <a:xfrm>
              <a:off x="6987088" y="5598691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ultiply 22"/>
            <p:cNvSpPr/>
            <p:nvPr/>
          </p:nvSpPr>
          <p:spPr>
            <a:xfrm>
              <a:off x="5514472" y="5446293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ultiply 23"/>
            <p:cNvSpPr/>
            <p:nvPr/>
          </p:nvSpPr>
          <p:spPr>
            <a:xfrm>
              <a:off x="6009496" y="5799219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ultiply 24"/>
            <p:cNvSpPr/>
            <p:nvPr/>
          </p:nvSpPr>
          <p:spPr>
            <a:xfrm>
              <a:off x="3783310" y="2986003"/>
              <a:ext cx="545432" cy="705853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 J. Penton</a:t>
            </a:r>
          </a:p>
        </p:txBody>
      </p:sp>
    </p:spTree>
    <p:extLst>
      <p:ext uri="{BB962C8B-B14F-4D97-AF65-F5344CB8AC3E}">
        <p14:creationId xmlns:p14="http://schemas.microsoft.com/office/powerpoint/2010/main" val="19620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43350" y="340332"/>
            <a:ext cx="5274714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Desktop Ground Truth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137" y="1365644"/>
            <a:ext cx="11035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Suggested to look over 10% of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2017 NAIP was perfect for this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Randomly picked 7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42" y="2469338"/>
            <a:ext cx="2712608" cy="4183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404" y="1684437"/>
            <a:ext cx="4684864" cy="473410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031958" y="1684437"/>
            <a:ext cx="3505446" cy="35934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31958" y="5277855"/>
            <a:ext cx="3505446" cy="1140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818444" y="1651056"/>
            <a:ext cx="175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Needs footprint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91614" y="2006329"/>
            <a:ext cx="278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Needs footprint</a:t>
            </a:r>
          </a:p>
          <a:p>
            <a:r>
              <a:rPr lang="en-US" b="1" dirty="0">
                <a:solidFill>
                  <a:srgbClr val="FFFF00"/>
                </a:solidFill>
              </a:rPr>
              <a:t>expanded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60601" y="4424937"/>
            <a:ext cx="175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Needs footprint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39464" y="4631524"/>
            <a:ext cx="124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Needs</a:t>
            </a:r>
          </a:p>
          <a:p>
            <a:r>
              <a:rPr lang="en-US" b="1" dirty="0">
                <a:solidFill>
                  <a:srgbClr val="FFFF00"/>
                </a:solidFill>
              </a:rPr>
              <a:t>footprint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84851" y="2542836"/>
            <a:ext cx="175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Needs footprint</a:t>
            </a:r>
          </a:p>
          <a:p>
            <a:r>
              <a:rPr lang="en-US" b="1" dirty="0">
                <a:solidFill>
                  <a:srgbClr val="FFFF00"/>
                </a:solidFill>
              </a:rPr>
              <a:t>deleted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 J. Penton</a:t>
            </a:r>
          </a:p>
        </p:txBody>
      </p:sp>
    </p:spTree>
    <p:extLst>
      <p:ext uri="{BB962C8B-B14F-4D97-AF65-F5344CB8AC3E}">
        <p14:creationId xmlns:p14="http://schemas.microsoft.com/office/powerpoint/2010/main" val="2021896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42" t="6081" r="3739" b="4904"/>
          <a:stretch/>
        </p:blipFill>
        <p:spPr>
          <a:xfrm>
            <a:off x="2492153" y="2023383"/>
            <a:ext cx="7387257" cy="29845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8412" y="307999"/>
            <a:ext cx="6901441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Desktop Ground Truth (cont.)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33" y="1481019"/>
            <a:ext cx="1103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Happy with the results of 96% average of building footprints being present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137" y="5096466"/>
            <a:ext cx="11035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Depending on time, I may review all tiles and modify building footprint feature class as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Once I have </a:t>
            </a:r>
            <a:r>
              <a:rPr lang="en-US" sz="2400" dirty="0" err="1"/>
              <a:t>lidar</a:t>
            </a:r>
            <a:r>
              <a:rPr lang="en-US" sz="2400" dirty="0"/>
              <a:t> on top of building footprints this will be more evident.  The imagery and </a:t>
            </a:r>
            <a:r>
              <a:rPr lang="en-US" sz="2400" dirty="0" err="1"/>
              <a:t>lidar</a:t>
            </a:r>
            <a:r>
              <a:rPr lang="en-US" sz="2400" dirty="0"/>
              <a:t> won’t be an exact match.  I was lucky to find data in the same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098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48066" y="321689"/>
            <a:ext cx="1917641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Agenda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1" y="1604256"/>
            <a:ext cx="68906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Goals for 596A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 Timeline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Anticipated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Possible Presentation 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Knowledge Acquired/Applied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Acknowledgements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846908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816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32446" y="307999"/>
            <a:ext cx="8121454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Deployed Solution on Sample Area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137" y="1492938"/>
            <a:ext cx="11035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ran the tile, that my home is located in, through the deployed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Things turned out quite nice, however there were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948412" y="2927053"/>
            <a:ext cx="5795963" cy="2720417"/>
            <a:chOff x="2948412" y="2927053"/>
            <a:chExt cx="5795963" cy="27204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8412" y="2927053"/>
              <a:ext cx="5795963" cy="27204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948412" y="2927053"/>
              <a:ext cx="243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Incorrect - 60’ tall trailer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828639" y="3296385"/>
              <a:ext cx="263011" cy="283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 J. Penton</a:t>
            </a:r>
          </a:p>
        </p:txBody>
      </p:sp>
    </p:spTree>
    <p:extLst>
      <p:ext uri="{BB962C8B-B14F-4D97-AF65-F5344CB8AC3E}">
        <p14:creationId xmlns:p14="http://schemas.microsoft.com/office/powerpoint/2010/main" val="24199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98370" y="307999"/>
            <a:ext cx="461703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Dividing up the AOI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33" y="1481019"/>
            <a:ext cx="51231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Crashed while trying to create 1 LASD (las dataset)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Crashed while trying to half the area into 2 LASDs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Succeeded when quartering up the data into 4 LASDs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2" y="4116031"/>
            <a:ext cx="3841476" cy="229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52619" y="1636056"/>
            <a:ext cx="6637919" cy="4959951"/>
            <a:chOff x="4624992" y="1636056"/>
            <a:chExt cx="6637919" cy="495995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088" y="1636056"/>
              <a:ext cx="4777823" cy="4959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4992" y="4116031"/>
              <a:ext cx="1990725" cy="1019175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 J. Penton</a:t>
            </a:r>
          </a:p>
        </p:txBody>
      </p:sp>
    </p:spTree>
    <p:extLst>
      <p:ext uri="{BB962C8B-B14F-4D97-AF65-F5344CB8AC3E}">
        <p14:creationId xmlns:p14="http://schemas.microsoft.com/office/powerpoint/2010/main" val="12049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18287" y="307999"/>
            <a:ext cx="3577198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 Matching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122" y="1546965"/>
            <a:ext cx="11035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Partial buildings will be created due to the (4) LASDs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Basically the buildings will be split at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659" y="2772458"/>
            <a:ext cx="5545591" cy="357919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339847" y="5337242"/>
            <a:ext cx="264403" cy="537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693961" y="5337241"/>
            <a:ext cx="264403" cy="537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473065" y="5337241"/>
            <a:ext cx="264403" cy="537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 J. Penton</a:t>
            </a:r>
          </a:p>
        </p:txBody>
      </p:sp>
    </p:spTree>
    <p:extLst>
      <p:ext uri="{BB962C8B-B14F-4D97-AF65-F5344CB8AC3E}">
        <p14:creationId xmlns:p14="http://schemas.microsoft.com/office/powerpoint/2010/main" val="985699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8412" y="307999"/>
            <a:ext cx="5203925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 Matching (cont.)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33" y="1481019"/>
            <a:ext cx="6197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total of (57) buildings will need modifications after </a:t>
            </a:r>
            <a:r>
              <a:rPr lang="en-US" sz="2400" dirty="0" err="1"/>
              <a:t>multipatches</a:t>
            </a:r>
            <a:r>
              <a:rPr lang="en-US" sz="2400" dirty="0"/>
              <a:t> are finished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41" y="1481019"/>
            <a:ext cx="3508579" cy="506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</a:t>
            </a:r>
            <a:r>
              <a:rPr lang="en-US" sz="1000" dirty="0" err="1"/>
              <a:t>shutterstock</a:t>
            </a:r>
            <a:r>
              <a:rPr lang="en-US" sz="1000" dirty="0"/>
              <a:t> / J. Penton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053" y="2703682"/>
            <a:ext cx="29146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36176" y="321689"/>
            <a:ext cx="2601674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Remaining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365" y="2065089"/>
            <a:ext cx="107396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Building footprint clean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 3D </a:t>
            </a:r>
            <a:r>
              <a:rPr lang="en-US" sz="2400" dirty="0" err="1"/>
              <a:t>Basemaps</a:t>
            </a:r>
            <a:r>
              <a:rPr lang="en-US" sz="2400" dirty="0"/>
              <a:t> solution on (4) LASDs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Troubleshoot </a:t>
            </a:r>
            <a:r>
              <a:rPr lang="en-US" sz="2400" dirty="0" err="1"/>
              <a:t>multipatch</a:t>
            </a:r>
            <a:r>
              <a:rPr lang="en-US" sz="2400" dirty="0"/>
              <a:t>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 up building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Obtain DEM from TNM for buildings to sit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user interface where public can view the data (swipe tool, info tool for elevation data, 3D explorer to allow for measurements)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797365" y="1458685"/>
            <a:ext cx="1221616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do: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190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53210" y="321689"/>
            <a:ext cx="457599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Anticipated Results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A72CF-BA03-07C0-881A-7C821CB4FC19}"/>
              </a:ext>
            </a:extLst>
          </p:cNvPr>
          <p:cNvSpPr txBox="1"/>
          <p:nvPr/>
        </p:nvSpPr>
        <p:spPr>
          <a:xfrm>
            <a:off x="361294" y="1649746"/>
            <a:ext cx="7298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shareable high-quality 3D model of my hometown based on </a:t>
            </a:r>
            <a:r>
              <a:rPr lang="en-US" sz="2400" dirty="0" err="1"/>
              <a:t>lidar</a:t>
            </a:r>
            <a:r>
              <a:rPr lang="en-US" sz="2400" dirty="0"/>
              <a:t>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4956D-9B5C-517F-203B-DB76425C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206" y="3008285"/>
            <a:ext cx="2924941" cy="9317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F5DEED-5B7D-FCAF-6B54-B5439B7FC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40" y="1649746"/>
            <a:ext cx="2839472" cy="1049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79" y="2535778"/>
            <a:ext cx="5741042" cy="268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378" y="4455746"/>
            <a:ext cx="5149869" cy="2067708"/>
          </a:xfrm>
          <a:prstGeom prst="rect">
            <a:avLst/>
          </a:prstGeom>
        </p:spPr>
      </p:pic>
      <p:cxnSp>
        <p:nvCxnSpPr>
          <p:cNvPr id="11" name="Curved Connector 10"/>
          <p:cNvCxnSpPr>
            <a:stCxn id="2" idx="2"/>
          </p:cNvCxnSpPr>
          <p:nvPr/>
        </p:nvCxnSpPr>
        <p:spPr>
          <a:xfrm rot="16200000" flipH="1">
            <a:off x="4141666" y="4673444"/>
            <a:ext cx="742587" cy="1843119"/>
          </a:xfrm>
          <a:prstGeom prst="curvedConnector2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ESRI</a:t>
            </a:r>
          </a:p>
        </p:txBody>
      </p:sp>
    </p:spTree>
    <p:extLst>
      <p:ext uri="{BB962C8B-B14F-4D97-AF65-F5344CB8AC3E}">
        <p14:creationId xmlns:p14="http://schemas.microsoft.com/office/powerpoint/2010/main" val="2854325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58139" y="321689"/>
            <a:ext cx="4897495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Presentation Venues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6ED46-9A0E-B650-F046-A069BB61DB0F}"/>
              </a:ext>
            </a:extLst>
          </p:cNvPr>
          <p:cNvSpPr txBox="1"/>
          <p:nvPr/>
        </p:nvSpPr>
        <p:spPr>
          <a:xfrm>
            <a:off x="361294" y="1649746"/>
            <a:ext cx="11284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2022 the ESRI Southeast User Conference was in March.  This would be a good potential conference since I’ll be using their deployed solution.  It may align with the end of 596B for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2022 the URISA-IAAO GIS/Valuation Tech Conference was in March.  It too may align with the end of 596B for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City council meeting, if they show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Zoom session with peers</a:t>
            </a:r>
          </a:p>
        </p:txBody>
      </p:sp>
    </p:spTree>
    <p:extLst>
      <p:ext uri="{BB962C8B-B14F-4D97-AF65-F5344CB8AC3E}">
        <p14:creationId xmlns:p14="http://schemas.microsoft.com/office/powerpoint/2010/main" val="697055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0018" y="312847"/>
            <a:ext cx="685373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Knowledge Acquired/Applied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7626E3-D74F-8977-8F55-C26B7618AA90}"/>
              </a:ext>
            </a:extLst>
          </p:cNvPr>
          <p:cNvGrpSpPr/>
          <p:nvPr/>
        </p:nvGrpSpPr>
        <p:grpSpPr>
          <a:xfrm>
            <a:off x="420766" y="1713915"/>
            <a:ext cx="11808382" cy="1749079"/>
            <a:chOff x="258638" y="4703549"/>
            <a:chExt cx="11808382" cy="17490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00C287-4E01-CAC5-9271-EF5DA42AD7CB}"/>
                </a:ext>
              </a:extLst>
            </p:cNvPr>
            <p:cNvGrpSpPr/>
            <p:nvPr/>
          </p:nvGrpSpPr>
          <p:grpSpPr>
            <a:xfrm>
              <a:off x="258638" y="4703549"/>
              <a:ext cx="1933903" cy="1749079"/>
              <a:chOff x="501629" y="4911013"/>
              <a:chExt cx="1933903" cy="1749079"/>
            </a:xfrm>
          </p:grpSpPr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648959E3-CF52-5C5C-BC56-8115E3D4E1A1}"/>
                  </a:ext>
                </a:extLst>
              </p:cNvPr>
              <p:cNvSpPr/>
              <p:nvPr/>
            </p:nvSpPr>
            <p:spPr>
              <a:xfrm>
                <a:off x="785023" y="4911013"/>
                <a:ext cx="1367114" cy="1379747"/>
              </a:xfrm>
              <a:prstGeom prst="flowChartConnector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581294-6C20-68EA-96D5-07A2D96781CB}"/>
                  </a:ext>
                </a:extLst>
              </p:cNvPr>
              <p:cNvSpPr txBox="1"/>
              <p:nvPr/>
            </p:nvSpPr>
            <p:spPr>
              <a:xfrm>
                <a:off x="501629" y="6290760"/>
                <a:ext cx="1933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Dr. Bradley Doorn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54002F-FCCE-C7A8-6C76-BB7895DCD54E}"/>
                </a:ext>
              </a:extLst>
            </p:cNvPr>
            <p:cNvSpPr/>
            <p:nvPr/>
          </p:nvSpPr>
          <p:spPr>
            <a:xfrm>
              <a:off x="1926936" y="4793257"/>
              <a:ext cx="101400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480 – Exploring Imagery &amp; Elevation Data in GIS Applications </a:t>
              </a:r>
            </a:p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Discussed sensors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6A6C1D-98F4-AF8E-A567-917DE3B7C5B4}"/>
              </a:ext>
            </a:extLst>
          </p:cNvPr>
          <p:cNvGrpSpPr/>
          <p:nvPr/>
        </p:nvGrpSpPr>
        <p:grpSpPr>
          <a:xfrm>
            <a:off x="2888973" y="3068633"/>
            <a:ext cx="9039071" cy="1689645"/>
            <a:chOff x="2865208" y="3866386"/>
            <a:chExt cx="9039071" cy="168964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DFA1444-FBB5-BFAC-F3C7-5490D9BDFEB3}"/>
                </a:ext>
              </a:extLst>
            </p:cNvPr>
            <p:cNvGrpSpPr/>
            <p:nvPr/>
          </p:nvGrpSpPr>
          <p:grpSpPr>
            <a:xfrm>
              <a:off x="9576716" y="3866386"/>
              <a:ext cx="2327563" cy="1689645"/>
              <a:chOff x="304800" y="4911013"/>
              <a:chExt cx="2327563" cy="1689645"/>
            </a:xfrm>
          </p:grpSpPr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C0BB6573-80D7-4D35-A93F-5215F530CF06}"/>
                  </a:ext>
                </a:extLst>
              </p:cNvPr>
              <p:cNvSpPr/>
              <p:nvPr/>
            </p:nvSpPr>
            <p:spPr>
              <a:xfrm>
                <a:off x="785024" y="4911013"/>
                <a:ext cx="1367114" cy="1379747"/>
              </a:xfrm>
              <a:prstGeom prst="flowChartConnector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47ACBA-CC04-F60A-0739-2866788E1C07}"/>
                  </a:ext>
                </a:extLst>
              </p:cNvPr>
              <p:cNvSpPr txBox="1"/>
              <p:nvPr/>
            </p:nvSpPr>
            <p:spPr>
              <a:xfrm>
                <a:off x="304800" y="6231326"/>
                <a:ext cx="2327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Ms. Karen Schuckman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3E6884-5A2E-129E-0292-511CBCDFBC8A}"/>
                </a:ext>
              </a:extLst>
            </p:cNvPr>
            <p:cNvSpPr/>
            <p:nvPr/>
          </p:nvSpPr>
          <p:spPr>
            <a:xfrm>
              <a:off x="2865208" y="4097913"/>
              <a:ext cx="681263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481 – Topographic Mapping with Lidar </a:t>
              </a:r>
            </a:p>
            <a:p>
              <a:pPr algn="r"/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Lidar visualization and manipulation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80CF47-4844-10AE-CA53-5DB826312234}"/>
              </a:ext>
            </a:extLst>
          </p:cNvPr>
          <p:cNvGrpSpPr/>
          <p:nvPr/>
        </p:nvGrpSpPr>
        <p:grpSpPr>
          <a:xfrm>
            <a:off x="341839" y="4564381"/>
            <a:ext cx="9047109" cy="1777584"/>
            <a:chOff x="407540" y="4911013"/>
            <a:chExt cx="9047109" cy="1777584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648959E3-CF52-5C5C-BC56-8115E3D4E1A1}"/>
                </a:ext>
              </a:extLst>
            </p:cNvPr>
            <p:cNvSpPr/>
            <p:nvPr/>
          </p:nvSpPr>
          <p:spPr>
            <a:xfrm>
              <a:off x="785023" y="4911013"/>
              <a:ext cx="1367114" cy="1379747"/>
            </a:xfrm>
            <a:prstGeom prst="flowChartConnector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581294-6C20-68EA-96D5-07A2D96781CB}"/>
                </a:ext>
              </a:extLst>
            </p:cNvPr>
            <p:cNvSpPr txBox="1"/>
            <p:nvPr/>
          </p:nvSpPr>
          <p:spPr>
            <a:xfrm>
              <a:off x="407540" y="6319265"/>
              <a:ext cx="2146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Ms. Michelle </a:t>
              </a:r>
              <a:r>
                <a:rPr lang="en-US" dirty="0" err="1"/>
                <a:t>Zeider</a:t>
              </a:r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5113B6-18DC-0D93-35FD-B4217E0233B1}"/>
                </a:ext>
              </a:extLst>
            </p:cNvPr>
            <p:cNvSpPr/>
            <p:nvPr/>
          </p:nvSpPr>
          <p:spPr>
            <a:xfrm>
              <a:off x="2363669" y="5196744"/>
              <a:ext cx="7090980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484 – GIS Database Development</a:t>
              </a:r>
            </a:p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Data organization is key to a successful project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863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826FB4-E5F8-B63C-A8CE-18F8FF9F3F41}"/>
              </a:ext>
            </a:extLst>
          </p:cNvPr>
          <p:cNvGrpSpPr/>
          <p:nvPr/>
        </p:nvGrpSpPr>
        <p:grpSpPr>
          <a:xfrm>
            <a:off x="508409" y="3970087"/>
            <a:ext cx="11074527" cy="2246769"/>
            <a:chOff x="-5409871" y="4399790"/>
            <a:chExt cx="10652843" cy="2246769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505251B-B291-D894-D272-7D452C105C44}"/>
                </a:ext>
              </a:extLst>
            </p:cNvPr>
            <p:cNvSpPr/>
            <p:nvPr/>
          </p:nvSpPr>
          <p:spPr>
            <a:xfrm>
              <a:off x="3608383" y="4568264"/>
              <a:ext cx="1367114" cy="1379747"/>
            </a:xfrm>
            <a:prstGeom prst="flowChartConnector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23240E-93FF-9D49-D9F0-E8F88326F765}"/>
                </a:ext>
              </a:extLst>
            </p:cNvPr>
            <p:cNvSpPr txBox="1"/>
            <p:nvPr/>
          </p:nvSpPr>
          <p:spPr>
            <a:xfrm>
              <a:off x="3498375" y="5978538"/>
              <a:ext cx="1744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Dr. Fritz Kessler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88A178-7AD0-9F12-FE60-08118BB31C84}"/>
                </a:ext>
              </a:extLst>
            </p:cNvPr>
            <p:cNvSpPr/>
            <p:nvPr/>
          </p:nvSpPr>
          <p:spPr>
            <a:xfrm>
              <a:off x="-5409871" y="4399790"/>
              <a:ext cx="8710727" cy="224676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861 – The Earth is Round and Maps are Flat: SRS in GIS</a:t>
              </a:r>
            </a:p>
            <a:p>
              <a:pPr algn="r"/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It’s not a good practice to blindly accepting what ArcGIS Pro says should happen.  Know your projection and coordinate system.  Also had Dr. Kessler for the cartography course </a:t>
              </a:r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486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80CF47-4844-10AE-CA53-5DB826312234}"/>
              </a:ext>
            </a:extLst>
          </p:cNvPr>
          <p:cNvGrpSpPr/>
          <p:nvPr/>
        </p:nvGrpSpPr>
        <p:grpSpPr>
          <a:xfrm>
            <a:off x="271352" y="1704639"/>
            <a:ext cx="11778660" cy="1780316"/>
            <a:chOff x="407539" y="4908281"/>
            <a:chExt cx="11778660" cy="1780316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648959E3-CF52-5C5C-BC56-8115E3D4E1A1}"/>
                </a:ext>
              </a:extLst>
            </p:cNvPr>
            <p:cNvSpPr/>
            <p:nvPr/>
          </p:nvSpPr>
          <p:spPr>
            <a:xfrm>
              <a:off x="932805" y="4908281"/>
              <a:ext cx="1367114" cy="1379747"/>
            </a:xfrm>
            <a:prstGeom prst="flowChartConnector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581294-6C20-68EA-96D5-07A2D96781CB}"/>
                </a:ext>
              </a:extLst>
            </p:cNvPr>
            <p:cNvSpPr txBox="1"/>
            <p:nvPr/>
          </p:nvSpPr>
          <p:spPr>
            <a:xfrm>
              <a:off x="407539" y="6319265"/>
              <a:ext cx="260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Mr. Jarlath O’Neil-Dunne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5113B6-18DC-0D93-35FD-B4217E0233B1}"/>
                </a:ext>
              </a:extLst>
            </p:cNvPr>
            <p:cNvSpPr/>
            <p:nvPr/>
          </p:nvSpPr>
          <p:spPr>
            <a:xfrm>
              <a:off x="3010674" y="4908281"/>
              <a:ext cx="9175525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883 – Remote Sensing Image Analysis and Applications</a:t>
              </a:r>
            </a:p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Even though not a change detection project a swipe tool</a:t>
              </a:r>
            </a:p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will show evident change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680018" y="312847"/>
            <a:ext cx="685373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Knowledge Acquired/Applied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6783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0CF47-4844-10AE-CA53-5DB826312234}"/>
              </a:ext>
            </a:extLst>
          </p:cNvPr>
          <p:cNvGrpSpPr/>
          <p:nvPr/>
        </p:nvGrpSpPr>
        <p:grpSpPr>
          <a:xfrm>
            <a:off x="379783" y="1551176"/>
            <a:ext cx="10404959" cy="2246769"/>
            <a:chOff x="1031227" y="5097671"/>
            <a:chExt cx="10404959" cy="2246769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648959E3-CF52-5C5C-BC56-8115E3D4E1A1}"/>
                </a:ext>
              </a:extLst>
            </p:cNvPr>
            <p:cNvSpPr/>
            <p:nvPr/>
          </p:nvSpPr>
          <p:spPr>
            <a:xfrm>
              <a:off x="1230672" y="5381890"/>
              <a:ext cx="1367114" cy="1379747"/>
            </a:xfrm>
            <a:prstGeom prst="flowChartConnector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581294-6C20-68EA-96D5-07A2D96781CB}"/>
                </a:ext>
              </a:extLst>
            </p:cNvPr>
            <p:cNvSpPr txBox="1"/>
            <p:nvPr/>
          </p:nvSpPr>
          <p:spPr>
            <a:xfrm>
              <a:off x="1031227" y="6866446"/>
              <a:ext cx="260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Dr. Douglas Miller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5113B6-18DC-0D93-35FD-B4217E0233B1}"/>
                </a:ext>
              </a:extLst>
            </p:cNvPr>
            <p:cNvSpPr/>
            <p:nvPr/>
          </p:nvSpPr>
          <p:spPr>
            <a:xfrm>
              <a:off x="3010674" y="5097671"/>
              <a:ext cx="8425512" cy="224676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589 – Emerging Trends in Remote Sensing</a:t>
              </a:r>
            </a:p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I’d never heard of solutions that could be</a:t>
              </a:r>
            </a:p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deployed from ESRI.  Reminded me of the</a:t>
              </a:r>
            </a:p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new trends in remote sensing course I took exploring Google Earth Engine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80CF47-4844-10AE-CA53-5DB826312234}"/>
              </a:ext>
            </a:extLst>
          </p:cNvPr>
          <p:cNvGrpSpPr/>
          <p:nvPr/>
        </p:nvGrpSpPr>
        <p:grpSpPr>
          <a:xfrm>
            <a:off x="1879836" y="4486226"/>
            <a:ext cx="9774772" cy="1757168"/>
            <a:chOff x="3593022" y="4887914"/>
            <a:chExt cx="9774772" cy="1757168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48959E3-CF52-5C5C-BC56-8115E3D4E1A1}"/>
                </a:ext>
              </a:extLst>
            </p:cNvPr>
            <p:cNvSpPr/>
            <p:nvPr/>
          </p:nvSpPr>
          <p:spPr>
            <a:xfrm>
              <a:off x="11645302" y="4887914"/>
              <a:ext cx="1367114" cy="1379747"/>
            </a:xfrm>
            <a:prstGeom prst="flowChartConnector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581294-6C20-68EA-96D5-07A2D96781CB}"/>
                </a:ext>
              </a:extLst>
            </p:cNvPr>
            <p:cNvSpPr txBox="1"/>
            <p:nvPr/>
          </p:nvSpPr>
          <p:spPr>
            <a:xfrm>
              <a:off x="11378974" y="6275750"/>
              <a:ext cx="1988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Dr. Marcela Suarez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5113B6-18DC-0D93-35FD-B4217E0233B1}"/>
                </a:ext>
              </a:extLst>
            </p:cNvPr>
            <p:cNvSpPr/>
            <p:nvPr/>
          </p:nvSpPr>
          <p:spPr>
            <a:xfrm>
              <a:off x="3593022" y="4978705"/>
              <a:ext cx="7694158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583 – Geospatial System Analysis and Design</a:t>
              </a:r>
            </a:p>
            <a:p>
              <a:pPr algn="r"/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 sure to have the end user in mind when</a:t>
              </a:r>
            </a:p>
            <a:p>
              <a:pPr algn="r"/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designing the UX/UI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680018" y="312847"/>
            <a:ext cx="685373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Knowledge Acquired/Applied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7677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87047" y="321689"/>
            <a:ext cx="3039678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95" y="1458685"/>
            <a:ext cx="78510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Jeremy Penton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Married 21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Father of 2 high school aged boys (and 2 dogs)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Hold a bachelor degree in engineering from LSU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 for Louisiana’s State Department of Transportation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Have a Part 107 sUAS drone pilot’s license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Love working in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Was extremely hesitant to go back to school!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050" name="Picture 2" descr="c8d6bc5a-84fb-46d7-b6e9-0b272bc74a97@sw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3136" b="43537"/>
          <a:stretch/>
        </p:blipFill>
        <p:spPr bwMode="auto">
          <a:xfrm flipV="1">
            <a:off x="8588179" y="1593700"/>
            <a:ext cx="2970646" cy="14547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445" y="3322492"/>
            <a:ext cx="2327563" cy="30970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051" y="4871035"/>
            <a:ext cx="6623128" cy="1485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E65518-022A-61F5-7ED6-A067F091A3F8}"/>
              </a:ext>
            </a:extLst>
          </p:cNvPr>
          <p:cNvGrpSpPr/>
          <p:nvPr/>
        </p:nvGrpSpPr>
        <p:grpSpPr>
          <a:xfrm>
            <a:off x="304800" y="4911013"/>
            <a:ext cx="7207209" cy="1689645"/>
            <a:chOff x="304800" y="4911013"/>
            <a:chExt cx="7207209" cy="1689645"/>
          </a:xfrm>
        </p:grpSpPr>
        <p:sp>
          <p:nvSpPr>
            <p:cNvPr id="10" name="Freeform 9"/>
            <p:cNvSpPr/>
            <p:nvPr/>
          </p:nvSpPr>
          <p:spPr>
            <a:xfrm>
              <a:off x="5551858" y="5198075"/>
              <a:ext cx="1960151" cy="272804"/>
            </a:xfrm>
            <a:custGeom>
              <a:avLst/>
              <a:gdLst>
                <a:gd name="connsiteX0" fmla="*/ 0 w 1960151"/>
                <a:gd name="connsiteY0" fmla="*/ 191973 h 272804"/>
                <a:gd name="connsiteX1" fmla="*/ 95987 w 1960151"/>
                <a:gd name="connsiteY1" fmla="*/ 0 h 272804"/>
                <a:gd name="connsiteX2" fmla="*/ 1960151 w 1960151"/>
                <a:gd name="connsiteY2" fmla="*/ 75779 h 272804"/>
                <a:gd name="connsiteX3" fmla="*/ 1859112 w 1960151"/>
                <a:gd name="connsiteY3" fmla="*/ 272804 h 272804"/>
                <a:gd name="connsiteX4" fmla="*/ 0 w 1960151"/>
                <a:gd name="connsiteY4" fmla="*/ 191973 h 27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0151" h="272804">
                  <a:moveTo>
                    <a:pt x="0" y="191973"/>
                  </a:moveTo>
                  <a:lnTo>
                    <a:pt x="95987" y="0"/>
                  </a:lnTo>
                  <a:lnTo>
                    <a:pt x="1960151" y="75779"/>
                  </a:lnTo>
                  <a:lnTo>
                    <a:pt x="1859112" y="272804"/>
                  </a:lnTo>
                  <a:lnTo>
                    <a:pt x="0" y="191973"/>
                  </a:ln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413CE0-FC98-3112-A24E-DB04B4A32E2B}"/>
                </a:ext>
              </a:extLst>
            </p:cNvPr>
            <p:cNvGrpSpPr/>
            <p:nvPr/>
          </p:nvGrpSpPr>
          <p:grpSpPr>
            <a:xfrm>
              <a:off x="304800" y="4911013"/>
              <a:ext cx="2327563" cy="1689645"/>
              <a:chOff x="304800" y="4911013"/>
              <a:chExt cx="2327563" cy="1689645"/>
            </a:xfrm>
          </p:grpSpPr>
          <p:sp>
            <p:nvSpPr>
              <p:cNvPr id="12" name="Flowchart: Connector 11"/>
              <p:cNvSpPr/>
              <p:nvPr/>
            </p:nvSpPr>
            <p:spPr>
              <a:xfrm>
                <a:off x="785024" y="4911013"/>
                <a:ext cx="1367114" cy="1379747"/>
              </a:xfrm>
              <a:prstGeom prst="flowChartConnector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74735B-4AAF-5503-A1A2-D328F6E7262A}"/>
                  </a:ext>
                </a:extLst>
              </p:cNvPr>
              <p:cNvSpPr txBox="1"/>
              <p:nvPr/>
            </p:nvSpPr>
            <p:spPr>
              <a:xfrm>
                <a:off x="304800" y="6231326"/>
                <a:ext cx="2327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Ms. Karen Schuckman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Penn State University / J. Penton</a:t>
            </a:r>
          </a:p>
        </p:txBody>
      </p:sp>
    </p:spTree>
    <p:extLst>
      <p:ext uri="{BB962C8B-B14F-4D97-AF65-F5344CB8AC3E}">
        <p14:creationId xmlns:p14="http://schemas.microsoft.com/office/powerpoint/2010/main" val="161363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1ED6BA-E9B1-0DA9-5E65-2EA8DC7D1B33}"/>
              </a:ext>
            </a:extLst>
          </p:cNvPr>
          <p:cNvGrpSpPr/>
          <p:nvPr/>
        </p:nvGrpSpPr>
        <p:grpSpPr>
          <a:xfrm>
            <a:off x="289809" y="2142147"/>
            <a:ext cx="11658975" cy="1749079"/>
            <a:chOff x="1648696" y="5041974"/>
            <a:chExt cx="11658975" cy="1749079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255B27D5-32AD-036A-A191-09F379174F0D}"/>
                </a:ext>
              </a:extLst>
            </p:cNvPr>
            <p:cNvSpPr/>
            <p:nvPr/>
          </p:nvSpPr>
          <p:spPr>
            <a:xfrm>
              <a:off x="11751245" y="5041974"/>
              <a:ext cx="1367114" cy="1379747"/>
            </a:xfrm>
            <a:prstGeom prst="flowChartConnector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EF946-5768-D141-FA64-6E407AB714E0}"/>
                </a:ext>
              </a:extLst>
            </p:cNvPr>
            <p:cNvSpPr txBox="1"/>
            <p:nvPr/>
          </p:nvSpPr>
          <p:spPr>
            <a:xfrm>
              <a:off x="11672974" y="6421721"/>
              <a:ext cx="1634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Dr. Amy Griffin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CDE4D6-1CC0-7E9C-03C5-1DA527B4E57B}"/>
                </a:ext>
              </a:extLst>
            </p:cNvPr>
            <p:cNvSpPr/>
            <p:nvPr/>
          </p:nvSpPr>
          <p:spPr>
            <a:xfrm>
              <a:off x="1648696" y="5216179"/>
              <a:ext cx="9913237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2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Geog</a:t>
              </a:r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586 – Geographic Information Analysis</a:t>
              </a:r>
            </a:p>
            <a:p>
              <a:pPr algn="r"/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Practice creating visualizations and presenting data</a:t>
              </a:r>
              <a:endParaRPr lang="en-US" sz="28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endParaRPr>
            </a:p>
            <a:p>
              <a:r>
                <a:rPr lang="en-US" sz="3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endPara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80CF47-4844-10AE-CA53-5DB826312234}"/>
              </a:ext>
            </a:extLst>
          </p:cNvPr>
          <p:cNvGrpSpPr/>
          <p:nvPr/>
        </p:nvGrpSpPr>
        <p:grpSpPr>
          <a:xfrm>
            <a:off x="449370" y="4382707"/>
            <a:ext cx="7279806" cy="1749079"/>
            <a:chOff x="643326" y="4911013"/>
            <a:chExt cx="7279806" cy="1749079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648959E3-CF52-5C5C-BC56-8115E3D4E1A1}"/>
                </a:ext>
              </a:extLst>
            </p:cNvPr>
            <p:cNvSpPr/>
            <p:nvPr/>
          </p:nvSpPr>
          <p:spPr>
            <a:xfrm>
              <a:off x="785023" y="4911013"/>
              <a:ext cx="1367114" cy="1379747"/>
            </a:xfrm>
            <a:prstGeom prst="flowChartConnector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581294-6C20-68EA-96D5-07A2D96781CB}"/>
                </a:ext>
              </a:extLst>
            </p:cNvPr>
            <p:cNvSpPr txBox="1"/>
            <p:nvPr/>
          </p:nvSpPr>
          <p:spPr>
            <a:xfrm>
              <a:off x="643326" y="6290760"/>
              <a:ext cx="1650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Ms. Beth King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A5113B6-18DC-0D93-35FD-B4217E0233B1}"/>
                </a:ext>
              </a:extLst>
            </p:cNvPr>
            <p:cNvSpPr/>
            <p:nvPr/>
          </p:nvSpPr>
          <p:spPr>
            <a:xfrm>
              <a:off x="2293834" y="5210431"/>
              <a:ext cx="5629298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Super helpful</a:t>
              </a:r>
            </a:p>
            <a:p>
              <a:r>
                <a: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Quick to reply to any questions I had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680018" y="312847"/>
            <a:ext cx="685373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Knowledge Acquired/Applied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5695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64386" y="321689"/>
            <a:ext cx="468500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Acknowledgements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C625D-D11A-177C-909C-5B4FFCB29E57}"/>
              </a:ext>
            </a:extLst>
          </p:cNvPr>
          <p:cNvSpPr txBox="1"/>
          <p:nvPr/>
        </p:nvSpPr>
        <p:spPr>
          <a:xfrm>
            <a:off x="361294" y="1649746"/>
            <a:ext cx="1128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Always remember to give credit where credit is due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14D49-2D29-F7B0-F920-3A5C71E737CD}"/>
              </a:ext>
            </a:extLst>
          </p:cNvPr>
          <p:cNvSpPr txBox="1"/>
          <p:nvPr/>
        </p:nvSpPr>
        <p:spPr>
          <a:xfrm>
            <a:off x="361294" y="2111411"/>
            <a:ext cx="112841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USGS TNM hosting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Dewberry / Precision Aerial Reconnaissance – QL1 lidar data collection/processing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East Baton Rouge Parish Government GIS department – Building footprints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ESRI White Paper: 3D Urban Mapping From Pretty Pictures to 3D GIS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ESRI 2021 UC Presentation: ArcGIS Pro – Taking Advantage of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ESRI 2022 UC Presentation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ArcGIS 3D analyst: Feature Extraction from Lidar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Classifying Lidar from Trees, Lidar Canopy Height Model and 3D Tree 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ArcGIS Pro: 3D Tips and Tricks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ESRI Learn ArcGIS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Extract 3D buildings from lidar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Extract roof forms for municipal development (takes you through the 3D </a:t>
            </a:r>
            <a:r>
              <a:rPr lang="en-US" sz="2400" dirty="0" err="1"/>
              <a:t>Basemaps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6594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80" y="5448300"/>
            <a:ext cx="11911419" cy="122257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 descr="Other University Symbols | Penn State Brand Boo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21775" r="60595" b="27041"/>
          <a:stretch/>
        </p:blipFill>
        <p:spPr bwMode="auto">
          <a:xfrm>
            <a:off x="10702703" y="240047"/>
            <a:ext cx="1208943" cy="1250462"/>
          </a:xfrm>
          <a:custGeom>
            <a:avLst/>
            <a:gdLst>
              <a:gd name="connsiteX0" fmla="*/ 604472 w 1208943"/>
              <a:gd name="connsiteY0" fmla="*/ 0 h 1250462"/>
              <a:gd name="connsiteX1" fmla="*/ 1196663 w 1208943"/>
              <a:gd name="connsiteY1" fmla="*/ 499225 h 1250462"/>
              <a:gd name="connsiteX2" fmla="*/ 1208943 w 1208943"/>
              <a:gd name="connsiteY2" fmla="*/ 625221 h 1250462"/>
              <a:gd name="connsiteX3" fmla="*/ 1208943 w 1208943"/>
              <a:gd name="connsiteY3" fmla="*/ 625241 h 1250462"/>
              <a:gd name="connsiteX4" fmla="*/ 1196663 w 1208943"/>
              <a:gd name="connsiteY4" fmla="*/ 751237 h 1250462"/>
              <a:gd name="connsiteX5" fmla="*/ 604472 w 1208943"/>
              <a:gd name="connsiteY5" fmla="*/ 1250462 h 1250462"/>
              <a:gd name="connsiteX6" fmla="*/ 0 w 1208943"/>
              <a:gd name="connsiteY6" fmla="*/ 625231 h 1250462"/>
              <a:gd name="connsiteX7" fmla="*/ 604472 w 1208943"/>
              <a:gd name="connsiteY7" fmla="*/ 0 h 125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8943" h="1250462">
                <a:moveTo>
                  <a:pt x="604472" y="0"/>
                </a:moveTo>
                <a:cubicBezTo>
                  <a:pt x="896583" y="0"/>
                  <a:pt x="1140299" y="214318"/>
                  <a:pt x="1196663" y="499225"/>
                </a:cubicBezTo>
                <a:lnTo>
                  <a:pt x="1208943" y="625221"/>
                </a:lnTo>
                <a:lnTo>
                  <a:pt x="1208943" y="625241"/>
                </a:lnTo>
                <a:lnTo>
                  <a:pt x="1196663" y="751237"/>
                </a:lnTo>
                <a:cubicBezTo>
                  <a:pt x="1140299" y="1036144"/>
                  <a:pt x="896583" y="1250462"/>
                  <a:pt x="604472" y="1250462"/>
                </a:cubicBezTo>
                <a:cubicBezTo>
                  <a:pt x="270631" y="1250462"/>
                  <a:pt x="0" y="970537"/>
                  <a:pt x="0" y="625231"/>
                </a:cubicBezTo>
                <a:cubicBezTo>
                  <a:pt x="0" y="279925"/>
                  <a:pt x="270631" y="0"/>
                  <a:pt x="604472" y="0"/>
                </a:cubicBezTo>
                <a:close/>
              </a:path>
            </a:pathLst>
          </a:custGeom>
          <a:noFill/>
          <a:effectLst>
            <a:glow rad="127000">
              <a:schemeClr val="accent1">
                <a:alpha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3993" y="240047"/>
            <a:ext cx="5453352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Questions/Comments?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E44DDC-16E1-3763-0248-BAF61BE90979}"/>
              </a:ext>
            </a:extLst>
          </p:cNvPr>
          <p:cNvGrpSpPr/>
          <p:nvPr/>
        </p:nvGrpSpPr>
        <p:grpSpPr>
          <a:xfrm>
            <a:off x="4251306" y="3601937"/>
            <a:ext cx="7055868" cy="2319591"/>
            <a:chOff x="4855778" y="3723857"/>
            <a:chExt cx="5644055" cy="231959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E4E7D667-422B-C72A-72D9-E8630A438DAB}"/>
                </a:ext>
              </a:extLst>
            </p:cNvPr>
            <p:cNvCxnSpPr/>
            <p:nvPr/>
          </p:nvCxnSpPr>
          <p:spPr>
            <a:xfrm>
              <a:off x="5980386" y="4351283"/>
              <a:ext cx="693683" cy="1692165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372B2-2424-582A-AED8-F81B13439CDE}"/>
                </a:ext>
              </a:extLst>
            </p:cNvPr>
            <p:cNvCxnSpPr/>
            <p:nvPr/>
          </p:nvCxnSpPr>
          <p:spPr>
            <a:xfrm>
              <a:off x="7330965" y="4281652"/>
              <a:ext cx="693683" cy="1692165"/>
            </a:xfrm>
            <a:prstGeom prst="straightConnector1">
              <a:avLst/>
            </a:prstGeom>
            <a:ln w="603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20FC32-7E61-A2B1-B70C-64F8D08E7359}"/>
                </a:ext>
              </a:extLst>
            </p:cNvPr>
            <p:cNvSpPr txBox="1"/>
            <p:nvPr/>
          </p:nvSpPr>
          <p:spPr>
            <a:xfrm>
              <a:off x="4855778" y="3723857"/>
              <a:ext cx="5644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My home and major </a:t>
              </a:r>
              <a:r>
                <a:rPr lang="en-US" dirty="0" err="1"/>
                <a:t>powerlines</a:t>
              </a:r>
              <a:r>
                <a:rPr lang="en-US" dirty="0"/>
                <a:t> (time-permitting) that will be modeled!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078C27A-B0C2-7AE2-C918-FEE8F66F8032}"/>
              </a:ext>
            </a:extLst>
          </p:cNvPr>
          <p:cNvSpPr txBox="1"/>
          <p:nvPr/>
        </p:nvSpPr>
        <p:spPr>
          <a:xfrm>
            <a:off x="496285" y="1121177"/>
            <a:ext cx="256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jlp6399@psu.edu</a:t>
            </a:r>
          </a:p>
        </p:txBody>
      </p:sp>
    </p:spTree>
    <p:extLst>
      <p:ext uri="{BB962C8B-B14F-4D97-AF65-F5344CB8AC3E}">
        <p14:creationId xmlns:p14="http://schemas.microsoft.com/office/powerpoint/2010/main" val="1595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73683" y="321689"/>
            <a:ext cx="466640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 (cont.)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1" y="1355116"/>
            <a:ext cx="799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Born in Louisiana’s Capital, Baton Rouge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Raised just outside of Baton Rouge in the City of Central, which is the extent of my project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C7DDA-61F7-44A2-1B6F-068E97729F38}"/>
              </a:ext>
            </a:extLst>
          </p:cNvPr>
          <p:cNvGrpSpPr/>
          <p:nvPr/>
        </p:nvGrpSpPr>
        <p:grpSpPr>
          <a:xfrm>
            <a:off x="5725948" y="1604256"/>
            <a:ext cx="5916324" cy="4538132"/>
            <a:chOff x="5725948" y="1604256"/>
            <a:chExt cx="5916324" cy="45381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BD60D7-7B40-7102-056E-697E1418D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5948" y="2913543"/>
              <a:ext cx="3155518" cy="1594776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B89D68-4492-F7B4-5CA5-CE3E81860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7463" y="3650157"/>
              <a:ext cx="1989596" cy="249223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FD1B71-5B9F-6B9B-F1DF-87ABDEB22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5539" y="1604256"/>
              <a:ext cx="2596733" cy="145831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30B125-83A8-0F7B-E6B9-6B0EDE9658C3}"/>
              </a:ext>
            </a:extLst>
          </p:cNvPr>
          <p:cNvGrpSpPr/>
          <p:nvPr/>
        </p:nvGrpSpPr>
        <p:grpSpPr>
          <a:xfrm>
            <a:off x="409764" y="2950156"/>
            <a:ext cx="3671310" cy="2652700"/>
            <a:chOff x="409764" y="2950156"/>
            <a:chExt cx="3671310" cy="2652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E62A54-E88A-DC00-6C5C-539DEE227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764" y="2950156"/>
              <a:ext cx="3671310" cy="241883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8A177A-A7AE-FBA6-9A13-E1BB1B5968E9}"/>
                </a:ext>
              </a:extLst>
            </p:cNvPr>
            <p:cNvSpPr txBox="1"/>
            <p:nvPr/>
          </p:nvSpPr>
          <p:spPr>
            <a:xfrm>
              <a:off x="1806691" y="5233524"/>
              <a:ext cx="8774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D4BAE5-E48A-5717-6C29-29A4F657B50B}"/>
              </a:ext>
            </a:extLst>
          </p:cNvPr>
          <p:cNvGrpSpPr/>
          <p:nvPr/>
        </p:nvGrpSpPr>
        <p:grpSpPr>
          <a:xfrm>
            <a:off x="3945635" y="4345273"/>
            <a:ext cx="1709161" cy="1974137"/>
            <a:chOff x="3945635" y="4345273"/>
            <a:chExt cx="1709161" cy="19741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D94FF-E506-1C82-E282-5E4B4F7B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5635" y="4345273"/>
              <a:ext cx="1709161" cy="16140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556EB7-EB88-3C84-AB10-604FA10D1E3F}"/>
                </a:ext>
              </a:extLst>
            </p:cNvPr>
            <p:cNvSpPr txBox="1"/>
            <p:nvPr/>
          </p:nvSpPr>
          <p:spPr>
            <a:xfrm>
              <a:off x="4204019" y="5950078"/>
              <a:ext cx="1192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Louisiana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265EDC-4F9B-C77A-7DE2-9EBD8D2F9604}"/>
              </a:ext>
            </a:extLst>
          </p:cNvPr>
          <p:cNvGrpSpPr/>
          <p:nvPr/>
        </p:nvGrpSpPr>
        <p:grpSpPr>
          <a:xfrm>
            <a:off x="5814396" y="4733961"/>
            <a:ext cx="2526041" cy="1987016"/>
            <a:chOff x="5814396" y="4733961"/>
            <a:chExt cx="2526041" cy="1987016"/>
          </a:xfrm>
        </p:grpSpPr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53BF65E2-2750-0971-A1C8-20F23CB033BB}"/>
                </a:ext>
              </a:extLst>
            </p:cNvPr>
            <p:cNvSpPr/>
            <p:nvPr/>
          </p:nvSpPr>
          <p:spPr>
            <a:xfrm>
              <a:off x="6543282" y="5558077"/>
              <a:ext cx="178620" cy="21465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9C0630-6880-6503-77DE-1DAC0B26C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7285" y="4733961"/>
              <a:ext cx="1566261" cy="16482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E05AB0-DA04-42B8-F574-C8E324B13FE8}"/>
                </a:ext>
              </a:extLst>
            </p:cNvPr>
            <p:cNvSpPr txBox="1"/>
            <p:nvPr/>
          </p:nvSpPr>
          <p:spPr>
            <a:xfrm>
              <a:off x="5814396" y="6351645"/>
              <a:ext cx="2516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East Baton Rouge Parish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5B24A2-EEAA-5003-171D-5ACC7E5BF02F}"/>
                </a:ext>
              </a:extLst>
            </p:cNvPr>
            <p:cNvSpPr txBox="1"/>
            <p:nvPr/>
          </p:nvSpPr>
          <p:spPr>
            <a:xfrm>
              <a:off x="7462982" y="4942345"/>
              <a:ext cx="877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City of Central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7EE1E29-854A-BC0C-777D-7268977A8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4245" y="5233524"/>
              <a:ext cx="488737" cy="2218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36804AF-F1A9-B255-4078-579AF765AD3D}"/>
              </a:ext>
            </a:extLst>
          </p:cNvPr>
          <p:cNvSpPr txBox="1"/>
          <p:nvPr/>
        </p:nvSpPr>
        <p:spPr>
          <a:xfrm>
            <a:off x="571501" y="2438970"/>
            <a:ext cx="799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 all Louisianians hunt and fish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81466" y="6351645"/>
            <a:ext cx="3133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J. Penton, nytimes.com, history.com, greatamericanrivalry.com</a:t>
            </a:r>
          </a:p>
        </p:txBody>
      </p:sp>
    </p:spTree>
    <p:extLst>
      <p:ext uri="{BB962C8B-B14F-4D97-AF65-F5344CB8AC3E}">
        <p14:creationId xmlns:p14="http://schemas.microsoft.com/office/powerpoint/2010/main" val="29096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73683" y="321689"/>
            <a:ext cx="46664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 (cont.)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5A9E18-B316-9ECF-29C6-24F6D103F257}"/>
              </a:ext>
            </a:extLst>
          </p:cNvPr>
          <p:cNvSpPr txBox="1"/>
          <p:nvPr/>
        </p:nvSpPr>
        <p:spPr>
          <a:xfrm>
            <a:off x="474373" y="1560425"/>
            <a:ext cx="61866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I’ve worked for engineering, manufacturing and environmental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From a large Fortune 500 company to small companies with about 20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Drafting in high school, AutoCAD in college and then fell backwards into GIS about 15  years ago while working for the environmental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Have used many softwares over the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Swapped to the state agency and took advantage of their tuition reimbursement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53E2A-E084-E3C3-CB22-05F373ABA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722" y="1696863"/>
            <a:ext cx="2276328" cy="1440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0B912F-133B-32BE-0EE3-66357ABEB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447" y="2828792"/>
            <a:ext cx="1142716" cy="1108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8FE93E-58C9-220D-9E7A-4E13FFAC0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024" y="3770966"/>
            <a:ext cx="3133725" cy="1371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FF8D36EE-E2E4-5E87-08E4-7560F7CC26AD}"/>
              </a:ext>
            </a:extLst>
          </p:cNvPr>
          <p:cNvCxnSpPr>
            <a:cxnSpLocks/>
          </p:cNvCxnSpPr>
          <p:nvPr/>
        </p:nvCxnSpPr>
        <p:spPr>
          <a:xfrm rot="5400000">
            <a:off x="10036159" y="4045120"/>
            <a:ext cx="740490" cy="77680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AF72FCB-D873-78B5-4CC7-BBD2BA968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613" y="5539299"/>
            <a:ext cx="2498014" cy="933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B54258DE-5421-BB4B-B716-B2FFEDC8993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63555" y="5255605"/>
            <a:ext cx="793466" cy="86480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E60E3ECE-F92F-6E5E-51F8-5C47D7A523E0}"/>
              </a:ext>
            </a:extLst>
          </p:cNvPr>
          <p:cNvCxnSpPr>
            <a:cxnSpLocks/>
          </p:cNvCxnSpPr>
          <p:nvPr/>
        </p:nvCxnSpPr>
        <p:spPr>
          <a:xfrm>
            <a:off x="9534527" y="2250554"/>
            <a:ext cx="1260278" cy="45210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Wikipedia, Autodesk, ESRI</a:t>
            </a:r>
          </a:p>
        </p:txBody>
      </p:sp>
    </p:spTree>
    <p:extLst>
      <p:ext uri="{BB962C8B-B14F-4D97-AF65-F5344CB8AC3E}">
        <p14:creationId xmlns:p14="http://schemas.microsoft.com/office/powerpoint/2010/main" val="111536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29316" y="321689"/>
            <a:ext cx="355514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Goals for 596A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294" y="1649746"/>
            <a:ext cx="11284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Successfully complete Part A of the Capstone project where the proposal is 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Complete peer reviews on fellow classmate's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Incorporate key points that I’ve learn throughout the program into my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 on an interesting project that gives back to my local community while enhancing my GIS skillset</a:t>
            </a:r>
          </a:p>
        </p:txBody>
      </p:sp>
    </p:spTree>
    <p:extLst>
      <p:ext uri="{BB962C8B-B14F-4D97-AF65-F5344CB8AC3E}">
        <p14:creationId xmlns:p14="http://schemas.microsoft.com/office/powerpoint/2010/main" val="152911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28070" y="321689"/>
            <a:ext cx="235763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Objective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683" y="1458685"/>
            <a:ext cx="35786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city has a website (www.centralgov.com) that contains a lot of great information that citizens of the community can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thing that stands out to me as a GIS professional is the GIS Map Portal 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Lots of 2D data, but no 3D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025DB-F181-43F4-9FBB-D8E2A366B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292" y="1486908"/>
            <a:ext cx="4668983" cy="170190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844DED-C8C3-4200-A4B3-0D14F8E24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71" y="2351984"/>
            <a:ext cx="4627920" cy="177719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682599-9150-4378-868D-0454C3FE4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33" y="3291781"/>
            <a:ext cx="4592349" cy="1628967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6F6E0E-6506-42A8-B177-C869CE2F9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507" y="4084811"/>
            <a:ext cx="3658389" cy="170190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4CE88-0196-4DE6-BDB0-8C5BA0A1A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2157" y="4840449"/>
            <a:ext cx="2456212" cy="170190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69682" y="5848942"/>
            <a:ext cx="476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MAIN OBJECTIVE: I want to build a 3D model of the city’s structures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The City of Central</a:t>
            </a:r>
          </a:p>
        </p:txBody>
      </p:sp>
    </p:spTree>
    <p:extLst>
      <p:ext uri="{BB962C8B-B14F-4D97-AF65-F5344CB8AC3E}">
        <p14:creationId xmlns:p14="http://schemas.microsoft.com/office/powerpoint/2010/main" val="411179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57355" y="321689"/>
            <a:ext cx="289906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Background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329" y="1506628"/>
            <a:ext cx="5013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City of Central is approximately 62 square miles in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Bordered on the west by the </a:t>
            </a:r>
            <a:r>
              <a:rPr lang="en-US" sz="2400" dirty="0" err="1"/>
              <a:t>Comite</a:t>
            </a:r>
            <a:r>
              <a:rPr lang="en-US" sz="2400" dirty="0"/>
              <a:t> River and the east by the Amite River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A2C01-7CC0-524E-3E29-A5E503EB3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29" y="1458685"/>
            <a:ext cx="5826575" cy="5019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The Advocate, J. Penton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78AB1-3C82-8027-DED0-C966EB43B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02" y="4203783"/>
            <a:ext cx="4080217" cy="22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8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29" y="130628"/>
            <a:ext cx="12028714" cy="1328057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43991" y="321689"/>
            <a:ext cx="45257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Background (cont.)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329" y="1506628"/>
            <a:ext cx="5510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main data that will be used comes from The National Map hosted by USGS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Date of </a:t>
            </a:r>
            <a:r>
              <a:rPr lang="en-US" sz="2400" dirty="0" err="1"/>
              <a:t>lidar</a:t>
            </a:r>
            <a:r>
              <a:rPr lang="en-US" sz="2400" dirty="0"/>
              <a:t> collection is March to April of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761" y="1506628"/>
            <a:ext cx="5154359" cy="4974854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2037651">
            <a:off x="8907205" y="5187438"/>
            <a:ext cx="404428" cy="9194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92564" y="6570466"/>
            <a:ext cx="3133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USGS TNM</a:t>
            </a:r>
          </a:p>
        </p:txBody>
      </p:sp>
    </p:spTree>
    <p:extLst>
      <p:ext uri="{BB962C8B-B14F-4D97-AF65-F5344CB8AC3E}">
        <p14:creationId xmlns:p14="http://schemas.microsoft.com/office/powerpoint/2010/main" val="986714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3635</TotalTime>
  <Words>1603</Words>
  <Application>Microsoft Office PowerPoint</Application>
  <PresentationFormat>Widescreen</PresentationFormat>
  <Paragraphs>231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DOA OTS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Penton</dc:creator>
  <cp:lastModifiedBy>Tiffany Penton</cp:lastModifiedBy>
  <cp:revision>128</cp:revision>
  <dcterms:created xsi:type="dcterms:W3CDTF">2022-06-30T16:59:59Z</dcterms:created>
  <dcterms:modified xsi:type="dcterms:W3CDTF">2022-07-16T17:38:46Z</dcterms:modified>
</cp:coreProperties>
</file>