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71" r:id="rId2"/>
    <p:sldId id="279" r:id="rId3"/>
    <p:sldId id="323" r:id="rId4"/>
    <p:sldId id="292" r:id="rId5"/>
    <p:sldId id="294" r:id="rId6"/>
    <p:sldId id="345" r:id="rId7"/>
    <p:sldId id="267" r:id="rId8"/>
    <p:sldId id="335" r:id="rId9"/>
    <p:sldId id="342" r:id="rId10"/>
    <p:sldId id="313" r:id="rId11"/>
    <p:sldId id="317" r:id="rId12"/>
    <p:sldId id="316" r:id="rId13"/>
    <p:sldId id="331" r:id="rId14"/>
    <p:sldId id="314" r:id="rId15"/>
    <p:sldId id="324" r:id="rId16"/>
    <p:sldId id="325" r:id="rId17"/>
    <p:sldId id="326" r:id="rId18"/>
    <p:sldId id="319" r:id="rId19"/>
    <p:sldId id="332" r:id="rId20"/>
    <p:sldId id="318" r:id="rId21"/>
    <p:sldId id="306" r:id="rId22"/>
    <p:sldId id="304" r:id="rId23"/>
    <p:sldId id="298" r:id="rId24"/>
    <p:sldId id="338" r:id="rId25"/>
    <p:sldId id="343" r:id="rId26"/>
    <p:sldId id="348" r:id="rId27"/>
    <p:sldId id="347" r:id="rId28"/>
    <p:sldId id="349" r:id="rId29"/>
    <p:sldId id="350" r:id="rId30"/>
    <p:sldId id="293" r:id="rId31"/>
    <p:sldId id="286" r:id="rId32"/>
    <p:sldId id="340" r:id="rId33"/>
    <p:sldId id="334" r:id="rId34"/>
    <p:sldId id="266" r:id="rId35"/>
    <p:sldId id="295" r:id="rId36"/>
    <p:sldId id="333" r:id="rId37"/>
    <p:sldId id="301" r:id="rId38"/>
    <p:sldId id="34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F81BD"/>
    <a:srgbClr val="D3B291"/>
    <a:srgbClr val="A491D3"/>
    <a:srgbClr val="8DD3C7"/>
    <a:srgbClr val="FCCDE5"/>
    <a:srgbClr val="6A51A3"/>
    <a:srgbClr val="D95F02"/>
    <a:srgbClr val="A6CEE3"/>
    <a:srgbClr val="4DAF4A"/>
    <a:srgbClr val="984EA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802" autoAdjust="0"/>
  </p:normalViewPr>
  <p:slideViewPr>
    <p:cSldViewPr>
      <p:cViewPr varScale="1">
        <p:scale>
          <a:sx n="73" d="100"/>
          <a:sy n="73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21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ve\Desktop\Cap_Data\spreadsheets\USDA\USDA_Importedfoodsbycountry2013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ve\Desktop\Cap_Data\CDCdata\CDC_OutbreakSummar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ve\Desktop\Cap_Data\spreadsheets\ORADSS_0620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ve\Desktop\Timeli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plotArea>
      <c:layout>
        <c:manualLayout>
          <c:layoutTarget val="inner"/>
          <c:xMode val="edge"/>
          <c:yMode val="edge"/>
          <c:x val="0.12672440944881888"/>
          <c:y val="4.1848270003593951E-2"/>
          <c:w val="0.84827559055118895"/>
          <c:h val="0.52523496803562841"/>
        </c:manualLayout>
      </c:layout>
      <c:barChart>
        <c:barDir val="col"/>
        <c:grouping val="clustered"/>
        <c:ser>
          <c:idx val="1"/>
          <c:order val="0"/>
          <c:tx>
            <c:v>1999</c:v>
          </c:tx>
          <c:spPr>
            <a:solidFill>
              <a:srgbClr val="984EA3"/>
            </a:solidFill>
          </c:spPr>
          <c:cat>
            <c:strRef>
              <c:f>'FOOD$'!$U$8:$U$22</c:f>
              <c:strCache>
                <c:ptCount val="15"/>
                <c:pt idx="0">
                  <c:v>Fish and shellfish</c:v>
                </c:pt>
                <c:pt idx="1">
                  <c:v>Fruits</c:v>
                </c:pt>
                <c:pt idx="2">
                  <c:v>Other edible products</c:v>
                </c:pt>
                <c:pt idx="3">
                  <c:v>Beverages</c:v>
                </c:pt>
                <c:pt idx="4">
                  <c:v>Vegetables</c:v>
                </c:pt>
                <c:pt idx="5">
                  <c:v>Cereals and bakery</c:v>
                </c:pt>
                <c:pt idx="6">
                  <c:v>Coffee and tea</c:v>
                </c:pt>
                <c:pt idx="7">
                  <c:v>Liquors</c:v>
                </c:pt>
                <c:pt idx="8">
                  <c:v>Vegetable oils</c:v>
                </c:pt>
                <c:pt idx="9">
                  <c:v>Meats</c:v>
                </c:pt>
                <c:pt idx="10">
                  <c:v>Sugar and candy</c:v>
                </c:pt>
                <c:pt idx="11">
                  <c:v>Cocoa and chocolate</c:v>
                </c:pt>
                <c:pt idx="12">
                  <c:v>Live meat animals</c:v>
                </c:pt>
                <c:pt idx="13">
                  <c:v>Nuts</c:v>
                </c:pt>
                <c:pt idx="14">
                  <c:v>Dairy</c:v>
                </c:pt>
              </c:strCache>
            </c:strRef>
          </c:cat>
          <c:val>
            <c:numRef>
              <c:f>'FOOD$'!$V$8:$V$22</c:f>
              <c:numCache>
                <c:formatCode>#,##0</c:formatCode>
                <c:ptCount val="15"/>
                <c:pt idx="0">
                  <c:v>8859.7839999999851</c:v>
                </c:pt>
                <c:pt idx="1">
                  <c:v>4793.4690000000001</c:v>
                </c:pt>
                <c:pt idx="2">
                  <c:v>2121.9049999999997</c:v>
                </c:pt>
                <c:pt idx="3">
                  <c:v>4322.3460000000014</c:v>
                </c:pt>
                <c:pt idx="4">
                  <c:v>3618.636</c:v>
                </c:pt>
                <c:pt idx="5">
                  <c:v>2659.8500000000022</c:v>
                </c:pt>
                <c:pt idx="6">
                  <c:v>3662.82</c:v>
                </c:pt>
                <c:pt idx="7">
                  <c:v>2513.0230000000001</c:v>
                </c:pt>
                <c:pt idx="8">
                  <c:v>1462.056</c:v>
                </c:pt>
                <c:pt idx="9">
                  <c:v>3258.94</c:v>
                </c:pt>
                <c:pt idx="10">
                  <c:v>1593.6779999999999</c:v>
                </c:pt>
                <c:pt idx="11">
                  <c:v>1522.499</c:v>
                </c:pt>
                <c:pt idx="12">
                  <c:v>1189.6728049999879</c:v>
                </c:pt>
                <c:pt idx="13">
                  <c:v>835.90499999999997</c:v>
                </c:pt>
                <c:pt idx="14">
                  <c:v>930.31399999999996</c:v>
                </c:pt>
              </c:numCache>
            </c:numRef>
          </c:val>
        </c:ser>
        <c:ser>
          <c:idx val="0"/>
          <c:order val="1"/>
          <c:tx>
            <c:v>2012</c:v>
          </c:tx>
          <c:spPr>
            <a:solidFill>
              <a:srgbClr val="4DAF4A"/>
            </a:solidFill>
          </c:spPr>
          <c:cat>
            <c:strRef>
              <c:f>'FOOD$'!$U$8:$U$22</c:f>
              <c:strCache>
                <c:ptCount val="15"/>
                <c:pt idx="0">
                  <c:v>Fish and shellfish</c:v>
                </c:pt>
                <c:pt idx="1">
                  <c:v>Fruits</c:v>
                </c:pt>
                <c:pt idx="2">
                  <c:v>Other edible products</c:v>
                </c:pt>
                <c:pt idx="3">
                  <c:v>Beverages</c:v>
                </c:pt>
                <c:pt idx="4">
                  <c:v>Vegetables</c:v>
                </c:pt>
                <c:pt idx="5">
                  <c:v>Cereals and bakery</c:v>
                </c:pt>
                <c:pt idx="6">
                  <c:v>Coffee and tea</c:v>
                </c:pt>
                <c:pt idx="7">
                  <c:v>Liquors</c:v>
                </c:pt>
                <c:pt idx="8">
                  <c:v>Vegetable oils</c:v>
                </c:pt>
                <c:pt idx="9">
                  <c:v>Meats</c:v>
                </c:pt>
                <c:pt idx="10">
                  <c:v>Sugar and candy</c:v>
                </c:pt>
                <c:pt idx="11">
                  <c:v>Cocoa and chocolate</c:v>
                </c:pt>
                <c:pt idx="12">
                  <c:v>Live meat animals</c:v>
                </c:pt>
                <c:pt idx="13">
                  <c:v>Nuts</c:v>
                </c:pt>
                <c:pt idx="14">
                  <c:v>Dairy</c:v>
                </c:pt>
              </c:strCache>
            </c:strRef>
          </c:cat>
          <c:val>
            <c:numRef>
              <c:f>'FOOD$'!$W$8:$W$22</c:f>
              <c:numCache>
                <c:formatCode>#,##0</c:formatCode>
                <c:ptCount val="15"/>
                <c:pt idx="0">
                  <c:v>16427.957999999999</c:v>
                </c:pt>
                <c:pt idx="1">
                  <c:v>12559.769</c:v>
                </c:pt>
                <c:pt idx="2">
                  <c:v>10979.412</c:v>
                </c:pt>
                <c:pt idx="3">
                  <c:v>10724.016</c:v>
                </c:pt>
                <c:pt idx="4">
                  <c:v>9797.0779999998595</c:v>
                </c:pt>
                <c:pt idx="5">
                  <c:v>9083.0540000000001</c:v>
                </c:pt>
                <c:pt idx="6">
                  <c:v>8902.2870000000003</c:v>
                </c:pt>
                <c:pt idx="7">
                  <c:v>7898.8660000000054</c:v>
                </c:pt>
                <c:pt idx="8">
                  <c:v>6455.5340000000006</c:v>
                </c:pt>
                <c:pt idx="9">
                  <c:v>6238.4160000000002</c:v>
                </c:pt>
                <c:pt idx="10">
                  <c:v>4805.6390000000001</c:v>
                </c:pt>
                <c:pt idx="11">
                  <c:v>4095.9839999999999</c:v>
                </c:pt>
                <c:pt idx="12">
                  <c:v>2189.6459849999997</c:v>
                </c:pt>
                <c:pt idx="13">
                  <c:v>2108.3269999999998</c:v>
                </c:pt>
                <c:pt idx="14">
                  <c:v>1604.297</c:v>
                </c:pt>
              </c:numCache>
            </c:numRef>
          </c:val>
        </c:ser>
        <c:axId val="46016384"/>
        <c:axId val="46017920"/>
      </c:barChart>
      <c:lineChart>
        <c:grouping val="standard"/>
        <c:ser>
          <c:idx val="2"/>
          <c:order val="2"/>
          <c:tx>
            <c:v>MT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'FOOD$'!$U$8:$U$22</c:f>
              <c:strCache>
                <c:ptCount val="15"/>
                <c:pt idx="0">
                  <c:v>Fish and shellfish</c:v>
                </c:pt>
                <c:pt idx="1">
                  <c:v>Fruits</c:v>
                </c:pt>
                <c:pt idx="2">
                  <c:v>Other edible products</c:v>
                </c:pt>
                <c:pt idx="3">
                  <c:v>Beverages</c:v>
                </c:pt>
                <c:pt idx="4">
                  <c:v>Vegetables</c:v>
                </c:pt>
                <c:pt idx="5">
                  <c:v>Cereals and bakery</c:v>
                </c:pt>
                <c:pt idx="6">
                  <c:v>Coffee and tea</c:v>
                </c:pt>
                <c:pt idx="7">
                  <c:v>Liquors</c:v>
                </c:pt>
                <c:pt idx="8">
                  <c:v>Vegetable oils</c:v>
                </c:pt>
                <c:pt idx="9">
                  <c:v>Meats</c:v>
                </c:pt>
                <c:pt idx="10">
                  <c:v>Sugar and candy</c:v>
                </c:pt>
                <c:pt idx="11">
                  <c:v>Cocoa and chocolate</c:v>
                </c:pt>
                <c:pt idx="12">
                  <c:v>Live meat animals</c:v>
                </c:pt>
                <c:pt idx="13">
                  <c:v>Nuts</c:v>
                </c:pt>
                <c:pt idx="14">
                  <c:v>Dairy</c:v>
                </c:pt>
              </c:strCache>
            </c:strRef>
          </c:cat>
          <c:val>
            <c:numRef>
              <c:f>'FOOD$'!$X$8:$X$22</c:f>
              <c:numCache>
                <c:formatCode>#,##0</c:formatCode>
                <c:ptCount val="15"/>
                <c:pt idx="0">
                  <c:v>2354</c:v>
                </c:pt>
                <c:pt idx="1">
                  <c:v>11570</c:v>
                </c:pt>
                <c:pt idx="2">
                  <c:v>1447</c:v>
                </c:pt>
                <c:pt idx="3">
                  <c:v>5820</c:v>
                </c:pt>
                <c:pt idx="4">
                  <c:v>8545</c:v>
                </c:pt>
                <c:pt idx="5">
                  <c:v>10184</c:v>
                </c:pt>
                <c:pt idx="6">
                  <c:v>2094</c:v>
                </c:pt>
                <c:pt idx="7">
                  <c:v>3120</c:v>
                </c:pt>
                <c:pt idx="8">
                  <c:v>5178</c:v>
                </c:pt>
                <c:pt idx="9">
                  <c:v>1336</c:v>
                </c:pt>
                <c:pt idx="10">
                  <c:v>3731</c:v>
                </c:pt>
                <c:pt idx="11">
                  <c:v>1237</c:v>
                </c:pt>
                <c:pt idx="12">
                  <c:v>7908</c:v>
                </c:pt>
                <c:pt idx="13">
                  <c:v>443</c:v>
                </c:pt>
                <c:pt idx="14">
                  <c:v>210</c:v>
                </c:pt>
              </c:numCache>
            </c:numRef>
          </c:val>
        </c:ser>
        <c:marker val="1"/>
        <c:axId val="46042112"/>
        <c:axId val="46040576"/>
      </c:lineChart>
      <c:catAx>
        <c:axId val="46016384"/>
        <c:scaling>
          <c:orientation val="minMax"/>
        </c:scaling>
        <c:axPos val="b"/>
        <c:majorTickMark val="none"/>
        <c:tickLblPos val="nextTo"/>
        <c:txPr>
          <a:bodyPr rot="-5400000" vert="horz"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017920"/>
        <c:crosses val="autoZero"/>
        <c:auto val="1"/>
        <c:lblAlgn val="ctr"/>
        <c:lblOffset val="100"/>
      </c:catAx>
      <c:valAx>
        <c:axId val="46017920"/>
        <c:scaling>
          <c:orientation val="minMax"/>
          <c:max val="16000"/>
        </c:scaling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chemeClr val="bg1">
                        <a:lumMod val="95000"/>
                      </a:schemeClr>
                    </a:solidFill>
                  </a:defRPr>
                </a:pPr>
                <a:r>
                  <a:rPr lang="en-US" sz="1600" b="0" dirty="0">
                    <a:solidFill>
                      <a:schemeClr val="bg1">
                        <a:lumMod val="95000"/>
                      </a:schemeClr>
                    </a:solidFill>
                  </a:rPr>
                  <a:t>$</a:t>
                </a:r>
                <a:r>
                  <a:rPr lang="en-US" sz="1600" b="0" baseline="0" dirty="0">
                    <a:solidFill>
                      <a:schemeClr val="bg1">
                        <a:lumMod val="95000"/>
                      </a:schemeClr>
                    </a:solidFill>
                  </a:rPr>
                  <a:t> million / 1K MT</a:t>
                </a:r>
                <a:endParaRPr lang="en-US" sz="1600" b="0" dirty="0">
                  <a:solidFill>
                    <a:schemeClr val="bg1">
                      <a:lumMod val="95000"/>
                    </a:schemeClr>
                  </a:solidFill>
                </a:endParaRPr>
              </a:p>
            </c:rich>
          </c:tx>
          <c:layout/>
        </c:title>
        <c:numFmt formatCode="#,##0" sourceLinked="1"/>
        <c:majorTickMark val="none"/>
        <c:tickLblPos val="nextTo"/>
        <c:txPr>
          <a:bodyPr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016384"/>
        <c:crosses val="autoZero"/>
        <c:crossBetween val="between"/>
        <c:majorUnit val="4000"/>
      </c:valAx>
      <c:valAx>
        <c:axId val="46040576"/>
        <c:scaling>
          <c:orientation val="minMax"/>
        </c:scaling>
        <c:delete val="1"/>
        <c:axPos val="r"/>
        <c:numFmt formatCode="#,##0" sourceLinked="1"/>
        <c:majorTickMark val="none"/>
        <c:tickLblPos val="none"/>
        <c:crossAx val="46042112"/>
        <c:crosses val="max"/>
        <c:crossBetween val="between"/>
        <c:majorUnit val="4000"/>
      </c:valAx>
      <c:catAx>
        <c:axId val="46042112"/>
        <c:scaling>
          <c:orientation val="minMax"/>
        </c:scaling>
        <c:delete val="1"/>
        <c:axPos val="b"/>
        <c:tickLblPos val="none"/>
        <c:crossAx val="46040576"/>
        <c:crosses val="autoZero"/>
        <c:auto val="1"/>
        <c:lblAlgn val="ctr"/>
        <c:lblOffset val="100"/>
      </c:catAx>
    </c:plotArea>
    <c:legend>
      <c:legendPos val="b"/>
      <c:layout/>
      <c:txPr>
        <a:bodyPr/>
        <a:lstStyle/>
        <a:p>
          <a:pPr>
            <a:defRPr sz="1600">
              <a:solidFill>
                <a:schemeClr val="bg1">
                  <a:lumMod val="95000"/>
                </a:schemeClr>
              </a:solidFill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/>
      <c:barChart>
        <c:barDir val="col"/>
        <c:grouping val="clustered"/>
        <c:ser>
          <c:idx val="3"/>
          <c:order val="0"/>
          <c:tx>
            <c:v>2006</c:v>
          </c:tx>
          <c:cat>
            <c:strRef>
              <c:f>CDC_All!$B$49:$B$52</c:f>
              <c:strCache>
                <c:ptCount val="4"/>
                <c:pt idx="0">
                  <c:v>bacteria</c:v>
                </c:pt>
                <c:pt idx="1">
                  <c:v>viruses</c:v>
                </c:pt>
                <c:pt idx="2">
                  <c:v>chemicals</c:v>
                </c:pt>
                <c:pt idx="3">
                  <c:v>parasites</c:v>
                </c:pt>
              </c:strCache>
            </c:strRef>
          </c:cat>
          <c:val>
            <c:numRef>
              <c:f>CDC_All!$F$49:$F$52</c:f>
              <c:numCache>
                <c:formatCode>General</c:formatCode>
                <c:ptCount val="4"/>
                <c:pt idx="0">
                  <c:v>295</c:v>
                </c:pt>
                <c:pt idx="1">
                  <c:v>511</c:v>
                </c:pt>
                <c:pt idx="2">
                  <c:v>66</c:v>
                </c:pt>
                <c:pt idx="3">
                  <c:v>12</c:v>
                </c:pt>
              </c:numCache>
            </c:numRef>
          </c:val>
        </c:ser>
        <c:ser>
          <c:idx val="2"/>
          <c:order val="1"/>
          <c:tx>
            <c:v>2007</c:v>
          </c:tx>
          <c:cat>
            <c:strRef>
              <c:f>CDC_All!$B$49:$B$52</c:f>
              <c:strCache>
                <c:ptCount val="4"/>
                <c:pt idx="0">
                  <c:v>bacteria</c:v>
                </c:pt>
                <c:pt idx="1">
                  <c:v>viruses</c:v>
                </c:pt>
                <c:pt idx="2">
                  <c:v>chemicals</c:v>
                </c:pt>
                <c:pt idx="3">
                  <c:v>parasites</c:v>
                </c:pt>
              </c:strCache>
            </c:strRef>
          </c:cat>
          <c:val>
            <c:numRef>
              <c:f>CDC_All!$E$49:$E$52</c:f>
              <c:numCache>
                <c:formatCode>General</c:formatCode>
                <c:ptCount val="4"/>
                <c:pt idx="0">
                  <c:v>320</c:v>
                </c:pt>
                <c:pt idx="1">
                  <c:v>324</c:v>
                </c:pt>
                <c:pt idx="2">
                  <c:v>49</c:v>
                </c:pt>
                <c:pt idx="3">
                  <c:v>5</c:v>
                </c:pt>
              </c:numCache>
            </c:numRef>
          </c:val>
        </c:ser>
        <c:ser>
          <c:idx val="1"/>
          <c:order val="2"/>
          <c:tx>
            <c:v>2008</c:v>
          </c:tx>
          <c:cat>
            <c:strRef>
              <c:f>CDC_All!$B$49:$B$52</c:f>
              <c:strCache>
                <c:ptCount val="4"/>
                <c:pt idx="0">
                  <c:v>bacteria</c:v>
                </c:pt>
                <c:pt idx="1">
                  <c:v>viruses</c:v>
                </c:pt>
                <c:pt idx="2">
                  <c:v>chemicals</c:v>
                </c:pt>
                <c:pt idx="3">
                  <c:v>parasites</c:v>
                </c:pt>
              </c:strCache>
            </c:strRef>
          </c:cat>
          <c:val>
            <c:numRef>
              <c:f>CDC_All!$D$49:$D$52</c:f>
              <c:numCache>
                <c:formatCode>General</c:formatCode>
                <c:ptCount val="4"/>
                <c:pt idx="0">
                  <c:v>265</c:v>
                </c:pt>
                <c:pt idx="1">
                  <c:v>359</c:v>
                </c:pt>
                <c:pt idx="2">
                  <c:v>36</c:v>
                </c:pt>
                <c:pt idx="3">
                  <c:v>6</c:v>
                </c:pt>
              </c:numCache>
            </c:numRef>
          </c:val>
        </c:ser>
        <c:ser>
          <c:idx val="0"/>
          <c:order val="3"/>
          <c:tx>
            <c:v>2009-10</c:v>
          </c:tx>
          <c:cat>
            <c:strRef>
              <c:f>CDC_All!$B$49:$B$52</c:f>
              <c:strCache>
                <c:ptCount val="4"/>
                <c:pt idx="0">
                  <c:v>bacteria</c:v>
                </c:pt>
                <c:pt idx="1">
                  <c:v>viruses</c:v>
                </c:pt>
                <c:pt idx="2">
                  <c:v>chemicals</c:v>
                </c:pt>
                <c:pt idx="3">
                  <c:v>parasites</c:v>
                </c:pt>
              </c:strCache>
            </c:strRef>
          </c:cat>
          <c:val>
            <c:numRef>
              <c:f>CDC_All!$C$49:$C$52</c:f>
              <c:numCache>
                <c:formatCode>General</c:formatCode>
                <c:ptCount val="4"/>
                <c:pt idx="0">
                  <c:v>480</c:v>
                </c:pt>
                <c:pt idx="1">
                  <c:v>497</c:v>
                </c:pt>
                <c:pt idx="2">
                  <c:v>43</c:v>
                </c:pt>
                <c:pt idx="3">
                  <c:v>2</c:v>
                </c:pt>
              </c:numCache>
            </c:numRef>
          </c:val>
        </c:ser>
        <c:axId val="46476672"/>
        <c:axId val="46486656"/>
      </c:barChart>
      <c:lineChart>
        <c:grouping val="standard"/>
        <c:ser>
          <c:idx val="4"/>
          <c:order val="4"/>
          <c:tx>
            <c:v>2009-10 illnesses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CDC_All!$C$55:$C$58</c:f>
              <c:numCache>
                <c:formatCode>General</c:formatCode>
                <c:ptCount val="4"/>
                <c:pt idx="0">
                  <c:v>13127</c:v>
                </c:pt>
                <c:pt idx="1">
                  <c:v>9825</c:v>
                </c:pt>
                <c:pt idx="2">
                  <c:v>209</c:v>
                </c:pt>
                <c:pt idx="3">
                  <c:v>13</c:v>
                </c:pt>
              </c:numCache>
            </c:numRef>
          </c:val>
        </c:ser>
        <c:marker val="1"/>
        <c:axId val="46490752"/>
        <c:axId val="46488576"/>
      </c:lineChart>
      <c:catAx>
        <c:axId val="464766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486656"/>
        <c:crosses val="autoZero"/>
        <c:auto val="1"/>
        <c:lblAlgn val="ctr"/>
        <c:lblOffset val="100"/>
      </c:catAx>
      <c:valAx>
        <c:axId val="4648665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chemeClr val="bg1">
                        <a:lumMod val="95000"/>
                      </a:schemeClr>
                    </a:solidFill>
                  </a:defRPr>
                </a:pPr>
                <a:r>
                  <a:rPr lang="en-US" sz="1600" b="0" dirty="0" smtClean="0">
                    <a:solidFill>
                      <a:schemeClr val="bg1">
                        <a:lumMod val="95000"/>
                      </a:schemeClr>
                    </a:solidFill>
                  </a:rPr>
                  <a:t>Total</a:t>
                </a:r>
                <a:r>
                  <a:rPr lang="en-US" sz="1600" b="0" baseline="0" dirty="0" smtClean="0">
                    <a:solidFill>
                      <a:schemeClr val="bg1">
                        <a:lumMod val="95000"/>
                      </a:schemeClr>
                    </a:solidFill>
                  </a:rPr>
                  <a:t> fo</a:t>
                </a:r>
                <a:r>
                  <a:rPr lang="en-US" sz="1600" b="0" dirty="0" smtClean="0">
                    <a:solidFill>
                      <a:schemeClr val="bg1">
                        <a:lumMod val="95000"/>
                      </a:schemeClr>
                    </a:solidFill>
                  </a:rPr>
                  <a:t>odborne </a:t>
                </a:r>
                <a:r>
                  <a:rPr lang="en-US" sz="1600" b="0" dirty="0">
                    <a:solidFill>
                      <a:schemeClr val="bg1">
                        <a:lumMod val="95000"/>
                      </a:schemeClr>
                    </a:solidFill>
                  </a:rPr>
                  <a:t>outbreaks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476672"/>
        <c:crosses val="autoZero"/>
        <c:crossBetween val="between"/>
      </c:valAx>
      <c:valAx>
        <c:axId val="46488576"/>
        <c:scaling>
          <c:orientation val="minMax"/>
        </c:scaling>
        <c:axPos val="r"/>
        <c:title>
          <c:tx>
            <c:rich>
              <a:bodyPr rot="5400000" vert="horz"/>
              <a:lstStyle/>
              <a:p>
                <a:pPr>
                  <a:defRPr sz="1600" b="0">
                    <a:solidFill>
                      <a:schemeClr val="bg1">
                        <a:lumMod val="95000"/>
                      </a:schemeClr>
                    </a:solidFill>
                  </a:defRPr>
                </a:pPr>
                <a:r>
                  <a:rPr lang="en-US" sz="1600" b="0" dirty="0" smtClean="0">
                    <a:solidFill>
                      <a:schemeClr val="bg1">
                        <a:lumMod val="95000"/>
                      </a:schemeClr>
                    </a:solidFill>
                  </a:rPr>
                  <a:t>Total</a:t>
                </a:r>
                <a:r>
                  <a:rPr lang="en-US" sz="1600" b="0" baseline="0" dirty="0" smtClean="0">
                    <a:solidFill>
                      <a:schemeClr val="bg1">
                        <a:lumMod val="95000"/>
                      </a:schemeClr>
                    </a:solidFill>
                  </a:rPr>
                  <a:t> f</a:t>
                </a:r>
                <a:r>
                  <a:rPr lang="en-US" sz="1600" b="0" dirty="0" smtClean="0">
                    <a:solidFill>
                      <a:schemeClr val="bg1">
                        <a:lumMod val="95000"/>
                      </a:schemeClr>
                    </a:solidFill>
                  </a:rPr>
                  <a:t>oodborne</a:t>
                </a:r>
                <a:r>
                  <a:rPr lang="en-US" sz="1600" b="0" baseline="0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US" sz="1600" b="0" baseline="0" dirty="0">
                    <a:solidFill>
                      <a:schemeClr val="bg1">
                        <a:lumMod val="95000"/>
                      </a:schemeClr>
                    </a:solidFill>
                  </a:rPr>
                  <a:t>illnesses</a:t>
                </a:r>
                <a:endParaRPr lang="en-US" sz="1600" b="0" dirty="0">
                  <a:solidFill>
                    <a:schemeClr val="bg1">
                      <a:lumMod val="95000"/>
                    </a:schemeClr>
                  </a:solidFill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490752"/>
        <c:crosses val="max"/>
        <c:crossBetween val="between"/>
      </c:valAx>
      <c:catAx>
        <c:axId val="46490752"/>
        <c:scaling>
          <c:orientation val="minMax"/>
        </c:scaling>
        <c:delete val="1"/>
        <c:axPos val="b"/>
        <c:tickLblPos val="none"/>
        <c:crossAx val="46488576"/>
        <c:crosses val="autoZero"/>
        <c:auto val="1"/>
        <c:lblAlgn val="ctr"/>
        <c:lblOffset val="100"/>
      </c:catAx>
    </c:plotArea>
    <c:legend>
      <c:legendPos val="b"/>
      <c:layout/>
      <c:txPr>
        <a:bodyPr/>
        <a:lstStyle/>
        <a:p>
          <a:pPr>
            <a:defRPr sz="1600">
              <a:solidFill>
                <a:schemeClr val="bg1">
                  <a:lumMod val="95000"/>
                </a:schemeClr>
              </a:solidFill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plotArea>
      <c:layout/>
      <c:barChart>
        <c:barDir val="bar"/>
        <c:grouping val="clustered"/>
        <c:ser>
          <c:idx val="0"/>
          <c:order val="0"/>
          <c:spPr>
            <a:solidFill>
              <a:srgbClr val="4DAF4A"/>
            </a:solidFill>
            <a:ln>
              <a:noFill/>
            </a:ln>
          </c:spPr>
          <c:dPt>
            <c:idx val="18"/>
            <c:spPr>
              <a:solidFill>
                <a:srgbClr val="4DAF4A"/>
              </a:solidFill>
            </c:spPr>
          </c:dPt>
          <c:dLbls>
            <c:txPr>
              <a:bodyPr/>
              <a:lstStyle/>
              <a:p>
                <a:pPr>
                  <a:defRPr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MX_Ports!$B$108:$B$131</c:f>
              <c:strCache>
                <c:ptCount val="24"/>
                <c:pt idx="0">
                  <c:v> Not Reported</c:v>
                </c:pt>
                <c:pt idx="1">
                  <c:v>2301 - Brownsville, TX</c:v>
                </c:pt>
                <c:pt idx="2">
                  <c:v>2303 - Eagle Pass, TX</c:v>
                </c:pt>
                <c:pt idx="3">
                  <c:v>2304 - Laredo, TX</c:v>
                </c:pt>
                <c:pt idx="4">
                  <c:v>2305 - Hidalgo, TX</c:v>
                </c:pt>
                <c:pt idx="5">
                  <c:v>2307 - Rio Grande City, TX</c:v>
                </c:pt>
                <c:pt idx="6">
                  <c:v>2309 - Progresso, TX</c:v>
                </c:pt>
                <c:pt idx="7">
                  <c:v>2310 - Roma, TX</c:v>
                </c:pt>
                <c:pt idx="8">
                  <c:v>2402 - El Paso, TX</c:v>
                </c:pt>
                <c:pt idx="9">
                  <c:v>2403 - Presidio, TX</c:v>
                </c:pt>
                <c:pt idx="10">
                  <c:v>2406 - Columbus, NM</c:v>
                </c:pt>
                <c:pt idx="11">
                  <c:v>2408 - Santa Teresa, NM</c:v>
                </c:pt>
                <c:pt idx="12">
                  <c:v>2501 - San Diego, CA</c:v>
                </c:pt>
                <c:pt idx="13">
                  <c:v>2505 - Tecate, CA</c:v>
                </c:pt>
                <c:pt idx="14">
                  <c:v>2506 - Otay Mesa, CA</c:v>
                </c:pt>
                <c:pt idx="15">
                  <c:v>2507 - Calexico-East, CA</c:v>
                </c:pt>
                <c:pt idx="16">
                  <c:v>2601 - Douglas, AZ</c:v>
                </c:pt>
                <c:pt idx="17">
                  <c:v>2602 - Lukeville, AZ</c:v>
                </c:pt>
                <c:pt idx="18">
                  <c:v>2604 - Nogales, AZ</c:v>
                </c:pt>
                <c:pt idx="19">
                  <c:v>2608 - San Luis, AZ</c:v>
                </c:pt>
                <c:pt idx="20">
                  <c:v>2704 - Los Angeles, CA</c:v>
                </c:pt>
                <c:pt idx="21">
                  <c:v>3001 - Seattle, WA</c:v>
                </c:pt>
                <c:pt idx="22">
                  <c:v>3801 - Detroit, MI</c:v>
                </c:pt>
                <c:pt idx="23">
                  <c:v>3901 - Chicago, IL</c:v>
                </c:pt>
              </c:strCache>
            </c:strRef>
          </c:cat>
          <c:val>
            <c:numRef>
              <c:f>MX_Ports!$C$108:$C$131</c:f>
              <c:numCache>
                <c:formatCode>#,##0</c:formatCode>
                <c:ptCount val="24"/>
                <c:pt idx="0">
                  <c:v>15315</c:v>
                </c:pt>
                <c:pt idx="1">
                  <c:v>3519</c:v>
                </c:pt>
                <c:pt idx="2">
                  <c:v>1023</c:v>
                </c:pt>
                <c:pt idx="3">
                  <c:v>127146</c:v>
                </c:pt>
                <c:pt idx="4">
                  <c:v>116057</c:v>
                </c:pt>
                <c:pt idx="5">
                  <c:v>50631</c:v>
                </c:pt>
                <c:pt idx="6">
                  <c:v>18960</c:v>
                </c:pt>
                <c:pt idx="7" formatCode="General">
                  <c:v>214</c:v>
                </c:pt>
                <c:pt idx="8">
                  <c:v>22725</c:v>
                </c:pt>
                <c:pt idx="9" formatCode="General">
                  <c:v>163</c:v>
                </c:pt>
                <c:pt idx="10">
                  <c:v>8449</c:v>
                </c:pt>
                <c:pt idx="11">
                  <c:v>3988</c:v>
                </c:pt>
                <c:pt idx="12" formatCode="General">
                  <c:v>3</c:v>
                </c:pt>
                <c:pt idx="13" formatCode="General">
                  <c:v>59</c:v>
                </c:pt>
                <c:pt idx="14">
                  <c:v>254729</c:v>
                </c:pt>
                <c:pt idx="15">
                  <c:v>58880</c:v>
                </c:pt>
                <c:pt idx="16">
                  <c:v>4681</c:v>
                </c:pt>
                <c:pt idx="17" formatCode="General">
                  <c:v>6</c:v>
                </c:pt>
                <c:pt idx="18">
                  <c:v>302299</c:v>
                </c:pt>
                <c:pt idx="19">
                  <c:v>33160</c:v>
                </c:pt>
                <c:pt idx="20" formatCode="General">
                  <c:v>1</c:v>
                </c:pt>
                <c:pt idx="21" formatCode="General">
                  <c:v>2</c:v>
                </c:pt>
                <c:pt idx="22" formatCode="General">
                  <c:v>69</c:v>
                </c:pt>
                <c:pt idx="23" formatCode="General">
                  <c:v>37</c:v>
                </c:pt>
              </c:numCache>
            </c:numRef>
          </c:val>
        </c:ser>
        <c:gapWidth val="100"/>
        <c:axId val="46524288"/>
        <c:axId val="46525824"/>
      </c:barChart>
      <c:catAx>
        <c:axId val="4652428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525824"/>
        <c:crosses val="autoZero"/>
        <c:auto val="1"/>
        <c:lblAlgn val="ctr"/>
        <c:lblOffset val="100"/>
      </c:catAx>
      <c:valAx>
        <c:axId val="46525824"/>
        <c:scaling>
          <c:orientation val="minMax"/>
        </c:scaling>
        <c:delete val="1"/>
        <c:axPos val="b"/>
        <c:numFmt formatCode="#,##0" sourceLinked="1"/>
        <c:majorTickMark val="none"/>
        <c:tickLblPos val="none"/>
        <c:crossAx val="46524288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v>Weeks</c:v>
          </c:tx>
          <c:spPr>
            <a:solidFill>
              <a:srgbClr val="984EA3"/>
            </a:solidFill>
          </c:spPr>
          <c:cat>
            <c:strRef>
              <c:f>Sheet1!$D$6:$D$10</c:f>
              <c:strCache>
                <c:ptCount val="5"/>
                <c:pt idx="0">
                  <c:v>format remaining data</c:v>
                </c:pt>
                <c:pt idx="1">
                  <c:v>analyze</c:v>
                </c:pt>
                <c:pt idx="2">
                  <c:v>analyze new data set</c:v>
                </c:pt>
                <c:pt idx="3">
                  <c:v>write publication</c:v>
                </c:pt>
                <c:pt idx="4">
                  <c:v>present</c:v>
                </c:pt>
              </c:strCache>
            </c:strRef>
          </c:cat>
          <c:val>
            <c:numRef>
              <c:f>Sheet1!$E$6:$E$10</c:f>
              <c:numCache>
                <c:formatCode>General</c:formatCode>
                <c:ptCount val="5"/>
                <c:pt idx="0">
                  <c:v>4</c:v>
                </c:pt>
                <c:pt idx="1">
                  <c:v>16</c:v>
                </c:pt>
                <c:pt idx="2">
                  <c:v>24</c:v>
                </c:pt>
                <c:pt idx="3">
                  <c:v>36</c:v>
                </c:pt>
                <c:pt idx="4">
                  <c:v>50</c:v>
                </c:pt>
              </c:numCache>
            </c:numRef>
          </c:val>
        </c:ser>
        <c:gapWidth val="100"/>
        <c:axId val="46428928"/>
        <c:axId val="46430464"/>
      </c:barChart>
      <c:catAx>
        <c:axId val="46428928"/>
        <c:scaling>
          <c:orientation val="minMax"/>
        </c:scaling>
        <c:axPos val="b"/>
        <c:majorTickMark val="none"/>
        <c:tickLblPos val="nextTo"/>
        <c:txPr>
          <a:bodyPr rot="0" vert="horz"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430464"/>
        <c:crosses val="autoZero"/>
        <c:auto val="1"/>
        <c:lblAlgn val="ctr"/>
        <c:lblOffset val="100"/>
      </c:catAx>
      <c:valAx>
        <c:axId val="46430464"/>
        <c:scaling>
          <c:orientation val="minMax"/>
          <c:max val="50"/>
        </c:scaling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chemeClr val="bg1">
                        <a:lumMod val="95000"/>
                      </a:schemeClr>
                    </a:solidFill>
                  </a:defRPr>
                </a:pPr>
                <a:r>
                  <a:rPr lang="en-US" sz="1600" b="0" dirty="0">
                    <a:solidFill>
                      <a:schemeClr val="bg1">
                        <a:lumMod val="95000"/>
                      </a:schemeClr>
                    </a:solidFill>
                  </a:rPr>
                  <a:t>Weeks</a:t>
                </a:r>
                <a:r>
                  <a:rPr lang="en-US" sz="1600" b="0" baseline="0" dirty="0">
                    <a:solidFill>
                      <a:schemeClr val="bg1">
                        <a:lumMod val="95000"/>
                      </a:schemeClr>
                    </a:solidFill>
                  </a:rPr>
                  <a:t> to completion</a:t>
                </a:r>
                <a:endParaRPr lang="en-US" sz="1600" b="0" dirty="0">
                  <a:solidFill>
                    <a:schemeClr val="bg1">
                      <a:lumMod val="95000"/>
                    </a:schemeClr>
                  </a:solidFill>
                </a:endParaRP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46428928"/>
        <c:crosses val="autoZero"/>
        <c:crossBetween val="between"/>
        <c:majorUnit val="10"/>
      </c:valAx>
    </c:plotArea>
    <c:plotVisOnly val="1"/>
    <c:dispBlanksAs val="gap"/>
  </c:chart>
  <c:spPr>
    <a:ln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00221-D8C4-48F6-90C6-C7CFA171B1F4}" type="datetimeFigureOut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5A94A-1717-4D8E-A428-43C1511B11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0265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94A-1717-4D8E-A428-43C1511B11A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1F8-8F7E-4923-A705-3A80E1279965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5D01-2636-4729-8A93-698FC0C8A62E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B4DA7-50A5-40A7-81E3-410025D063B0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F524-0FC3-429E-8CCA-BD17964EE390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8E93-A878-4C2B-A87D-D9BED70B3F10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F54E-6F83-4D01-B705-8D95823215AF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38CA5-68F0-4E0D-BF90-F0B3630464FB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B2F3B-2D88-4565-B1C7-42AB45AA9766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197-241E-4805-A5E9-734ED76BC312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2F05-4087-4859-A8BB-4399EB0F18A0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683E-D4A1-4794-8E45-0FE80DC05FCA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8CDF2-167E-4A8C-B0B0-09EDF2165F93}" type="datetime1">
              <a:rPr lang="en-US" smtClean="0"/>
              <a:pPr/>
              <a:t>7/30/2013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DE71F-92F3-4795-83EF-2234741CCD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 anchor="t">
            <a:no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rebuchet MS" pitchFamily="34" charset="0"/>
                <a:cs typeface="Utsaah" pitchFamily="34" charset="0"/>
              </a:rPr>
              <a:t>International Food Imports:</a:t>
            </a:r>
            <a:b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rebuchet MS" pitchFamily="34" charset="0"/>
                <a:cs typeface="Utsaah" pitchFamily="34" charset="0"/>
              </a:rPr>
            </a:b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Trebuchet MS" pitchFamily="34" charset="0"/>
                <a:cs typeface="Utsaah" pitchFamily="34" charset="0"/>
              </a:rPr>
              <a:t>Identification of Vulnerabilities and Risks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rebuchet MS" pitchFamily="34" charset="0"/>
              <a:cs typeface="Utsaah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914400" y="1828800"/>
            <a:ext cx="7315200" cy="6858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Stephen M. Perrine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Advisor - Justine Blanford, Ph.D.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12" name="Picture 11" descr="cut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460" y="2819400"/>
            <a:ext cx="738763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Low inspection, sampling rates = high likelihood of undetected entry of contaminated food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5325" y="1600200"/>
            <a:ext cx="8165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	</a:t>
            </a:r>
            <a:endParaRPr lang="en-US" sz="2000" dirty="0" smtClean="0"/>
          </a:p>
          <a:p>
            <a:endParaRPr lang="en-US" sz="2400" dirty="0"/>
          </a:p>
          <a:p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0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7554473"/>
              </p:ext>
            </p:extLst>
          </p:nvPr>
        </p:nvGraphicFramePr>
        <p:xfrm>
          <a:off x="533400" y="1676400"/>
          <a:ext cx="82296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is i</a:t>
                      </a: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mpossible to inspect and sample every imported food shipment; consequently, &lt; 3% of food imports are inspected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(Nganje et</a:t>
                      </a:r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al., 2009)</a:t>
                      </a:r>
                      <a:endParaRPr lang="en-US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11905047"/>
              </p:ext>
            </p:extLst>
          </p:nvPr>
        </p:nvGraphicFramePr>
        <p:xfrm>
          <a:off x="4191000" y="4191000"/>
          <a:ext cx="38100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530"/>
                <a:gridCol w="200447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filth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food additives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decomposition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color additives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pesticides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microorganisms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antibiotics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chemicals/toxins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allergens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pH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124200"/>
            <a:ext cx="2049008" cy="3089274"/>
          </a:xfrm>
          <a:prstGeom prst="rect">
            <a:avLst/>
          </a:prstGeom>
          <a:noFill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7200" y="6400800"/>
            <a:ext cx="33743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1200" dirty="0">
                <a:solidFill>
                  <a:srgbClr val="FFFFFF"/>
                </a:solidFill>
              </a:rPr>
              <a:t>Gerald Holmes, Valent USA Corporation, Bugwood.org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4025761"/>
              </p:ext>
            </p:extLst>
          </p:nvPr>
        </p:nvGraphicFramePr>
        <p:xfrm>
          <a:off x="2895600" y="3352800"/>
          <a:ext cx="5867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7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FDA import staff routinely inspect and sample food </a:t>
                      </a:r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for:</a:t>
                      </a:r>
                      <a:endParaRPr lang="en-US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Improving food safety by identifying vulnerabilities and risks in food shipments</a:t>
            </a:r>
            <a:endParaRPr lang="en-US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41486660"/>
              </p:ext>
            </p:extLst>
          </p:nvPr>
        </p:nvGraphicFramePr>
        <p:xfrm>
          <a:off x="381000" y="1737360"/>
          <a:ext cx="8382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PREDICT</a:t>
                      </a: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- Predictive Risk-based Evaluation for Dynamic Import Compliance Targeting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Utilizes FDA entry data by evaluating food product risk and firm violation history (Nyambok, 2010)</a:t>
                      </a:r>
                    </a:p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Limitations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Relies upon complete and accurate data and a shipping history for pattern analysis.  </a:t>
                      </a: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Provided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d</a:t>
                      </a: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ata may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be</a:t>
                      </a: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inaccurate on purpose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Does not utilize all data collected - spatial analysis.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18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Improving food </a:t>
            </a:r>
            <a:r>
              <a:rPr lang="en-US" sz="2800" b="1" u="sng" dirty="0" smtClean="0">
                <a:solidFill>
                  <a:schemeClr val="bg1">
                    <a:lumMod val="95000"/>
                  </a:schemeClr>
                </a:solidFill>
              </a:rPr>
              <a:t>defense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 by understanding movement and routing</a:t>
            </a:r>
            <a:endParaRPr lang="en-US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8673" name="Picture 1" descr="C:\Users\Steve\Desktop\Cap_Paper\Images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00400"/>
            <a:ext cx="2667000" cy="26670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0" y="3048000"/>
          <a:ext cx="5029200" cy="3163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/>
              </a:tblGrid>
              <a:tr h="1078653">
                <a:tc>
                  <a:txBody>
                    <a:bodyPr/>
                    <a:lstStyle/>
                    <a:p>
                      <a:pPr lvl="0"/>
                      <a:r>
                        <a:rPr lang="en-US" sz="20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Identifying high risk aquatic invasive species sources and dispersal</a:t>
                      </a:r>
                      <a:r>
                        <a:rPr lang="en-US" sz="20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based on global shipping routes (Seebens, Gastner &amp; Blasius, 2013)</a:t>
                      </a:r>
                      <a:endParaRPr lang="en-US" sz="20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78653">
                <a:tc>
                  <a:txBody>
                    <a:bodyPr/>
                    <a:lstStyle/>
                    <a:p>
                      <a:pPr lvl="0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Predicting movements of malaria vectors on international ship and aircraft traffic</a:t>
                      </a:r>
                    </a:p>
                    <a:p>
                      <a:pPr lvl="0"/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(Tatem,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Hay, &amp; Rogers, 2006)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9733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Detecting outliers in regular traffic patterns to identify abnormal behavior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(Lu,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Chen, &amp; Hancock, 2009)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33400" y="1676400"/>
          <a:ext cx="8153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Truck carriers: what ports of entry are being used and</a:t>
                      </a:r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why?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Ideally – GPS tracking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521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Improving food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defense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by understanding movement and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routing through modeling</a:t>
            </a:r>
            <a:endParaRPr lang="en-US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2251790" cy="466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0" y="1752600"/>
          <a:ext cx="5486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Model using least-cost path analysis (LCPA) </a:t>
                      </a: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identify the most cost efficient route. </a:t>
                      </a:r>
                      <a:endParaRPr lang="en-US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0" y="3048000"/>
            <a:ext cx="5791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Least-cost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route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likely to be due to: </a:t>
            </a:r>
          </a:p>
          <a:p>
            <a:endParaRPr lang="en-US" sz="2400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 costs (Fender &amp; Pierce, 2012)</a:t>
            </a:r>
          </a:p>
          <a:p>
            <a:pPr lvl="1"/>
            <a:endParaRPr lang="en-US" sz="2200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Time/food item (Osvald &amp; Stirn, 2008)</a:t>
            </a:r>
          </a:p>
          <a:p>
            <a:pPr lvl="1"/>
            <a:endParaRPr lang="en-US" sz="2200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(Cattan, 2011)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400800"/>
            <a:ext cx="1446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H. Antikainen, 2013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2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Improving food defense by visualization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Cartographic flow maps</a:t>
            </a:r>
            <a:endParaRPr lang="en-US" sz="3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2532" name="Picture 4" descr="http://1.bp.blogspot.com/-P_jvIUUZz0Y/TY-VM-lPW4I/AAAAAAAAAC0/IL7lBGyY03k/s1600/Wight_Flow_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45920"/>
            <a:ext cx="6360315" cy="46634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" y="6400800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http://giswight.blogspot.com/2011/03/flow-map.html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42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45920"/>
            <a:ext cx="7352349" cy="494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Improving food defense by visualization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Information visualization</a:t>
            </a:r>
            <a:endParaRPr lang="en-US" sz="3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1981200"/>
            <a:ext cx="127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Network graph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1842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Improving food defense by visualization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Time geography</a:t>
            </a:r>
            <a:endParaRPr lang="en-US" sz="3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9458" name="Picture 2" descr="http://www.ecologyandsociety.org/vol8/iss2/art2/fig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45920"/>
            <a:ext cx="7239000" cy="46622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6400800"/>
            <a:ext cx="4015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http://www.ecologyandsociety.org/vol8/iss2/art2/figure4.jpg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42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Improving food defense by visualization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Geovisualization</a:t>
            </a:r>
            <a:endParaRPr lang="en-US" sz="3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149" name="Picture 5" descr="https://www.e-education.psu.edu/geog486/files/geog486/image/GVT_gra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0"/>
            <a:ext cx="6526443" cy="5029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6400800"/>
            <a:ext cx="3652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https://www.e-education.psu.edu/geog486/node/1849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42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Can shipment patterns reveal risks? 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048000"/>
            <a:ext cx="1845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Objectives: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657600"/>
            <a:ext cx="7848600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food defense assessments by identifying vulnerabilities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new visual analytical and spatial methodologies that will help identify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shipping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routes and deviations from the norm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 the feasibility of using advanced visual analytical methods for dealing with increasing volumes of data</a:t>
            </a:r>
            <a:endParaRPr lang="en-US" sz="2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9600" y="1722120"/>
          <a:ext cx="8001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This study</a:t>
                      </a:r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will analyze</a:t>
                      </a:r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one year’s data of produce imported into the USA by truck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589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Truck cargo can be highly vulnerable to deliberate contamination </a:t>
            </a: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en route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246" name="AutoShape 6" descr="data:image/jpeg;base64,/9j/4AAQSkZJRgABAQAAAQABAAD/2wCEAAkGBwgHBhIIBwgWFhUXFhgZFxgXFx8gIBwiIB0kIRwcIiYkHiglHB0xIiMdIz0iJSkuLi4vIh81ODMtQzQuLisBCgoKDg0OGxAQGzckICY3MjEyLy01NDg0LDQwMjc0LzQ0MDQsLSwsLjQ0MCwvLzQsLC0sNCwtLCw3LC00NDAsMP/AABEIAJ8BPgMBEQACEQEDEQH/xAAcAAEAAgMBAQEAAAAAAAAAAAAABQgEBgcBAgP/xAA/EAABAgQBCAYHBwMFAAAAAAAAAQIDBAURBgcSITFRYXOyIjU2QYGhExRScZGxwhUyYnKCosEW0fAjQkN0kv/EABsBAQACAwEBAAAAAAAAAAAAAAAEBQMGBwIB/8QAOBEBAAEDAQQHBwIGAgMAAAAAAAECAwQRBSExcRIyMzRBUbEGE2GBkaHBItEUQlJi4fAk8RVDcv/aAAwDAQACEQMRAD8A1E112YAAAAAAAAAZtE65l+LD5kPVvrwjZfd7nKfRZI2ByIAAAAAAAAAAAAAAAAAAAABCY27JTfCcYcjsqljsjv1rnCvZRuqgAAAAAAAAAAAAAAAAAAAAM2idcy/Fh8yHq314Rsvu9zlPoskbA5EAAAAAAAAAPHOaxuc5bJvD7ETO6HofAAAAAAAAABCY27JTfCcYcjsqljsjv1rnCvZRuqgAAAAAAAAAAAAAAAAAAAAM2idcy/Fh8yHq314Rsvu9zlPoskbA5EAAAAAAAAAOb5XcQLAl2USVf0nWfEVO5EXop4ql/BNpAzbukdCG3ezGz+nVOTXG6N0c/Gfpu+fwbPgWvJiCgMjxHf6jOhE96d/ill+KdxIx7vvKNfFTbYwP4PJmiOrO+OXl8uH3bCZ1UAAAAAAAAQmNuyU3wnGHI7KpY7I79a5wr2UbqoAAAAAAAAAAAAAAAAAAAADNonXMvxYfMh6t9eEbL7vc5T6LJGwORAAAAAAAAGLU5+BTKfEnpp1msarl/sm9V0HmuqKaZqlmx7Fd+7Tao4zOiutXqMerVOJPzK9J7lVd2xPciWTwKGuua6pql1jFx6MezTao4RH+/XinsnVf+w6+jYz7QotmP3ey7wXyVTPi3fd17+Eqzb2B/F40zTH6qd8fmPn6xDuxcuaAAAAAAAAEJjbslN8JxhyOyqWOyO/WucK9lG6qAAAAAAAAAAAAAAAAAAAAAzaJ1zL8WHzIerfXhGy+73OU+iyRsDkQAAAAAGLVJb1ymxZW/wB9jm/FLHmuOlTMM2Pd91epr8pifpLj+Hco9VpdoFRT08NNHSWz09zu/wDVf3oVVrMro3Vb4b7n+zmNkfqtfoq+HCfl4fL6Pcd46biKVZIyEFzId85+da7lTUmhV6Ka9621WGRle8jo08DY2wpwq5u3ZiauEaeH+f8AfFpJEbGAdLomVBknRGy8/JviRWNzUcipZyJqVVXSi7dC317iwt5vRo0qje0/L9l5u5E12q4ponfp4x56eGnlvjyYdHxPV8WYvlpaZjZsL0mf6NmhvQRXae92rv0bkPFF6u9diJ4JGVszG2dg3K6I1q006U8d+7d5cfB2AtWggAAAAAQmNuyU3wnGHI7KpY7I79a5wr2UbqoAAAAAAAAAAAAAAAAAAAADNonXMvxYfMh6t9eEbL7vc5T6LJGwORAAAAAAAK6YplFkcRzMtm2tFfb3Kt2+SoUN6no3Jh1nZ133uJbr84j6+P3RZjTQAAA3zI9KLGxFEmVbohwl+LlRE8s4m4NOtyZax7U3eji00ec/aI/6djLVoAAAAAAEJjbslN8JxhyOyqWOyO/WucK9lG6qAAAAAAAAAAAAAAAAAAAAAzaJ1zL8WHzIerfXhGy+73OU+iyRsDkQAAAANZpOMJOfxHHor1RrmPVsNfbzU6SfmRUX3oR6Mimq5NC4ytj3bOJbyY3xMaz8NeHy00+bZiQp3EcrEokti50VP+SGx/0/SU+bTpd183RvZq708GKf6ZmPz+WnEVsAAAAdZyMSiMpkxOe1Eaz/AMtv9RZ4FP6ZlovtZd1vW7flEz9Z/wAOiqqIl1UntTje1ug4vlK5iCPTZPS2GxFa/wBuy2eqfh0tt4qR7eRTcrmmFxm7Iu4mLReucap3x5eXz46tlJCnAAACExt2Sm+E4w5HZVLHZHfrXOFeyjdVAAAAAAAAAAAAAAAAAAAAAZtE65l+LD5kPVvrwjZfd7nKfRZI2ByIA0fKlM1OmSMGpUucfDzXqx6NXQucl0VU1LZW207SHmVV0xFVMtk9nLWPfuV2b1EVaxrGvw46Tx8fs0yRym4glrJMLDip+Jll/aqJ5ESnNuRx3tgvezOFX1daeU/vqnGZWmrLu9JSLPt0bRLpff0bonxM38fu6qtn2Snpxpd3eO7f6uZ+sRvWPWfSLn52dnItlve979y30lfrOurcfd09DoabuGnwdryf4wZiCU9VnHIkwxNP409pN+1P8S3xsj3kaTxc623secOv3lvs5+3w/ZAZaZRbSs41PbYvkrfqMGfT1ZWnsld7W3yn8T+HLyuboAAAHeMm0ospg6Ajk0uznr+py2/bYusSnS1DmW37vvM+vTw0j6Rv++rUcpmM/Tq6iUmL0dUZ6L97axN21e/VqveLl5Ov6KfmvfZ/Y3Q0yr8b/wCWPL48/Ly48tKwvWn4frTKgyHnIl0c29roqWVP58EIdm57uuKmxbRwozMeqzM6a8J8phvE9laet0p9KRNixH38kRPmTKs/+mGt2fZKP/bc+kfmf2a9PZRcSTehk02GmyGxPmt18zBVmXZ8dFrZ9ncC3xp6XOf20j7Ot4QhzMPDcBZ6O58RzM9znqqrd3Stp2IqJbcWliJ93GvFou1Krc5dfu4iKYnSIjhu3ffimDKgITG3ZKb4TjDkdlUsdkd+tc4V7KN1UAAAAAAAAAAAAAAAAAAAABm0TrmX4sPmQ9W+vCNl93ucp9FkjYHIgCExpT/tPC8xLI265iub729JE8bW8TDkUdK3MLHZOR7jMt1+Guk8p3flXso3VQAB+0nNx5GabNSkVWvat2uTu/zYfaappnWGO7aou0TbrjWJ4w2HFeNJvEsjClZmWazMXOVWqvSW1r6dSa9Gkz3smbsREwqdm7Ft4Nyq5RVM67t/hH5awR10AAAG2/19U2YaZRpaG1itbmekRVzs1O5PZW2i/wALEn+Kr930I+qh/wDAY85c5Nc66zr0fDX8x8PVqRGXwAAzqHILU6xBkUT78RrVt3JfpL4JdT3bp6dUUo2ZfixYru+UTP7LINRGtzWpoQv3I5nXfL0PiExt2Sm+E4w5HZVLHZHfrXOFeyjdVAAAAAAAAAAAAAAAAAAAAAZtE65l+LD5kPVvrwjZfd7nKfRZI2ByIA+Yj2Q4aviuRERNKrqEvtMTM6RxVrqkOBCqUaFJvvDSI9GKi3u1HLmrv0WNfriIqmI4Ov49VdVmiq5GlUxGvPTexjyzAAAAAAAAAAAAAbfkrSV/q1sSbio1WsesO62u5bNtvXNV2jcSsPT3u9Qe0k3P4GYojXWY15cfWIdwLhzgAhMbdkpvhOMOR2VSx2R361zhXso3VQAAAAAAAAAAAAAAAAAAAAGbROuZfiw+ZD1b68I2X3e5yn0WSNgciAOZZUKDXI956Xm3xYCaVhexvsiIjm77XTvvpUrsu1cn9UTrHl5Nx9nc/Eo0tVUxTX/V/V854T8OE/Zy0rm6gAAAAAAAAAAAAAPuBBizEZIMCGrnOWyNal1VdiJ3iImZ0h4rrpopmqqdIjxl3TAdHrFKptqzUHOVU0QlVFSH+rWq7kXNTfrLnGt10U/rn5eTmu2czFyLv/HoiNP5uHS+XD6xrybQSVMhMbdkpvhOMOR2VSx2R361zhXso3VQAAAAAAAAAAAAAAAAAAAAGbROuZfiw+ZD1b68I2X3e5yn0WSNgciAAHPMb5PIc8rqhQmI2JrdD1Nfvb7Lt2pd3fByMSKv1UcfJteyPaGq1pZyZ1p8KvGOfnH35uSxYUSDFWFGhq1yLZUVLKi7FTuUq5iY3S3mmqmqIqpnWJfIegAAAAAAAAAAzqPSZ2tTySdPgq5y69iJtVe5D3RbqrnSlGysu1i25uXZ0j1+Eecu14PwbJYbg+k+/GVOlEVNX4W7E818kt7GPTaj4udbV2zdzqtOFEcI/M+c/aPu2YkKcAhMbdkpvhOMOR2VSx2R361zhXso3VQAAAAAAAAAAAAAAAAAAAAGbROuZfiw+ZD1b68I2X3e5yn0WSNgciAAADV8ZYMk8SQvSstDjonReia9ztqb9aeSxr+NTdjXhK62Vtm7g1dGf1UeXl8Y/wB0n7uKVelzlHnnSdQgq1yfBU7lRe9N5UV0VUTpU6Ji5VrJtxctTrH+7p+LDPKQAAAAAAAAT+E8KT2JZm0BM2G1enEVNCbk9p2742M1mxVdndwVe09q2cGj9W+qeFP+8IdtoFDkKBIpK0+FZP8Ac5fvOXaq9/yTuLi3aptxpS5zm517Mue8uzyjwjkkzIhgACExt2Sm+E4w5HZVLHZHfrXOFeyjdVAAAAAAAAAAAAAAAAAAAAAZtE65l+LD5kPVvrwjZfd7nKfRZI2ByIAAAAEViKgyFfkFlp+HqvmvTWxdqL/GpTHdtU3I0qTcHPvYdzp2p5x4Srs9M1ytve3ehQusROsavA+gAAAAATWDaVArWI4MhNvsxyuV1lsq5rVWye+3zMti3FdyKZV21cuvFxK7tEb40+86O/ycrAkpZstKQUYxqWRqJoQvKaYpjSHLrt2u7XNdc6zPjL9j6xgAABCY27JTfCcYcjsqljsjv1rnCvZRuqgAAAAAAAAAAAAAAAAAAAAM2idcy/Fh8yHq314Rsvu9zlPoskbA5EAAAACIxbMTMthyO6SgvfEVitYjGqrru6N0RNl7+BivzMW504p+zLdFeXRFyYinXWdd0bt/34OLy2CcSzLbw6S9PzK1vMqFTGNdn+V0K5tvAt8bsfLWfSJS8tkur8WyxokFm271VfJqp5mWMG5PHRAue1GFT1Yqn5fvMJiWySLrmqx4Nh/yrv4MsYHnUgXPa3+i19Z/x+UfjTAErQKJ9oSk49ytc1HI+2m620WTQtzHfxIt0dKJStk7fuZmR7muiI1100+CVkslclHp0OJFqL0iOaiusiK26peyJrt4mWnBpmmJ13oV32qu0XaqYtx0Yndx1Yk1klmmovqlWY5e7OYrfkrjxOBPhUz2/a23PXtTHKdfxCHm8mmI4CXhQocT8kRPqzTFVhXY+Kfa9pcGvjM084/bViyFAxJQatBnnUiKvo3tcuY3OuiLpTo31pdDzTau26oq6LNez8HMsV2ou074mN86cuOju7VRyXQunM5jR6AAAAITG3ZKb4TjDkdlUsdkd+tc4V7KN1UAAAAAAAAAAAAAAAAAAAABm0TrmX4sPmQ9W+vCNl93ucp9FkjYHIgAAAAAAAABpuVl6Nwg5NsRifNf4Imb2TYPZmnXOj4RLZ6S7PpUF+2Gxf2oSaOrCmyo0vVx8Z9WWemAAAAAAAAAhMbdkpvhOMOR2VSx2R361zhXso3VQAAAAAAAAAAAAAAAAAAAAGbROuZfiw+ZD1b68I2X3e5yn0WSNgciAAAAAAAAAGiZY35uGIbdsdvI8hZ3ZxzbN7KxrmVT/bPrDa8OuzsPyrtsCFyISbXUp5Qo86NMq7H91XqkDIigAAAAAAAEJjbslN8JxhyOyqWOyO/WucK9lG6qAAAAAAAAAAAAAAAAAAAAAzaJ1zL8WHzIerfXhGy+73OU+iyRsDkQAAAAAAAAA5/lmdagwGbY1/gx39yDn9SObafZSP8Ak1z/AG/mG14UW+F5P/rwuRCTZ7OnlCj2l3y7/wDVXrKVMqEAAAAAAAAQmNuyU3wnGHI7KpY7I79a5wr2UbqoAAAAAAAAAAAAAAAAAAAADNonXMvxYfMh6t9eEbL7vc5T6LJGwORAAAAAAAAADU8oWG57EsnCgSESGmY9XLnqqd1ktZq7yLk2arsRFK82HtKzg3K67sTOsabv+4T1Ck4lPosCSjqiuhw2MW2q6IiLbQmgz26ZpoiJ8FZmXqb2RXcp4VTM/WWce0YAAAAAAAAhMbdkpvhOMOR2VSx2R361zhXso3VQAAAAAAAAAAAAAAAAAAAAGbROuZfiw+ZD1b68I2X3e5yn0WSNgciAAAAAAAAAAAAAAAAAAAAAQmNuyU3wnGHI7KpY7I79a5wr2UbqoAAAAAAAAAAf/9k="/>
          <p:cNvSpPr>
            <a:spLocks noChangeAspect="1" noChangeArrowheads="1"/>
          </p:cNvSpPr>
          <p:nvPr/>
        </p:nvSpPr>
        <p:spPr bwMode="auto">
          <a:xfrm>
            <a:off x="-914400" y="22098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50" name="AutoShape 10" descr="data:image/jpeg;base64,/9j/4AAQSkZJRgABAQAAAQABAAD/2wCEAAkGBwgHBhUIBwgVFhUXFhYXGBcXGRsgIBsdGx0iKB0oHiYjJDQmJCUlIB0bITUhMSksOi8uICQ4ODM2QygvLiwBCgoKDg0OGxAQGy8lICY3MiwtLzYrLDQxNCwsNzcsLCwuLCwvLCwtLCw0NCwsLDAvLCwsLCwsLDQsLCwsLDQsLP/AABEIAJ8BPAMBEQACEQEDEQH/xAAcAAEAAgMBAQEAAAAAAAAAAAAABgcBBAgFAwL/xAA+EAABAwMABAwDBQcFAAAAAAAAAQIDBAURBgchMRIyNTZBUWFxc3SysxOhsSJCgZHBIzNicsLR4RYlQ2OS/8QAGwEBAAIDAQEAAAAAAAAAAAAAAAUGAQMEAgf/xAA1EQEAAgECAQsDBAIBBQEAAAAAAQIDBBEFBiExMjM0QXFygbESUcETImGRodFCFFLh8PEj/9oADAMBAAIRAxEAPwDwiqPqQAAAAAAAAAw7iiGYdCWnkuLw2elC006sPmWo7W3nLbPTSAAAAAAAAAAAAAAAAAACEa2+bsXmG+3IcHEey91g5Od5t6Z+YVQQa5AAAAAAAAAAAAAAAAAAAAAAGHcUQzDoS08lxeGz0oWmnVh8y1Ha285bZ6aQAAAAAAH5e9sbFe9cIiZVQzETM7Q0LDeKe+W9K2kReCqubhetFPGO8XjeHRq9LfTZP079PNP9vRPbmAAAAAAAAIRrb5uxeYb7chwcR7L3WDk53m3pn5hVBBrkAAAAAAAAAAAAAAAAAAAAAAYdxRDMOhLTyXF4bPShaadWHzLUdrbzltnppAAAAAAARnWLcnWzRWR8T1RzuCxqpjpXb8kU0am/0Y5lLcE00Z9ZSsxvEc8+yF6nrs2Cvktci/vE4be9u/8ANPocehybTNVh5U6SbUrnjw5p/C2iTUgAAAAAAAAhGtvm7F5hvtyHBxHsvdYOTnebemfmFUEGuQAAAAAAAAAAAAAAAAAAAAABh3FEMw6EtPJcXhs9KFpp1YfMtR2tvOW2emkAAAAHl0mkFtqrk+3Rz4lY5Wq12xfw602muMtZtNfF15NFmpirmmv7Z6JeobHIqXXHc1kuMdsjemGN4bk/idu+SfMjddfniq7cldLtS+eY6eaPyhNhrltt5irUdjgPRVXGdnT8snHiv9F4ssmv0/8A1Gnvi+8f58HRsErJ4WzRrlHIip3KTsTu+T2rNZmJ8GvcrnRWuD41wqWsbuy5TFr1rG8y2YdPkzW+nHWZl94Jo6iBJoXZa5EVF7FMxO/O12rNZms9L6GXkAAAAEI1t83YvMN9uQ4OI9l7rByc7zb0z8wqgg1yAAAAAAAAAAAAAAAAAAAAAAMO4ohmHQlp5Li8NnpQtNOrD5lqO1t5y2z00gAAAAovWNHJQaayTQuwq8B7VRdqLhP1Qh9VvXLvD6NwGa5uHxS/PEbw2LdrKvtJCkUyslwi7Xpt7NqHqmsvEbTztWfkzpclvqpM1/hE66sqLhVuqquRXOcuVVf07Ow5bWm07ynsGDHgxxjxxtEPgeW5KNH9OrvZKRaWJyPbj7KP+6vZ/Y6seqvSNulB63gGm1N/r6s+O3i8y6XS5aT3Jq1s3Cc5UY1E2ImdmxO81WyWy2jd14NHg0GC36cdETMz4uhqdixwNYvQiITkdD5bed7TL6GXkAAAAEI1t83YvMN9uQ4OI9l7rByc7zb0z8wqgg1yAAAAAAAAAAAAAAAAAAAAAAMO4ohmHQlp5Li8NnpQtNOrD5lqO1t5y2z00gAAAAqDXJSpFe4qlN741T/yv+SL11f3RK9clMu+C9PtO/8Af/xX5wrWAAAHq6KU61WktPCi/wDK1d2dy5/Q24I3yRCP4rk/T0eS38bf3zOiidfKgAAAAAIRrb5uxeYb7chwcR7L3WDk53m3pn5hVBBrkAAAAAAAAAAAAAAAAAAAAAAYdxRDMOhLTyXF4bPShaadWHzLUdrbzltnppAAFY6ztJK213+GO3Tq1Y2K5U6F4S7MpuXccGrzWpePpW7k/wANxanT5JyxvvO0feNkn0O0vpdI4OAuGSpvYq7+1Os34NRGSP5RHFOE5NFb71nolH9c8ObdBMjNz3Iq42plOvoTsNGuj9sSlOSl9s167+CpyMXoAAAJfqri+Lpexc8Vj3fRPoqnXo43yK/ylv8ATotvvMLlulxpbVRrV10qNanT/YlbWisbyoGDBkz3jHjjeZVVW6yKypv8c0Dljp2OTLcIquTpz+G5EI62smbxt0Lnj5N0x6W8W58kxzfwt9rkc1HNXYpJqPMbczIYAAEI1t83YvMN9uQ4OI9l7rByc7zb0z8wqgg1yAAAAAAAAAAAAAAAAAAAAAAMO4ohmHQlp5Li8NnpQtNOrD5lqO1t5y/dxqJKSgkqYoeGrGOcjM44WEzjcu/uFp2jeHnDSL5K1mdomdt/sgFNrZpXTcGrtT2p1tejvlhPqcca6u/PCzZOSuaK70vE+2z2qfWNo3MxXOqnNx0OYu3uwbY1eL7uC/J7X1nb6N/eFS6WXhL7fZK5iKjVwjUVc4RN3d14IzPk/UvNl54Xop0mmrinp6Z83mUtRNSVDaimkVrmrlHJvRTXEzWd4duXFTLSaXjeJTO96bf6g0RdQ1saJMj41ym5yJvVOpew68mp/UxTE9KuaTgk6PX1yY53pz+38IOcSzgAABLtXt4tthmnuFev20YjY06VVV24+W069Lkrj3tZX+O6TPq/08OKObeZmfB5Wk+kldpHWfGq1w1OKxNzU/Ve01Zs1sk87u4dwzDoqbU558Z+7xjSklz6L6f2ia1MjudWkcjWo13CRduE3ouCXxaqk1/dO0vnfEOA6rHmmcVPqrPRs+N01p2qnTFvpnyrnG37Cd+VRV+R5vraR1eds0/JjVZJ/wD1mKx/bc0F0ouek1Q+WopGsiY3CK3O1yr29SZPenzWyzMzHM5+McMwaGta1vNrT8JkdSCQjW3zdi8w325Dg4j2XusHJzvNvTPzCqCDXIAAAAAAAAAAAAAAAAAAAAAAw7iiGYdCWnkuLw2elC006sPmWo7W3nLbPTSonWLY1s2kLnRsxHKqvZ8uEn4KvzQhtVi+i+/hL6TwDXRqdLFZn91eafwixzJwAAAAAAAAAAAAD60tPNV1DaenZwnOVEaidKqeq1m07Q15ctcVJvedojnl0Ro7aY7JZo6CL7qbV63LvX8ycxUilYrD5RrdVbVZ7ZbePx4Q9I2OVCNbfN2LzDfbkODiPZe6wcnO829M/MKoINcgAAAAAAAAAAAAAAAAAAAAADDuKIZh0JaeS4vDZ6ULTTqw+Zajtbects9NKH60bdDWaLuqHR5fFhzVxtRFVOF+GPocurpE45n7Jzk9ntj1ta781uafwpAh30kAAAAAAAAAAAACe6orVDWXl9bMmfhNTgoqdLun8ERfzO7RUibTafBVuVGqtjw1xV/5dPt4LiJRQwCEa2+bsXmG+3IcHEey91g5Od5t6Z+YVQQa5AAAAAAAAAAAAAAAAAAAAAAGHcUQzDoS08lxeGz0oWmnVh8y1Ha285fDSC5yWi3LWR0bpcKmWs346zGS/wBMb7bvek08Z8kY5tFd/GehVOk+sSovdudQw0aMa/Y7K5XGdmCNy6ub1+mIXbh/J2umyxlvfeY6EIOJZgAAAAAAAAAAAAPb0X0nrdG53SUbWqj0RHI5Ordjb2qb8Oe2KeZF8S4Xi11Y+uZiY6FtaGaWT6Svci2t0bWp+84WUVdmzcm3bkk8GecvgovFOF10W0fqRaZ8PslR0IhCNbfN2LzDfbkODiPZe6wcnO829M/MKoINcgAAAAAAAAAAAAAAAAAAAAADDuKIZh0JaeS4vDZ6ULTTqw+ZajtbecttUymFPTSgemOr2muaLV2jDJcqqt+6/O/uU48+ki/PXmlY+F8fyaefozfup/mFTXG3VlsqVpq+ncxydCp9F3KnahGXpak7WhetPqcWop9eK28f+9LVPDoAAAAAAAAAAD9RRvmkSOJiqq7kTepmImZ2h5vetK/VadoWLohq2lqFbWX/AC1ucpF0r/N1J2Hfh0e/Pf8ApUuKcpIrvj0vPP8A3f6/2tSngipoUhp40a1NiIiYQkYiIjaFLve15+q07y+hl5QjW3zdi8w325Dg4j2XusHJzvNvTPzCqCDXIAAAAAAAAAAAAAAAAAAAAAAw7iiGYdCWnkuLw2elC006sPmWo7W3nLbPTSAeTpFo9QaQ0vwa6PameC9McJuer8k2GvJirkjaXZotdm0l/rxz5x4SpvSvQy46PPWVU4cOdkif1J0EVm01sfP4L/wzjeHWbVnmv9v9I0cyaAAAAAAAAPTsdhuV9qPg26nV2N7l2NTvU248Nsk/tcOt4jg0dd8s+3iuTRPQq36PMSV37SXpeqJsz0N6kJXDp64/N8/4lxnNrZ2nmr9o/P8AKUHQiAABCNbfN2LzDfbkODiPZe6wcnO829M/MKoINcgAAAAAAAAAAAAAAAAAAAAADDuKIZh0JaeS4vDZ6ULTTqw+Zajtbects9NIAA/MsbJo1jlYiouxUVMoomN2a2ms7wqLWTohR2diXK3v4LXOXMa9Cqv3ezbuIzV6etI+qq8cA4vlz2/Qy8/2n/avzgWwA/fwpOB8T4a468bDO07bvH6lPq+neN/tuwxj38Rqr3CImehm161607PyYegCQaDWSlv98SjrJ1a3gq7ZvdjGxPzz+B0afHGS+0ojjWtyaTT/AKmOOffbyXvQUNNbqVKaihRrE3IhMVrFY2h82zZr5rze87zLYPTUAAAEI1t83YvMN9uQ4OI9l7rByc7zb0z8wqgg1yAAAAAAAAAAAAAAAAAAAAAAMO4ohmHQlp5Li8NnpQtNOrD5lqO1t5y2z00gAABXOkuiekelVz+LWyxRRsVyRtyrvsr07E3rhM5wcObBky2552haeHcW0fD8W1Kza09M9HP9vIt+qmiYqOr697tm1Goibe8V0NY6ZZz8qs9o2x1iP8pHbtB9HqBqfDt6OVNvCf8AaX57Pkb66bHXwROfjOtzb/VkmPLma+n9LT0uhM8dNA1qfZXDUx95OoxqIiMU7NnB8lr6/HNp353janI45LFO2SNF/a7cp/Cn+fzNOh6kpLlVMxqaTE/8fzKVVuidhrXI6e2R5TpRMfTvOm2DHbphB4eJ6vFzUyT/AGjdw1WWmZc0VRJH3rwvqc9tFSejmS+DlRqqdpEW/wAfDwU1bX221iVduq43Kx2WYVUXKbs5THzNX/R3rO9ZSVuUmlz4/wBPNSdp6f8AwtO3Pqn0LHV8SNk4KcNEXKZ6cdhI13251MyxSLzGOd48GyZawAAAhGtvm7F5hvtyHBxHsvdYOTnebemfmFUEGuQAAAAAAAAAAAAAAAAAAAAABh3FEMw6EtPJcXhs9KFpp1YfMtR2tvOW2emkAAAAAABG9Y3Muo/lZ62mjU9lZKcF7/i8/wAPB1Mp/scy/wDd/Sho0PUnzSnKvvNPT+ZWEdyrgAAAAAAAEI1t83YvMN9uQ4OI9l7rByc7zb0z8wqgg1yAAAAAAAAAAAAAAAAAAAAAAMO4ohmHQlp5Li8NnpQtNOrD5lqO1t5y2z00gAAAAAAI3rG5l1H8rPW00ansrJTgvf8AF5/h4WpnkKbxv6GmjQ9SfNKcq+809P5lYJ3KuAAAAAAAAQjW3zdi8w325Dg4j2XusHJzvNvTPzCqCDXIAAAAAAAAAAAAAAAAAAAAAAw7iiGYdCWnkuLw2elC006sPmWo7W3nLbPTSAAAAAAA8DT2mnq9EaiCliVzla3DWplVw5FXCdyKac8TOOYhI8JyVx63Ha87Rv0vF1S0NXQ2OVtZTuYrpVVEcmMpwUT6oadHSa0neEjyl1GLNqKzjtE7R+ZTk7FdAAAAAAAAIRrb5uxeYb7chwcR7L3WDk53m3pn5hVBBrkAAAAAAAAAAAAAAAAAAAAAAYdxRDMOhLTyXF4bPShaadWHzLUdrbzltnppAAAAAAAAAAAAAAAAAABCNbfN2LzDfbkODiPZe6wcnO829M/MKoINcgAAAAAAAAAAAAAAAAAAAAADDuKIZh0JaeS4vDZ6ULTTqw+Zajtbects9NIAAAAAAAAAAAAAAAAAAIRrb5vReYb7bzg4j2XusHJzvNvTPzCqCDXIAAAAAAAAAAAH/9k="/>
          <p:cNvSpPr>
            <a:spLocks noChangeAspect="1" noChangeArrowheads="1"/>
          </p:cNvSpPr>
          <p:nvPr/>
        </p:nvSpPr>
        <p:spPr bwMode="auto">
          <a:xfrm>
            <a:off x="9448800" y="4343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5695196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 rot="16200000">
            <a:off x="5103183" y="2821618"/>
            <a:ext cx="2567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Haralambides &amp; Londondo-Kent, 2004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4876799"/>
            <a:ext cx="7834784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982248" y="6019800"/>
            <a:ext cx="633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http://www.csmonitor.com/World/Americas/2011/0412/Mexico-drug-war-s-latest-victim-the-lime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Overview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Introduction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U.S. food imports overview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Unintentional food contamination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Deliberate food contamination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Can shipping patterns reveal risks?</a:t>
            </a:r>
          </a:p>
          <a:p>
            <a:pPr>
              <a:buNone/>
            </a:pP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Methods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Preliminary Results</a:t>
            </a:r>
          </a:p>
          <a:p>
            <a:pPr>
              <a:buNone/>
            </a:pP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26075" y="2574925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1200" y="5742801"/>
            <a:ext cx="313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Partial contents of a commercial food courier’s </a:t>
            </a:r>
          </a:p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checked baggage, Dulles Airport 2013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Methodology – Data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 descr="C:\Users\Steve\Downloads\image001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45920"/>
            <a:ext cx="7337980" cy="484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Methodology - Analysis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595021"/>
            <a:ext cx="7696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Connectivity between locations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XY Line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Cartographic flow</a:t>
            </a:r>
          </a:p>
          <a:p>
            <a:pPr marL="457200" indent="-45720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Visual Analytics</a:t>
            </a:r>
          </a:p>
          <a:p>
            <a:pPr marL="457200" indent="-45720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/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Port crossings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Identify, rank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most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favored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border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crossings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LCPA</a:t>
            </a:r>
          </a:p>
        </p:txBody>
      </p:sp>
      <p:pic>
        <p:nvPicPr>
          <p:cNvPr id="19458" name="Picture 2" descr="http://www.vismaster.eu/wp-content/uploads/2010/10/VA_inaction_2-sm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428999"/>
            <a:ext cx="2133600" cy="1482853"/>
          </a:xfrm>
          <a:prstGeom prst="rect">
            <a:avLst/>
          </a:prstGeom>
          <a:noFill/>
        </p:spPr>
      </p:pic>
      <p:sp>
        <p:nvSpPr>
          <p:cNvPr id="7" name="Flowchart: Process 6"/>
          <p:cNvSpPr>
            <a:spLocks noChangeAspect="1"/>
          </p:cNvSpPr>
          <p:nvPr/>
        </p:nvSpPr>
        <p:spPr>
          <a:xfrm>
            <a:off x="5715000" y="2286000"/>
            <a:ext cx="409433" cy="2743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Flowchart: Process 7"/>
          <p:cNvSpPr>
            <a:spLocks noChangeAspect="1"/>
          </p:cNvSpPr>
          <p:nvPr/>
        </p:nvSpPr>
        <p:spPr>
          <a:xfrm>
            <a:off x="6858000" y="1905000"/>
            <a:ext cx="409433" cy="274320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Process 8"/>
          <p:cNvSpPr>
            <a:spLocks noChangeAspect="1"/>
          </p:cNvSpPr>
          <p:nvPr/>
        </p:nvSpPr>
        <p:spPr>
          <a:xfrm>
            <a:off x="7820167" y="2621280"/>
            <a:ext cx="409433" cy="27432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48400" y="2057400"/>
            <a:ext cx="457200" cy="3048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2057400"/>
            <a:ext cx="533400" cy="457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Process 17"/>
          <p:cNvSpPr>
            <a:spLocks noChangeAspect="1"/>
          </p:cNvSpPr>
          <p:nvPr/>
        </p:nvSpPr>
        <p:spPr>
          <a:xfrm>
            <a:off x="8229600" y="1905000"/>
            <a:ext cx="409433" cy="27432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91400" y="1981200"/>
            <a:ext cx="6858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348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7800" y="1600200"/>
            <a:ext cx="350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Several ports on each border are most frequently used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Patterns between source and destination exist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Port choice from source regions will be ranked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Results will be used to identify outlier shipments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Expected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Results/Outcomes – based on preliminary data analysis for 2012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="" xmlns:p14="http://schemas.microsoft.com/office/powerpoint/2010/main" val="2052143392"/>
              </p:ext>
            </p:extLst>
          </p:nvPr>
        </p:nvGraphicFramePr>
        <p:xfrm>
          <a:off x="381000" y="1447800"/>
          <a:ext cx="4648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7588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24400" y="2209800"/>
            <a:ext cx="3200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3124200"/>
            <a:ext cx="32004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2012 vegetable/vegetable product import statistics, truck carriers only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400800"/>
            <a:ext cx="940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FDA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6766901"/>
              </p:ext>
            </p:extLst>
          </p:nvPr>
        </p:nvGraphicFramePr>
        <p:xfrm>
          <a:off x="1143000" y="1752600"/>
          <a:ext cx="6553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064"/>
                <a:gridCol w="1666068"/>
                <a:gridCol w="1666068"/>
              </a:tblGrid>
              <a:tr h="370840"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CANADA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MEXICO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Import lines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279,659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1,022,116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Producers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471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&lt;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7,787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U.S. consignees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1,477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415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Ports of entry used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39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23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Unique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s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hipping routes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8,854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&lt;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5,670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400" y="5162490"/>
            <a:ext cx="804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* Import line = unique food item (type, packaging, etc.) in a single shipment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9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Canadian vegetable producers and CA, MX consignees, 2012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7968986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676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Mexican consignees are concentrated in the SW, Canadian consignees in the NE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8051393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6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mp6001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" y="2011680"/>
            <a:ext cx="8623300" cy="392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Visual Analytics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All Mexican vegetable routing data, 2011 (a)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4495800"/>
            <a:ext cx="0" cy="274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 noChangeAspect="1"/>
          </p:cNvCxnSpPr>
          <p:nvPr/>
        </p:nvCxnSpPr>
        <p:spPr>
          <a:xfrm>
            <a:off x="7696200" y="5257800"/>
            <a:ext cx="182880" cy="18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23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mp880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" y="2011680"/>
            <a:ext cx="8623300" cy="392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Visual Analytics 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All Mexican vegetable routing data, 2011 for MI (a)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38400" y="3352800"/>
            <a:ext cx="228600" cy="18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23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Visual Analytics 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All Mexican vegetable routing data (b)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 descr="tmpADBD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" y="2011680"/>
            <a:ext cx="8623300" cy="394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3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Visual Analytics </a:t>
            </a:r>
            <a:b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All Mexican vegetable routing data, 2011 for MI (b)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tmp39E6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" y="2011680"/>
            <a:ext cx="8623300" cy="394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3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The U.S. imported food from 232 sovereign states and dependent territories in 2012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400800"/>
            <a:ext cx="940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FDA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1"/>
            <a:ext cx="8229600" cy="424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All Canadian vegetable shipments crossing the Sweetgrass, MT port of entry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160" y="1645920"/>
            <a:ext cx="65214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Not all shipments originating from Regina, SK follow a least cost path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45920"/>
            <a:ext cx="79375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6385" name="Picture 1" descr="C:\Users\Steve\AppData\Local\Temp\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019" y="4114800"/>
            <a:ext cx="4261981" cy="24594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601980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1,150 mi/18 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4267200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2,181 mi/37 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257800" y="4902159"/>
            <a:ext cx="266700" cy="2032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436659" y="5105400"/>
            <a:ext cx="248770" cy="1143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Port of entry characteristics will have to be incorporated into the LCPA cost surface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7993376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6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ZIP codes or the MGRS will be used to aggregate source &amp; destination data for LCPA &amp; port ranking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767513" cy="494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spect="1"/>
          </p:cNvSpPr>
          <p:nvPr/>
        </p:nvSpPr>
        <p:spPr>
          <a:xfrm rot="20912064">
            <a:off x="5668168" y="2239168"/>
            <a:ext cx="182880" cy="1828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 rot="20912064">
            <a:off x="5350352" y="4131152"/>
            <a:ext cx="182880" cy="1828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38800" y="1981200"/>
            <a:ext cx="3124200" cy="2971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67000" y="1981200"/>
            <a:ext cx="2819400" cy="2971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981200"/>
            <a:ext cx="2057400" cy="2971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2057400"/>
          <a:ext cx="8458199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183"/>
                <a:gridCol w="2910417"/>
                <a:gridCol w="3276599"/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City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w/no state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Nonspecific location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Case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sensitivity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Loreto, BCS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Zona Ind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913" indent="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latin typeface="+mn-lt"/>
                        </a:rPr>
                        <a:t>Saint-roch-de-l'achigan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Loreto, ZAC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Sin Nombre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913" indent="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latin typeface="+mn-lt"/>
                        </a:rPr>
                        <a:t>Saint-Roch-De-L'Achigan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Loreto, CHH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Mexico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913" indent="0" algn="l" fontAlgn="b"/>
                      <a:r>
                        <a:rPr lang="fr-FR" sz="2400" b="0" i="0" u="none" strike="noStrike" dirty="0">
                          <a:solidFill>
                            <a:srgbClr val="333333"/>
                          </a:solidFill>
                          <a:latin typeface="+mn-lt"/>
                        </a:rPr>
                        <a:t>Saint Roch De L Achigan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Loreto, TAM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_____________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913" indent="0" algn="l" fontAlgn="b"/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latin typeface="+mn-lt"/>
                        </a:rPr>
                        <a:t>Saint </a:t>
                      </a:r>
                      <a:r>
                        <a:rPr lang="en-US" sz="2400" b="0" i="0" u="none" strike="noStrike" dirty="0" smtClean="0">
                          <a:solidFill>
                            <a:srgbClr val="333333"/>
                          </a:solidFill>
                          <a:latin typeface="+mn-lt"/>
                        </a:rPr>
                        <a:t>Roch Delachigan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Problem - the manual entry of place names impedes  data analysis and georeferencing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Problem - one year’s data for one food industry cannot be used to generalize all shipping patterns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64205050"/>
              </p:ext>
            </p:extLst>
          </p:nvPr>
        </p:nvGraphicFramePr>
        <p:xfrm>
          <a:off x="457200" y="1752600"/>
          <a:ext cx="82296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Time series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Have patterns changed over time?</a:t>
                      </a:r>
                    </a:p>
                    <a:p>
                      <a:pPr algn="l"/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Do patterns change throughout</a:t>
                      </a:r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the year?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Food categories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Are shipment patterns for shelf stable and perishable foods different?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050" name="Picture 2" descr="D:\DCIM\100KC160\100_1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4191000"/>
            <a:ext cx="3129280" cy="2346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>
            <p:extLst>
              <p:ext uri="{D42A27DB-BD31-4B8C-83A1-F6EECF244321}">
                <p14:modId xmlns="" xmlns:p14="http://schemas.microsoft.com/office/powerpoint/2010/main" val="2156200629"/>
              </p:ext>
            </p:extLst>
          </p:nvPr>
        </p:nvGraphicFramePr>
        <p:xfrm>
          <a:off x="914400" y="1828800"/>
          <a:ext cx="7315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Timeline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3915" y="481226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Aug 13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6223" y="336446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Jan 14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2769" y="2526268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Apr 14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15240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Jun 14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9119" y="3962400"/>
            <a:ext cx="84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Nov 13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2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Key References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Andrienko, N., &amp; Andrienko, G. (2012). Visual analytics of movement: An overview of methods, tools and procedures. </a:t>
            </a:r>
            <a:r>
              <a:rPr lang="en-US" sz="1500" i="1" dirty="0" smtClean="0">
                <a:solidFill>
                  <a:schemeClr val="bg1">
                    <a:lumMod val="95000"/>
                  </a:schemeClr>
                </a:solidFill>
              </a:rPr>
              <a:t>Information Visualization, 12</a:t>
            </a:r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(1), 3-24.</a:t>
            </a:r>
          </a:p>
          <a:p>
            <a:pPr>
              <a:buNone/>
            </a:pPr>
            <a:endParaRPr lang="en-US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Brewster, R. M., &amp; LeVert, R. (2005). </a:t>
            </a:r>
            <a:r>
              <a:rPr lang="en-US" sz="1500" i="1" dirty="0" smtClean="0">
                <a:solidFill>
                  <a:schemeClr val="bg1">
                    <a:lumMod val="95000"/>
                  </a:schemeClr>
                </a:solidFill>
              </a:rPr>
              <a:t>Identifying Vulnerabilities and Security Management Practices in Agricultural &amp; Food Commodity Transportation</a:t>
            </a:r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: American Transportation Research Institute.</a:t>
            </a:r>
          </a:p>
          <a:p>
            <a:pPr>
              <a:buNone/>
            </a:pPr>
            <a:endParaRPr lang="en-US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Calvin, L. (2003). International Trade and Food Safety: Economic Theory and Case Studies. In J. Buzby (Ed.), </a:t>
            </a:r>
            <a:r>
              <a:rPr lang="en-US" sz="1500" i="1" dirty="0" smtClean="0">
                <a:solidFill>
                  <a:schemeClr val="bg1">
                    <a:lumMod val="95000"/>
                  </a:schemeClr>
                </a:solidFill>
              </a:rPr>
              <a:t>Agricultural Economic Report</a:t>
            </a:r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 (pp. 74-96): U.S. Department of Agriculture Economic Research Service.</a:t>
            </a:r>
          </a:p>
          <a:p>
            <a:pPr>
              <a:buNone/>
            </a:pPr>
            <a:endParaRPr lang="en-US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Nganje, W., Richards, T., Bravo, J., Hu, N., Kagan, A., Acharya, R., &amp; Edwards, M. (2009). Food safety and defense risks in US-Mexico produce trade. </a:t>
            </a:r>
            <a:r>
              <a:rPr lang="en-US" sz="1500" i="1" dirty="0" smtClean="0">
                <a:solidFill>
                  <a:schemeClr val="bg1">
                    <a:lumMod val="95000"/>
                  </a:schemeClr>
                </a:solidFill>
              </a:rPr>
              <a:t>Choices, 24</a:t>
            </a:r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(2), 1-8. </a:t>
            </a:r>
          </a:p>
          <a:p>
            <a:pPr>
              <a:buNone/>
            </a:pPr>
            <a:endParaRPr lang="en-US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Seebens, H., Gastner, M. T., &amp; Blasius, B. (2013). The risk of marine bioinvasion caused by global shipping. </a:t>
            </a:r>
            <a:r>
              <a:rPr lang="en-US" sz="1500" i="1" dirty="0" smtClean="0">
                <a:solidFill>
                  <a:schemeClr val="bg1">
                    <a:lumMod val="95000"/>
                  </a:schemeClr>
                </a:solidFill>
              </a:rPr>
              <a:t>Ecol Lett, 16</a:t>
            </a:r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(6), 782-790.</a:t>
            </a:r>
          </a:p>
          <a:p>
            <a:pPr>
              <a:buNone/>
            </a:pPr>
            <a:endParaRPr lang="en-US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Tsamboulas, D., &amp; Moraiti, P. (2008). Identification of potential target locations and attractiveness assessment due to terrorism in the freight transport. </a:t>
            </a:r>
            <a:r>
              <a:rPr lang="en-US" sz="1500" i="1" dirty="0" smtClean="0">
                <a:solidFill>
                  <a:schemeClr val="bg1">
                    <a:lumMod val="95000"/>
                  </a:schemeClr>
                </a:solidFill>
              </a:rPr>
              <a:t>Journal of Transportation Security, 1</a:t>
            </a:r>
            <a:r>
              <a:rPr lang="en-US" sz="1500" dirty="0" smtClean="0">
                <a:solidFill>
                  <a:schemeClr val="bg1">
                    <a:lumMod val="95000"/>
                  </a:schemeClr>
                </a:solidFill>
              </a:rPr>
              <a:t>(3), 189-207.</a:t>
            </a:r>
          </a:p>
        </p:txBody>
      </p:sp>
    </p:spTree>
    <p:extLst>
      <p:ext uri="{BB962C8B-B14F-4D97-AF65-F5344CB8AC3E}">
        <p14:creationId xmlns="" xmlns:p14="http://schemas.microsoft.com/office/powerpoint/2010/main" val="19344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Questions?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8229600" cy="390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019800"/>
            <a:ext cx="2659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stephen.perrine@fda.hhs.gov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The total dollar value of food imports in the U.S. increased 263% between 1999 and 2012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6400800"/>
            <a:ext cx="130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USDA ERS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>
            <p:extLst>
              <p:ext uri="{D42A27DB-BD31-4B8C-83A1-F6EECF244321}">
                <p14:modId xmlns="" xmlns:p14="http://schemas.microsoft.com/office/powerpoint/2010/main" val="4265971183"/>
              </p:ext>
            </p:extLst>
          </p:nvPr>
        </p:nvGraphicFramePr>
        <p:xfrm>
          <a:off x="457200" y="1600199"/>
          <a:ext cx="8229600" cy="4939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The U.S. has the safest food supply in the world, yet millions acquire foodborne illness each year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14213819"/>
              </p:ext>
            </p:extLst>
          </p:nvPr>
        </p:nvGraphicFramePr>
        <p:xfrm>
          <a:off x="2819400" y="1828800"/>
          <a:ext cx="60198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8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48,000,000 illnesses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128,000 hospitalizations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3,000 fatalities</a:t>
                      </a:r>
                      <a:endParaRPr lang="en-US" sz="2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$77.7 billion in healthcare (Scharff, 2012);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Businesses spend billions in recalls, lawsuits;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15 federal agencies administer food safety laws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828800"/>
            <a:ext cx="2161057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" y="6400800"/>
            <a:ext cx="945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CDC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Name:  url.jpg&#10;Views: 12833&#10;Size:  691.3 K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1" y="4114800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Most foodborne outbreaks in the U.S. are caused by </a:t>
            </a: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Salmonella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 (46%) and Norovirus (99%)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400800"/>
            <a:ext cx="945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CDC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381000" y="1600200"/>
          <a:ext cx="8458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The number of foodborne outbreaks from foreign sources is increasing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62000" y="3505200"/>
          <a:ext cx="32004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/>
                <a:gridCol w="2400300"/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fiddlehead fern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sprouts,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unspecified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oysters, raw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oysters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seafood,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unspecified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fish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unspecified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fruit salad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648200" y="3505200"/>
          <a:ext cx="41148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/>
                <a:gridCol w="3291840"/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Mexican wheat snack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peppers, jalapeno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salsa, unspecified (jalapeno)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peppers, jalapeno and serrano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goat cheese/chevre,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unpast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2005a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queso fresco,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unpast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2005b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queso fresco, </a:t>
                      </a:r>
                      <a:r>
                        <a:rPr lang="en-US" sz="20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/>
                        </a:rPr>
                        <a:t>unpast</a:t>
                      </a:r>
                      <a:endParaRPr lang="en-US" sz="20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6400800"/>
            <a:ext cx="945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CDC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685843"/>
            <a:ext cx="3152775" cy="177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631" y="1524000"/>
            <a:ext cx="343296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Deliberately contaminated food is difficult to detect and has serious public health consequences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5920"/>
            <a:ext cx="63500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6400800"/>
            <a:ext cx="114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Everstine, 2013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1905000"/>
            <a:ext cx="18226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Cases of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economically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motivated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adulteration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since 1980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228600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N=137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86600" y="5334000"/>
            <a:ext cx="1672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What about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terrorism?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6191250" cy="472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Worldwide, there are almost 450,000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food facilities registered with FDA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400800"/>
            <a:ext cx="940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Source: FDA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47800"/>
            <a:ext cx="8153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E71F-92F3-4795-83EF-2234741CCD1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58140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28,223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945811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26,743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234309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23,829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495300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18,383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4953000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16,509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7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9751</TotalTime>
  <Words>1314</Words>
  <Application>Microsoft Office PowerPoint</Application>
  <PresentationFormat>On-screen Show (4:3)</PresentationFormat>
  <Paragraphs>288</Paragraphs>
  <Slides>38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International Food Imports: Identification of Vulnerabilities and Risks</vt:lpstr>
      <vt:lpstr>Overview </vt:lpstr>
      <vt:lpstr>The U.S. imported food from 232 sovereign states and dependent territories in 2012</vt:lpstr>
      <vt:lpstr>The total dollar value of food imports in the U.S. increased 263% between 1999 and 2012</vt:lpstr>
      <vt:lpstr>The U.S. has the safest food supply in the world, yet millions acquire foodborne illness each year</vt:lpstr>
      <vt:lpstr>Most foodborne outbreaks in the U.S. are caused by Salmonella (46%) and Norovirus (99%)</vt:lpstr>
      <vt:lpstr>The number of foodborne outbreaks from foreign sources is increasing</vt:lpstr>
      <vt:lpstr>Deliberately contaminated food is difficult to detect and has serious public health consequences</vt:lpstr>
      <vt:lpstr>Worldwide, there are almost 450,000 food facilities registered with FDA </vt:lpstr>
      <vt:lpstr>Low inspection, sampling rates = high likelihood of undetected entry of contaminated food</vt:lpstr>
      <vt:lpstr>Improving food safety by identifying vulnerabilities and risks in food shipments</vt:lpstr>
      <vt:lpstr>Improving food defense by understanding movement and routing</vt:lpstr>
      <vt:lpstr>Improving food defense by understanding movement and routing through modeling</vt:lpstr>
      <vt:lpstr>Improving food defense by visualization Cartographic flow maps</vt:lpstr>
      <vt:lpstr>Improving food defense by visualization Information visualization</vt:lpstr>
      <vt:lpstr>Improving food defense by visualization Time geography</vt:lpstr>
      <vt:lpstr>Improving food defense by visualization Geovisualization</vt:lpstr>
      <vt:lpstr>Can shipment patterns reveal risks? </vt:lpstr>
      <vt:lpstr>Truck cargo can be highly vulnerable to deliberate contamination en route</vt:lpstr>
      <vt:lpstr>Methodology – Data</vt:lpstr>
      <vt:lpstr>Methodology - Analysis</vt:lpstr>
      <vt:lpstr>Expected Results/Outcomes – based on preliminary data analysis for 2012</vt:lpstr>
      <vt:lpstr>2012 vegetable/vegetable product import statistics, truck carriers only</vt:lpstr>
      <vt:lpstr>Canadian vegetable producers and CA, MX consignees, 2012</vt:lpstr>
      <vt:lpstr>Mexican consignees are concentrated in the SW, Canadian consignees in the NE</vt:lpstr>
      <vt:lpstr>Visual Analytics All Mexican vegetable routing data, 2011 (a)</vt:lpstr>
      <vt:lpstr>Visual Analytics  All Mexican vegetable routing data, 2011 for MI (a)</vt:lpstr>
      <vt:lpstr>Visual Analytics  All Mexican vegetable routing data (b)</vt:lpstr>
      <vt:lpstr>Visual Analytics  All Mexican vegetable routing data, 2011 for MI (b)</vt:lpstr>
      <vt:lpstr>All Canadian vegetable shipments crossing the Sweetgrass, MT port of entry</vt:lpstr>
      <vt:lpstr>Not all shipments originating from Regina, SK follow a least cost path</vt:lpstr>
      <vt:lpstr>Port of entry characteristics will have to be incorporated into the LCPA cost surface</vt:lpstr>
      <vt:lpstr>ZIP codes or the MGRS will be used to aggregate source &amp; destination data for LCPA &amp; port ranking</vt:lpstr>
      <vt:lpstr>Problem - the manual entry of place names impedes  data analysis and georeferencing</vt:lpstr>
      <vt:lpstr>Problem - one year’s data for one food industry cannot be used to generalize all shipping patterns</vt:lpstr>
      <vt:lpstr>Timeline</vt:lpstr>
      <vt:lpstr>Key References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</dc:creator>
  <cp:lastModifiedBy>king</cp:lastModifiedBy>
  <cp:revision>808</cp:revision>
  <dcterms:created xsi:type="dcterms:W3CDTF">2013-05-16T15:20:38Z</dcterms:created>
  <dcterms:modified xsi:type="dcterms:W3CDTF">2013-07-30T22:58:52Z</dcterms:modified>
</cp:coreProperties>
</file>