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1"/>
  </p:notesMasterIdLst>
  <p:handoutMasterIdLst>
    <p:handoutMasterId r:id="rId22"/>
  </p:handoutMasterIdLst>
  <p:sldIdLst>
    <p:sldId id="256" r:id="rId2"/>
    <p:sldId id="277" r:id="rId3"/>
    <p:sldId id="257" r:id="rId4"/>
    <p:sldId id="267" r:id="rId5"/>
    <p:sldId id="266" r:id="rId6"/>
    <p:sldId id="264" r:id="rId7"/>
    <p:sldId id="265" r:id="rId8"/>
    <p:sldId id="269" r:id="rId9"/>
    <p:sldId id="268" r:id="rId10"/>
    <p:sldId id="271" r:id="rId11"/>
    <p:sldId id="261" r:id="rId12"/>
    <p:sldId id="275" r:id="rId13"/>
    <p:sldId id="270" r:id="rId14"/>
    <p:sldId id="258" r:id="rId15"/>
    <p:sldId id="276" r:id="rId16"/>
    <p:sldId id="273" r:id="rId17"/>
    <p:sldId id="263" r:id="rId18"/>
    <p:sldId id="272" r:id="rId19"/>
    <p:sldId id="274" r:id="rId20"/>
  </p:sldIdLst>
  <p:sldSz cx="9144000" cy="6858000" type="screen4x3"/>
  <p:notesSz cx="6858000" cy="923925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7388" autoAdjust="0"/>
  </p:normalViewPr>
  <p:slideViewPr>
    <p:cSldViewPr snapToGrid="0">
      <p:cViewPr varScale="1">
        <p:scale>
          <a:sx n="61" d="100"/>
          <a:sy n="61" d="100"/>
        </p:scale>
        <p:origin x="-120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2227" name="Rectangle 3"/>
          <p:cNvSpPr>
            <a:spLocks noGrp="1" noChangeArrowheads="1"/>
          </p:cNvSpPr>
          <p:nvPr>
            <p:ph type="dt" sz="quarter" idx="1"/>
          </p:nvPr>
        </p:nvSpPr>
        <p:spPr bwMode="auto">
          <a:xfrm>
            <a:off x="3884613"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C6C8393C-5B87-4486-B701-347BA0EF8BDB}" type="datetime1">
              <a:rPr lang="en-US"/>
              <a:pPr>
                <a:defRPr/>
              </a:pPr>
              <a:t>9/23/2010</a:t>
            </a:fld>
            <a:endParaRPr lang="en-US"/>
          </a:p>
        </p:txBody>
      </p:sp>
      <p:sp>
        <p:nvSpPr>
          <p:cNvPr id="52228" name="Rectangle 4"/>
          <p:cNvSpPr>
            <a:spLocks noGrp="1" noChangeArrowheads="1"/>
          </p:cNvSpPr>
          <p:nvPr>
            <p:ph type="ftr" sz="quarter" idx="2"/>
          </p:nvPr>
        </p:nvSpPr>
        <p:spPr bwMode="auto">
          <a:xfrm>
            <a:off x="0" y="87757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2229" name="Rectangle 5"/>
          <p:cNvSpPr>
            <a:spLocks noGrp="1" noChangeArrowheads="1"/>
          </p:cNvSpPr>
          <p:nvPr>
            <p:ph type="sldNum" sz="quarter" idx="3"/>
          </p:nvPr>
        </p:nvSpPr>
        <p:spPr bwMode="auto">
          <a:xfrm>
            <a:off x="3884613" y="87757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D96C648-13C8-481E-A900-8D952FDC39D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1507" name="Rectangle 3"/>
          <p:cNvSpPr>
            <a:spLocks noGrp="1" noChangeArrowheads="1"/>
          </p:cNvSpPr>
          <p:nvPr>
            <p:ph type="dt" idx="1"/>
          </p:nvPr>
        </p:nvSpPr>
        <p:spPr bwMode="auto">
          <a:xfrm>
            <a:off x="3884613"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C4C26133-85FB-4C90-AC8D-7EFEC4AB5F7B}" type="datetime1">
              <a:rPr lang="en-US"/>
              <a:pPr>
                <a:defRPr/>
              </a:pPr>
              <a:t>9/23/2010</a:t>
            </a:fld>
            <a:endParaRPr lang="en-US"/>
          </a:p>
        </p:txBody>
      </p:sp>
      <p:sp>
        <p:nvSpPr>
          <p:cNvPr id="16388" name="Rectangle 4"/>
          <p:cNvSpPr>
            <a:spLocks noGrp="1" noRot="1" noChangeArrowheads="1" noTextEdit="1"/>
          </p:cNvSpPr>
          <p:nvPr>
            <p:ph type="sldImg" idx="2"/>
          </p:nvPr>
        </p:nvSpPr>
        <p:spPr bwMode="auto">
          <a:xfrm>
            <a:off x="1119188" y="692150"/>
            <a:ext cx="4621212" cy="3465513"/>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685800" y="4389438"/>
            <a:ext cx="5486400" cy="4157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7757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1511" name="Rectangle 7"/>
          <p:cNvSpPr>
            <a:spLocks noGrp="1" noChangeArrowheads="1"/>
          </p:cNvSpPr>
          <p:nvPr>
            <p:ph type="sldNum" sz="quarter" idx="5"/>
          </p:nvPr>
        </p:nvSpPr>
        <p:spPr bwMode="auto">
          <a:xfrm>
            <a:off x="3884613" y="87757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6B0A4D8-223D-4904-9AC4-75531BFC7B6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rrowheads="1" noTextEdit="1"/>
          </p:cNvSpPr>
          <p:nvPr>
            <p:ph type="sldImg"/>
          </p:nvPr>
        </p:nvSpPr>
        <p:spPr>
          <a:ln/>
        </p:spPr>
      </p:sp>
      <p:sp>
        <p:nvSpPr>
          <p:cNvPr id="19458" name="Rectangle 3"/>
          <p:cNvSpPr>
            <a:spLocks noGrp="1" noChangeArrowheads="1"/>
          </p:cNvSpPr>
          <p:nvPr>
            <p:ph type="body" idx="1"/>
          </p:nvPr>
        </p:nvSpPr>
        <p:spPr>
          <a:noFill/>
          <a:ln/>
        </p:spPr>
        <p:txBody>
          <a:bodyPr/>
          <a:lstStyle/>
          <a:p>
            <a:r>
              <a:rPr lang="en-US" smtClean="0"/>
              <a:t>INTRODUCE SLIDE</a:t>
            </a:r>
          </a:p>
          <a:p>
            <a:r>
              <a:rPr lang="en-US" smtClean="0"/>
              <a:t>At statehood in 1890, Idaho was granted 3.65 million acres of state endowment trust lands. The Constitution set up the Land Board (elected officials) as trustee over the endowment assets. In turn, the Department of Lands was established as manager on behalf of the Land Board. Their job is to maximize revenue on behalf of the endowments.</a:t>
            </a:r>
          </a:p>
          <a:p>
            <a:endParaRPr lang="en-US" smtClean="0"/>
          </a:p>
          <a:p>
            <a:r>
              <a:rPr lang="en-US" smtClean="0"/>
              <a:t>The endowment beneficiaries include public schools, state hospital, university, penitentiary, agricultural college, charitable institutions, school of science, normal school and public buildings.</a:t>
            </a:r>
          </a:p>
          <a:p>
            <a:r>
              <a:rPr lang="en-US" smtClean="0"/>
              <a:t>There are also activities that fund the general fund, especially those within navigable waters.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rrowheads="1" noTextEdit="1"/>
          </p:cNvSpPr>
          <p:nvPr>
            <p:ph type="sldImg"/>
          </p:nvPr>
        </p:nvSpPr>
        <p:spPr>
          <a:ln/>
        </p:spPr>
      </p:sp>
      <p:sp>
        <p:nvSpPr>
          <p:cNvPr id="37890" name="Rectangle 3"/>
          <p:cNvSpPr>
            <a:spLocks noGrp="1" noChangeArrowheads="1"/>
          </p:cNvSpPr>
          <p:nvPr>
            <p:ph type="body" idx="1"/>
          </p:nvPr>
        </p:nvSpPr>
        <p:spPr>
          <a:noFill/>
          <a:ln/>
        </p:spPr>
        <p:txBody>
          <a:bodyPr/>
          <a:lstStyle/>
          <a:p>
            <a:r>
              <a:rPr lang="en-US" smtClean="0"/>
              <a:t>READ THE SLIDE</a:t>
            </a:r>
          </a:p>
          <a:p>
            <a:r>
              <a:rPr lang="en-US" smtClean="0"/>
              <a:t>We’ll revisit the blue text as we move on to the project workflow. You can ignore it for now or make a mental note of 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rrowheads="1" noTextEdit="1"/>
          </p:cNvSpPr>
          <p:nvPr>
            <p:ph type="sldImg"/>
          </p:nvPr>
        </p:nvSpPr>
        <p:spPr>
          <a:ln/>
        </p:spPr>
      </p:sp>
      <p:sp>
        <p:nvSpPr>
          <p:cNvPr id="39938" name="Rectangle 3"/>
          <p:cNvSpPr>
            <a:spLocks noGrp="1" noChangeArrowheads="1"/>
          </p:cNvSpPr>
          <p:nvPr>
            <p:ph type="body" idx="1"/>
          </p:nvPr>
        </p:nvSpPr>
        <p:spPr>
          <a:noFill/>
          <a:ln/>
        </p:spPr>
        <p:txBody>
          <a:bodyPr/>
          <a:lstStyle/>
          <a:p>
            <a:r>
              <a:rPr lang="en-US" smtClean="0"/>
              <a:t>I will be analyzing solar resource averaged over the year using Solar Radiation Tool in ArcGIS.</a:t>
            </a:r>
          </a:p>
          <a:p>
            <a:r>
              <a:rPr lang="en-US" smtClean="0"/>
              <a:t>Land slope will ideally be under 1% but anything under 5% is reasonable for installation and maintenance.</a:t>
            </a:r>
          </a:p>
          <a:p>
            <a:r>
              <a:rPr lang="en-US" smtClean="0"/>
              <a:t>Water availability for managing a thermal system or cleaning other systems is needed. Snake River Adjudication Area is an administrative and legal designation area started in 1987 where there were a number of conflicted water rights. Especially affects Spokane Valley and Rathdrum Prairie. Related to Native American Tribal water rights. </a:t>
            </a:r>
          </a:p>
          <a:p>
            <a:r>
              <a:rPr lang="en-US" smtClean="0"/>
              <a:t>Here you see 5 asset class categories, the sixth major category is minerals which we have already determined is not suitable because of likely leasing conflicts. The most suitable properties for conversion are grazing and agriculture classes. Conservation is a potential, but there will likely be conflicts in those areas and IDL makes reasonable money on those lands. Forestry is unlikely to be suitable land and IDL makes good money there. They are very unlikely to convert on commercial use for another when alternative sites are available.</a:t>
            </a:r>
          </a:p>
          <a:p>
            <a:r>
              <a:rPr lang="en-US" smtClean="0"/>
              <a:t>Two other ranking criteria for which I haven’t received the data I need yet are the distance to transportation and distance to transmission. These will be ranked on a scale of 5-0 based on a percentage of their true distance to the site from 0-25 miles. They will need to be weighted based on their cost of development. I have an estimate for transmission lines of $1 million/ mile. I know roads will be a great deal cheaper to develop, but haven’t received a good estimate of that from my contact as yet. Again, we’ll revisit the blue text in the project workflow discussion.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rrowheads="1" noTextEdit="1"/>
          </p:cNvSpPr>
          <p:nvPr>
            <p:ph type="sldImg"/>
          </p:nvPr>
        </p:nvSpPr>
        <p:spPr>
          <a:ln/>
        </p:spPr>
      </p:sp>
      <p:sp>
        <p:nvSpPr>
          <p:cNvPr id="41986" name="Rectangle 3"/>
          <p:cNvSpPr>
            <a:spLocks noGrp="1" noChangeArrowheads="1"/>
          </p:cNvSpPr>
          <p:nvPr>
            <p:ph type="body" idx="1"/>
          </p:nvPr>
        </p:nvSpPr>
        <p:spPr>
          <a:noFill/>
          <a:ln/>
        </p:spPr>
        <p:txBody>
          <a:bodyPr/>
          <a:lstStyle/>
          <a:p>
            <a:r>
              <a:rPr lang="en-US" smtClean="0"/>
              <a:t>I wanted to give you an example of the output of the Solar Radiation Tool in ArcGIS since I hadn’t seen it before. From the right pane, you can see I’ve gridded the state into 252 tiles. This allows me to run a tile in about 2 hours. The red tile in the upper left corner of the panhandle is the tile evaluated in the left pane of the slide for 2011. I used the 30-meter DEM as the documentation from the tool expressed that is was a good dataset for a mix of good accuracy and processing speed. There are some conversion issues to get these results to correlate with the criteria units, but I don’t see any problems making that happen.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rrowheads="1" noTextEdit="1"/>
          </p:cNvSpPr>
          <p:nvPr>
            <p:ph type="sldImg"/>
          </p:nvPr>
        </p:nvSpPr>
        <p:spPr>
          <a:ln/>
        </p:spPr>
      </p:sp>
      <p:sp>
        <p:nvSpPr>
          <p:cNvPr id="51202" name="Rectangle 3"/>
          <p:cNvSpPr>
            <a:spLocks noGrp="1" noChangeArrowheads="1"/>
          </p:cNvSpPr>
          <p:nvPr>
            <p:ph type="body" idx="1"/>
          </p:nvPr>
        </p:nvSpPr>
        <p:spPr>
          <a:noFill/>
          <a:ln/>
        </p:spPr>
        <p:txBody>
          <a:bodyPr/>
          <a:lstStyle/>
          <a:p>
            <a:r>
              <a:rPr lang="en-US" smtClean="0"/>
              <a:t>The grey box is where we are now: finalizing criteria and collecting and normalizing datasets. After qualifying criteria is evaluated, I expect to be able to disqualify some geographic areas from further analysis. For example, if the slope of a site is not suitable, that cannot be altered and there is no point in evaluating additional criteria on that property. Then ranking criteria can be evaluated. From here, I go down two separate paths: one for areas of emphasis across the whole state and one for suitable sites on trust lands. On the left hand fork, I’ll combine statewide ranking to determine areas of emphasis and create deliverables. On the right hand fork, I’ll intersect trust lands and move onto evaluating additional criteria. Additional criteria, include parcel size, water rights, and asset classification. This may need to include endangered species as well if I cannot find a good dataset for the entire state. Once that is completed I can combine the rankings and create deliverables.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rrowheads="1" noTextEdit="1"/>
          </p:cNvSpPr>
          <p:nvPr>
            <p:ph type="sldImg"/>
          </p:nvPr>
        </p:nvSpPr>
        <p:spPr>
          <a:ln/>
        </p:spPr>
      </p:sp>
      <p:sp>
        <p:nvSpPr>
          <p:cNvPr id="47106" name="Rectangle 3"/>
          <p:cNvSpPr>
            <a:spLocks noGrp="1" noChangeArrowheads="1"/>
          </p:cNvSpPr>
          <p:nvPr>
            <p:ph type="body" idx="1"/>
          </p:nvPr>
        </p:nvSpPr>
        <p:spPr>
          <a:noFill/>
          <a:ln/>
        </p:spPr>
        <p:txBody>
          <a:bodyPr/>
          <a:lstStyle/>
          <a:p>
            <a:r>
              <a:rPr lang="en-US" smtClean="0"/>
              <a:t>FIRST TWO BULLETS</a:t>
            </a:r>
          </a:p>
          <a:p>
            <a:r>
              <a:rPr lang="en-US" smtClean="0"/>
              <a:t>ArcReader is a product the Strategic Business Unit if very familiar with using and they will be able to utilize the querying tools therein to answer specialized questions, such as top ranked lands within a specific county or supervisory area.</a:t>
            </a:r>
          </a:p>
          <a:p>
            <a:r>
              <a:rPr lang="en-US" smtClean="0"/>
              <a:t>THIRD BULLET</a:t>
            </a:r>
          </a:p>
          <a:p>
            <a:r>
              <a:rPr lang="en-US" smtClean="0"/>
              <a:t>The important note here is that the rankings for all the individual criteria will be retained so we can go back and see what disqualified a site. Or adjust the ranking if say new endangered species are discovered.</a:t>
            </a:r>
          </a:p>
          <a:p>
            <a:r>
              <a:rPr lang="en-US" smtClean="0"/>
              <a:t>FOURTH BULLET</a:t>
            </a:r>
          </a:p>
          <a:p>
            <a:r>
              <a:rPr lang="en-US" smtClean="0"/>
              <a:t>This deliverable was specifically requested by the Strategic Business Unit and it will give them a starting place for evaluating and marketing specific lands.</a:t>
            </a:r>
          </a:p>
          <a:p>
            <a:r>
              <a:rPr lang="en-US" smtClean="0"/>
              <a:t>FIFTH BULLET</a:t>
            </a:r>
          </a:p>
          <a:p>
            <a:r>
              <a:rPr lang="en-US" smtClean="0"/>
              <a:t>This evaluation is designed to analyze what benefit there may be in resolving some low ranking criteria. Also, we can use this information in siting new roads or obtaining new water rights.</a:t>
            </a:r>
          </a:p>
          <a:p>
            <a:r>
              <a:rPr lang="en-US" smtClean="0"/>
              <a:t>SIXTH BULLET</a:t>
            </a:r>
          </a:p>
          <a:p>
            <a:r>
              <a:rPr lang="en-US" smtClean="0"/>
              <a:t>This evaluation will enable IDL to get a good market price for lands in wilderness areas or proposed for wilderness. IDL currently holds tracts of land surrounded by wilderness and could develop them legally, but they don’t want to do that and would prefer to divest themselves of that land.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rrowheads="1" noTextEdit="1"/>
          </p:cNvSpPr>
          <p:nvPr>
            <p:ph type="sldImg"/>
          </p:nvPr>
        </p:nvSpPr>
        <p:spPr>
          <a:ln/>
        </p:spPr>
      </p:sp>
      <p:sp>
        <p:nvSpPr>
          <p:cNvPr id="49154" name="Rectangle 3"/>
          <p:cNvSpPr>
            <a:spLocks noGrp="1" noChangeArrowheads="1"/>
          </p:cNvSpPr>
          <p:nvPr>
            <p:ph type="body" idx="1"/>
          </p:nvPr>
        </p:nvSpPr>
        <p:spPr>
          <a:noFill/>
          <a:ln/>
        </p:spPr>
        <p:txBody>
          <a:bodyPr/>
          <a:lstStyle/>
          <a:p>
            <a:r>
              <a:rPr lang="en-US" smtClean="0"/>
              <a:t>Here is an example of what the two major results from this analysis might look like. On the left, I’ve presented the Known Geothermal Resource Areas, which might look like what I expect the Areas of Emphasis will be. On the right, I have created some fictitious data for ranking the solar potential on trust lands. The regular grid of mostly green blocks in the right image is related to the land grant at statehood. The state was given all section 16 and 36’s in the state with some exceptions and trades. Since then there have been a great deal of purchases, sales and exchanges.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rrowheads="1" noTextEdit="1"/>
          </p:cNvSpPr>
          <p:nvPr>
            <p:ph type="sldImg"/>
          </p:nvPr>
        </p:nvSpPr>
        <p:spPr>
          <a:ln/>
        </p:spPr>
      </p:sp>
      <p:sp>
        <p:nvSpPr>
          <p:cNvPr id="52226" name="Rectangle 3"/>
          <p:cNvSpPr>
            <a:spLocks noGrp="1" noChangeArrowheads="1"/>
          </p:cNvSpPr>
          <p:nvPr>
            <p:ph type="body" idx="1"/>
          </p:nvPr>
        </p:nvSpPr>
        <p:spPr>
          <a:noFill/>
          <a:ln/>
        </p:spPr>
        <p:txBody>
          <a:bodyPr/>
          <a:lstStyle/>
          <a:p>
            <a:r>
              <a:rPr lang="en-US" smtClean="0"/>
              <a:t>The grey box is where we’re at right now. Over the next couple weeks, I’ll be finished weighting the criteria and formatting all the data sources.</a:t>
            </a:r>
          </a:p>
          <a:p>
            <a:r>
              <a:rPr lang="en-US" smtClean="0"/>
              <a:t>Throughout October, I will be completing the statewide analysis of Areas of Emphasis.</a:t>
            </a:r>
          </a:p>
          <a:p>
            <a:r>
              <a:rPr lang="en-US" smtClean="0"/>
              <a:t>Throughout November, I will be completing the trust lands analysis of Suitable Sites.</a:t>
            </a:r>
          </a:p>
          <a:p>
            <a:r>
              <a:rPr lang="en-US" smtClean="0"/>
              <a:t>At that time the combinations and related deliverables can be developed.</a:t>
            </a:r>
          </a:p>
          <a:p>
            <a:r>
              <a:rPr lang="en-US" smtClean="0"/>
              <a:t>Then, project closing begins with finalizing the methodology and metadata write-ups.</a:t>
            </a:r>
          </a:p>
          <a:p>
            <a:r>
              <a:rPr lang="en-US" smtClean="0"/>
              <a:t>In January, I’ll be presenting at the Western States Land Commissioners Association’s Surface Management Committee Meeting.</a:t>
            </a:r>
          </a:p>
          <a:p>
            <a:r>
              <a:rPr lang="en-US" smtClean="0"/>
              <a:t>WSLCA is a collection of the public land managers from 23 states. Energy development was the lead topic in their summer session, so this is a perfect time to present these results to them.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rrowheads="1" noTextEdit="1"/>
          </p:cNvSpPr>
          <p:nvPr>
            <p:ph type="sldImg"/>
          </p:nvPr>
        </p:nvSpPr>
        <p:spPr>
          <a:ln/>
        </p:spPr>
      </p:sp>
      <p:sp>
        <p:nvSpPr>
          <p:cNvPr id="54274" name="Rectangle 3"/>
          <p:cNvSpPr>
            <a:spLocks noGrp="1" noChangeArrowheads="1"/>
          </p:cNvSpPr>
          <p:nvPr>
            <p:ph type="body" idx="1"/>
          </p:nvPr>
        </p:nvSpPr>
        <p:spPr>
          <a:noFill/>
          <a:ln/>
        </p:spPr>
        <p:txBody>
          <a:bodyPr/>
          <a:lstStyle/>
          <a:p>
            <a:r>
              <a:rPr lang="en-US" smtClean="0"/>
              <a:t>I want to thank the people who helped me understand IDL’s needs and policies, educated me about solar development, and provided me with hard-to-find datasets.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rrowheads="1" noTextEdit="1"/>
          </p:cNvSpPr>
          <p:nvPr>
            <p:ph type="sldImg"/>
          </p:nvPr>
        </p:nvSpPr>
        <p:spPr>
          <a:ln/>
        </p:spPr>
      </p:sp>
      <p:sp>
        <p:nvSpPr>
          <p:cNvPr id="56322" name="Rectangle 3"/>
          <p:cNvSpPr>
            <a:spLocks noGrp="1" noChangeArrowheads="1"/>
          </p:cNvSpPr>
          <p:nvPr>
            <p:ph type="body" idx="1"/>
          </p:nvPr>
        </p:nvSpPr>
        <p:spPr>
          <a:noFill/>
          <a:ln/>
        </p:spPr>
        <p:txBody>
          <a:bodyPr/>
          <a:lstStyle/>
          <a:p>
            <a:r>
              <a:rPr lang="en-US" smtClean="0"/>
              <a:t>Please feel free to look over these references if you’re interested. I won’t go over any specifics now.</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rrowheads="1" noTextEdit="1"/>
          </p:cNvSpPr>
          <p:nvPr>
            <p:ph type="sldImg"/>
          </p:nvPr>
        </p:nvSpPr>
        <p:spPr>
          <a:ln/>
        </p:spPr>
      </p:sp>
      <p:sp>
        <p:nvSpPr>
          <p:cNvPr id="58370" name="Rectangle 3"/>
          <p:cNvSpPr>
            <a:spLocks noGrp="1" noChangeArrowheads="1"/>
          </p:cNvSpPr>
          <p:nvPr>
            <p:ph type="body" idx="1"/>
          </p:nvPr>
        </p:nvSpPr>
        <p:spPr>
          <a:noFill/>
          <a:ln/>
        </p:spPr>
        <p:txBody>
          <a:bodyPr/>
          <a:lstStyle/>
          <a:p>
            <a:r>
              <a:rPr lang="en-US" smtClean="0"/>
              <a:t>With that, I think I’m open for questions. Thank you all for your time.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rrowheads="1" noTextEdit="1"/>
          </p:cNvSpPr>
          <p:nvPr>
            <p:ph type="sldImg"/>
          </p:nvPr>
        </p:nvSpPr>
        <p:spPr>
          <a:ln/>
        </p:spPr>
      </p:sp>
      <p:sp>
        <p:nvSpPr>
          <p:cNvPr id="21506" name="Rectangle 3"/>
          <p:cNvSpPr>
            <a:spLocks noGrp="1" noChangeArrowheads="1"/>
          </p:cNvSpPr>
          <p:nvPr>
            <p:ph type="body" idx="1"/>
          </p:nvPr>
        </p:nvSpPr>
        <p:spPr>
          <a:noFill/>
          <a:ln/>
        </p:spPr>
        <p:txBody>
          <a:bodyPr/>
          <a:lstStyle/>
          <a:p>
            <a:r>
              <a:rPr lang="en-US" smtClean="0"/>
              <a:t>READ FIRST THREE BULLETS…</a:t>
            </a:r>
          </a:p>
          <a:p>
            <a:r>
              <a:rPr lang="en-US" smtClean="0"/>
              <a:t>We’ll go through the evaluation criteria and move on to discuss the workflow and timeline for the project as well as the detailed deliverables.</a:t>
            </a:r>
          </a:p>
          <a:p>
            <a:r>
              <a:rPr lang="en-US" smtClean="0"/>
              <a:t>Then I’ll finish with references and some closing slides.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rrowheads="1" noTextEdit="1"/>
          </p:cNvSpPr>
          <p:nvPr>
            <p:ph type="sldImg"/>
          </p:nvPr>
        </p:nvSpPr>
        <p:spPr>
          <a:ln/>
        </p:spPr>
      </p:sp>
      <p:sp>
        <p:nvSpPr>
          <p:cNvPr id="23554" name="Rectangle 3"/>
          <p:cNvSpPr>
            <a:spLocks noGrp="1" noChangeArrowheads="1"/>
          </p:cNvSpPr>
          <p:nvPr>
            <p:ph type="body" idx="1"/>
          </p:nvPr>
        </p:nvSpPr>
        <p:spPr>
          <a:noFill/>
          <a:ln/>
        </p:spPr>
        <p:txBody>
          <a:bodyPr/>
          <a:lstStyle/>
          <a:p>
            <a:pPr eaLnBrk="1" hangingPunct="1"/>
            <a:r>
              <a:rPr lang="en-US" smtClean="0"/>
              <a:t>INTRODUCE SLIDE</a:t>
            </a:r>
          </a:p>
          <a:p>
            <a:pPr eaLnBrk="1" hangingPunct="1"/>
            <a:r>
              <a:rPr lang="en-US" smtClean="0"/>
              <a:t>The methods used by IDL to create revenue from the endowment lands include leasing and permitting activities, purchasing and selling land and other investments.</a:t>
            </a:r>
          </a:p>
          <a:p>
            <a:pPr eaLnBrk="1" hangingPunct="1"/>
            <a:r>
              <a:rPr lang="en-US" smtClean="0"/>
              <a:t>When an activity takes place on trust lands and creates revenue, that activity is classified as either grazing, agriculture, conservation, forestry, commercial or minerals. This is called asset classification.</a:t>
            </a:r>
          </a:p>
          <a:p>
            <a:pPr eaLnBrk="1" hangingPunct="1"/>
            <a:r>
              <a:rPr lang="en-US" smtClean="0"/>
              <a:t>We’ll discuss this concept further in a minute.</a:t>
            </a:r>
          </a:p>
          <a:p>
            <a:pPr eaLnBrk="1" hangingPunct="1"/>
            <a:r>
              <a:rPr lang="en-US" smtClean="0"/>
              <a:t>IDL has other legislated duties as you can see by the second bullet. Some of these activities include fire protection (which is a huge amount of our staff and budget) and GIS tracking of other state-owned properties and their associated activities.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rrowheads="1" noTextEdit="1"/>
          </p:cNvSpPr>
          <p:nvPr>
            <p:ph type="sldImg"/>
          </p:nvPr>
        </p:nvSpPr>
        <p:spPr>
          <a:ln/>
        </p:spPr>
      </p:sp>
      <p:sp>
        <p:nvSpPr>
          <p:cNvPr id="25602" name="Rectangle 3"/>
          <p:cNvSpPr>
            <a:spLocks noGrp="1" noChangeArrowheads="1"/>
          </p:cNvSpPr>
          <p:nvPr>
            <p:ph type="body" idx="1"/>
          </p:nvPr>
        </p:nvSpPr>
        <p:spPr>
          <a:noFill/>
          <a:ln/>
        </p:spPr>
        <p:txBody>
          <a:bodyPr/>
          <a:lstStyle/>
          <a:p>
            <a:r>
              <a:rPr lang="en-US" smtClean="0"/>
              <a:t>To avoid cutting the budgets of the endowment trusts, especially public schools, IDL has identified the need to improve their portfolio performance.</a:t>
            </a:r>
          </a:p>
          <a:p>
            <a:r>
              <a:rPr lang="en-US" smtClean="0"/>
              <a:t>DESCRIBE THE SLIDE</a:t>
            </a:r>
          </a:p>
          <a:p>
            <a:r>
              <a:rPr lang="en-US" smtClean="0"/>
              <a:t>As IDL is unlikely to expand acreage, they aim to increase per-acre revenue approximately 210%.</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rrowheads="1" noTextEdit="1"/>
          </p:cNvSpPr>
          <p:nvPr>
            <p:ph type="sldImg"/>
          </p:nvPr>
        </p:nvSpPr>
        <p:spPr>
          <a:ln/>
        </p:spPr>
      </p:sp>
      <p:sp>
        <p:nvSpPr>
          <p:cNvPr id="27650" name="Rectangle 3"/>
          <p:cNvSpPr>
            <a:spLocks noGrp="1" noChangeArrowheads="1"/>
          </p:cNvSpPr>
          <p:nvPr>
            <p:ph type="body" idx="1"/>
          </p:nvPr>
        </p:nvSpPr>
        <p:spPr>
          <a:noFill/>
          <a:ln/>
        </p:spPr>
        <p:txBody>
          <a:bodyPr/>
          <a:lstStyle/>
          <a:p>
            <a:r>
              <a:rPr lang="en-US" smtClean="0"/>
              <a:t>Financial assets (pink) and timber assets (green) projected to remain steady.</a:t>
            </a:r>
          </a:p>
          <a:p>
            <a:r>
              <a:rPr lang="en-US" smtClean="0"/>
              <a:t>Other key asset categories including agriculture, commercial real estate, range (grazing), residential real estate, and recreation make a very small part of the asset portfolio.</a:t>
            </a:r>
          </a:p>
          <a:p>
            <a:r>
              <a:rPr lang="en-US" smtClean="0"/>
              <a:t>In the future, IDL will focus on expanding commercial assets, including real estate investment, energy projects, and mineral development.</a:t>
            </a:r>
          </a:p>
          <a:p>
            <a:r>
              <a:rPr lang="en-US" smtClean="0"/>
              <a:t>This is how IDL believes it can truly achieve that doubling of per-acre revenue. </a:t>
            </a:r>
          </a:p>
          <a:p>
            <a:r>
              <a:rPr lang="en-US" smtClean="0"/>
              <a:t>So how do we get there? One of the questions they are asking is what types of development are viable on trust lands in Idaho? And the first question we can begin to answer with GIS is whether solar development is viable on Idaho trust lands.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rrowheads="1" noTextEdit="1"/>
          </p:cNvSpPr>
          <p:nvPr>
            <p:ph type="sldImg"/>
          </p:nvPr>
        </p:nvSpPr>
        <p:spPr>
          <a:ln/>
        </p:spPr>
      </p:sp>
      <p:sp>
        <p:nvSpPr>
          <p:cNvPr id="29698" name="Rectangle 3"/>
          <p:cNvSpPr>
            <a:spLocks noGrp="1" noChangeArrowheads="1"/>
          </p:cNvSpPr>
          <p:nvPr>
            <p:ph type="body" idx="1"/>
          </p:nvPr>
        </p:nvSpPr>
        <p:spPr>
          <a:noFill/>
          <a:ln/>
        </p:spPr>
        <p:txBody>
          <a:bodyPr/>
          <a:lstStyle/>
          <a:p>
            <a:r>
              <a:rPr lang="en-US" smtClean="0"/>
              <a:t>GO OVER THE SLIDE</a:t>
            </a:r>
          </a:p>
          <a:p>
            <a:r>
              <a:rPr lang="en-US" smtClean="0"/>
              <a:t>Areas of emphasis are generalized areas with high potential covering Idaho. These areas can be used to identify lands IDL might like to purchase in the future.</a:t>
            </a:r>
          </a:p>
          <a:p>
            <a:r>
              <a:rPr lang="en-US" smtClean="0"/>
              <a:t>Suitable sites on trust lands are currently owned properties exhibiting high solar potential that could be quickly developed.</a:t>
            </a:r>
          </a:p>
          <a:p>
            <a:r>
              <a:rPr lang="en-US" smtClean="0"/>
              <a:t>ID knows little about solar potential while geothermal well known and wind up and coming.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r>
              <a:rPr lang="en-US" smtClean="0"/>
              <a:t>Decision support for IDL may lead to expansion of commercial asset class revenue and further the goal of improving per acre revenue.</a:t>
            </a:r>
          </a:p>
          <a:p>
            <a:r>
              <a:rPr lang="en-US" smtClean="0"/>
              <a:t>Idaho legislative resolution directing Land Board (2008) to investigate and further renewable energy. </a:t>
            </a:r>
          </a:p>
          <a:p>
            <a:r>
              <a:rPr lang="en-US" smtClean="0"/>
              <a:t>Other states (TX, NM, and WA) have expressed interest in these results. We will have an opportunity to interface with up to 22 other states when I present the results of this project at WSLCA in January. I’ll cover WSLCA in more detail later.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rrowheads="1" noTextEdit="1"/>
          </p:cNvSpPr>
          <p:nvPr>
            <p:ph type="sldImg"/>
          </p:nvPr>
        </p:nvSpPr>
        <p:spPr>
          <a:ln/>
        </p:spPr>
      </p:sp>
      <p:sp>
        <p:nvSpPr>
          <p:cNvPr id="33794" name="Rectangle 3"/>
          <p:cNvSpPr>
            <a:spLocks noGrp="1" noChangeArrowheads="1"/>
          </p:cNvSpPr>
          <p:nvPr>
            <p:ph type="body" idx="1"/>
          </p:nvPr>
        </p:nvSpPr>
        <p:spPr>
          <a:noFill/>
          <a:ln/>
        </p:spPr>
        <p:txBody>
          <a:bodyPr/>
          <a:lstStyle/>
          <a:p>
            <a:r>
              <a:rPr lang="en-US" smtClean="0"/>
              <a:t>So a quick introduction on the types of solar projects we expect we may see on trust lands in the future.</a:t>
            </a:r>
          </a:p>
          <a:p>
            <a:r>
              <a:rPr lang="en-US" smtClean="0"/>
              <a:t>CSP is one of the more recognizable types of solar farm. They typically have mirrors of lenses that heat a transfer fluid. The fluid is then pumped into a traditional power plant.</a:t>
            </a:r>
          </a:p>
          <a:p>
            <a:r>
              <a:rPr lang="en-US" smtClean="0"/>
              <a:t>In the upper photo you can see a traditional parabolic trough like most people picture, but there are many new configurations that are more efficient such as the power tower seen in the lower photo. </a:t>
            </a:r>
          </a:p>
          <a:p>
            <a:r>
              <a:rPr lang="en-US" smtClean="0"/>
              <a:t>Concentrated solar can be couple with photovoltaics as well.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rrowheads="1" noTextEdit="1"/>
          </p:cNvSpPr>
          <p:nvPr>
            <p:ph type="sldImg"/>
          </p:nvPr>
        </p:nvSpPr>
        <p:spPr>
          <a:ln/>
        </p:spPr>
      </p:sp>
      <p:sp>
        <p:nvSpPr>
          <p:cNvPr id="44034" name="Rectangle 3"/>
          <p:cNvSpPr>
            <a:spLocks noGrp="1" noChangeArrowheads="1"/>
          </p:cNvSpPr>
          <p:nvPr>
            <p:ph type="body" idx="1"/>
          </p:nvPr>
        </p:nvSpPr>
        <p:spPr>
          <a:noFill/>
          <a:ln/>
        </p:spPr>
        <p:txBody>
          <a:bodyPr/>
          <a:lstStyle/>
          <a:p>
            <a:r>
              <a:rPr lang="en-US" smtClean="0"/>
              <a:t>Photovoltaics are what people think of for residential solar systems. The are films or grids of cells that directly convert solar energy to direct current. This needs to be inverted to AC to be used like regular electricity in the energy grid. This technology is currently more expensive to develop, but it’s efficiency is improving and these are very desirable systems now. I expect that the cost to operate this type of system is less than that of a CST system. One additional advantage that will have a bearing on this project is that these panel can be installed in areas with visibility concerns for drivers and pilots.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4156075" y="1054100"/>
            <a:ext cx="4587875" cy="2574925"/>
          </a:xfrm>
        </p:spPr>
        <p:txBody>
          <a:bodyPr/>
          <a:lstStyle>
            <a:lvl1pPr>
              <a:defRPr/>
            </a:lvl1pPr>
          </a:lstStyle>
          <a:p>
            <a:r>
              <a:rPr lang="en-US" smtClean="0"/>
              <a:t>Click to edit Master title style</a:t>
            </a:r>
            <a:endParaRPr lang="en-US"/>
          </a:p>
        </p:txBody>
      </p:sp>
      <p:sp>
        <p:nvSpPr>
          <p:cNvPr id="7171" name="Rectangle 3"/>
          <p:cNvSpPr>
            <a:spLocks noGrp="1" noChangeArrowheads="1"/>
          </p:cNvSpPr>
          <p:nvPr>
            <p:ph type="subTitle" idx="1"/>
          </p:nvPr>
        </p:nvSpPr>
        <p:spPr>
          <a:xfrm>
            <a:off x="4129088" y="3898900"/>
            <a:ext cx="4603750" cy="1858963"/>
          </a:xfrm>
        </p:spPr>
        <p:txBody>
          <a:bodyPr/>
          <a:lstStyle>
            <a:lvl1pPr marL="0" indent="0" algn="ct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a:xfrm>
            <a:off x="4152900" y="6245225"/>
            <a:ext cx="1187450" cy="476250"/>
          </a:xfrm>
        </p:spPr>
        <p:txBody>
          <a:bodyPr/>
          <a:lstStyle>
            <a:lvl1pPr>
              <a:defRPr/>
            </a:lvl1pPr>
          </a:lstStyle>
          <a:p>
            <a:pPr>
              <a:defRPr/>
            </a:pPr>
            <a:fld id="{ED457CF7-155E-40CD-BAE9-CCC01C83F1E4}" type="datetime1">
              <a:rPr lang="en-US"/>
              <a:pPr>
                <a:defRPr/>
              </a:pPr>
              <a:t>9/23/2010</a:t>
            </a:fld>
            <a:endParaRPr lang="en-US"/>
          </a:p>
        </p:txBody>
      </p:sp>
      <p:sp>
        <p:nvSpPr>
          <p:cNvPr id="5" name="Rectangle 5"/>
          <p:cNvSpPr>
            <a:spLocks noGrp="1" noChangeArrowheads="1"/>
          </p:cNvSpPr>
          <p:nvPr>
            <p:ph type="ftr" sz="quarter" idx="11"/>
          </p:nvPr>
        </p:nvSpPr>
        <p:spPr>
          <a:xfrm>
            <a:off x="5686425" y="6245225"/>
            <a:ext cx="1612900" cy="47625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645400" y="6245225"/>
            <a:ext cx="1187450" cy="476250"/>
          </a:xfrm>
        </p:spPr>
        <p:txBody>
          <a:bodyPr/>
          <a:lstStyle>
            <a:lvl1pPr>
              <a:defRPr/>
            </a:lvl1pPr>
          </a:lstStyle>
          <a:p>
            <a:pPr>
              <a:defRPr/>
            </a:pPr>
            <a:fld id="{6EAD18F8-9BB0-493A-A968-6CC7410A6AC2}"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4AE88B6-C1DC-4103-867E-CE2D5F554877}" type="datetime1">
              <a:rPr lang="en-US"/>
              <a:pPr>
                <a:defRPr/>
              </a:pPr>
              <a:t>9/23/2010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DB1C40-B188-4D5D-A9A1-16C50901AAA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163513"/>
            <a:ext cx="1774825" cy="6470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60538" y="163513"/>
            <a:ext cx="5173662" cy="6470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9D739CF-3304-4850-8000-AE4B7F4E26CC}" type="datetime1">
              <a:rPr lang="en-US"/>
              <a:pPr>
                <a:defRPr/>
              </a:pPr>
              <a:t>9/23/2010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6814D1-BD71-4982-BD4F-5E56C7C8DD8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0538" y="163513"/>
            <a:ext cx="7100887" cy="884237"/>
          </a:xfrm>
        </p:spPr>
        <p:txBody>
          <a:bodyPr/>
          <a:lstStyle/>
          <a:p>
            <a:r>
              <a:rPr lang="en-US"/>
              <a:t>Click to edit Master title style</a:t>
            </a:r>
          </a:p>
        </p:txBody>
      </p:sp>
      <p:sp>
        <p:nvSpPr>
          <p:cNvPr id="3" name="Text Placeholder 2"/>
          <p:cNvSpPr>
            <a:spLocks noGrp="1"/>
          </p:cNvSpPr>
          <p:nvPr>
            <p:ph type="body" sz="half" idx="1"/>
          </p:nvPr>
        </p:nvSpPr>
        <p:spPr>
          <a:xfrm>
            <a:off x="1760538" y="1362075"/>
            <a:ext cx="3473450" cy="5272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86388" y="1362075"/>
            <a:ext cx="3475037" cy="5272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D7F6086-9A29-44B4-8986-17EF957E28B8}" type="datetime1">
              <a:rPr lang="en-US"/>
              <a:pPr>
                <a:defRPr/>
              </a:pPr>
              <a:t>9/23/2010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88FA2F-3B3A-4E8C-9850-2D97E7EA01C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60538" y="163513"/>
            <a:ext cx="7100887" cy="884237"/>
          </a:xfrm>
        </p:spPr>
        <p:txBody>
          <a:bodyPr/>
          <a:lstStyle/>
          <a:p>
            <a:r>
              <a:rPr lang="en-US"/>
              <a:t>Click to edit Master title style</a:t>
            </a:r>
          </a:p>
        </p:txBody>
      </p:sp>
      <p:sp>
        <p:nvSpPr>
          <p:cNvPr id="3" name="Text Placeholder 2"/>
          <p:cNvSpPr>
            <a:spLocks noGrp="1"/>
          </p:cNvSpPr>
          <p:nvPr>
            <p:ph type="body" sz="half" idx="1"/>
          </p:nvPr>
        </p:nvSpPr>
        <p:spPr>
          <a:xfrm>
            <a:off x="1760538" y="1362075"/>
            <a:ext cx="3473450" cy="5272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386388" y="1362075"/>
            <a:ext cx="3475037" cy="2559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386388" y="4073525"/>
            <a:ext cx="3475037" cy="2560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7DAD0179-9608-4BCB-AFCF-F6A392DAA766}" type="datetime1">
              <a:rPr lang="en-US"/>
              <a:pPr>
                <a:defRPr/>
              </a:pPr>
              <a:t>9/23/2010</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D90B2C2-C5C2-4980-A018-7C879499294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760538" y="163513"/>
            <a:ext cx="7100887" cy="884237"/>
          </a:xfrm>
        </p:spPr>
        <p:txBody>
          <a:bodyPr/>
          <a:lstStyle/>
          <a:p>
            <a:r>
              <a:rPr lang="en-US"/>
              <a:t>Click to edit Master title style</a:t>
            </a:r>
          </a:p>
        </p:txBody>
      </p:sp>
      <p:sp>
        <p:nvSpPr>
          <p:cNvPr id="3" name="SmartArt Placeholder 2"/>
          <p:cNvSpPr>
            <a:spLocks noGrp="1"/>
          </p:cNvSpPr>
          <p:nvPr>
            <p:ph type="dgm" idx="1"/>
          </p:nvPr>
        </p:nvSpPr>
        <p:spPr>
          <a:xfrm>
            <a:off x="1760538" y="1362075"/>
            <a:ext cx="7100887" cy="5272088"/>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7BDFA7CD-C486-43E4-9DBE-83FCDE12E7A6}" type="datetime1">
              <a:rPr lang="en-US"/>
              <a:pPr>
                <a:defRPr/>
              </a:pPr>
              <a:t>9/23/2010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74EAF1-AC72-414E-8200-8C7F8A0437E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A369117-99FE-42B6-A12E-890ACE80A7C4}" type="datetime1">
              <a:rPr lang="en-US"/>
              <a:pPr>
                <a:defRPr/>
              </a:pPr>
              <a:t>9/23/2010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DD1663-E1E0-4188-9517-C42533EAAC9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33C5B7E-2685-4F75-8DFA-CAAFDFE749CC}" type="datetime1">
              <a:rPr lang="en-US"/>
              <a:pPr>
                <a:defRPr/>
              </a:pPr>
              <a:t>9/23/2010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A5091F-5B6F-41E4-87DB-2C314B43AE9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60538" y="1362075"/>
            <a:ext cx="3473450" cy="5272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86388" y="1362075"/>
            <a:ext cx="3475037" cy="5272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4D40A79-9236-4866-9F79-2870C4FF451E}" type="datetime1">
              <a:rPr lang="en-US"/>
              <a:pPr>
                <a:defRPr/>
              </a:pPr>
              <a:t>9/23/2010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D5E4A8-3A23-45B9-8EA4-BF8B5C658E5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FD3E031-EF9C-4811-9356-27A26C670768}" type="datetime1">
              <a:rPr lang="en-US"/>
              <a:pPr>
                <a:defRPr/>
              </a:pPr>
              <a:t>9/23/2010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55C2340-5F5B-48DB-BEBB-3492E750915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64DBDBF-C2E0-48F2-9226-8FF2AA5C0771}" type="datetime1">
              <a:rPr lang="en-US"/>
              <a:pPr>
                <a:defRPr/>
              </a:pPr>
              <a:t>9/23/2010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5A0CE2-3990-462C-AA24-4D326BA32BF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82519B5-99AA-49CF-920A-B1E3C9C42BC4}" type="datetime1">
              <a:rPr lang="en-US"/>
              <a:pPr>
                <a:defRPr/>
              </a:pPr>
              <a:t>9/23/2010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EE6DBB-A62D-45FF-9C8B-76B3DDA0C8A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1200E13-936F-4962-9084-D41408C83713}" type="datetime1">
              <a:rPr lang="en-US"/>
              <a:pPr>
                <a:defRPr/>
              </a:pPr>
              <a:t>9/23/2010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EA9D05-D73E-4DFA-86C9-DA29CADEFFA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0F97DED-93EE-4983-9AE5-0C08DC21FB78}" type="datetime1">
              <a:rPr lang="en-US"/>
              <a:pPr>
                <a:defRPr/>
              </a:pPr>
              <a:t>9/23/2010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AD8AFD-9441-447C-BAD0-25DB6515086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60538" y="163513"/>
            <a:ext cx="7100887" cy="884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760538" y="1362075"/>
            <a:ext cx="7100887" cy="527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4"/>
          <p:cNvSpPr>
            <a:spLocks noGrp="1" noChangeArrowheads="1"/>
          </p:cNvSpPr>
          <p:nvPr>
            <p:ph type="dt" sz="half" idx="2"/>
          </p:nvPr>
        </p:nvSpPr>
        <p:spPr bwMode="auto">
          <a:xfrm>
            <a:off x="1789113" y="6442075"/>
            <a:ext cx="1889125" cy="327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A74A1ED0-5647-4A1D-82A9-2CE4DA2BF301}" type="datetime1">
              <a:rPr lang="en-US"/>
              <a:pPr>
                <a:defRPr/>
              </a:pPr>
              <a:t>9/23/2010</a:t>
            </a:fld>
            <a:endParaRPr lang="en-US"/>
          </a:p>
        </p:txBody>
      </p:sp>
      <p:sp>
        <p:nvSpPr>
          <p:cNvPr id="6149" name="Rectangle 5"/>
          <p:cNvSpPr>
            <a:spLocks noGrp="1" noChangeArrowheads="1"/>
          </p:cNvSpPr>
          <p:nvPr>
            <p:ph type="ftr" sz="quarter" idx="3"/>
          </p:nvPr>
        </p:nvSpPr>
        <p:spPr bwMode="auto">
          <a:xfrm>
            <a:off x="4029075" y="6461125"/>
            <a:ext cx="2417763" cy="307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6150" name="Rectangle 6"/>
          <p:cNvSpPr>
            <a:spLocks noGrp="1" noChangeArrowheads="1"/>
          </p:cNvSpPr>
          <p:nvPr>
            <p:ph type="sldNum" sz="quarter" idx="4"/>
          </p:nvPr>
        </p:nvSpPr>
        <p:spPr bwMode="auto">
          <a:xfrm>
            <a:off x="6858000" y="6437313"/>
            <a:ext cx="1920875"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D29ACBE-4E35-4984-9AED-F9757CB744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p:timing>
    <p:tnLst>
      <p:par>
        <p:cTn id="1" dur="indefinite" restart="never" nodeType="tmRoot"/>
      </p:par>
    </p:tnLst>
  </p:timing>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defRPr>
      </a:lvl2pPr>
      <a:lvl3pPr algn="ctr" rtl="0" eaLnBrk="0" fontAlgn="base" hangingPunct="0">
        <a:spcBef>
          <a:spcPct val="0"/>
        </a:spcBef>
        <a:spcAft>
          <a:spcPct val="0"/>
        </a:spcAft>
        <a:defRPr sz="4000">
          <a:solidFill>
            <a:schemeClr val="tx2"/>
          </a:solidFill>
          <a:latin typeface="Arial" charset="0"/>
        </a:defRPr>
      </a:lvl3pPr>
      <a:lvl4pPr algn="ctr" rtl="0" eaLnBrk="0" fontAlgn="base" hangingPunct="0">
        <a:spcBef>
          <a:spcPct val="0"/>
        </a:spcBef>
        <a:spcAft>
          <a:spcPct val="0"/>
        </a:spcAft>
        <a:defRPr sz="4000">
          <a:solidFill>
            <a:schemeClr val="tx2"/>
          </a:solidFill>
          <a:latin typeface="Arial" charset="0"/>
        </a:defRPr>
      </a:lvl4pPr>
      <a:lvl5pPr algn="ctr" rtl="0" eaLnBrk="0" fontAlgn="base" hangingPunct="0">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ctrTitle" idx="4294967295"/>
          </p:nvPr>
        </p:nvSpPr>
        <p:spPr>
          <a:xfrm>
            <a:off x="1820863" y="1247775"/>
            <a:ext cx="6923087" cy="2005013"/>
          </a:xfrm>
        </p:spPr>
        <p:txBody>
          <a:bodyPr/>
          <a:lstStyle/>
          <a:p>
            <a:pPr eaLnBrk="1" hangingPunct="1"/>
            <a:r>
              <a:rPr lang="en-US" smtClean="0">
                <a:latin typeface="Times New Roman" pitchFamily="18" charset="0"/>
              </a:rPr>
              <a:t>Solar Energy Potential for Idaho Department of Lands (IDL) State Endowment Trust Lands</a:t>
            </a:r>
            <a:endParaRPr lang="en-US" smtClean="0"/>
          </a:p>
        </p:txBody>
      </p:sp>
      <p:sp>
        <p:nvSpPr>
          <p:cNvPr id="18434" name="Rectangle 3"/>
          <p:cNvSpPr>
            <a:spLocks noGrp="1" noChangeArrowheads="1"/>
          </p:cNvSpPr>
          <p:nvPr>
            <p:ph type="subTitle" idx="4294967295"/>
          </p:nvPr>
        </p:nvSpPr>
        <p:spPr>
          <a:xfrm>
            <a:off x="1762125" y="3868738"/>
            <a:ext cx="7088188" cy="2652712"/>
          </a:xfrm>
        </p:spPr>
        <p:txBody>
          <a:bodyPr/>
          <a:lstStyle/>
          <a:p>
            <a:pPr marL="0" indent="0" algn="ctr" eaLnBrk="1" hangingPunct="1">
              <a:lnSpc>
                <a:spcPct val="80000"/>
              </a:lnSpc>
              <a:buFontTx/>
              <a:buNone/>
            </a:pPr>
            <a:r>
              <a:rPr lang="en-US" sz="2800" smtClean="0">
                <a:latin typeface="Times New Roman" pitchFamily="18" charset="0"/>
              </a:rPr>
              <a:t>Capstone Project</a:t>
            </a:r>
          </a:p>
          <a:p>
            <a:pPr marL="0" indent="0" algn="ctr" eaLnBrk="1" hangingPunct="1">
              <a:lnSpc>
                <a:spcPct val="80000"/>
              </a:lnSpc>
              <a:buFontTx/>
              <a:buNone/>
            </a:pPr>
            <a:r>
              <a:rPr lang="en-US" sz="2800" smtClean="0">
                <a:latin typeface="Times New Roman" pitchFamily="18" charset="0"/>
              </a:rPr>
              <a:t>Peer Review Proposal</a:t>
            </a:r>
          </a:p>
          <a:p>
            <a:pPr marL="0" indent="0" algn="ctr" eaLnBrk="1" hangingPunct="1">
              <a:lnSpc>
                <a:spcPct val="80000"/>
              </a:lnSpc>
              <a:buFontTx/>
              <a:buNone/>
            </a:pPr>
            <a:r>
              <a:rPr lang="en-US" sz="2800" smtClean="0">
                <a:latin typeface="Times New Roman" pitchFamily="18" charset="0"/>
              </a:rPr>
              <a:t>Master of Geographic Information Systems</a:t>
            </a:r>
          </a:p>
          <a:p>
            <a:pPr marL="0" indent="0" algn="ctr" eaLnBrk="1" hangingPunct="1">
              <a:lnSpc>
                <a:spcPct val="80000"/>
              </a:lnSpc>
              <a:buFontTx/>
              <a:buNone/>
            </a:pPr>
            <a:r>
              <a:rPr lang="en-US" sz="2800" smtClean="0">
                <a:latin typeface="Times New Roman" pitchFamily="18" charset="0"/>
              </a:rPr>
              <a:t>Pennsylvania State University</a:t>
            </a:r>
          </a:p>
          <a:p>
            <a:pPr marL="0" indent="0" algn="ctr" eaLnBrk="1" hangingPunct="1">
              <a:lnSpc>
                <a:spcPct val="80000"/>
              </a:lnSpc>
              <a:buFontTx/>
              <a:buNone/>
            </a:pPr>
            <a:r>
              <a:rPr lang="en-US" sz="2800" smtClean="0">
                <a:latin typeface="Times New Roman" pitchFamily="18" charset="0"/>
              </a:rPr>
              <a:t>Kimberly Pettit</a:t>
            </a:r>
          </a:p>
          <a:p>
            <a:pPr marL="0" indent="0" algn="ctr" eaLnBrk="1" hangingPunct="1">
              <a:lnSpc>
                <a:spcPct val="80000"/>
              </a:lnSpc>
              <a:buFontTx/>
              <a:buNone/>
            </a:pPr>
            <a:r>
              <a:rPr lang="en-US" sz="2800" smtClean="0">
                <a:latin typeface="Times New Roman" pitchFamily="18" charset="0"/>
              </a:rPr>
              <a:t>Advisor Dr. Pat Kennelly</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US" smtClean="0">
                <a:latin typeface="Times New Roman" pitchFamily="18" charset="0"/>
              </a:rPr>
              <a:t>Qualifying Suitability Criteria</a:t>
            </a:r>
          </a:p>
        </p:txBody>
      </p:sp>
      <p:sp>
        <p:nvSpPr>
          <p:cNvPr id="36866" name="Rectangle 3"/>
          <p:cNvSpPr>
            <a:spLocks noGrp="1" noChangeArrowheads="1"/>
          </p:cNvSpPr>
          <p:nvPr>
            <p:ph type="body" idx="1"/>
          </p:nvPr>
        </p:nvSpPr>
        <p:spPr>
          <a:xfrm>
            <a:off x="1760538" y="1924050"/>
            <a:ext cx="7100887" cy="4710113"/>
          </a:xfrm>
        </p:spPr>
        <p:txBody>
          <a:bodyPr/>
          <a:lstStyle/>
          <a:p>
            <a:pPr>
              <a:lnSpc>
                <a:spcPct val="80000"/>
              </a:lnSpc>
            </a:pPr>
            <a:r>
              <a:rPr lang="en-US" sz="2400" smtClean="0">
                <a:solidFill>
                  <a:schemeClr val="accent2"/>
                </a:solidFill>
                <a:latin typeface="Times New Roman" pitchFamily="18" charset="0"/>
              </a:rPr>
              <a:t>Forty acres is the minimum parcel size</a:t>
            </a:r>
          </a:p>
          <a:p>
            <a:pPr>
              <a:lnSpc>
                <a:spcPct val="80000"/>
              </a:lnSpc>
            </a:pPr>
            <a:r>
              <a:rPr lang="en-US" sz="2400" smtClean="0">
                <a:latin typeface="Times New Roman" pitchFamily="18" charset="0"/>
              </a:rPr>
              <a:t>Solar resource is at least 5 kWh/m</a:t>
            </a:r>
            <a:r>
              <a:rPr lang="en-US" sz="2400" baseline="30000" smtClean="0">
                <a:latin typeface="Times New Roman" pitchFamily="18" charset="0"/>
              </a:rPr>
              <a:t>2</a:t>
            </a:r>
            <a:r>
              <a:rPr lang="en-US" sz="2400" smtClean="0">
                <a:latin typeface="Times New Roman" pitchFamily="18" charset="0"/>
              </a:rPr>
              <a:t>/day of direct normal radiation</a:t>
            </a:r>
          </a:p>
          <a:p>
            <a:pPr>
              <a:lnSpc>
                <a:spcPct val="80000"/>
              </a:lnSpc>
            </a:pPr>
            <a:r>
              <a:rPr lang="en-US" sz="2400" smtClean="0">
                <a:latin typeface="Times New Roman" pitchFamily="18" charset="0"/>
              </a:rPr>
              <a:t>Slope of land area at the site must be less than 5%</a:t>
            </a:r>
          </a:p>
          <a:p>
            <a:pPr>
              <a:lnSpc>
                <a:spcPct val="80000"/>
              </a:lnSpc>
            </a:pPr>
            <a:r>
              <a:rPr lang="en-US" sz="2400" smtClean="0">
                <a:latin typeface="Times New Roman" pitchFamily="18" charset="0"/>
              </a:rPr>
              <a:t>Transmission access is within 25 miles (69-345 kV), and transmission capacity is available</a:t>
            </a:r>
          </a:p>
          <a:p>
            <a:pPr>
              <a:lnSpc>
                <a:spcPct val="80000"/>
              </a:lnSpc>
            </a:pPr>
            <a:r>
              <a:rPr lang="en-US" sz="2400" smtClean="0">
                <a:latin typeface="Times New Roman" pitchFamily="18" charset="0"/>
              </a:rPr>
              <a:t>Site must have access to graded roads or rail within 25 miles</a:t>
            </a:r>
          </a:p>
          <a:p>
            <a:pPr>
              <a:lnSpc>
                <a:spcPct val="80000"/>
              </a:lnSpc>
            </a:pPr>
            <a:r>
              <a:rPr lang="en-US" sz="2400" smtClean="0">
                <a:solidFill>
                  <a:schemeClr val="accent2"/>
                </a:solidFill>
                <a:latin typeface="Times New Roman" pitchFamily="18" charset="0"/>
              </a:rPr>
              <a:t>Access to water source</a:t>
            </a:r>
          </a:p>
          <a:p>
            <a:pPr>
              <a:lnSpc>
                <a:spcPct val="80000"/>
              </a:lnSpc>
            </a:pPr>
            <a:r>
              <a:rPr lang="en-US" sz="2400" smtClean="0">
                <a:latin typeface="Times New Roman" pitchFamily="18" charset="0"/>
              </a:rPr>
              <a:t>Absence of threatened/endangered species</a:t>
            </a:r>
          </a:p>
          <a:p>
            <a:pPr>
              <a:lnSpc>
                <a:spcPct val="80000"/>
              </a:lnSpc>
            </a:pPr>
            <a:r>
              <a:rPr lang="en-US" sz="2400" smtClean="0">
                <a:latin typeface="Times New Roman" pitchFamily="18" charset="0"/>
              </a:rPr>
              <a:t>Outside of wilderness/proposed wilderness areas</a:t>
            </a:r>
          </a:p>
          <a:p>
            <a:pPr>
              <a:lnSpc>
                <a:spcPct val="80000"/>
              </a:lnSpc>
            </a:pPr>
            <a:r>
              <a:rPr lang="en-US" sz="2400" smtClean="0">
                <a:latin typeface="Times New Roman" pitchFamily="18" charset="0"/>
              </a:rPr>
              <a:t>Outside of overflight restriction areas</a:t>
            </a:r>
          </a:p>
          <a:p>
            <a:pPr>
              <a:lnSpc>
                <a:spcPct val="80000"/>
              </a:lnSpc>
            </a:pPr>
            <a:r>
              <a:rPr lang="en-US" sz="2400" smtClean="0">
                <a:solidFill>
                  <a:schemeClr val="accent2"/>
                </a:solidFill>
                <a:latin typeface="Times New Roman" pitchFamily="18" charset="0"/>
              </a:rPr>
              <a:t>Asset classification other than “Minerals”</a:t>
            </a:r>
          </a:p>
        </p:txBody>
      </p:sp>
      <p:sp>
        <p:nvSpPr>
          <p:cNvPr id="36867" name="Text Box 4"/>
          <p:cNvSpPr txBox="1">
            <a:spLocks noChangeArrowheads="1"/>
          </p:cNvSpPr>
          <p:nvPr/>
        </p:nvSpPr>
        <p:spPr bwMode="auto">
          <a:xfrm>
            <a:off x="1725613" y="1076325"/>
            <a:ext cx="7262812" cy="366713"/>
          </a:xfrm>
          <a:prstGeom prst="rect">
            <a:avLst/>
          </a:prstGeom>
          <a:noFill/>
          <a:ln w="9525">
            <a:noFill/>
            <a:miter lim="800000"/>
            <a:headEnd/>
            <a:tailEnd/>
          </a:ln>
        </p:spPr>
        <p:txBody>
          <a:bodyPr>
            <a:spAutoFit/>
          </a:bodyPr>
          <a:lstStyle/>
          <a:p>
            <a:endParaRPr lang="en-US"/>
          </a:p>
        </p:txBody>
      </p:sp>
      <p:sp>
        <p:nvSpPr>
          <p:cNvPr id="36868" name="Rectangle 5"/>
          <p:cNvSpPr>
            <a:spLocks noChangeArrowheads="1"/>
          </p:cNvSpPr>
          <p:nvPr/>
        </p:nvSpPr>
        <p:spPr bwMode="auto">
          <a:xfrm>
            <a:off x="1752600" y="1258888"/>
            <a:ext cx="7131050" cy="676275"/>
          </a:xfrm>
          <a:prstGeom prst="rect">
            <a:avLst/>
          </a:prstGeom>
          <a:noFill/>
          <a:ln w="9525">
            <a:noFill/>
            <a:miter lim="800000"/>
            <a:headEnd/>
            <a:tailEnd/>
          </a:ln>
        </p:spPr>
        <p:txBody>
          <a:bodyPr>
            <a:spAutoFit/>
          </a:bodyPr>
          <a:lstStyle/>
          <a:p>
            <a:pPr>
              <a:lnSpc>
                <a:spcPct val="80000"/>
              </a:lnSpc>
              <a:spcBef>
                <a:spcPct val="20000"/>
              </a:spcBef>
            </a:pPr>
            <a:r>
              <a:rPr lang="en-US" sz="2400">
                <a:latin typeface="Times New Roman" pitchFamily="18" charset="0"/>
              </a:rPr>
              <a:t>All land parcels not meeting these criteria will automatically be ranked as 0 (not suitable).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US" smtClean="0">
                <a:latin typeface="Times New Roman" pitchFamily="18" charset="0"/>
              </a:rPr>
              <a:t>Ranking Suitability Criteria</a:t>
            </a:r>
          </a:p>
        </p:txBody>
      </p:sp>
      <p:sp>
        <p:nvSpPr>
          <p:cNvPr id="38914" name="Rectangle 3"/>
          <p:cNvSpPr>
            <a:spLocks noChangeArrowheads="1"/>
          </p:cNvSpPr>
          <p:nvPr/>
        </p:nvSpPr>
        <p:spPr bwMode="auto">
          <a:xfrm>
            <a:off x="2016125" y="2847975"/>
            <a:ext cx="2903538" cy="368300"/>
          </a:xfrm>
          <a:prstGeom prst="rect">
            <a:avLst/>
          </a:prstGeom>
          <a:noFill/>
          <a:ln w="9525">
            <a:noFill/>
            <a:miter lim="800000"/>
            <a:headEnd/>
            <a:tailEnd/>
          </a:ln>
        </p:spPr>
        <p:txBody>
          <a:bodyPr/>
          <a:lstStyle/>
          <a:p>
            <a:pPr marL="609600" indent="-609600">
              <a:lnSpc>
                <a:spcPct val="80000"/>
              </a:lnSpc>
              <a:spcBef>
                <a:spcPct val="20000"/>
              </a:spcBef>
              <a:buFont typeface="Times New Roman" pitchFamily="18" charset="0"/>
              <a:buNone/>
            </a:pPr>
            <a:r>
              <a:rPr lang="en-US" sz="1600" b="1">
                <a:solidFill>
                  <a:schemeClr val="accent2"/>
                </a:solidFill>
                <a:latin typeface="Times New Roman" pitchFamily="18" charset="0"/>
              </a:rPr>
              <a:t>Water Availability</a:t>
            </a:r>
          </a:p>
        </p:txBody>
      </p:sp>
      <p:sp>
        <p:nvSpPr>
          <p:cNvPr id="38915" name="Text Box 129"/>
          <p:cNvSpPr txBox="1">
            <a:spLocks noChangeArrowheads="1"/>
          </p:cNvSpPr>
          <p:nvPr/>
        </p:nvSpPr>
        <p:spPr bwMode="auto">
          <a:xfrm>
            <a:off x="2057400" y="4511675"/>
            <a:ext cx="6702425" cy="287338"/>
          </a:xfrm>
          <a:prstGeom prst="rect">
            <a:avLst/>
          </a:prstGeom>
          <a:noFill/>
          <a:ln w="9525">
            <a:noFill/>
            <a:miter lim="800000"/>
            <a:headEnd/>
            <a:tailEnd/>
          </a:ln>
        </p:spPr>
        <p:txBody>
          <a:bodyPr>
            <a:spAutoFit/>
          </a:bodyPr>
          <a:lstStyle/>
          <a:p>
            <a:pPr>
              <a:lnSpc>
                <a:spcPct val="80000"/>
              </a:lnSpc>
              <a:spcBef>
                <a:spcPct val="20000"/>
              </a:spcBef>
            </a:pPr>
            <a:r>
              <a:rPr lang="en-US" sz="1600" b="1">
                <a:solidFill>
                  <a:schemeClr val="accent2"/>
                </a:solidFill>
                <a:latin typeface="Times New Roman" pitchFamily="18" charset="0"/>
              </a:rPr>
              <a:t>IDL Asset Classification</a:t>
            </a:r>
          </a:p>
        </p:txBody>
      </p:sp>
      <p:grpSp>
        <p:nvGrpSpPr>
          <p:cNvPr id="38916" name="Group 158"/>
          <p:cNvGrpSpPr>
            <a:grpSpLocks/>
          </p:cNvGrpSpPr>
          <p:nvPr/>
        </p:nvGrpSpPr>
        <p:grpSpPr bwMode="auto">
          <a:xfrm>
            <a:off x="2022475" y="1263650"/>
            <a:ext cx="3354388" cy="1385888"/>
            <a:chOff x="3234" y="1256"/>
            <a:chExt cx="2253" cy="1049"/>
          </a:xfrm>
        </p:grpSpPr>
        <p:sp>
          <p:nvSpPr>
            <p:cNvPr id="38994" name="Rectangle 138"/>
            <p:cNvSpPr>
              <a:spLocks noChangeArrowheads="1"/>
            </p:cNvSpPr>
            <p:nvPr/>
          </p:nvSpPr>
          <p:spPr bwMode="auto">
            <a:xfrm>
              <a:off x="4393" y="2094"/>
              <a:ext cx="1094" cy="211"/>
            </a:xfrm>
            <a:prstGeom prst="rect">
              <a:avLst/>
            </a:prstGeom>
            <a:noFill/>
            <a:ln w="9525">
              <a:noFill/>
              <a:miter lim="800000"/>
              <a:headEnd/>
              <a:tailEnd/>
            </a:ln>
          </p:spPr>
          <p:txBody>
            <a:bodyPr/>
            <a:lstStyle/>
            <a:p>
              <a:pPr>
                <a:spcBef>
                  <a:spcPct val="20000"/>
                </a:spcBef>
              </a:pPr>
              <a:r>
                <a:rPr lang="en-US" sz="1400">
                  <a:latin typeface="Times New Roman" pitchFamily="18" charset="0"/>
                </a:rPr>
                <a:t>5</a:t>
              </a:r>
            </a:p>
          </p:txBody>
        </p:sp>
        <p:sp>
          <p:nvSpPr>
            <p:cNvPr id="38995" name="Rectangle 137"/>
            <p:cNvSpPr>
              <a:spLocks noChangeArrowheads="1"/>
            </p:cNvSpPr>
            <p:nvPr/>
          </p:nvSpPr>
          <p:spPr bwMode="auto">
            <a:xfrm>
              <a:off x="3298" y="2094"/>
              <a:ext cx="1095" cy="211"/>
            </a:xfrm>
            <a:prstGeom prst="rect">
              <a:avLst/>
            </a:prstGeom>
            <a:noFill/>
            <a:ln w="9525">
              <a:noFill/>
              <a:miter lim="800000"/>
              <a:headEnd/>
              <a:tailEnd/>
            </a:ln>
          </p:spPr>
          <p:txBody>
            <a:bodyPr/>
            <a:lstStyle/>
            <a:p>
              <a:pPr>
                <a:spcBef>
                  <a:spcPct val="20000"/>
                </a:spcBef>
              </a:pPr>
              <a:r>
                <a:rPr lang="en-US" sz="1400">
                  <a:latin typeface="Times New Roman" pitchFamily="18" charset="0"/>
                </a:rPr>
                <a:t>&gt;7</a:t>
              </a:r>
            </a:p>
          </p:txBody>
        </p:sp>
        <p:sp>
          <p:nvSpPr>
            <p:cNvPr id="38996" name="Rectangle 136"/>
            <p:cNvSpPr>
              <a:spLocks noChangeArrowheads="1"/>
            </p:cNvSpPr>
            <p:nvPr/>
          </p:nvSpPr>
          <p:spPr bwMode="auto">
            <a:xfrm>
              <a:off x="4393" y="1883"/>
              <a:ext cx="1094" cy="211"/>
            </a:xfrm>
            <a:prstGeom prst="rect">
              <a:avLst/>
            </a:prstGeom>
            <a:noFill/>
            <a:ln w="9525">
              <a:noFill/>
              <a:miter lim="800000"/>
              <a:headEnd/>
              <a:tailEnd/>
            </a:ln>
          </p:spPr>
          <p:txBody>
            <a:bodyPr/>
            <a:lstStyle/>
            <a:p>
              <a:pPr>
                <a:spcBef>
                  <a:spcPct val="20000"/>
                </a:spcBef>
              </a:pPr>
              <a:r>
                <a:rPr lang="en-US" sz="1400">
                  <a:latin typeface="Times New Roman" pitchFamily="18" charset="0"/>
                </a:rPr>
                <a:t>4</a:t>
              </a:r>
            </a:p>
          </p:txBody>
        </p:sp>
        <p:sp>
          <p:nvSpPr>
            <p:cNvPr id="38997" name="Rectangle 135"/>
            <p:cNvSpPr>
              <a:spLocks noChangeArrowheads="1"/>
            </p:cNvSpPr>
            <p:nvPr/>
          </p:nvSpPr>
          <p:spPr bwMode="auto">
            <a:xfrm>
              <a:off x="3298" y="1883"/>
              <a:ext cx="1095" cy="211"/>
            </a:xfrm>
            <a:prstGeom prst="rect">
              <a:avLst/>
            </a:prstGeom>
            <a:noFill/>
            <a:ln w="9525">
              <a:noFill/>
              <a:miter lim="800000"/>
              <a:headEnd/>
              <a:tailEnd/>
            </a:ln>
          </p:spPr>
          <p:txBody>
            <a:bodyPr/>
            <a:lstStyle/>
            <a:p>
              <a:pPr>
                <a:spcBef>
                  <a:spcPct val="20000"/>
                </a:spcBef>
              </a:pPr>
              <a:r>
                <a:rPr lang="en-US" sz="1400">
                  <a:latin typeface="Times New Roman" pitchFamily="18" charset="0"/>
                </a:rPr>
                <a:t>&gt;6 and ≤7</a:t>
              </a:r>
            </a:p>
          </p:txBody>
        </p:sp>
        <p:sp>
          <p:nvSpPr>
            <p:cNvPr id="38998" name="Rectangle 134"/>
            <p:cNvSpPr>
              <a:spLocks noChangeArrowheads="1"/>
            </p:cNvSpPr>
            <p:nvPr/>
          </p:nvSpPr>
          <p:spPr bwMode="auto">
            <a:xfrm>
              <a:off x="4393" y="1672"/>
              <a:ext cx="1094" cy="211"/>
            </a:xfrm>
            <a:prstGeom prst="rect">
              <a:avLst/>
            </a:prstGeom>
            <a:noFill/>
            <a:ln w="9525">
              <a:noFill/>
              <a:miter lim="800000"/>
              <a:headEnd/>
              <a:tailEnd/>
            </a:ln>
          </p:spPr>
          <p:txBody>
            <a:bodyPr/>
            <a:lstStyle/>
            <a:p>
              <a:pPr>
                <a:spcBef>
                  <a:spcPct val="20000"/>
                </a:spcBef>
              </a:pPr>
              <a:r>
                <a:rPr lang="en-US" sz="1400">
                  <a:latin typeface="Times New Roman" pitchFamily="18" charset="0"/>
                </a:rPr>
                <a:t>3</a:t>
              </a:r>
            </a:p>
          </p:txBody>
        </p:sp>
        <p:sp>
          <p:nvSpPr>
            <p:cNvPr id="38999" name="Rectangle 133"/>
            <p:cNvSpPr>
              <a:spLocks noChangeArrowheads="1"/>
            </p:cNvSpPr>
            <p:nvPr/>
          </p:nvSpPr>
          <p:spPr bwMode="auto">
            <a:xfrm>
              <a:off x="3298" y="1672"/>
              <a:ext cx="1095" cy="211"/>
            </a:xfrm>
            <a:prstGeom prst="rect">
              <a:avLst/>
            </a:prstGeom>
            <a:noFill/>
            <a:ln w="9525">
              <a:noFill/>
              <a:miter lim="800000"/>
              <a:headEnd/>
              <a:tailEnd/>
            </a:ln>
          </p:spPr>
          <p:txBody>
            <a:bodyPr/>
            <a:lstStyle/>
            <a:p>
              <a:pPr>
                <a:spcBef>
                  <a:spcPct val="20000"/>
                </a:spcBef>
              </a:pPr>
              <a:r>
                <a:rPr lang="en-US" sz="1400">
                  <a:latin typeface="Times New Roman" pitchFamily="18" charset="0"/>
                </a:rPr>
                <a:t>&gt;5 and ≤6</a:t>
              </a:r>
            </a:p>
          </p:txBody>
        </p:sp>
        <p:sp>
          <p:nvSpPr>
            <p:cNvPr id="39000" name="Rectangle 132"/>
            <p:cNvSpPr>
              <a:spLocks noChangeArrowheads="1"/>
            </p:cNvSpPr>
            <p:nvPr/>
          </p:nvSpPr>
          <p:spPr bwMode="auto">
            <a:xfrm>
              <a:off x="4393" y="1461"/>
              <a:ext cx="1094" cy="211"/>
            </a:xfrm>
            <a:prstGeom prst="rect">
              <a:avLst/>
            </a:prstGeom>
            <a:noFill/>
            <a:ln w="9525">
              <a:noFill/>
              <a:miter lim="800000"/>
              <a:headEnd/>
              <a:tailEnd/>
            </a:ln>
          </p:spPr>
          <p:txBody>
            <a:bodyPr/>
            <a:lstStyle/>
            <a:p>
              <a:pPr>
                <a:spcBef>
                  <a:spcPct val="20000"/>
                </a:spcBef>
              </a:pPr>
              <a:r>
                <a:rPr lang="en-US" sz="1400" b="1">
                  <a:latin typeface="Times New Roman" pitchFamily="18" charset="0"/>
                </a:rPr>
                <a:t>Rank</a:t>
              </a:r>
            </a:p>
          </p:txBody>
        </p:sp>
        <p:sp>
          <p:nvSpPr>
            <p:cNvPr id="39001" name="Rectangle 131"/>
            <p:cNvSpPr>
              <a:spLocks noChangeArrowheads="1"/>
            </p:cNvSpPr>
            <p:nvPr/>
          </p:nvSpPr>
          <p:spPr bwMode="auto">
            <a:xfrm>
              <a:off x="3298" y="1461"/>
              <a:ext cx="1095" cy="211"/>
            </a:xfrm>
            <a:prstGeom prst="rect">
              <a:avLst/>
            </a:prstGeom>
            <a:noFill/>
            <a:ln w="9525">
              <a:noFill/>
              <a:miter lim="800000"/>
              <a:headEnd/>
              <a:tailEnd/>
            </a:ln>
          </p:spPr>
          <p:txBody>
            <a:bodyPr/>
            <a:lstStyle/>
            <a:p>
              <a:pPr>
                <a:spcBef>
                  <a:spcPct val="20000"/>
                </a:spcBef>
              </a:pPr>
              <a:r>
                <a:rPr lang="en-US" sz="1400" b="1">
                  <a:latin typeface="Times New Roman" pitchFamily="18" charset="0"/>
                </a:rPr>
                <a:t>kWh/m</a:t>
              </a:r>
              <a:r>
                <a:rPr lang="en-US" sz="1400" b="1" baseline="30000">
                  <a:latin typeface="Times New Roman" pitchFamily="18" charset="0"/>
                </a:rPr>
                <a:t>2</a:t>
              </a:r>
              <a:r>
                <a:rPr lang="en-US" sz="1400" b="1">
                  <a:latin typeface="Times New Roman" pitchFamily="18" charset="0"/>
                </a:rPr>
                <a:t>/day</a:t>
              </a:r>
            </a:p>
          </p:txBody>
        </p:sp>
        <p:sp>
          <p:nvSpPr>
            <p:cNvPr id="39002" name="Line 139"/>
            <p:cNvSpPr>
              <a:spLocks noChangeShapeType="1"/>
            </p:cNvSpPr>
            <p:nvPr/>
          </p:nvSpPr>
          <p:spPr bwMode="auto">
            <a:xfrm>
              <a:off x="3298" y="1461"/>
              <a:ext cx="2189" cy="0"/>
            </a:xfrm>
            <a:prstGeom prst="line">
              <a:avLst/>
            </a:prstGeom>
            <a:noFill/>
            <a:ln w="28575" cap="sq">
              <a:solidFill>
                <a:schemeClr val="tx1"/>
              </a:solidFill>
              <a:round/>
              <a:headEnd/>
              <a:tailEnd/>
            </a:ln>
          </p:spPr>
          <p:txBody>
            <a:bodyPr/>
            <a:lstStyle/>
            <a:p>
              <a:endParaRPr lang="en-US"/>
            </a:p>
          </p:txBody>
        </p:sp>
        <p:sp>
          <p:nvSpPr>
            <p:cNvPr id="39003" name="Line 140"/>
            <p:cNvSpPr>
              <a:spLocks noChangeShapeType="1"/>
            </p:cNvSpPr>
            <p:nvPr/>
          </p:nvSpPr>
          <p:spPr bwMode="auto">
            <a:xfrm>
              <a:off x="3298" y="1672"/>
              <a:ext cx="2189" cy="0"/>
            </a:xfrm>
            <a:prstGeom prst="line">
              <a:avLst/>
            </a:prstGeom>
            <a:noFill/>
            <a:ln w="12700">
              <a:solidFill>
                <a:schemeClr val="tx1"/>
              </a:solidFill>
              <a:round/>
              <a:headEnd/>
              <a:tailEnd/>
            </a:ln>
          </p:spPr>
          <p:txBody>
            <a:bodyPr/>
            <a:lstStyle/>
            <a:p>
              <a:endParaRPr lang="en-US"/>
            </a:p>
          </p:txBody>
        </p:sp>
        <p:sp>
          <p:nvSpPr>
            <p:cNvPr id="39004" name="Line 141"/>
            <p:cNvSpPr>
              <a:spLocks noChangeShapeType="1"/>
            </p:cNvSpPr>
            <p:nvPr/>
          </p:nvSpPr>
          <p:spPr bwMode="auto">
            <a:xfrm>
              <a:off x="3298" y="1883"/>
              <a:ext cx="2189" cy="0"/>
            </a:xfrm>
            <a:prstGeom prst="line">
              <a:avLst/>
            </a:prstGeom>
            <a:noFill/>
            <a:ln w="12700">
              <a:solidFill>
                <a:schemeClr val="tx1"/>
              </a:solidFill>
              <a:round/>
              <a:headEnd/>
              <a:tailEnd/>
            </a:ln>
          </p:spPr>
          <p:txBody>
            <a:bodyPr/>
            <a:lstStyle/>
            <a:p>
              <a:endParaRPr lang="en-US"/>
            </a:p>
          </p:txBody>
        </p:sp>
        <p:sp>
          <p:nvSpPr>
            <p:cNvPr id="39005" name="Line 142"/>
            <p:cNvSpPr>
              <a:spLocks noChangeShapeType="1"/>
            </p:cNvSpPr>
            <p:nvPr/>
          </p:nvSpPr>
          <p:spPr bwMode="auto">
            <a:xfrm>
              <a:off x="3298" y="2094"/>
              <a:ext cx="2189" cy="0"/>
            </a:xfrm>
            <a:prstGeom prst="line">
              <a:avLst/>
            </a:prstGeom>
            <a:noFill/>
            <a:ln w="12700">
              <a:solidFill>
                <a:schemeClr val="tx1"/>
              </a:solidFill>
              <a:round/>
              <a:headEnd/>
              <a:tailEnd/>
            </a:ln>
          </p:spPr>
          <p:txBody>
            <a:bodyPr/>
            <a:lstStyle/>
            <a:p>
              <a:endParaRPr lang="en-US"/>
            </a:p>
          </p:txBody>
        </p:sp>
        <p:sp>
          <p:nvSpPr>
            <p:cNvPr id="39006" name="Line 143"/>
            <p:cNvSpPr>
              <a:spLocks noChangeShapeType="1"/>
            </p:cNvSpPr>
            <p:nvPr/>
          </p:nvSpPr>
          <p:spPr bwMode="auto">
            <a:xfrm>
              <a:off x="3298" y="2305"/>
              <a:ext cx="2189" cy="0"/>
            </a:xfrm>
            <a:prstGeom prst="line">
              <a:avLst/>
            </a:prstGeom>
            <a:noFill/>
            <a:ln w="28575" cap="sq">
              <a:solidFill>
                <a:schemeClr val="tx1"/>
              </a:solidFill>
              <a:round/>
              <a:headEnd/>
              <a:tailEnd/>
            </a:ln>
          </p:spPr>
          <p:txBody>
            <a:bodyPr/>
            <a:lstStyle/>
            <a:p>
              <a:endParaRPr lang="en-US"/>
            </a:p>
          </p:txBody>
        </p:sp>
        <p:sp>
          <p:nvSpPr>
            <p:cNvPr id="39007" name="Line 144"/>
            <p:cNvSpPr>
              <a:spLocks noChangeShapeType="1"/>
            </p:cNvSpPr>
            <p:nvPr/>
          </p:nvSpPr>
          <p:spPr bwMode="auto">
            <a:xfrm>
              <a:off x="3298" y="1461"/>
              <a:ext cx="0" cy="844"/>
            </a:xfrm>
            <a:prstGeom prst="line">
              <a:avLst/>
            </a:prstGeom>
            <a:noFill/>
            <a:ln w="28575" cap="sq">
              <a:solidFill>
                <a:schemeClr val="tx1"/>
              </a:solidFill>
              <a:round/>
              <a:headEnd/>
              <a:tailEnd/>
            </a:ln>
          </p:spPr>
          <p:txBody>
            <a:bodyPr/>
            <a:lstStyle/>
            <a:p>
              <a:endParaRPr lang="en-US"/>
            </a:p>
          </p:txBody>
        </p:sp>
        <p:sp>
          <p:nvSpPr>
            <p:cNvPr id="39008" name="Line 145"/>
            <p:cNvSpPr>
              <a:spLocks noChangeShapeType="1"/>
            </p:cNvSpPr>
            <p:nvPr/>
          </p:nvSpPr>
          <p:spPr bwMode="auto">
            <a:xfrm>
              <a:off x="4393" y="1461"/>
              <a:ext cx="0" cy="844"/>
            </a:xfrm>
            <a:prstGeom prst="line">
              <a:avLst/>
            </a:prstGeom>
            <a:noFill/>
            <a:ln w="12700">
              <a:solidFill>
                <a:schemeClr val="tx1"/>
              </a:solidFill>
              <a:round/>
              <a:headEnd/>
              <a:tailEnd/>
            </a:ln>
          </p:spPr>
          <p:txBody>
            <a:bodyPr/>
            <a:lstStyle/>
            <a:p>
              <a:endParaRPr lang="en-US"/>
            </a:p>
          </p:txBody>
        </p:sp>
        <p:sp>
          <p:nvSpPr>
            <p:cNvPr id="39009" name="Line 146"/>
            <p:cNvSpPr>
              <a:spLocks noChangeShapeType="1"/>
            </p:cNvSpPr>
            <p:nvPr/>
          </p:nvSpPr>
          <p:spPr bwMode="auto">
            <a:xfrm>
              <a:off x="5487" y="1461"/>
              <a:ext cx="0" cy="844"/>
            </a:xfrm>
            <a:prstGeom prst="line">
              <a:avLst/>
            </a:prstGeom>
            <a:noFill/>
            <a:ln w="28575" cap="sq">
              <a:solidFill>
                <a:schemeClr val="tx1"/>
              </a:solidFill>
              <a:round/>
              <a:headEnd/>
              <a:tailEnd/>
            </a:ln>
          </p:spPr>
          <p:txBody>
            <a:bodyPr/>
            <a:lstStyle/>
            <a:p>
              <a:endParaRPr lang="en-US"/>
            </a:p>
          </p:txBody>
        </p:sp>
        <p:sp>
          <p:nvSpPr>
            <p:cNvPr id="39010" name="Text Box 157"/>
            <p:cNvSpPr txBox="1">
              <a:spLocks noChangeArrowheads="1"/>
            </p:cNvSpPr>
            <p:nvPr/>
          </p:nvSpPr>
          <p:spPr bwMode="auto">
            <a:xfrm>
              <a:off x="3234" y="1256"/>
              <a:ext cx="1008" cy="217"/>
            </a:xfrm>
            <a:prstGeom prst="rect">
              <a:avLst/>
            </a:prstGeom>
            <a:noFill/>
            <a:ln w="9525">
              <a:noFill/>
              <a:miter lim="800000"/>
              <a:headEnd/>
              <a:tailEnd/>
            </a:ln>
          </p:spPr>
          <p:txBody>
            <a:bodyPr wrap="none">
              <a:spAutoFit/>
            </a:bodyPr>
            <a:lstStyle/>
            <a:p>
              <a:pPr>
                <a:lnSpc>
                  <a:spcPct val="80000"/>
                </a:lnSpc>
                <a:spcBef>
                  <a:spcPct val="20000"/>
                </a:spcBef>
              </a:pPr>
              <a:r>
                <a:rPr lang="en-US" sz="1600" b="1">
                  <a:latin typeface="Times New Roman" pitchFamily="18" charset="0"/>
                </a:rPr>
                <a:t>Solar Resource</a:t>
              </a:r>
            </a:p>
          </p:txBody>
        </p:sp>
      </p:grpSp>
      <p:grpSp>
        <p:nvGrpSpPr>
          <p:cNvPr id="38917" name="Group 133"/>
          <p:cNvGrpSpPr>
            <a:grpSpLocks/>
          </p:cNvGrpSpPr>
          <p:nvPr/>
        </p:nvGrpSpPr>
        <p:grpSpPr bwMode="auto">
          <a:xfrm>
            <a:off x="5715000" y="2697163"/>
            <a:ext cx="2900363" cy="2016125"/>
            <a:chOff x="3801" y="1000"/>
            <a:chExt cx="1680" cy="1494"/>
          </a:xfrm>
        </p:grpSpPr>
        <p:sp>
          <p:nvSpPr>
            <p:cNvPr id="38972" name="Rectangle 185"/>
            <p:cNvSpPr>
              <a:spLocks noChangeArrowheads="1"/>
            </p:cNvSpPr>
            <p:nvPr/>
          </p:nvSpPr>
          <p:spPr bwMode="auto">
            <a:xfrm>
              <a:off x="4641" y="2245"/>
              <a:ext cx="840" cy="249"/>
            </a:xfrm>
            <a:prstGeom prst="rect">
              <a:avLst/>
            </a:prstGeom>
            <a:noFill/>
            <a:ln w="9525">
              <a:noFill/>
              <a:miter lim="800000"/>
              <a:headEnd/>
              <a:tailEnd/>
            </a:ln>
          </p:spPr>
          <p:txBody>
            <a:bodyPr/>
            <a:lstStyle/>
            <a:p>
              <a:pPr>
                <a:spcBef>
                  <a:spcPct val="20000"/>
                </a:spcBef>
              </a:pPr>
              <a:r>
                <a:rPr lang="en-US" sz="1400">
                  <a:latin typeface="Times New Roman" pitchFamily="18" charset="0"/>
                </a:rPr>
                <a:t>5</a:t>
              </a:r>
            </a:p>
          </p:txBody>
        </p:sp>
        <p:sp>
          <p:nvSpPr>
            <p:cNvPr id="38973" name="Rectangle 183"/>
            <p:cNvSpPr>
              <a:spLocks noChangeArrowheads="1"/>
            </p:cNvSpPr>
            <p:nvPr/>
          </p:nvSpPr>
          <p:spPr bwMode="auto">
            <a:xfrm>
              <a:off x="3801" y="2245"/>
              <a:ext cx="840" cy="249"/>
            </a:xfrm>
            <a:prstGeom prst="rect">
              <a:avLst/>
            </a:prstGeom>
            <a:noFill/>
            <a:ln w="9525">
              <a:noFill/>
              <a:miter lim="800000"/>
              <a:headEnd/>
              <a:tailEnd/>
            </a:ln>
          </p:spPr>
          <p:txBody>
            <a:bodyPr/>
            <a:lstStyle/>
            <a:p>
              <a:pPr>
                <a:spcBef>
                  <a:spcPct val="20000"/>
                </a:spcBef>
              </a:pPr>
              <a:r>
                <a:rPr lang="en-US" sz="1400">
                  <a:latin typeface="Times New Roman" pitchFamily="18" charset="0"/>
                </a:rPr>
                <a:t>0.9% - 0%</a:t>
              </a:r>
            </a:p>
          </p:txBody>
        </p:sp>
        <p:sp>
          <p:nvSpPr>
            <p:cNvPr id="38974" name="Rectangle 180"/>
            <p:cNvSpPr>
              <a:spLocks noChangeArrowheads="1"/>
            </p:cNvSpPr>
            <p:nvPr/>
          </p:nvSpPr>
          <p:spPr bwMode="auto">
            <a:xfrm>
              <a:off x="4641" y="1996"/>
              <a:ext cx="840" cy="249"/>
            </a:xfrm>
            <a:prstGeom prst="rect">
              <a:avLst/>
            </a:prstGeom>
            <a:noFill/>
            <a:ln w="9525">
              <a:noFill/>
              <a:miter lim="800000"/>
              <a:headEnd/>
              <a:tailEnd/>
            </a:ln>
          </p:spPr>
          <p:txBody>
            <a:bodyPr/>
            <a:lstStyle/>
            <a:p>
              <a:pPr>
                <a:spcBef>
                  <a:spcPct val="20000"/>
                </a:spcBef>
              </a:pPr>
              <a:r>
                <a:rPr lang="en-US" sz="1400">
                  <a:latin typeface="Times New Roman" pitchFamily="18" charset="0"/>
                </a:rPr>
                <a:t>3</a:t>
              </a:r>
            </a:p>
          </p:txBody>
        </p:sp>
        <p:sp>
          <p:nvSpPr>
            <p:cNvPr id="38975" name="Rectangle 178"/>
            <p:cNvSpPr>
              <a:spLocks noChangeArrowheads="1"/>
            </p:cNvSpPr>
            <p:nvPr/>
          </p:nvSpPr>
          <p:spPr bwMode="auto">
            <a:xfrm>
              <a:off x="3801" y="1996"/>
              <a:ext cx="840" cy="249"/>
            </a:xfrm>
            <a:prstGeom prst="rect">
              <a:avLst/>
            </a:prstGeom>
            <a:noFill/>
            <a:ln w="9525">
              <a:noFill/>
              <a:miter lim="800000"/>
              <a:headEnd/>
              <a:tailEnd/>
            </a:ln>
          </p:spPr>
          <p:txBody>
            <a:bodyPr/>
            <a:lstStyle/>
            <a:p>
              <a:pPr>
                <a:spcBef>
                  <a:spcPct val="20000"/>
                </a:spcBef>
              </a:pPr>
              <a:r>
                <a:rPr lang="en-US" sz="1400">
                  <a:latin typeface="Times New Roman" pitchFamily="18" charset="0"/>
                </a:rPr>
                <a:t>1.9% - 1%</a:t>
              </a:r>
            </a:p>
          </p:txBody>
        </p:sp>
        <p:sp>
          <p:nvSpPr>
            <p:cNvPr id="38976" name="Rectangle 167"/>
            <p:cNvSpPr>
              <a:spLocks noChangeArrowheads="1"/>
            </p:cNvSpPr>
            <p:nvPr/>
          </p:nvSpPr>
          <p:spPr bwMode="auto">
            <a:xfrm>
              <a:off x="4641" y="1747"/>
              <a:ext cx="840" cy="249"/>
            </a:xfrm>
            <a:prstGeom prst="rect">
              <a:avLst/>
            </a:prstGeom>
            <a:noFill/>
            <a:ln w="9525">
              <a:noFill/>
              <a:miter lim="800000"/>
              <a:headEnd/>
              <a:tailEnd/>
            </a:ln>
          </p:spPr>
          <p:txBody>
            <a:bodyPr/>
            <a:lstStyle/>
            <a:p>
              <a:pPr>
                <a:spcBef>
                  <a:spcPct val="20000"/>
                </a:spcBef>
              </a:pPr>
              <a:r>
                <a:rPr lang="en-US" sz="1400">
                  <a:latin typeface="Times New Roman" pitchFamily="18" charset="0"/>
                </a:rPr>
                <a:t>1.5</a:t>
              </a:r>
            </a:p>
          </p:txBody>
        </p:sp>
        <p:sp>
          <p:nvSpPr>
            <p:cNvPr id="38977" name="Rectangle 166"/>
            <p:cNvSpPr>
              <a:spLocks noChangeArrowheads="1"/>
            </p:cNvSpPr>
            <p:nvPr/>
          </p:nvSpPr>
          <p:spPr bwMode="auto">
            <a:xfrm>
              <a:off x="3801" y="1747"/>
              <a:ext cx="840" cy="249"/>
            </a:xfrm>
            <a:prstGeom prst="rect">
              <a:avLst/>
            </a:prstGeom>
            <a:noFill/>
            <a:ln w="9525">
              <a:noFill/>
              <a:miter lim="800000"/>
              <a:headEnd/>
              <a:tailEnd/>
            </a:ln>
          </p:spPr>
          <p:txBody>
            <a:bodyPr/>
            <a:lstStyle/>
            <a:p>
              <a:pPr>
                <a:spcBef>
                  <a:spcPct val="20000"/>
                </a:spcBef>
              </a:pPr>
              <a:r>
                <a:rPr lang="en-US" sz="1400">
                  <a:latin typeface="Times New Roman" pitchFamily="18" charset="0"/>
                </a:rPr>
                <a:t>2.9% - 2%</a:t>
              </a:r>
            </a:p>
          </p:txBody>
        </p:sp>
        <p:sp>
          <p:nvSpPr>
            <p:cNvPr id="38978" name="Rectangle 165"/>
            <p:cNvSpPr>
              <a:spLocks noChangeArrowheads="1"/>
            </p:cNvSpPr>
            <p:nvPr/>
          </p:nvSpPr>
          <p:spPr bwMode="auto">
            <a:xfrm>
              <a:off x="4641" y="1498"/>
              <a:ext cx="840" cy="249"/>
            </a:xfrm>
            <a:prstGeom prst="rect">
              <a:avLst/>
            </a:prstGeom>
            <a:noFill/>
            <a:ln w="9525">
              <a:noFill/>
              <a:miter lim="800000"/>
              <a:headEnd/>
              <a:tailEnd/>
            </a:ln>
          </p:spPr>
          <p:txBody>
            <a:bodyPr/>
            <a:lstStyle/>
            <a:p>
              <a:pPr>
                <a:spcBef>
                  <a:spcPct val="20000"/>
                </a:spcBef>
              </a:pPr>
              <a:r>
                <a:rPr lang="en-US" sz="1400">
                  <a:latin typeface="Times New Roman" pitchFamily="18" charset="0"/>
                </a:rPr>
                <a:t>1</a:t>
              </a:r>
            </a:p>
          </p:txBody>
        </p:sp>
        <p:sp>
          <p:nvSpPr>
            <p:cNvPr id="38979" name="Rectangle 164"/>
            <p:cNvSpPr>
              <a:spLocks noChangeArrowheads="1"/>
            </p:cNvSpPr>
            <p:nvPr/>
          </p:nvSpPr>
          <p:spPr bwMode="auto">
            <a:xfrm>
              <a:off x="3801" y="1498"/>
              <a:ext cx="840" cy="249"/>
            </a:xfrm>
            <a:prstGeom prst="rect">
              <a:avLst/>
            </a:prstGeom>
            <a:noFill/>
            <a:ln w="9525">
              <a:noFill/>
              <a:miter lim="800000"/>
              <a:headEnd/>
              <a:tailEnd/>
            </a:ln>
          </p:spPr>
          <p:txBody>
            <a:bodyPr/>
            <a:lstStyle/>
            <a:p>
              <a:pPr>
                <a:spcBef>
                  <a:spcPct val="20000"/>
                </a:spcBef>
              </a:pPr>
              <a:r>
                <a:rPr lang="en-US" sz="1400">
                  <a:latin typeface="Times New Roman" pitchFamily="18" charset="0"/>
                </a:rPr>
                <a:t>3.9% - 3%</a:t>
              </a:r>
            </a:p>
          </p:txBody>
        </p:sp>
        <p:sp>
          <p:nvSpPr>
            <p:cNvPr id="38980" name="Rectangle 163"/>
            <p:cNvSpPr>
              <a:spLocks noChangeArrowheads="1"/>
            </p:cNvSpPr>
            <p:nvPr/>
          </p:nvSpPr>
          <p:spPr bwMode="auto">
            <a:xfrm>
              <a:off x="4641" y="1249"/>
              <a:ext cx="840" cy="249"/>
            </a:xfrm>
            <a:prstGeom prst="rect">
              <a:avLst/>
            </a:prstGeom>
            <a:noFill/>
            <a:ln w="9525">
              <a:noFill/>
              <a:miter lim="800000"/>
              <a:headEnd/>
              <a:tailEnd/>
            </a:ln>
          </p:spPr>
          <p:txBody>
            <a:bodyPr/>
            <a:lstStyle/>
            <a:p>
              <a:pPr>
                <a:spcBef>
                  <a:spcPct val="20000"/>
                </a:spcBef>
              </a:pPr>
              <a:r>
                <a:rPr lang="en-US" sz="1400">
                  <a:latin typeface="Times New Roman" pitchFamily="18" charset="0"/>
                </a:rPr>
                <a:t>0.5</a:t>
              </a:r>
            </a:p>
          </p:txBody>
        </p:sp>
        <p:sp>
          <p:nvSpPr>
            <p:cNvPr id="38981" name="Rectangle 162"/>
            <p:cNvSpPr>
              <a:spLocks noChangeArrowheads="1"/>
            </p:cNvSpPr>
            <p:nvPr/>
          </p:nvSpPr>
          <p:spPr bwMode="auto">
            <a:xfrm>
              <a:off x="3801" y="1249"/>
              <a:ext cx="840" cy="249"/>
            </a:xfrm>
            <a:prstGeom prst="rect">
              <a:avLst/>
            </a:prstGeom>
            <a:noFill/>
            <a:ln w="9525">
              <a:noFill/>
              <a:miter lim="800000"/>
              <a:headEnd/>
              <a:tailEnd/>
            </a:ln>
          </p:spPr>
          <p:txBody>
            <a:bodyPr/>
            <a:lstStyle/>
            <a:p>
              <a:pPr>
                <a:spcBef>
                  <a:spcPct val="20000"/>
                </a:spcBef>
              </a:pPr>
              <a:r>
                <a:rPr lang="en-US" sz="1400">
                  <a:latin typeface="Times New Roman" pitchFamily="18" charset="0"/>
                </a:rPr>
                <a:t>4.9% - 4%</a:t>
              </a:r>
            </a:p>
          </p:txBody>
        </p:sp>
        <p:sp>
          <p:nvSpPr>
            <p:cNvPr id="38982" name="Rectangle 161"/>
            <p:cNvSpPr>
              <a:spLocks noChangeArrowheads="1"/>
            </p:cNvSpPr>
            <p:nvPr/>
          </p:nvSpPr>
          <p:spPr bwMode="auto">
            <a:xfrm>
              <a:off x="4641" y="1000"/>
              <a:ext cx="840" cy="249"/>
            </a:xfrm>
            <a:prstGeom prst="rect">
              <a:avLst/>
            </a:prstGeom>
            <a:noFill/>
            <a:ln w="9525">
              <a:noFill/>
              <a:miter lim="800000"/>
              <a:headEnd/>
              <a:tailEnd/>
            </a:ln>
          </p:spPr>
          <p:txBody>
            <a:bodyPr/>
            <a:lstStyle/>
            <a:p>
              <a:pPr>
                <a:spcBef>
                  <a:spcPct val="20000"/>
                </a:spcBef>
              </a:pPr>
              <a:r>
                <a:rPr lang="en-US" sz="1400" b="1">
                  <a:latin typeface="Times New Roman" pitchFamily="18" charset="0"/>
                </a:rPr>
                <a:t>Rank</a:t>
              </a:r>
            </a:p>
          </p:txBody>
        </p:sp>
        <p:sp>
          <p:nvSpPr>
            <p:cNvPr id="38983" name="Rectangle 160"/>
            <p:cNvSpPr>
              <a:spLocks noChangeArrowheads="1"/>
            </p:cNvSpPr>
            <p:nvPr/>
          </p:nvSpPr>
          <p:spPr bwMode="auto">
            <a:xfrm>
              <a:off x="3801" y="1000"/>
              <a:ext cx="840" cy="249"/>
            </a:xfrm>
            <a:prstGeom prst="rect">
              <a:avLst/>
            </a:prstGeom>
            <a:noFill/>
            <a:ln w="9525">
              <a:noFill/>
              <a:miter lim="800000"/>
              <a:headEnd/>
              <a:tailEnd/>
            </a:ln>
          </p:spPr>
          <p:txBody>
            <a:bodyPr/>
            <a:lstStyle/>
            <a:p>
              <a:pPr>
                <a:spcBef>
                  <a:spcPct val="20000"/>
                </a:spcBef>
              </a:pPr>
              <a:r>
                <a:rPr lang="en-US" sz="1400" b="1">
                  <a:latin typeface="Times New Roman" pitchFamily="18" charset="0"/>
                </a:rPr>
                <a:t>Slope (%)</a:t>
              </a:r>
            </a:p>
          </p:txBody>
        </p:sp>
        <p:sp>
          <p:nvSpPr>
            <p:cNvPr id="38984" name="Line 168"/>
            <p:cNvSpPr>
              <a:spLocks noChangeShapeType="1"/>
            </p:cNvSpPr>
            <p:nvPr/>
          </p:nvSpPr>
          <p:spPr bwMode="auto">
            <a:xfrm>
              <a:off x="3801" y="1000"/>
              <a:ext cx="1680" cy="0"/>
            </a:xfrm>
            <a:prstGeom prst="line">
              <a:avLst/>
            </a:prstGeom>
            <a:noFill/>
            <a:ln w="28575" cap="sq">
              <a:solidFill>
                <a:schemeClr val="tx1"/>
              </a:solidFill>
              <a:round/>
              <a:headEnd/>
              <a:tailEnd/>
            </a:ln>
          </p:spPr>
          <p:txBody>
            <a:bodyPr/>
            <a:lstStyle/>
            <a:p>
              <a:endParaRPr lang="en-US"/>
            </a:p>
          </p:txBody>
        </p:sp>
        <p:sp>
          <p:nvSpPr>
            <p:cNvPr id="38985" name="Line 169"/>
            <p:cNvSpPr>
              <a:spLocks noChangeShapeType="1"/>
            </p:cNvSpPr>
            <p:nvPr/>
          </p:nvSpPr>
          <p:spPr bwMode="auto">
            <a:xfrm>
              <a:off x="3801" y="1249"/>
              <a:ext cx="1680" cy="0"/>
            </a:xfrm>
            <a:prstGeom prst="line">
              <a:avLst/>
            </a:prstGeom>
            <a:noFill/>
            <a:ln w="12700">
              <a:solidFill>
                <a:schemeClr val="tx1"/>
              </a:solidFill>
              <a:round/>
              <a:headEnd/>
              <a:tailEnd/>
            </a:ln>
          </p:spPr>
          <p:txBody>
            <a:bodyPr/>
            <a:lstStyle/>
            <a:p>
              <a:endParaRPr lang="en-US"/>
            </a:p>
          </p:txBody>
        </p:sp>
        <p:sp>
          <p:nvSpPr>
            <p:cNvPr id="38986" name="Line 170"/>
            <p:cNvSpPr>
              <a:spLocks noChangeShapeType="1"/>
            </p:cNvSpPr>
            <p:nvPr/>
          </p:nvSpPr>
          <p:spPr bwMode="auto">
            <a:xfrm>
              <a:off x="3801" y="1498"/>
              <a:ext cx="1680" cy="0"/>
            </a:xfrm>
            <a:prstGeom prst="line">
              <a:avLst/>
            </a:prstGeom>
            <a:noFill/>
            <a:ln w="12700">
              <a:solidFill>
                <a:schemeClr val="tx1"/>
              </a:solidFill>
              <a:round/>
              <a:headEnd/>
              <a:tailEnd/>
            </a:ln>
          </p:spPr>
          <p:txBody>
            <a:bodyPr/>
            <a:lstStyle/>
            <a:p>
              <a:endParaRPr lang="en-US"/>
            </a:p>
          </p:txBody>
        </p:sp>
        <p:sp>
          <p:nvSpPr>
            <p:cNvPr id="38987" name="Line 171"/>
            <p:cNvSpPr>
              <a:spLocks noChangeShapeType="1"/>
            </p:cNvSpPr>
            <p:nvPr/>
          </p:nvSpPr>
          <p:spPr bwMode="auto">
            <a:xfrm>
              <a:off x="3801" y="1747"/>
              <a:ext cx="1680" cy="0"/>
            </a:xfrm>
            <a:prstGeom prst="line">
              <a:avLst/>
            </a:prstGeom>
            <a:noFill/>
            <a:ln w="12700">
              <a:solidFill>
                <a:schemeClr val="tx1"/>
              </a:solidFill>
              <a:round/>
              <a:headEnd/>
              <a:tailEnd/>
            </a:ln>
          </p:spPr>
          <p:txBody>
            <a:bodyPr/>
            <a:lstStyle/>
            <a:p>
              <a:endParaRPr lang="en-US"/>
            </a:p>
          </p:txBody>
        </p:sp>
        <p:sp>
          <p:nvSpPr>
            <p:cNvPr id="38988" name="Line 172"/>
            <p:cNvSpPr>
              <a:spLocks noChangeShapeType="1"/>
            </p:cNvSpPr>
            <p:nvPr/>
          </p:nvSpPr>
          <p:spPr bwMode="auto">
            <a:xfrm>
              <a:off x="3801" y="2494"/>
              <a:ext cx="1680" cy="0"/>
            </a:xfrm>
            <a:prstGeom prst="line">
              <a:avLst/>
            </a:prstGeom>
            <a:noFill/>
            <a:ln w="28575" cap="sq">
              <a:solidFill>
                <a:schemeClr val="tx1"/>
              </a:solidFill>
              <a:round/>
              <a:headEnd/>
              <a:tailEnd/>
            </a:ln>
          </p:spPr>
          <p:txBody>
            <a:bodyPr/>
            <a:lstStyle/>
            <a:p>
              <a:endParaRPr lang="en-US"/>
            </a:p>
          </p:txBody>
        </p:sp>
        <p:sp>
          <p:nvSpPr>
            <p:cNvPr id="38989" name="Line 173"/>
            <p:cNvSpPr>
              <a:spLocks noChangeShapeType="1"/>
            </p:cNvSpPr>
            <p:nvPr/>
          </p:nvSpPr>
          <p:spPr bwMode="auto">
            <a:xfrm>
              <a:off x="3801" y="1000"/>
              <a:ext cx="0" cy="1494"/>
            </a:xfrm>
            <a:prstGeom prst="line">
              <a:avLst/>
            </a:prstGeom>
            <a:noFill/>
            <a:ln w="28575" cap="sq">
              <a:solidFill>
                <a:schemeClr val="tx1"/>
              </a:solidFill>
              <a:round/>
              <a:headEnd/>
              <a:tailEnd/>
            </a:ln>
          </p:spPr>
          <p:txBody>
            <a:bodyPr/>
            <a:lstStyle/>
            <a:p>
              <a:endParaRPr lang="en-US"/>
            </a:p>
          </p:txBody>
        </p:sp>
        <p:sp>
          <p:nvSpPr>
            <p:cNvPr id="38990" name="Line 174"/>
            <p:cNvSpPr>
              <a:spLocks noChangeShapeType="1"/>
            </p:cNvSpPr>
            <p:nvPr/>
          </p:nvSpPr>
          <p:spPr bwMode="auto">
            <a:xfrm>
              <a:off x="4641" y="1000"/>
              <a:ext cx="0" cy="1494"/>
            </a:xfrm>
            <a:prstGeom prst="line">
              <a:avLst/>
            </a:prstGeom>
            <a:noFill/>
            <a:ln w="12700">
              <a:solidFill>
                <a:schemeClr val="tx1"/>
              </a:solidFill>
              <a:round/>
              <a:headEnd/>
              <a:tailEnd/>
            </a:ln>
          </p:spPr>
          <p:txBody>
            <a:bodyPr/>
            <a:lstStyle/>
            <a:p>
              <a:endParaRPr lang="en-US"/>
            </a:p>
          </p:txBody>
        </p:sp>
        <p:sp>
          <p:nvSpPr>
            <p:cNvPr id="38991" name="Line 175"/>
            <p:cNvSpPr>
              <a:spLocks noChangeShapeType="1"/>
            </p:cNvSpPr>
            <p:nvPr/>
          </p:nvSpPr>
          <p:spPr bwMode="auto">
            <a:xfrm>
              <a:off x="5481" y="1000"/>
              <a:ext cx="0" cy="1494"/>
            </a:xfrm>
            <a:prstGeom prst="line">
              <a:avLst/>
            </a:prstGeom>
            <a:noFill/>
            <a:ln w="28575" cap="sq">
              <a:solidFill>
                <a:schemeClr val="tx1"/>
              </a:solidFill>
              <a:round/>
              <a:headEnd/>
              <a:tailEnd/>
            </a:ln>
          </p:spPr>
          <p:txBody>
            <a:bodyPr/>
            <a:lstStyle/>
            <a:p>
              <a:endParaRPr lang="en-US"/>
            </a:p>
          </p:txBody>
        </p:sp>
        <p:sp>
          <p:nvSpPr>
            <p:cNvPr id="38992" name="Line 179"/>
            <p:cNvSpPr>
              <a:spLocks noChangeShapeType="1"/>
            </p:cNvSpPr>
            <p:nvPr/>
          </p:nvSpPr>
          <p:spPr bwMode="auto">
            <a:xfrm>
              <a:off x="3801" y="1996"/>
              <a:ext cx="1680" cy="0"/>
            </a:xfrm>
            <a:prstGeom prst="line">
              <a:avLst/>
            </a:prstGeom>
            <a:noFill/>
            <a:ln w="12700">
              <a:solidFill>
                <a:schemeClr val="tx1"/>
              </a:solidFill>
              <a:round/>
              <a:headEnd/>
              <a:tailEnd/>
            </a:ln>
          </p:spPr>
          <p:txBody>
            <a:bodyPr/>
            <a:lstStyle/>
            <a:p>
              <a:endParaRPr lang="en-US"/>
            </a:p>
          </p:txBody>
        </p:sp>
        <p:sp>
          <p:nvSpPr>
            <p:cNvPr id="38993" name="Line 184"/>
            <p:cNvSpPr>
              <a:spLocks noChangeShapeType="1"/>
            </p:cNvSpPr>
            <p:nvPr/>
          </p:nvSpPr>
          <p:spPr bwMode="auto">
            <a:xfrm>
              <a:off x="3801" y="2245"/>
              <a:ext cx="1680" cy="0"/>
            </a:xfrm>
            <a:prstGeom prst="line">
              <a:avLst/>
            </a:prstGeom>
            <a:noFill/>
            <a:ln w="12700">
              <a:solidFill>
                <a:schemeClr val="tx1"/>
              </a:solidFill>
              <a:round/>
              <a:headEnd/>
              <a:tailEnd/>
            </a:ln>
          </p:spPr>
          <p:txBody>
            <a:bodyPr/>
            <a:lstStyle/>
            <a:p>
              <a:endParaRPr lang="en-US"/>
            </a:p>
          </p:txBody>
        </p:sp>
      </p:grpSp>
      <p:sp>
        <p:nvSpPr>
          <p:cNvPr id="38918" name="Rectangle 8"/>
          <p:cNvSpPr>
            <a:spLocks noChangeArrowheads="1"/>
          </p:cNvSpPr>
          <p:nvPr/>
        </p:nvSpPr>
        <p:spPr bwMode="auto">
          <a:xfrm>
            <a:off x="2082800" y="3127375"/>
            <a:ext cx="2651125" cy="303213"/>
          </a:xfrm>
          <a:prstGeom prst="rect">
            <a:avLst/>
          </a:prstGeom>
          <a:noFill/>
          <a:ln w="9525">
            <a:solidFill>
              <a:schemeClr val="accent2"/>
            </a:solidFill>
            <a:miter lim="800000"/>
            <a:headEnd/>
            <a:tailEnd/>
          </a:ln>
        </p:spPr>
        <p:txBody>
          <a:bodyPr anchor="ctr"/>
          <a:lstStyle/>
          <a:p>
            <a:pPr eaLnBrk="0" hangingPunct="0">
              <a:spcBef>
                <a:spcPct val="20000"/>
              </a:spcBef>
            </a:pPr>
            <a:r>
              <a:rPr lang="en-US" sz="1400" b="1">
                <a:solidFill>
                  <a:schemeClr val="accent2"/>
                </a:solidFill>
                <a:latin typeface="Times New Roman" pitchFamily="18" charset="0"/>
              </a:rPr>
              <a:t>Criteria</a:t>
            </a:r>
          </a:p>
        </p:txBody>
      </p:sp>
      <p:sp>
        <p:nvSpPr>
          <p:cNvPr id="38919" name="Rectangle 9"/>
          <p:cNvSpPr>
            <a:spLocks noChangeArrowheads="1"/>
          </p:cNvSpPr>
          <p:nvPr/>
        </p:nvSpPr>
        <p:spPr bwMode="auto">
          <a:xfrm>
            <a:off x="4733925" y="3127375"/>
            <a:ext cx="623888" cy="303213"/>
          </a:xfrm>
          <a:prstGeom prst="rect">
            <a:avLst/>
          </a:prstGeom>
          <a:noFill/>
          <a:ln w="9525">
            <a:solidFill>
              <a:schemeClr val="accent2"/>
            </a:solidFill>
            <a:miter lim="800000"/>
            <a:headEnd/>
            <a:tailEnd/>
          </a:ln>
        </p:spPr>
        <p:txBody>
          <a:bodyPr anchor="ctr"/>
          <a:lstStyle/>
          <a:p>
            <a:pPr eaLnBrk="0" hangingPunct="0">
              <a:spcBef>
                <a:spcPct val="20000"/>
              </a:spcBef>
            </a:pPr>
            <a:r>
              <a:rPr lang="en-US" sz="1400" b="1">
                <a:solidFill>
                  <a:schemeClr val="accent2"/>
                </a:solidFill>
                <a:latin typeface="Times New Roman" pitchFamily="18" charset="0"/>
              </a:rPr>
              <a:t>Rank</a:t>
            </a:r>
          </a:p>
        </p:txBody>
      </p:sp>
      <p:sp>
        <p:nvSpPr>
          <p:cNvPr id="38920" name="Rectangle 10"/>
          <p:cNvSpPr>
            <a:spLocks noChangeArrowheads="1"/>
          </p:cNvSpPr>
          <p:nvPr/>
        </p:nvSpPr>
        <p:spPr bwMode="auto">
          <a:xfrm>
            <a:off x="2082800" y="3430588"/>
            <a:ext cx="2651125" cy="303212"/>
          </a:xfrm>
          <a:prstGeom prst="rect">
            <a:avLst/>
          </a:prstGeom>
          <a:noFill/>
          <a:ln w="9525">
            <a:solidFill>
              <a:schemeClr val="accent2"/>
            </a:solidFill>
            <a:miter lim="800000"/>
            <a:headEnd/>
            <a:tailEnd/>
          </a:ln>
        </p:spPr>
        <p:txBody>
          <a:bodyPr anchor="ctr"/>
          <a:lstStyle/>
          <a:p>
            <a:pPr eaLnBrk="0" hangingPunct="0">
              <a:spcBef>
                <a:spcPct val="20000"/>
              </a:spcBef>
            </a:pPr>
            <a:r>
              <a:rPr lang="en-US" sz="1400">
                <a:solidFill>
                  <a:schemeClr val="accent2"/>
                </a:solidFill>
                <a:latin typeface="Times New Roman" pitchFamily="18" charset="0"/>
              </a:rPr>
              <a:t>IDL has no WR, inside of SRAA</a:t>
            </a:r>
          </a:p>
        </p:txBody>
      </p:sp>
      <p:sp>
        <p:nvSpPr>
          <p:cNvPr id="38921" name="Rectangle 11"/>
          <p:cNvSpPr>
            <a:spLocks noChangeArrowheads="1"/>
          </p:cNvSpPr>
          <p:nvPr/>
        </p:nvSpPr>
        <p:spPr bwMode="auto">
          <a:xfrm>
            <a:off x="4733925" y="3430588"/>
            <a:ext cx="623888" cy="303212"/>
          </a:xfrm>
          <a:prstGeom prst="rect">
            <a:avLst/>
          </a:prstGeom>
          <a:noFill/>
          <a:ln w="9525">
            <a:solidFill>
              <a:schemeClr val="accent2"/>
            </a:solidFill>
            <a:miter lim="800000"/>
            <a:headEnd/>
            <a:tailEnd/>
          </a:ln>
        </p:spPr>
        <p:txBody>
          <a:bodyPr anchor="ctr"/>
          <a:lstStyle/>
          <a:p>
            <a:pPr eaLnBrk="0" hangingPunct="0">
              <a:spcBef>
                <a:spcPct val="20000"/>
              </a:spcBef>
            </a:pPr>
            <a:r>
              <a:rPr lang="en-US" sz="1400">
                <a:solidFill>
                  <a:schemeClr val="accent2"/>
                </a:solidFill>
                <a:latin typeface="Times New Roman" pitchFamily="18" charset="0"/>
              </a:rPr>
              <a:t>1</a:t>
            </a:r>
          </a:p>
        </p:txBody>
      </p:sp>
      <p:sp>
        <p:nvSpPr>
          <p:cNvPr id="38922" name="Rectangle 12"/>
          <p:cNvSpPr>
            <a:spLocks noChangeArrowheads="1"/>
          </p:cNvSpPr>
          <p:nvPr/>
        </p:nvSpPr>
        <p:spPr bwMode="auto">
          <a:xfrm>
            <a:off x="2082800" y="3733800"/>
            <a:ext cx="2651125" cy="306388"/>
          </a:xfrm>
          <a:prstGeom prst="rect">
            <a:avLst/>
          </a:prstGeom>
          <a:noFill/>
          <a:ln w="9525">
            <a:solidFill>
              <a:schemeClr val="accent2"/>
            </a:solidFill>
            <a:miter lim="800000"/>
            <a:headEnd/>
            <a:tailEnd/>
          </a:ln>
        </p:spPr>
        <p:txBody>
          <a:bodyPr anchor="ctr"/>
          <a:lstStyle/>
          <a:p>
            <a:pPr eaLnBrk="0" hangingPunct="0">
              <a:spcBef>
                <a:spcPct val="20000"/>
              </a:spcBef>
            </a:pPr>
            <a:r>
              <a:rPr lang="en-US" sz="1400">
                <a:solidFill>
                  <a:schemeClr val="accent2"/>
                </a:solidFill>
                <a:latin typeface="Times New Roman" pitchFamily="18" charset="0"/>
              </a:rPr>
              <a:t>IDL has no WR, outside of SRAA</a:t>
            </a:r>
          </a:p>
        </p:txBody>
      </p:sp>
      <p:sp>
        <p:nvSpPr>
          <p:cNvPr id="38923" name="Rectangle 13"/>
          <p:cNvSpPr>
            <a:spLocks noChangeArrowheads="1"/>
          </p:cNvSpPr>
          <p:nvPr/>
        </p:nvSpPr>
        <p:spPr bwMode="auto">
          <a:xfrm>
            <a:off x="4733925" y="3733800"/>
            <a:ext cx="623888" cy="306388"/>
          </a:xfrm>
          <a:prstGeom prst="rect">
            <a:avLst/>
          </a:prstGeom>
          <a:noFill/>
          <a:ln w="9525">
            <a:solidFill>
              <a:schemeClr val="accent2"/>
            </a:solidFill>
            <a:miter lim="800000"/>
            <a:headEnd/>
            <a:tailEnd/>
          </a:ln>
        </p:spPr>
        <p:txBody>
          <a:bodyPr anchor="ctr"/>
          <a:lstStyle/>
          <a:p>
            <a:pPr eaLnBrk="0" hangingPunct="0">
              <a:spcBef>
                <a:spcPct val="20000"/>
              </a:spcBef>
            </a:pPr>
            <a:r>
              <a:rPr lang="en-US" sz="1400">
                <a:solidFill>
                  <a:schemeClr val="accent2"/>
                </a:solidFill>
                <a:latin typeface="Times New Roman" pitchFamily="18" charset="0"/>
              </a:rPr>
              <a:t>3</a:t>
            </a:r>
          </a:p>
        </p:txBody>
      </p:sp>
      <p:sp>
        <p:nvSpPr>
          <p:cNvPr id="38924" name="Rectangle 14"/>
          <p:cNvSpPr>
            <a:spLocks noChangeArrowheads="1"/>
          </p:cNvSpPr>
          <p:nvPr/>
        </p:nvSpPr>
        <p:spPr bwMode="auto">
          <a:xfrm>
            <a:off x="2082800" y="4040188"/>
            <a:ext cx="2651125" cy="303212"/>
          </a:xfrm>
          <a:prstGeom prst="rect">
            <a:avLst/>
          </a:prstGeom>
          <a:noFill/>
          <a:ln w="9525">
            <a:solidFill>
              <a:schemeClr val="accent2"/>
            </a:solidFill>
            <a:miter lim="800000"/>
            <a:headEnd/>
            <a:tailEnd/>
          </a:ln>
        </p:spPr>
        <p:txBody>
          <a:bodyPr anchor="ctr"/>
          <a:lstStyle/>
          <a:p>
            <a:pPr eaLnBrk="0" hangingPunct="0">
              <a:spcBef>
                <a:spcPct val="20000"/>
              </a:spcBef>
            </a:pPr>
            <a:r>
              <a:rPr lang="en-US" sz="1400">
                <a:solidFill>
                  <a:schemeClr val="accent2"/>
                </a:solidFill>
                <a:latin typeface="Times New Roman" pitchFamily="18" charset="0"/>
              </a:rPr>
              <a:t>IDL has water right (WR)</a:t>
            </a:r>
          </a:p>
        </p:txBody>
      </p:sp>
      <p:sp>
        <p:nvSpPr>
          <p:cNvPr id="38925" name="Rectangle 15"/>
          <p:cNvSpPr>
            <a:spLocks noChangeArrowheads="1"/>
          </p:cNvSpPr>
          <p:nvPr/>
        </p:nvSpPr>
        <p:spPr bwMode="auto">
          <a:xfrm>
            <a:off x="4733925" y="4040188"/>
            <a:ext cx="623888" cy="303212"/>
          </a:xfrm>
          <a:prstGeom prst="rect">
            <a:avLst/>
          </a:prstGeom>
          <a:noFill/>
          <a:ln w="9525">
            <a:solidFill>
              <a:schemeClr val="accent2"/>
            </a:solidFill>
            <a:miter lim="800000"/>
            <a:headEnd/>
            <a:tailEnd/>
          </a:ln>
        </p:spPr>
        <p:txBody>
          <a:bodyPr anchor="ctr"/>
          <a:lstStyle/>
          <a:p>
            <a:pPr eaLnBrk="0" hangingPunct="0">
              <a:spcBef>
                <a:spcPct val="20000"/>
              </a:spcBef>
            </a:pPr>
            <a:r>
              <a:rPr lang="en-US" sz="1400">
                <a:solidFill>
                  <a:schemeClr val="accent2"/>
                </a:solidFill>
                <a:latin typeface="Times New Roman" pitchFamily="18" charset="0"/>
              </a:rPr>
              <a:t>5</a:t>
            </a:r>
          </a:p>
        </p:txBody>
      </p:sp>
      <p:sp>
        <p:nvSpPr>
          <p:cNvPr id="38926" name="Line 16"/>
          <p:cNvSpPr>
            <a:spLocks noChangeShapeType="1"/>
          </p:cNvSpPr>
          <p:nvPr/>
        </p:nvSpPr>
        <p:spPr bwMode="auto">
          <a:xfrm>
            <a:off x="4733925" y="3127375"/>
            <a:ext cx="0" cy="1216025"/>
          </a:xfrm>
          <a:prstGeom prst="line">
            <a:avLst/>
          </a:prstGeom>
          <a:noFill/>
          <a:ln w="12700" algn="ctr">
            <a:solidFill>
              <a:schemeClr val="accent2"/>
            </a:solidFill>
            <a:round/>
            <a:headEnd/>
            <a:tailEnd/>
          </a:ln>
        </p:spPr>
        <p:txBody>
          <a:bodyPr/>
          <a:lstStyle/>
          <a:p>
            <a:endParaRPr lang="en-US"/>
          </a:p>
        </p:txBody>
      </p:sp>
      <p:sp>
        <p:nvSpPr>
          <p:cNvPr id="38927" name="Line 17"/>
          <p:cNvSpPr>
            <a:spLocks noChangeShapeType="1"/>
          </p:cNvSpPr>
          <p:nvPr/>
        </p:nvSpPr>
        <p:spPr bwMode="auto">
          <a:xfrm>
            <a:off x="2082800" y="3430588"/>
            <a:ext cx="3275013" cy="0"/>
          </a:xfrm>
          <a:prstGeom prst="line">
            <a:avLst/>
          </a:prstGeom>
          <a:noFill/>
          <a:ln w="12700" algn="ctr">
            <a:solidFill>
              <a:schemeClr val="accent2"/>
            </a:solidFill>
            <a:round/>
            <a:headEnd/>
            <a:tailEnd/>
          </a:ln>
        </p:spPr>
        <p:txBody>
          <a:bodyPr/>
          <a:lstStyle/>
          <a:p>
            <a:endParaRPr lang="en-US"/>
          </a:p>
        </p:txBody>
      </p:sp>
      <p:sp>
        <p:nvSpPr>
          <p:cNvPr id="38928" name="Line 18"/>
          <p:cNvSpPr>
            <a:spLocks noChangeShapeType="1"/>
          </p:cNvSpPr>
          <p:nvPr/>
        </p:nvSpPr>
        <p:spPr bwMode="auto">
          <a:xfrm>
            <a:off x="2082800" y="3733800"/>
            <a:ext cx="3275013" cy="0"/>
          </a:xfrm>
          <a:prstGeom prst="line">
            <a:avLst/>
          </a:prstGeom>
          <a:noFill/>
          <a:ln w="12700" algn="ctr">
            <a:solidFill>
              <a:schemeClr val="accent2"/>
            </a:solidFill>
            <a:round/>
            <a:headEnd/>
            <a:tailEnd/>
          </a:ln>
        </p:spPr>
        <p:txBody>
          <a:bodyPr/>
          <a:lstStyle/>
          <a:p>
            <a:endParaRPr lang="en-US"/>
          </a:p>
        </p:txBody>
      </p:sp>
      <p:sp>
        <p:nvSpPr>
          <p:cNvPr id="38929" name="Line 19"/>
          <p:cNvSpPr>
            <a:spLocks noChangeShapeType="1"/>
          </p:cNvSpPr>
          <p:nvPr/>
        </p:nvSpPr>
        <p:spPr bwMode="auto">
          <a:xfrm>
            <a:off x="2082800" y="4040188"/>
            <a:ext cx="3275013" cy="0"/>
          </a:xfrm>
          <a:prstGeom prst="line">
            <a:avLst/>
          </a:prstGeom>
          <a:noFill/>
          <a:ln w="12700" algn="ctr">
            <a:solidFill>
              <a:schemeClr val="accent2"/>
            </a:solidFill>
            <a:round/>
            <a:headEnd/>
            <a:tailEnd/>
          </a:ln>
        </p:spPr>
        <p:txBody>
          <a:bodyPr/>
          <a:lstStyle/>
          <a:p>
            <a:endParaRPr lang="en-US"/>
          </a:p>
        </p:txBody>
      </p:sp>
      <p:sp>
        <p:nvSpPr>
          <p:cNvPr id="38930" name="Line 20"/>
          <p:cNvSpPr>
            <a:spLocks noChangeShapeType="1"/>
          </p:cNvSpPr>
          <p:nvPr/>
        </p:nvSpPr>
        <p:spPr bwMode="auto">
          <a:xfrm>
            <a:off x="2082800" y="3127375"/>
            <a:ext cx="0" cy="1216025"/>
          </a:xfrm>
          <a:prstGeom prst="line">
            <a:avLst/>
          </a:prstGeom>
          <a:noFill/>
          <a:ln w="28575" algn="ctr">
            <a:solidFill>
              <a:schemeClr val="accent2"/>
            </a:solidFill>
            <a:round/>
            <a:headEnd/>
            <a:tailEnd/>
          </a:ln>
        </p:spPr>
        <p:txBody>
          <a:bodyPr/>
          <a:lstStyle/>
          <a:p>
            <a:endParaRPr lang="en-US"/>
          </a:p>
        </p:txBody>
      </p:sp>
      <p:sp>
        <p:nvSpPr>
          <p:cNvPr id="38931" name="Line 21"/>
          <p:cNvSpPr>
            <a:spLocks noChangeShapeType="1"/>
          </p:cNvSpPr>
          <p:nvPr/>
        </p:nvSpPr>
        <p:spPr bwMode="auto">
          <a:xfrm>
            <a:off x="5357813" y="3127375"/>
            <a:ext cx="0" cy="1216025"/>
          </a:xfrm>
          <a:prstGeom prst="line">
            <a:avLst/>
          </a:prstGeom>
          <a:noFill/>
          <a:ln w="28575" algn="ctr">
            <a:solidFill>
              <a:schemeClr val="accent2"/>
            </a:solidFill>
            <a:round/>
            <a:headEnd/>
            <a:tailEnd/>
          </a:ln>
        </p:spPr>
        <p:txBody>
          <a:bodyPr/>
          <a:lstStyle/>
          <a:p>
            <a:endParaRPr lang="en-US"/>
          </a:p>
        </p:txBody>
      </p:sp>
      <p:sp>
        <p:nvSpPr>
          <p:cNvPr id="38932" name="Line 22"/>
          <p:cNvSpPr>
            <a:spLocks noChangeShapeType="1"/>
          </p:cNvSpPr>
          <p:nvPr/>
        </p:nvSpPr>
        <p:spPr bwMode="auto">
          <a:xfrm>
            <a:off x="2082800" y="3127375"/>
            <a:ext cx="3275013" cy="0"/>
          </a:xfrm>
          <a:prstGeom prst="line">
            <a:avLst/>
          </a:prstGeom>
          <a:noFill/>
          <a:ln w="28575" algn="ctr">
            <a:solidFill>
              <a:schemeClr val="accent2"/>
            </a:solidFill>
            <a:round/>
            <a:headEnd/>
            <a:tailEnd/>
          </a:ln>
        </p:spPr>
        <p:txBody>
          <a:bodyPr/>
          <a:lstStyle/>
          <a:p>
            <a:endParaRPr lang="en-US"/>
          </a:p>
        </p:txBody>
      </p:sp>
      <p:sp>
        <p:nvSpPr>
          <p:cNvPr id="38933" name="Line 23"/>
          <p:cNvSpPr>
            <a:spLocks noChangeShapeType="1"/>
          </p:cNvSpPr>
          <p:nvPr/>
        </p:nvSpPr>
        <p:spPr bwMode="auto">
          <a:xfrm>
            <a:off x="2082800" y="4343400"/>
            <a:ext cx="3275013" cy="0"/>
          </a:xfrm>
          <a:prstGeom prst="line">
            <a:avLst/>
          </a:prstGeom>
          <a:noFill/>
          <a:ln w="28575" algn="ctr">
            <a:solidFill>
              <a:schemeClr val="accent2"/>
            </a:solidFill>
            <a:round/>
            <a:headEnd/>
            <a:tailEnd/>
          </a:ln>
        </p:spPr>
        <p:txBody>
          <a:bodyPr/>
          <a:lstStyle/>
          <a:p>
            <a:endParaRPr lang="en-US"/>
          </a:p>
        </p:txBody>
      </p:sp>
      <p:sp>
        <p:nvSpPr>
          <p:cNvPr id="38934" name="Rectangle 3"/>
          <p:cNvSpPr>
            <a:spLocks noChangeArrowheads="1"/>
          </p:cNvSpPr>
          <p:nvPr/>
        </p:nvSpPr>
        <p:spPr bwMode="auto">
          <a:xfrm>
            <a:off x="5703888" y="2374900"/>
            <a:ext cx="2932112" cy="368300"/>
          </a:xfrm>
          <a:prstGeom prst="rect">
            <a:avLst/>
          </a:prstGeom>
          <a:noFill/>
          <a:ln w="9525">
            <a:noFill/>
            <a:miter lim="800000"/>
            <a:headEnd/>
            <a:tailEnd/>
          </a:ln>
        </p:spPr>
        <p:txBody>
          <a:bodyPr/>
          <a:lstStyle/>
          <a:p>
            <a:pPr marL="609600" indent="-609600">
              <a:lnSpc>
                <a:spcPct val="80000"/>
              </a:lnSpc>
              <a:spcBef>
                <a:spcPct val="20000"/>
              </a:spcBef>
              <a:buFont typeface="Times New Roman" pitchFamily="18" charset="0"/>
              <a:buNone/>
            </a:pPr>
            <a:r>
              <a:rPr lang="en-US" sz="1600" b="1">
                <a:latin typeface="Times New Roman" pitchFamily="18" charset="0"/>
              </a:rPr>
              <a:t>Land Slope</a:t>
            </a:r>
          </a:p>
        </p:txBody>
      </p:sp>
      <p:sp>
        <p:nvSpPr>
          <p:cNvPr id="38935" name="Rectangle 47"/>
          <p:cNvSpPr>
            <a:spLocks noChangeArrowheads="1"/>
          </p:cNvSpPr>
          <p:nvPr/>
        </p:nvSpPr>
        <p:spPr bwMode="auto">
          <a:xfrm>
            <a:off x="4081463" y="6273800"/>
            <a:ext cx="4575175" cy="276225"/>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Very low revenue, high solar potential</a:t>
            </a:r>
          </a:p>
        </p:txBody>
      </p:sp>
      <p:sp>
        <p:nvSpPr>
          <p:cNvPr id="38936" name="Rectangle 45"/>
          <p:cNvSpPr>
            <a:spLocks noChangeArrowheads="1"/>
          </p:cNvSpPr>
          <p:nvPr/>
        </p:nvSpPr>
        <p:spPr bwMode="auto">
          <a:xfrm>
            <a:off x="3419475" y="6273800"/>
            <a:ext cx="661988" cy="276225"/>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5</a:t>
            </a:r>
          </a:p>
        </p:txBody>
      </p:sp>
      <p:sp>
        <p:nvSpPr>
          <p:cNvPr id="38937" name="Rectangle 43"/>
          <p:cNvSpPr>
            <a:spLocks noChangeArrowheads="1"/>
          </p:cNvSpPr>
          <p:nvPr/>
        </p:nvSpPr>
        <p:spPr bwMode="auto">
          <a:xfrm>
            <a:off x="2092325" y="6273800"/>
            <a:ext cx="1327150" cy="276225"/>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Grazing</a:t>
            </a:r>
          </a:p>
        </p:txBody>
      </p:sp>
      <p:sp>
        <p:nvSpPr>
          <p:cNvPr id="38938" name="Rectangle 40"/>
          <p:cNvSpPr>
            <a:spLocks noChangeArrowheads="1"/>
          </p:cNvSpPr>
          <p:nvPr/>
        </p:nvSpPr>
        <p:spPr bwMode="auto">
          <a:xfrm>
            <a:off x="4081463" y="5972175"/>
            <a:ext cx="4575175" cy="301625"/>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Low revenue, high solar potential</a:t>
            </a:r>
          </a:p>
        </p:txBody>
      </p:sp>
      <p:sp>
        <p:nvSpPr>
          <p:cNvPr id="38939" name="Rectangle 38"/>
          <p:cNvSpPr>
            <a:spLocks noChangeArrowheads="1"/>
          </p:cNvSpPr>
          <p:nvPr/>
        </p:nvSpPr>
        <p:spPr bwMode="auto">
          <a:xfrm>
            <a:off x="3419475" y="5972175"/>
            <a:ext cx="661988" cy="301625"/>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4</a:t>
            </a:r>
          </a:p>
        </p:txBody>
      </p:sp>
      <p:sp>
        <p:nvSpPr>
          <p:cNvPr id="38940" name="Rectangle 36"/>
          <p:cNvSpPr>
            <a:spLocks noChangeArrowheads="1"/>
          </p:cNvSpPr>
          <p:nvPr/>
        </p:nvSpPr>
        <p:spPr bwMode="auto">
          <a:xfrm>
            <a:off x="2092325" y="5972175"/>
            <a:ext cx="1327150" cy="301625"/>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Agriculture</a:t>
            </a:r>
          </a:p>
        </p:txBody>
      </p:sp>
      <p:sp>
        <p:nvSpPr>
          <p:cNvPr id="38941" name="Rectangle 16"/>
          <p:cNvSpPr>
            <a:spLocks noChangeArrowheads="1"/>
          </p:cNvSpPr>
          <p:nvPr/>
        </p:nvSpPr>
        <p:spPr bwMode="auto">
          <a:xfrm>
            <a:off x="4081463" y="5694363"/>
            <a:ext cx="4575175" cy="277812"/>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Low-medium revenue, likely conflicts</a:t>
            </a:r>
          </a:p>
        </p:txBody>
      </p:sp>
      <p:sp>
        <p:nvSpPr>
          <p:cNvPr id="38942" name="Rectangle 15"/>
          <p:cNvSpPr>
            <a:spLocks noChangeArrowheads="1"/>
          </p:cNvSpPr>
          <p:nvPr/>
        </p:nvSpPr>
        <p:spPr bwMode="auto">
          <a:xfrm>
            <a:off x="3419475" y="5694363"/>
            <a:ext cx="661988" cy="277812"/>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3</a:t>
            </a:r>
          </a:p>
        </p:txBody>
      </p:sp>
      <p:sp>
        <p:nvSpPr>
          <p:cNvPr id="38943" name="Rectangle 14"/>
          <p:cNvSpPr>
            <a:spLocks noChangeArrowheads="1"/>
          </p:cNvSpPr>
          <p:nvPr/>
        </p:nvSpPr>
        <p:spPr bwMode="auto">
          <a:xfrm>
            <a:off x="2092325" y="5694363"/>
            <a:ext cx="1327150" cy="277812"/>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Conservation</a:t>
            </a:r>
          </a:p>
        </p:txBody>
      </p:sp>
      <p:sp>
        <p:nvSpPr>
          <p:cNvPr id="38944" name="Rectangle 13"/>
          <p:cNvSpPr>
            <a:spLocks noChangeArrowheads="1"/>
          </p:cNvSpPr>
          <p:nvPr/>
        </p:nvSpPr>
        <p:spPr bwMode="auto">
          <a:xfrm>
            <a:off x="4081463" y="5416550"/>
            <a:ext cx="4564062" cy="277813"/>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Medium revenue, vegetation shading </a:t>
            </a:r>
          </a:p>
        </p:txBody>
      </p:sp>
      <p:sp>
        <p:nvSpPr>
          <p:cNvPr id="38945" name="Rectangle 12"/>
          <p:cNvSpPr>
            <a:spLocks noChangeArrowheads="1"/>
          </p:cNvSpPr>
          <p:nvPr/>
        </p:nvSpPr>
        <p:spPr bwMode="auto">
          <a:xfrm>
            <a:off x="3419475" y="5416550"/>
            <a:ext cx="661988" cy="277813"/>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2</a:t>
            </a:r>
          </a:p>
        </p:txBody>
      </p:sp>
      <p:sp>
        <p:nvSpPr>
          <p:cNvPr id="38946" name="Rectangle 11"/>
          <p:cNvSpPr>
            <a:spLocks noChangeArrowheads="1"/>
          </p:cNvSpPr>
          <p:nvPr/>
        </p:nvSpPr>
        <p:spPr bwMode="auto">
          <a:xfrm>
            <a:off x="2092325" y="5416550"/>
            <a:ext cx="1327150" cy="277813"/>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Forestry</a:t>
            </a:r>
          </a:p>
        </p:txBody>
      </p:sp>
      <p:sp>
        <p:nvSpPr>
          <p:cNvPr id="38947" name="Rectangle 10"/>
          <p:cNvSpPr>
            <a:spLocks noChangeArrowheads="1"/>
          </p:cNvSpPr>
          <p:nvPr/>
        </p:nvSpPr>
        <p:spPr bwMode="auto">
          <a:xfrm>
            <a:off x="4081463" y="5113338"/>
            <a:ext cx="4575175" cy="303212"/>
          </a:xfrm>
          <a:prstGeom prst="rect">
            <a:avLst/>
          </a:prstGeom>
          <a:noFill/>
          <a:ln w="9525">
            <a:solidFill>
              <a:schemeClr val="accent2"/>
            </a:solidFill>
            <a:miter lim="800000"/>
            <a:headEnd/>
            <a:tailEnd/>
          </a:ln>
        </p:spPr>
        <p:txBody>
          <a:bodyPr/>
          <a:lstStyle/>
          <a:p>
            <a:pPr>
              <a:spcBef>
                <a:spcPct val="20000"/>
              </a:spcBef>
            </a:pPr>
            <a:r>
              <a:rPr lang="en-US" sz="1400">
                <a:solidFill>
                  <a:schemeClr val="accent2"/>
                </a:solidFill>
                <a:latin typeface="Times New Roman" pitchFamily="18" charset="0"/>
              </a:rPr>
              <a:t>High revenue</a:t>
            </a:r>
          </a:p>
        </p:txBody>
      </p:sp>
      <p:sp>
        <p:nvSpPr>
          <p:cNvPr id="38948" name="Rectangle 9"/>
          <p:cNvSpPr>
            <a:spLocks noChangeArrowheads="1"/>
          </p:cNvSpPr>
          <p:nvPr/>
        </p:nvSpPr>
        <p:spPr bwMode="auto">
          <a:xfrm>
            <a:off x="3419475" y="5113338"/>
            <a:ext cx="661988" cy="303212"/>
          </a:xfrm>
          <a:prstGeom prst="rect">
            <a:avLst/>
          </a:prstGeom>
          <a:noFill/>
          <a:ln w="9525">
            <a:solidFill>
              <a:schemeClr val="accent2"/>
            </a:solidFill>
            <a:miter lim="800000"/>
            <a:headEnd/>
            <a:tailEnd/>
          </a:ln>
        </p:spPr>
        <p:txBody>
          <a:bodyPr/>
          <a:lstStyle/>
          <a:p>
            <a:pPr>
              <a:spcBef>
                <a:spcPct val="20000"/>
              </a:spcBef>
            </a:pPr>
            <a:endParaRPr lang="en-US" sz="1400">
              <a:solidFill>
                <a:schemeClr val="accent2"/>
              </a:solidFill>
              <a:latin typeface="Times New Roman" pitchFamily="18" charset="0"/>
            </a:endParaRPr>
          </a:p>
        </p:txBody>
      </p:sp>
      <p:sp>
        <p:nvSpPr>
          <p:cNvPr id="38949" name="Rectangle 8"/>
          <p:cNvSpPr>
            <a:spLocks noChangeArrowheads="1"/>
          </p:cNvSpPr>
          <p:nvPr/>
        </p:nvSpPr>
        <p:spPr bwMode="auto">
          <a:xfrm>
            <a:off x="2092325" y="5113338"/>
            <a:ext cx="1327150" cy="303212"/>
          </a:xfrm>
          <a:prstGeom prst="rect">
            <a:avLst/>
          </a:prstGeom>
          <a:noFill/>
          <a:ln w="9525">
            <a:solidFill>
              <a:schemeClr val="accent2"/>
            </a:solidFill>
            <a:miter lim="800000"/>
            <a:headEnd/>
            <a:tailEnd/>
          </a:ln>
        </p:spPr>
        <p:txBody>
          <a:bodyPr/>
          <a:lstStyle/>
          <a:p>
            <a:pPr>
              <a:spcBef>
                <a:spcPct val="20000"/>
              </a:spcBef>
            </a:pPr>
            <a:endParaRPr lang="en-US" sz="1400">
              <a:solidFill>
                <a:schemeClr val="accent2"/>
              </a:solidFill>
              <a:latin typeface="Times New Roman" pitchFamily="18" charset="0"/>
            </a:endParaRPr>
          </a:p>
        </p:txBody>
      </p:sp>
      <p:sp>
        <p:nvSpPr>
          <p:cNvPr id="38950" name="Rectangle 7"/>
          <p:cNvSpPr>
            <a:spLocks noChangeArrowheads="1"/>
          </p:cNvSpPr>
          <p:nvPr/>
        </p:nvSpPr>
        <p:spPr bwMode="auto">
          <a:xfrm>
            <a:off x="4081463" y="4811713"/>
            <a:ext cx="4575175" cy="301625"/>
          </a:xfrm>
          <a:prstGeom prst="rect">
            <a:avLst/>
          </a:prstGeom>
          <a:noFill/>
          <a:ln w="9525">
            <a:solidFill>
              <a:schemeClr val="accent2"/>
            </a:solidFill>
            <a:miter lim="800000"/>
            <a:headEnd/>
            <a:tailEnd/>
          </a:ln>
        </p:spPr>
        <p:txBody>
          <a:bodyPr/>
          <a:lstStyle/>
          <a:p>
            <a:pPr>
              <a:spcBef>
                <a:spcPct val="20000"/>
              </a:spcBef>
            </a:pPr>
            <a:r>
              <a:rPr lang="en-US" sz="1400" b="1">
                <a:solidFill>
                  <a:schemeClr val="accent2"/>
                </a:solidFill>
                <a:latin typeface="Times New Roman" pitchFamily="18" charset="0"/>
              </a:rPr>
              <a:t>Justification</a:t>
            </a:r>
          </a:p>
        </p:txBody>
      </p:sp>
      <p:sp>
        <p:nvSpPr>
          <p:cNvPr id="38951" name="Rectangle 6"/>
          <p:cNvSpPr>
            <a:spLocks noChangeArrowheads="1"/>
          </p:cNvSpPr>
          <p:nvPr/>
        </p:nvSpPr>
        <p:spPr bwMode="auto">
          <a:xfrm>
            <a:off x="3419475" y="4811713"/>
            <a:ext cx="661988" cy="301625"/>
          </a:xfrm>
          <a:prstGeom prst="rect">
            <a:avLst/>
          </a:prstGeom>
          <a:noFill/>
          <a:ln w="9525">
            <a:solidFill>
              <a:schemeClr val="accent2"/>
            </a:solidFill>
            <a:miter lim="800000"/>
            <a:headEnd/>
            <a:tailEnd/>
          </a:ln>
        </p:spPr>
        <p:txBody>
          <a:bodyPr/>
          <a:lstStyle/>
          <a:p>
            <a:pPr>
              <a:spcBef>
                <a:spcPct val="20000"/>
              </a:spcBef>
            </a:pPr>
            <a:r>
              <a:rPr lang="en-US" sz="1400" b="1">
                <a:solidFill>
                  <a:schemeClr val="accent2"/>
                </a:solidFill>
                <a:latin typeface="Times New Roman" pitchFamily="18" charset="0"/>
              </a:rPr>
              <a:t>Rank</a:t>
            </a:r>
          </a:p>
        </p:txBody>
      </p:sp>
      <p:sp>
        <p:nvSpPr>
          <p:cNvPr id="38952" name="Rectangle 5"/>
          <p:cNvSpPr>
            <a:spLocks noChangeArrowheads="1"/>
          </p:cNvSpPr>
          <p:nvPr/>
        </p:nvSpPr>
        <p:spPr bwMode="auto">
          <a:xfrm>
            <a:off x="2092325" y="4811713"/>
            <a:ext cx="1327150" cy="301625"/>
          </a:xfrm>
          <a:prstGeom prst="rect">
            <a:avLst/>
          </a:prstGeom>
          <a:noFill/>
          <a:ln w="9525">
            <a:solidFill>
              <a:schemeClr val="accent2"/>
            </a:solidFill>
            <a:miter lim="800000"/>
            <a:headEnd/>
            <a:tailEnd/>
          </a:ln>
        </p:spPr>
        <p:txBody>
          <a:bodyPr/>
          <a:lstStyle/>
          <a:p>
            <a:pPr>
              <a:spcBef>
                <a:spcPct val="20000"/>
              </a:spcBef>
            </a:pPr>
            <a:r>
              <a:rPr lang="en-US" sz="1400" b="1">
                <a:solidFill>
                  <a:schemeClr val="accent2"/>
                </a:solidFill>
                <a:latin typeface="Times New Roman" pitchFamily="18" charset="0"/>
              </a:rPr>
              <a:t>Asset Class</a:t>
            </a:r>
          </a:p>
        </p:txBody>
      </p:sp>
      <p:sp>
        <p:nvSpPr>
          <p:cNvPr id="38953" name="Line 17"/>
          <p:cNvSpPr>
            <a:spLocks noChangeShapeType="1"/>
          </p:cNvSpPr>
          <p:nvPr/>
        </p:nvSpPr>
        <p:spPr bwMode="auto">
          <a:xfrm>
            <a:off x="2092325" y="4811713"/>
            <a:ext cx="6564313" cy="0"/>
          </a:xfrm>
          <a:prstGeom prst="line">
            <a:avLst/>
          </a:prstGeom>
          <a:noFill/>
          <a:ln w="28575" cap="sq">
            <a:solidFill>
              <a:schemeClr val="accent2"/>
            </a:solidFill>
            <a:round/>
            <a:headEnd/>
            <a:tailEnd/>
          </a:ln>
        </p:spPr>
        <p:txBody>
          <a:bodyPr/>
          <a:lstStyle/>
          <a:p>
            <a:endParaRPr lang="en-US"/>
          </a:p>
        </p:txBody>
      </p:sp>
      <p:sp>
        <p:nvSpPr>
          <p:cNvPr id="38954" name="Line 18"/>
          <p:cNvSpPr>
            <a:spLocks noChangeShapeType="1"/>
          </p:cNvSpPr>
          <p:nvPr/>
        </p:nvSpPr>
        <p:spPr bwMode="auto">
          <a:xfrm>
            <a:off x="2092325" y="5113338"/>
            <a:ext cx="6564313" cy="0"/>
          </a:xfrm>
          <a:prstGeom prst="line">
            <a:avLst/>
          </a:prstGeom>
          <a:noFill/>
          <a:ln w="12700">
            <a:solidFill>
              <a:schemeClr val="accent2"/>
            </a:solidFill>
            <a:round/>
            <a:headEnd/>
            <a:tailEnd/>
          </a:ln>
        </p:spPr>
        <p:txBody>
          <a:bodyPr/>
          <a:lstStyle/>
          <a:p>
            <a:endParaRPr lang="en-US"/>
          </a:p>
        </p:txBody>
      </p:sp>
      <p:sp>
        <p:nvSpPr>
          <p:cNvPr id="38955" name="Line 19"/>
          <p:cNvSpPr>
            <a:spLocks noChangeShapeType="1"/>
          </p:cNvSpPr>
          <p:nvPr/>
        </p:nvSpPr>
        <p:spPr bwMode="auto">
          <a:xfrm>
            <a:off x="2092325" y="5416550"/>
            <a:ext cx="6564313" cy="0"/>
          </a:xfrm>
          <a:prstGeom prst="line">
            <a:avLst/>
          </a:prstGeom>
          <a:noFill/>
          <a:ln w="12700">
            <a:solidFill>
              <a:schemeClr val="accent2"/>
            </a:solidFill>
            <a:round/>
            <a:headEnd/>
            <a:tailEnd/>
          </a:ln>
        </p:spPr>
        <p:txBody>
          <a:bodyPr/>
          <a:lstStyle/>
          <a:p>
            <a:endParaRPr lang="en-US"/>
          </a:p>
        </p:txBody>
      </p:sp>
      <p:sp>
        <p:nvSpPr>
          <p:cNvPr id="38956" name="Line 20"/>
          <p:cNvSpPr>
            <a:spLocks noChangeShapeType="1"/>
          </p:cNvSpPr>
          <p:nvPr/>
        </p:nvSpPr>
        <p:spPr bwMode="auto">
          <a:xfrm>
            <a:off x="2092325" y="5694363"/>
            <a:ext cx="6564313" cy="0"/>
          </a:xfrm>
          <a:prstGeom prst="line">
            <a:avLst/>
          </a:prstGeom>
          <a:noFill/>
          <a:ln w="12700">
            <a:solidFill>
              <a:schemeClr val="accent2"/>
            </a:solidFill>
            <a:round/>
            <a:headEnd/>
            <a:tailEnd/>
          </a:ln>
        </p:spPr>
        <p:txBody>
          <a:bodyPr/>
          <a:lstStyle/>
          <a:p>
            <a:endParaRPr lang="en-US"/>
          </a:p>
        </p:txBody>
      </p:sp>
      <p:sp>
        <p:nvSpPr>
          <p:cNvPr id="38957" name="Line 21"/>
          <p:cNvSpPr>
            <a:spLocks noChangeShapeType="1"/>
          </p:cNvSpPr>
          <p:nvPr/>
        </p:nvSpPr>
        <p:spPr bwMode="auto">
          <a:xfrm>
            <a:off x="2092325" y="6542088"/>
            <a:ext cx="6564313" cy="0"/>
          </a:xfrm>
          <a:prstGeom prst="line">
            <a:avLst/>
          </a:prstGeom>
          <a:noFill/>
          <a:ln w="28575" cap="sq">
            <a:solidFill>
              <a:schemeClr val="accent2"/>
            </a:solidFill>
            <a:round/>
            <a:headEnd/>
            <a:tailEnd/>
          </a:ln>
        </p:spPr>
        <p:txBody>
          <a:bodyPr/>
          <a:lstStyle/>
          <a:p>
            <a:endParaRPr lang="en-US"/>
          </a:p>
        </p:txBody>
      </p:sp>
      <p:sp>
        <p:nvSpPr>
          <p:cNvPr id="38958" name="Line 22"/>
          <p:cNvSpPr>
            <a:spLocks noChangeShapeType="1"/>
          </p:cNvSpPr>
          <p:nvPr/>
        </p:nvSpPr>
        <p:spPr bwMode="auto">
          <a:xfrm>
            <a:off x="2092325" y="4811713"/>
            <a:ext cx="0" cy="1708150"/>
          </a:xfrm>
          <a:prstGeom prst="line">
            <a:avLst/>
          </a:prstGeom>
          <a:noFill/>
          <a:ln w="28575" cap="sq">
            <a:solidFill>
              <a:schemeClr val="accent2"/>
            </a:solidFill>
            <a:round/>
            <a:headEnd/>
            <a:tailEnd/>
          </a:ln>
        </p:spPr>
        <p:txBody>
          <a:bodyPr/>
          <a:lstStyle/>
          <a:p>
            <a:endParaRPr lang="en-US"/>
          </a:p>
        </p:txBody>
      </p:sp>
      <p:sp>
        <p:nvSpPr>
          <p:cNvPr id="38959" name="Line 23"/>
          <p:cNvSpPr>
            <a:spLocks noChangeShapeType="1"/>
          </p:cNvSpPr>
          <p:nvPr/>
        </p:nvSpPr>
        <p:spPr bwMode="auto">
          <a:xfrm>
            <a:off x="3419475" y="4811713"/>
            <a:ext cx="0" cy="1728787"/>
          </a:xfrm>
          <a:prstGeom prst="line">
            <a:avLst/>
          </a:prstGeom>
          <a:noFill/>
          <a:ln w="12700">
            <a:solidFill>
              <a:schemeClr val="accent2"/>
            </a:solidFill>
            <a:round/>
            <a:headEnd/>
            <a:tailEnd/>
          </a:ln>
        </p:spPr>
        <p:txBody>
          <a:bodyPr/>
          <a:lstStyle/>
          <a:p>
            <a:endParaRPr lang="en-US"/>
          </a:p>
        </p:txBody>
      </p:sp>
      <p:sp>
        <p:nvSpPr>
          <p:cNvPr id="38960" name="Line 24"/>
          <p:cNvSpPr>
            <a:spLocks noChangeShapeType="1"/>
          </p:cNvSpPr>
          <p:nvPr/>
        </p:nvSpPr>
        <p:spPr bwMode="auto">
          <a:xfrm>
            <a:off x="4081463" y="4811713"/>
            <a:ext cx="0" cy="1717675"/>
          </a:xfrm>
          <a:prstGeom prst="line">
            <a:avLst/>
          </a:prstGeom>
          <a:noFill/>
          <a:ln w="12700">
            <a:solidFill>
              <a:schemeClr val="accent2"/>
            </a:solidFill>
            <a:round/>
            <a:headEnd/>
            <a:tailEnd/>
          </a:ln>
        </p:spPr>
        <p:txBody>
          <a:bodyPr/>
          <a:lstStyle/>
          <a:p>
            <a:endParaRPr lang="en-US"/>
          </a:p>
        </p:txBody>
      </p:sp>
      <p:sp>
        <p:nvSpPr>
          <p:cNvPr id="38961" name="Line 25"/>
          <p:cNvSpPr>
            <a:spLocks noChangeShapeType="1"/>
          </p:cNvSpPr>
          <p:nvPr/>
        </p:nvSpPr>
        <p:spPr bwMode="auto">
          <a:xfrm>
            <a:off x="8656638" y="4811713"/>
            <a:ext cx="0" cy="1739900"/>
          </a:xfrm>
          <a:prstGeom prst="line">
            <a:avLst/>
          </a:prstGeom>
          <a:noFill/>
          <a:ln w="28575" cap="sq">
            <a:solidFill>
              <a:schemeClr val="accent2"/>
            </a:solidFill>
            <a:round/>
            <a:headEnd/>
            <a:tailEnd/>
          </a:ln>
        </p:spPr>
        <p:txBody>
          <a:bodyPr/>
          <a:lstStyle/>
          <a:p>
            <a:endParaRPr lang="en-US"/>
          </a:p>
        </p:txBody>
      </p:sp>
      <p:sp>
        <p:nvSpPr>
          <p:cNvPr id="38962" name="Line 37"/>
          <p:cNvSpPr>
            <a:spLocks noChangeShapeType="1"/>
          </p:cNvSpPr>
          <p:nvPr/>
        </p:nvSpPr>
        <p:spPr bwMode="auto">
          <a:xfrm>
            <a:off x="2092325" y="5972175"/>
            <a:ext cx="6564313" cy="0"/>
          </a:xfrm>
          <a:prstGeom prst="line">
            <a:avLst/>
          </a:prstGeom>
          <a:noFill/>
          <a:ln w="12700">
            <a:solidFill>
              <a:schemeClr val="accent2"/>
            </a:solidFill>
            <a:round/>
            <a:headEnd/>
            <a:tailEnd/>
          </a:ln>
        </p:spPr>
        <p:txBody>
          <a:bodyPr/>
          <a:lstStyle/>
          <a:p>
            <a:endParaRPr lang="en-US"/>
          </a:p>
        </p:txBody>
      </p:sp>
      <p:sp>
        <p:nvSpPr>
          <p:cNvPr id="38963" name="Line 44"/>
          <p:cNvSpPr>
            <a:spLocks noChangeShapeType="1"/>
          </p:cNvSpPr>
          <p:nvPr/>
        </p:nvSpPr>
        <p:spPr bwMode="auto">
          <a:xfrm>
            <a:off x="2092325" y="6273800"/>
            <a:ext cx="6564313" cy="1588"/>
          </a:xfrm>
          <a:prstGeom prst="line">
            <a:avLst/>
          </a:prstGeom>
          <a:noFill/>
          <a:ln w="12700">
            <a:solidFill>
              <a:schemeClr val="accent2"/>
            </a:solidFill>
            <a:round/>
            <a:headEnd/>
            <a:tailEnd/>
          </a:ln>
        </p:spPr>
        <p:txBody>
          <a:bodyPr/>
          <a:lstStyle/>
          <a:p>
            <a:endParaRPr lang="en-US"/>
          </a:p>
        </p:txBody>
      </p:sp>
      <p:sp>
        <p:nvSpPr>
          <p:cNvPr id="38964" name="Line 51"/>
          <p:cNvSpPr>
            <a:spLocks noChangeShapeType="1"/>
          </p:cNvSpPr>
          <p:nvPr/>
        </p:nvSpPr>
        <p:spPr bwMode="auto">
          <a:xfrm>
            <a:off x="2092325" y="6559550"/>
            <a:ext cx="6564313" cy="0"/>
          </a:xfrm>
          <a:prstGeom prst="line">
            <a:avLst/>
          </a:prstGeom>
          <a:noFill/>
          <a:ln w="12700">
            <a:solidFill>
              <a:schemeClr val="accent2"/>
            </a:solidFill>
            <a:round/>
            <a:headEnd/>
            <a:tailEnd/>
          </a:ln>
        </p:spPr>
        <p:txBody>
          <a:bodyPr/>
          <a:lstStyle/>
          <a:p>
            <a:endParaRPr lang="en-US"/>
          </a:p>
        </p:txBody>
      </p:sp>
      <p:sp>
        <p:nvSpPr>
          <p:cNvPr id="38965" name="Rectangle 133"/>
          <p:cNvSpPr>
            <a:spLocks noChangeArrowheads="1"/>
          </p:cNvSpPr>
          <p:nvPr/>
        </p:nvSpPr>
        <p:spPr bwMode="auto">
          <a:xfrm>
            <a:off x="3419475" y="5110163"/>
            <a:ext cx="654050" cy="304800"/>
          </a:xfrm>
          <a:prstGeom prst="rect">
            <a:avLst/>
          </a:prstGeom>
          <a:noFill/>
          <a:ln w="9525">
            <a:noFill/>
            <a:miter lim="800000"/>
            <a:headEnd/>
            <a:tailEnd/>
          </a:ln>
        </p:spPr>
        <p:txBody>
          <a:bodyPr>
            <a:spAutoFit/>
          </a:bodyPr>
          <a:lstStyle/>
          <a:p>
            <a:pPr>
              <a:spcBef>
                <a:spcPct val="20000"/>
              </a:spcBef>
            </a:pPr>
            <a:r>
              <a:rPr lang="en-US" sz="1400">
                <a:solidFill>
                  <a:schemeClr val="accent2"/>
                </a:solidFill>
                <a:latin typeface="Times New Roman" pitchFamily="18" charset="0"/>
              </a:rPr>
              <a:t>1</a:t>
            </a:r>
          </a:p>
        </p:txBody>
      </p:sp>
      <p:sp>
        <p:nvSpPr>
          <p:cNvPr id="38966" name="Rectangle 5"/>
          <p:cNvSpPr>
            <a:spLocks noChangeArrowheads="1"/>
          </p:cNvSpPr>
          <p:nvPr/>
        </p:nvSpPr>
        <p:spPr bwMode="auto">
          <a:xfrm>
            <a:off x="2079625" y="5106988"/>
            <a:ext cx="1327150" cy="301625"/>
          </a:xfrm>
          <a:prstGeom prst="rect">
            <a:avLst/>
          </a:prstGeom>
          <a:noFill/>
          <a:ln w="9525">
            <a:noFill/>
            <a:miter lim="800000"/>
            <a:headEnd/>
            <a:tailEnd/>
          </a:ln>
        </p:spPr>
        <p:txBody>
          <a:bodyPr/>
          <a:lstStyle/>
          <a:p>
            <a:pPr>
              <a:spcBef>
                <a:spcPct val="20000"/>
              </a:spcBef>
            </a:pPr>
            <a:r>
              <a:rPr lang="en-US" sz="1400">
                <a:solidFill>
                  <a:schemeClr val="accent2"/>
                </a:solidFill>
                <a:latin typeface="Times New Roman" pitchFamily="18" charset="0"/>
              </a:rPr>
              <a:t>Commercial</a:t>
            </a:r>
          </a:p>
        </p:txBody>
      </p:sp>
      <p:sp>
        <p:nvSpPr>
          <p:cNvPr id="38967" name="Line 96"/>
          <p:cNvSpPr>
            <a:spLocks noChangeShapeType="1"/>
          </p:cNvSpPr>
          <p:nvPr/>
        </p:nvSpPr>
        <p:spPr bwMode="auto">
          <a:xfrm>
            <a:off x="5883275" y="1908175"/>
            <a:ext cx="2490788" cy="0"/>
          </a:xfrm>
          <a:prstGeom prst="line">
            <a:avLst/>
          </a:prstGeom>
          <a:noFill/>
          <a:ln w="9525">
            <a:solidFill>
              <a:schemeClr val="tx1"/>
            </a:solidFill>
            <a:round/>
            <a:headEnd/>
            <a:tailEnd type="triangle" w="med" len="med"/>
          </a:ln>
        </p:spPr>
        <p:txBody>
          <a:bodyPr/>
          <a:lstStyle/>
          <a:p>
            <a:endParaRPr lang="en-US"/>
          </a:p>
        </p:txBody>
      </p:sp>
      <p:sp>
        <p:nvSpPr>
          <p:cNvPr id="38968" name="Text Box 97"/>
          <p:cNvSpPr txBox="1">
            <a:spLocks noChangeArrowheads="1"/>
          </p:cNvSpPr>
          <p:nvPr/>
        </p:nvSpPr>
        <p:spPr bwMode="auto">
          <a:xfrm>
            <a:off x="5838825" y="1584325"/>
            <a:ext cx="2987675" cy="336550"/>
          </a:xfrm>
          <a:prstGeom prst="rect">
            <a:avLst/>
          </a:prstGeom>
          <a:noFill/>
          <a:ln w="9525">
            <a:noFill/>
            <a:miter lim="800000"/>
            <a:headEnd/>
            <a:tailEnd/>
          </a:ln>
        </p:spPr>
        <p:txBody>
          <a:bodyPr>
            <a:spAutoFit/>
          </a:bodyPr>
          <a:lstStyle/>
          <a:p>
            <a:pPr>
              <a:spcBef>
                <a:spcPct val="50000"/>
              </a:spcBef>
            </a:pPr>
            <a:r>
              <a:rPr lang="en-US" sz="1600">
                <a:latin typeface="Times New Roman" pitchFamily="18" charset="0"/>
              </a:rPr>
              <a:t>0          Distance (mi)           25</a:t>
            </a:r>
          </a:p>
        </p:txBody>
      </p:sp>
      <p:sp>
        <p:nvSpPr>
          <p:cNvPr id="38969" name="Text Box 98"/>
          <p:cNvSpPr txBox="1">
            <a:spLocks noChangeArrowheads="1"/>
          </p:cNvSpPr>
          <p:nvPr/>
        </p:nvSpPr>
        <p:spPr bwMode="auto">
          <a:xfrm>
            <a:off x="5824538" y="1876425"/>
            <a:ext cx="2987675" cy="336550"/>
          </a:xfrm>
          <a:prstGeom prst="rect">
            <a:avLst/>
          </a:prstGeom>
          <a:noFill/>
          <a:ln w="9525">
            <a:noFill/>
            <a:miter lim="800000"/>
            <a:headEnd/>
            <a:tailEnd/>
          </a:ln>
        </p:spPr>
        <p:txBody>
          <a:bodyPr>
            <a:spAutoFit/>
          </a:bodyPr>
          <a:lstStyle/>
          <a:p>
            <a:pPr>
              <a:spcBef>
                <a:spcPct val="50000"/>
              </a:spcBef>
            </a:pPr>
            <a:r>
              <a:rPr lang="en-US" sz="1600">
                <a:latin typeface="Times New Roman" pitchFamily="18" charset="0"/>
              </a:rPr>
              <a:t>5              Rank                      0</a:t>
            </a:r>
          </a:p>
        </p:txBody>
      </p:sp>
      <p:sp>
        <p:nvSpPr>
          <p:cNvPr id="38970" name="Rectangle 99"/>
          <p:cNvSpPr>
            <a:spLocks noChangeArrowheads="1"/>
          </p:cNvSpPr>
          <p:nvPr/>
        </p:nvSpPr>
        <p:spPr bwMode="auto">
          <a:xfrm>
            <a:off x="5695950" y="1533525"/>
            <a:ext cx="2908300" cy="771525"/>
          </a:xfrm>
          <a:prstGeom prst="rect">
            <a:avLst/>
          </a:prstGeom>
          <a:noFill/>
          <a:ln w="25400">
            <a:solidFill>
              <a:schemeClr val="tx1"/>
            </a:solidFill>
            <a:miter lim="800000"/>
            <a:headEnd/>
            <a:tailEnd/>
          </a:ln>
        </p:spPr>
        <p:txBody>
          <a:bodyPr wrap="none" anchor="ctr"/>
          <a:lstStyle/>
          <a:p>
            <a:endParaRPr lang="en-US"/>
          </a:p>
        </p:txBody>
      </p:sp>
      <p:sp>
        <p:nvSpPr>
          <p:cNvPr id="38971" name="Rectangle 3"/>
          <p:cNvSpPr>
            <a:spLocks noChangeArrowheads="1"/>
          </p:cNvSpPr>
          <p:nvPr/>
        </p:nvSpPr>
        <p:spPr bwMode="auto">
          <a:xfrm>
            <a:off x="5657850" y="1239838"/>
            <a:ext cx="2922588" cy="368300"/>
          </a:xfrm>
          <a:prstGeom prst="rect">
            <a:avLst/>
          </a:prstGeom>
          <a:noFill/>
          <a:ln w="9525">
            <a:noFill/>
            <a:miter lim="800000"/>
            <a:headEnd/>
            <a:tailEnd/>
          </a:ln>
        </p:spPr>
        <p:txBody>
          <a:bodyPr/>
          <a:lstStyle/>
          <a:p>
            <a:pPr marL="609600" indent="-609600">
              <a:lnSpc>
                <a:spcPct val="80000"/>
              </a:lnSpc>
              <a:spcBef>
                <a:spcPct val="20000"/>
              </a:spcBef>
              <a:buFont typeface="Times New Roman" pitchFamily="18" charset="0"/>
              <a:buNone/>
            </a:pPr>
            <a:r>
              <a:rPr lang="en-US" sz="1600" b="1">
                <a:latin typeface="Times New Roman" pitchFamily="18" charset="0"/>
              </a:rPr>
              <a:t>Transportation/Transmission</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r>
              <a:rPr lang="en-US" smtClean="0">
                <a:latin typeface="Times New Roman" pitchFamily="18" charset="0"/>
              </a:rPr>
              <a:t>Solar Radiation Example (2011)</a:t>
            </a:r>
          </a:p>
        </p:txBody>
      </p:sp>
      <p:pic>
        <p:nvPicPr>
          <p:cNvPr id="37890" name="Picture 8" descr="Solar30"/>
          <p:cNvPicPr>
            <a:picLocks noChangeAspect="1" noChangeArrowheads="1"/>
          </p:cNvPicPr>
          <p:nvPr>
            <p:ph sz="half" idx="1"/>
          </p:nvPr>
        </p:nvPicPr>
        <p:blipFill>
          <a:blip r:embed="rId3"/>
          <a:srcRect/>
          <a:stretch>
            <a:fillRect/>
          </a:stretch>
        </p:blipFill>
        <p:spPr>
          <a:xfrm>
            <a:off x="1849438" y="1362075"/>
            <a:ext cx="3295650" cy="5272088"/>
          </a:xfrm>
        </p:spPr>
      </p:pic>
      <p:pic>
        <p:nvPicPr>
          <p:cNvPr id="37894" name="Picture 6" descr="DEM_grids"/>
          <p:cNvPicPr>
            <a:picLocks noChangeAspect="1" noChangeArrowheads="1"/>
          </p:cNvPicPr>
          <p:nvPr>
            <p:ph sz="half" idx="4294967295"/>
          </p:nvPr>
        </p:nvPicPr>
        <p:blipFill>
          <a:blip r:embed="rId4"/>
          <a:srcRect/>
          <a:stretch>
            <a:fillRect/>
          </a:stretch>
        </p:blipFill>
        <p:spPr>
          <a:xfrm>
            <a:off x="5475288" y="1362075"/>
            <a:ext cx="3295650" cy="5272088"/>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2000"/>
                                        <p:tgtEl>
                                          <p:spTgt spid="37890"/>
                                        </p:tgtEl>
                                      </p:cBhvr>
                                    </p:animEffect>
                                  </p:childTnLst>
                                </p:cTn>
                              </p:par>
                              <p:par>
                                <p:cTn id="8" presetID="10" presetClass="entr" presetSubtype="0" fill="hold" nodeType="withEffect">
                                  <p:stCondLst>
                                    <p:cond delay="0"/>
                                  </p:stCondLst>
                                  <p:childTnLst>
                                    <p:set>
                                      <p:cBhvr>
                                        <p:cTn id="9" dur="1" fill="hold">
                                          <p:stCondLst>
                                            <p:cond delay="0"/>
                                          </p:stCondLst>
                                        </p:cTn>
                                        <p:tgtEl>
                                          <p:spTgt spid="37894"/>
                                        </p:tgtEl>
                                        <p:attrNameLst>
                                          <p:attrName>style.visibility</p:attrName>
                                        </p:attrNameLst>
                                      </p:cBhvr>
                                      <p:to>
                                        <p:strVal val="visible"/>
                                      </p:to>
                                    </p:set>
                                    <p:animEffect transition="in" filter="fade">
                                      <p:cBhvr>
                                        <p:cTn id="10" dur="20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26" name="Rectangle 2"/>
          <p:cNvSpPr>
            <a:spLocks noGrp="1" noChangeArrowheads="1"/>
          </p:cNvSpPr>
          <p:nvPr>
            <p:ph type="title"/>
          </p:nvPr>
        </p:nvSpPr>
        <p:spPr/>
        <p:txBody>
          <a:bodyPr/>
          <a:lstStyle/>
          <a:p>
            <a:r>
              <a:rPr lang="en-US" smtClean="0">
                <a:latin typeface="Times New Roman" pitchFamily="18" charset="0"/>
              </a:rPr>
              <a:t>Project Methods Workflow</a:t>
            </a:r>
          </a:p>
        </p:txBody>
      </p:sp>
      <p:pic>
        <p:nvPicPr>
          <p:cNvPr id="35931" name="Picture 91" descr="workflow2"/>
          <p:cNvPicPr>
            <a:picLocks noChangeAspect="1" noChangeArrowheads="1"/>
          </p:cNvPicPr>
          <p:nvPr>
            <p:ph idx="4294967295"/>
          </p:nvPr>
        </p:nvPicPr>
        <p:blipFill>
          <a:blip r:embed="rId3"/>
          <a:srcRect/>
          <a:stretch>
            <a:fillRect/>
          </a:stretch>
        </p:blipFill>
        <p:spPr>
          <a:xfrm>
            <a:off x="1811338" y="1362075"/>
            <a:ext cx="6997700" cy="5272088"/>
          </a:xfr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pPr eaLnBrk="1" hangingPunct="1"/>
            <a:r>
              <a:rPr lang="en-US" smtClean="0">
                <a:latin typeface="Times New Roman" pitchFamily="18" charset="0"/>
              </a:rPr>
              <a:t>Proposed Deliverables</a:t>
            </a:r>
          </a:p>
        </p:txBody>
      </p:sp>
      <p:sp>
        <p:nvSpPr>
          <p:cNvPr id="46082" name="Rectangle 3"/>
          <p:cNvSpPr>
            <a:spLocks noGrp="1" noChangeArrowheads="1"/>
          </p:cNvSpPr>
          <p:nvPr>
            <p:ph type="body" idx="1"/>
          </p:nvPr>
        </p:nvSpPr>
        <p:spPr/>
        <p:txBody>
          <a:bodyPr/>
          <a:lstStyle/>
          <a:p>
            <a:pPr marL="609600" indent="-609600" eaLnBrk="1" hangingPunct="1">
              <a:lnSpc>
                <a:spcPct val="80000"/>
              </a:lnSpc>
            </a:pPr>
            <a:r>
              <a:rPr lang="en-US" sz="2400" smtClean="0">
                <a:latin typeface="Times New Roman" pitchFamily="18" charset="0"/>
              </a:rPr>
              <a:t>“Areas of emphasis” map and ArcReader document.</a:t>
            </a:r>
          </a:p>
          <a:p>
            <a:pPr marL="609600" indent="-609600" eaLnBrk="1" hangingPunct="1">
              <a:lnSpc>
                <a:spcPct val="80000"/>
              </a:lnSpc>
            </a:pPr>
            <a:r>
              <a:rPr lang="en-US" sz="2400" smtClean="0">
                <a:latin typeface="Times New Roman" pitchFamily="18" charset="0"/>
              </a:rPr>
              <a:t>Trust lands “suitable sites” map and ArcReader document.</a:t>
            </a:r>
          </a:p>
          <a:p>
            <a:pPr marL="609600" indent="-609600" eaLnBrk="1" hangingPunct="1">
              <a:lnSpc>
                <a:spcPct val="80000"/>
              </a:lnSpc>
            </a:pPr>
            <a:r>
              <a:rPr lang="en-US" sz="2400" smtClean="0">
                <a:latin typeface="Times New Roman" pitchFamily="18" charset="0"/>
              </a:rPr>
              <a:t>A geodatabase with all analysis results:</a:t>
            </a:r>
          </a:p>
          <a:p>
            <a:pPr marL="1285875" lvl="2" indent="-371475">
              <a:lnSpc>
                <a:spcPct val="80000"/>
              </a:lnSpc>
            </a:pPr>
            <a:r>
              <a:rPr lang="en-US" smtClean="0">
                <a:latin typeface="Times New Roman" pitchFamily="18" charset="0"/>
              </a:rPr>
              <a:t>Trust lands ranking feature class. The ranking for each criterion will be retained here.</a:t>
            </a:r>
          </a:p>
          <a:p>
            <a:pPr marL="1285875" lvl="2" indent="-371475">
              <a:lnSpc>
                <a:spcPct val="80000"/>
              </a:lnSpc>
            </a:pPr>
            <a:r>
              <a:rPr lang="en-US" smtClean="0">
                <a:latin typeface="Times New Roman" pitchFamily="18" charset="0"/>
              </a:rPr>
              <a:t>Areas of emphasis feature class</a:t>
            </a:r>
          </a:p>
          <a:p>
            <a:pPr marL="609600" indent="-609600">
              <a:lnSpc>
                <a:spcPct val="80000"/>
              </a:lnSpc>
            </a:pPr>
            <a:r>
              <a:rPr lang="en-US" sz="2400" smtClean="0">
                <a:latin typeface="Times New Roman" pitchFamily="18" charset="0"/>
              </a:rPr>
              <a:t>A list of all lands with an average ranking &gt;4. </a:t>
            </a:r>
          </a:p>
          <a:p>
            <a:pPr marL="609600" indent="-609600">
              <a:lnSpc>
                <a:spcPct val="80000"/>
              </a:lnSpc>
            </a:pPr>
            <a:r>
              <a:rPr lang="en-US" sz="2400" smtClean="0">
                <a:latin typeface="Times New Roman" pitchFamily="18" charset="0"/>
              </a:rPr>
              <a:t>An evaluation of all land rankings excluding resolvable issues including water rights, asset class, distance to roads, distance to transmission lines.</a:t>
            </a:r>
          </a:p>
          <a:p>
            <a:pPr marL="609600" indent="-609600">
              <a:lnSpc>
                <a:spcPct val="80000"/>
              </a:lnSpc>
            </a:pPr>
            <a:r>
              <a:rPr lang="en-US" sz="2400" smtClean="0">
                <a:latin typeface="Times New Roman" pitchFamily="18" charset="0"/>
              </a:rPr>
              <a:t>An evaluation of land ranking for all land listed as wilderness or proposed wilderness for use in land valuation.</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r>
              <a:rPr lang="en-US" sz="3600" smtClean="0">
                <a:latin typeface="Times New Roman" pitchFamily="18" charset="0"/>
              </a:rPr>
              <a:t>Example Results</a:t>
            </a:r>
            <a:br>
              <a:rPr lang="en-US" sz="3600" smtClean="0">
                <a:latin typeface="Times New Roman" pitchFamily="18" charset="0"/>
              </a:rPr>
            </a:br>
            <a:r>
              <a:rPr lang="en-US" sz="2000" smtClean="0">
                <a:latin typeface="Times New Roman" pitchFamily="18" charset="0"/>
              </a:rPr>
              <a:t>Areas of Emphasis – Trust Land Ranking</a:t>
            </a:r>
          </a:p>
        </p:txBody>
      </p:sp>
      <p:pic>
        <p:nvPicPr>
          <p:cNvPr id="48130" name="Picture 9" descr="KGRAs"/>
          <p:cNvPicPr>
            <a:picLocks noChangeAspect="1" noChangeArrowheads="1"/>
          </p:cNvPicPr>
          <p:nvPr>
            <p:ph sz="half" idx="1"/>
          </p:nvPr>
        </p:nvPicPr>
        <p:blipFill>
          <a:blip r:embed="rId3"/>
          <a:srcRect/>
          <a:stretch>
            <a:fillRect/>
          </a:stretch>
        </p:blipFill>
        <p:spPr>
          <a:xfrm>
            <a:off x="1849438" y="1362075"/>
            <a:ext cx="3295650" cy="5272088"/>
          </a:xfrm>
        </p:spPr>
      </p:pic>
      <p:pic>
        <p:nvPicPr>
          <p:cNvPr id="48131" name="Picture 10" descr="ResultsExample"/>
          <p:cNvPicPr>
            <a:picLocks noChangeAspect="1" noChangeArrowheads="1"/>
          </p:cNvPicPr>
          <p:nvPr>
            <p:ph sz="half" idx="2"/>
          </p:nvPr>
        </p:nvPicPr>
        <p:blipFill>
          <a:blip r:embed="rId4"/>
          <a:srcRect/>
          <a:stretch>
            <a:fillRect/>
          </a:stretch>
        </p:blipFill>
        <p:spPr>
          <a:xfrm>
            <a:off x="5475288" y="1362075"/>
            <a:ext cx="3295650" cy="5272088"/>
          </a:xfr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96" name="Rectangle 2"/>
          <p:cNvSpPr>
            <a:spLocks noGrp="1" noChangeArrowheads="1"/>
          </p:cNvSpPr>
          <p:nvPr>
            <p:ph type="title"/>
          </p:nvPr>
        </p:nvSpPr>
        <p:spPr/>
        <p:txBody>
          <a:bodyPr/>
          <a:lstStyle/>
          <a:p>
            <a:r>
              <a:rPr lang="en-US" smtClean="0">
                <a:latin typeface="Times New Roman" pitchFamily="18" charset="0"/>
              </a:rPr>
              <a:t>Timeline</a:t>
            </a:r>
          </a:p>
        </p:txBody>
      </p:sp>
      <p:pic>
        <p:nvPicPr>
          <p:cNvPr id="45099" name="Picture 43" descr="timeline2"/>
          <p:cNvPicPr>
            <a:picLocks noChangeAspect="1" noChangeArrowheads="1"/>
          </p:cNvPicPr>
          <p:nvPr>
            <p:ph idx="4294967295"/>
          </p:nvPr>
        </p:nvPicPr>
        <p:blipFill>
          <a:blip r:embed="rId3"/>
          <a:srcRect/>
          <a:stretch>
            <a:fillRect/>
          </a:stretch>
        </p:blipFill>
        <p:spPr>
          <a:xfrm>
            <a:off x="1790700" y="1362075"/>
            <a:ext cx="7040563" cy="5272088"/>
          </a:xfr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pPr eaLnBrk="1" hangingPunct="1"/>
            <a:r>
              <a:rPr lang="en-US" smtClean="0">
                <a:latin typeface="Times New Roman" pitchFamily="18" charset="0"/>
              </a:rPr>
              <a:t>Special Thanks</a:t>
            </a:r>
          </a:p>
        </p:txBody>
      </p:sp>
      <p:sp>
        <p:nvSpPr>
          <p:cNvPr id="53250" name="Rectangle 3"/>
          <p:cNvSpPr>
            <a:spLocks noGrp="1" noChangeArrowheads="1"/>
          </p:cNvSpPr>
          <p:nvPr>
            <p:ph type="body" idx="1"/>
          </p:nvPr>
        </p:nvSpPr>
        <p:spPr/>
        <p:txBody>
          <a:bodyPr/>
          <a:lstStyle/>
          <a:p>
            <a:pPr eaLnBrk="1" hangingPunct="1">
              <a:lnSpc>
                <a:spcPct val="80000"/>
              </a:lnSpc>
            </a:pPr>
            <a:r>
              <a:rPr lang="en-US" sz="2400" smtClean="0">
                <a:latin typeface="Times New Roman" pitchFamily="18" charset="0"/>
              </a:rPr>
              <a:t>Kate Langford, Strategic Business Analyst, IDL</a:t>
            </a:r>
          </a:p>
          <a:p>
            <a:pPr eaLnBrk="1" hangingPunct="1">
              <a:lnSpc>
                <a:spcPct val="80000"/>
              </a:lnSpc>
            </a:pPr>
            <a:r>
              <a:rPr lang="en-US" sz="2400" smtClean="0">
                <a:latin typeface="Times New Roman" pitchFamily="18" charset="0"/>
              </a:rPr>
              <a:t>Kathy Opp, Deputy Director, IDL</a:t>
            </a:r>
          </a:p>
          <a:p>
            <a:pPr eaLnBrk="1" hangingPunct="1">
              <a:lnSpc>
                <a:spcPct val="80000"/>
              </a:lnSpc>
            </a:pPr>
            <a:r>
              <a:rPr lang="en-US" sz="2400" smtClean="0">
                <a:latin typeface="Times New Roman" pitchFamily="18" charset="0"/>
              </a:rPr>
              <a:t>Chris Clay, GIS Manager, IDL </a:t>
            </a:r>
          </a:p>
          <a:p>
            <a:pPr eaLnBrk="1" hangingPunct="1">
              <a:lnSpc>
                <a:spcPct val="80000"/>
              </a:lnSpc>
            </a:pPr>
            <a:r>
              <a:rPr lang="en-US" sz="2400" smtClean="0">
                <a:latin typeface="Times New Roman" pitchFamily="18" charset="0"/>
              </a:rPr>
              <a:t>Dallas Rippy, Assistant Manager, New Mexico Renewable Energy and Commercial Leasing Division </a:t>
            </a:r>
          </a:p>
          <a:p>
            <a:pPr eaLnBrk="1" hangingPunct="1">
              <a:lnSpc>
                <a:spcPct val="80000"/>
              </a:lnSpc>
            </a:pPr>
            <a:r>
              <a:rPr lang="en-US" sz="2400" smtClean="0">
                <a:latin typeface="Times New Roman" pitchFamily="18" charset="0"/>
              </a:rPr>
              <a:t>Paul Kjellander, Administrator, Idaho Office of Energy Resources</a:t>
            </a:r>
          </a:p>
          <a:p>
            <a:pPr eaLnBrk="1" hangingPunct="1">
              <a:lnSpc>
                <a:spcPct val="80000"/>
              </a:lnSpc>
            </a:pPr>
            <a:r>
              <a:rPr lang="en-US" sz="2400" smtClean="0">
                <a:latin typeface="Times New Roman" pitchFamily="18" charset="0"/>
              </a:rPr>
              <a:t>Steve Silkworth, Project Manager, Avista Corporation</a:t>
            </a:r>
          </a:p>
          <a:p>
            <a:pPr eaLnBrk="1" hangingPunct="1">
              <a:lnSpc>
                <a:spcPct val="80000"/>
              </a:lnSpc>
            </a:pPr>
            <a:r>
              <a:rPr lang="en-US" sz="2400" smtClean="0">
                <a:latin typeface="Times New Roman" pitchFamily="18" charset="0"/>
              </a:rPr>
              <a:t>Bob Brammer, Assistant Director, IDL</a:t>
            </a:r>
          </a:p>
          <a:p>
            <a:pPr eaLnBrk="1" hangingPunct="1">
              <a:lnSpc>
                <a:spcPct val="80000"/>
              </a:lnSpc>
            </a:pPr>
            <a:r>
              <a:rPr lang="en-US" sz="2400" smtClean="0">
                <a:latin typeface="Times New Roman" pitchFamily="18" charset="0"/>
              </a:rPr>
              <a:t>Byron Schmidt, Chief Airspace Management, Mountain Home Air Force Base</a:t>
            </a:r>
          </a:p>
          <a:p>
            <a:pPr eaLnBrk="1" hangingPunct="1">
              <a:lnSpc>
                <a:spcPct val="80000"/>
              </a:lnSpc>
            </a:pPr>
            <a:r>
              <a:rPr lang="en-US" sz="2400" smtClean="0">
                <a:latin typeface="Times New Roman" pitchFamily="18" charset="0"/>
              </a:rPr>
              <a:t>Dwain Rogers, Deputy Commissioner, Renewable Energy, Texas General Land Office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r>
              <a:rPr lang="en-US" smtClean="0">
                <a:latin typeface="Times New Roman" pitchFamily="18" charset="0"/>
              </a:rPr>
              <a:t>References</a:t>
            </a:r>
          </a:p>
        </p:txBody>
      </p:sp>
      <p:sp>
        <p:nvSpPr>
          <p:cNvPr id="55298" name="Rectangle 3"/>
          <p:cNvSpPr>
            <a:spLocks noGrp="1" noChangeArrowheads="1"/>
          </p:cNvSpPr>
          <p:nvPr>
            <p:ph type="body" idx="1"/>
          </p:nvPr>
        </p:nvSpPr>
        <p:spPr/>
        <p:txBody>
          <a:bodyPr/>
          <a:lstStyle/>
          <a:p>
            <a:pPr marL="0" indent="0">
              <a:lnSpc>
                <a:spcPct val="80000"/>
              </a:lnSpc>
              <a:buFontTx/>
              <a:buNone/>
            </a:pPr>
            <a:r>
              <a:rPr lang="en-US" sz="1200" smtClean="0">
                <a:latin typeface="Times New Roman" pitchFamily="18" charset="0"/>
              </a:rPr>
              <a:t>Green, B. (2010). Market growth for PV Solar vs. CSP: which is fastest. Retrieved from http://www.examiner.com/x-8178-Phoenix-Green-Business-Examiner~y2010m5d25-Market-growth-for-PV-Solar-vs-CSP-which-is-fastest on August 1, 2010.</a:t>
            </a:r>
            <a:endParaRPr lang="en-US" sz="1200" b="1" smtClean="0">
              <a:latin typeface="Times New Roman" pitchFamily="18" charset="0"/>
            </a:endParaRPr>
          </a:p>
          <a:p>
            <a:pPr marL="0" indent="0">
              <a:lnSpc>
                <a:spcPct val="80000"/>
              </a:lnSpc>
              <a:buFontTx/>
              <a:buNone/>
            </a:pPr>
            <a:endParaRPr lang="en-US" sz="1200" smtClean="0">
              <a:latin typeface="Times New Roman" pitchFamily="18" charset="0"/>
            </a:endParaRPr>
          </a:p>
          <a:p>
            <a:pPr marL="0" indent="0">
              <a:lnSpc>
                <a:spcPct val="80000"/>
              </a:lnSpc>
              <a:buFontTx/>
              <a:buNone/>
            </a:pPr>
            <a:r>
              <a:rPr lang="en-US" sz="1200" smtClean="0">
                <a:latin typeface="Times New Roman" pitchFamily="18" charset="0"/>
              </a:rPr>
              <a:t>ESRI. (2010). ArcGIS ArcEditor with Spatial Analyst v. 9.3.1 [computer software]. Redlands, CA: ESRI. </a:t>
            </a:r>
          </a:p>
          <a:p>
            <a:pPr marL="0" indent="0">
              <a:lnSpc>
                <a:spcPct val="80000"/>
              </a:lnSpc>
              <a:buFontTx/>
              <a:buNone/>
            </a:pPr>
            <a:endParaRPr lang="en-US" sz="1200" smtClean="0">
              <a:latin typeface="Times New Roman" pitchFamily="18" charset="0"/>
            </a:endParaRPr>
          </a:p>
          <a:p>
            <a:pPr marL="0" indent="0">
              <a:lnSpc>
                <a:spcPct val="80000"/>
              </a:lnSpc>
              <a:buFontTx/>
              <a:buNone/>
            </a:pPr>
            <a:r>
              <a:rPr lang="en-US" sz="1200" smtClean="0">
                <a:latin typeface="Times New Roman" pitchFamily="18" charset="0"/>
              </a:rPr>
              <a:t>Idaho Department of Lands (IDL). (2010). Endowment lands and asset classification. Retrieved from internal server on July 23, 2010.</a:t>
            </a:r>
          </a:p>
          <a:p>
            <a:pPr marL="0" indent="0">
              <a:lnSpc>
                <a:spcPct val="80000"/>
              </a:lnSpc>
              <a:buFontTx/>
              <a:buNone/>
            </a:pPr>
            <a:endParaRPr lang="en-US" sz="1200" smtClean="0">
              <a:latin typeface="Times New Roman" pitchFamily="18" charset="0"/>
            </a:endParaRPr>
          </a:p>
          <a:p>
            <a:pPr marL="0" indent="0">
              <a:lnSpc>
                <a:spcPct val="80000"/>
              </a:lnSpc>
              <a:buFontTx/>
              <a:buNone/>
            </a:pPr>
            <a:r>
              <a:rPr lang="en-US" sz="1200" smtClean="0">
                <a:latin typeface="Times New Roman" pitchFamily="18" charset="0"/>
              </a:rPr>
              <a:t>Idaho Department of Water Resources (IDWR). (1980). Known Geothermal Resource Areas. Retrieved from http://www.idwr.idaho.gov/GeographicInfo/gisdata/geothermal.htm on September 19, 2010.</a:t>
            </a:r>
          </a:p>
          <a:p>
            <a:pPr marL="0" indent="0">
              <a:lnSpc>
                <a:spcPct val="80000"/>
              </a:lnSpc>
              <a:buFontTx/>
              <a:buNone/>
            </a:pPr>
            <a:endParaRPr lang="en-US" sz="1200" smtClean="0">
              <a:latin typeface="Times New Roman" pitchFamily="18" charset="0"/>
            </a:endParaRPr>
          </a:p>
          <a:p>
            <a:pPr marL="0" indent="0">
              <a:lnSpc>
                <a:spcPct val="80000"/>
              </a:lnSpc>
              <a:buFontTx/>
              <a:buNone/>
            </a:pPr>
            <a:r>
              <a:rPr lang="en-US" sz="1200" smtClean="0">
                <a:latin typeface="Times New Roman" pitchFamily="18" charset="0"/>
              </a:rPr>
              <a:t>Idaho Office of Energy Resources. (2010). Solar. Retrieved from http://www.energy.idaho.gov/renewableenergy/solar.htm on July 31, 2010.</a:t>
            </a:r>
          </a:p>
          <a:p>
            <a:pPr marL="0" indent="0">
              <a:lnSpc>
                <a:spcPct val="80000"/>
              </a:lnSpc>
              <a:buFontTx/>
              <a:buNone/>
            </a:pPr>
            <a:endParaRPr lang="en-US" sz="1200" smtClean="0">
              <a:latin typeface="Times New Roman" pitchFamily="18" charset="0"/>
            </a:endParaRPr>
          </a:p>
          <a:p>
            <a:pPr marL="0" indent="0">
              <a:lnSpc>
                <a:spcPct val="80000"/>
              </a:lnSpc>
              <a:buFontTx/>
              <a:buNone/>
            </a:pPr>
            <a:r>
              <a:rPr lang="en-US" sz="1200" smtClean="0">
                <a:latin typeface="Times New Roman" pitchFamily="18" charset="0"/>
              </a:rPr>
              <a:t>Legislature of the State of Idaho. (2008). House Concurrent Resolution No. 54. Retrieved from http://legislature.idaho.gov/legislation/2008/HCR054.html on August 1, 2010.</a:t>
            </a:r>
          </a:p>
          <a:p>
            <a:pPr marL="0" indent="0">
              <a:lnSpc>
                <a:spcPct val="80000"/>
              </a:lnSpc>
              <a:buFontTx/>
              <a:buNone/>
            </a:pPr>
            <a:endParaRPr lang="en-US" sz="1200" smtClean="0">
              <a:latin typeface="Times New Roman" pitchFamily="18" charset="0"/>
            </a:endParaRPr>
          </a:p>
          <a:p>
            <a:pPr marL="0" indent="0">
              <a:lnSpc>
                <a:spcPct val="80000"/>
              </a:lnSpc>
              <a:buFontTx/>
              <a:buNone/>
            </a:pPr>
            <a:r>
              <a:rPr lang="en-US" sz="1200" smtClean="0">
                <a:latin typeface="Times New Roman" pitchFamily="18" charset="0"/>
              </a:rPr>
              <a:t>Taylor, M. (2008). The Cost of Utility-scale Solar: PV vs. CST. Retrieved from http://www.renewableenergyworld.com/rea/news/article/2008/05/the-cost-of-utility-scale-solar-pv-vs-cst-52436 on August 1, 2010.</a:t>
            </a:r>
          </a:p>
          <a:p>
            <a:pPr marL="0" indent="0">
              <a:lnSpc>
                <a:spcPct val="80000"/>
              </a:lnSpc>
              <a:buFontTx/>
              <a:buNone/>
            </a:pPr>
            <a:endParaRPr lang="en-US" sz="1200" smtClean="0">
              <a:latin typeface="Times New Roman" pitchFamily="18" charset="0"/>
            </a:endParaRPr>
          </a:p>
          <a:p>
            <a:pPr marL="0" indent="0">
              <a:lnSpc>
                <a:spcPct val="80000"/>
              </a:lnSpc>
              <a:buFontTx/>
              <a:buNone/>
            </a:pPr>
            <a:r>
              <a:rPr lang="en-US" sz="1200" smtClean="0">
                <a:latin typeface="Times New Roman" pitchFamily="18" charset="0"/>
              </a:rPr>
              <a:t>U.S. Department of Energy’s National Renewable Energy Laboratory (NREL) and U.S. Department of Agriculture, Forest Service (USFS). (2005). Assessing the Potential for Renewable Energy on National Forest System Lands. Retrieved from http://www.nrel.gov/applying_technologies/pdfs/assessing_re_potential_forest_lands.pdf on July 24, 2010.</a:t>
            </a:r>
          </a:p>
          <a:p>
            <a:pPr marL="0" indent="0">
              <a:lnSpc>
                <a:spcPct val="80000"/>
              </a:lnSpc>
              <a:buFontTx/>
              <a:buNone/>
            </a:pPr>
            <a:endParaRPr lang="en-US" sz="1200" smtClean="0">
              <a:latin typeface="Times New Roman" pitchFamily="18" charset="0"/>
            </a:endParaRPr>
          </a:p>
          <a:p>
            <a:pPr marL="0" indent="0">
              <a:lnSpc>
                <a:spcPct val="80000"/>
              </a:lnSpc>
              <a:buFontTx/>
              <a:buNone/>
            </a:pPr>
            <a:r>
              <a:rPr lang="en-US" sz="1200" smtClean="0">
                <a:latin typeface="Times New Roman" pitchFamily="18" charset="0"/>
              </a:rPr>
              <a:t>U.S. Geological Survey (USGS). (1999). National Elevation Dataset (NED) for Idaho with a Horizontal Grid Spacing of 10-meters. Retrieved from http://insideidaho.org/default.htm on July 31, 2010.</a:t>
            </a:r>
            <a:endParaRPr lang="en-US" sz="1200" b="1" smtClean="0">
              <a:latin typeface="Times New Roman" pitchFamily="18" charset="0"/>
            </a:endParaRPr>
          </a:p>
          <a:p>
            <a:pPr marL="0" indent="0">
              <a:lnSpc>
                <a:spcPct val="80000"/>
              </a:lnSpc>
              <a:buFontTx/>
              <a:buNone/>
            </a:pPr>
            <a:endParaRPr lang="en-US" sz="1200" smtClean="0">
              <a:latin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smtClean="0">
                <a:latin typeface="Times New Roman" pitchFamily="18" charset="0"/>
              </a:rPr>
              <a:t>Questions?</a:t>
            </a:r>
          </a:p>
        </p:txBody>
      </p:sp>
      <p:pic>
        <p:nvPicPr>
          <p:cNvPr id="57346" name="Picture 6" descr="sun_20"/>
          <p:cNvPicPr>
            <a:picLocks noChangeAspect="1" noChangeArrowheads="1"/>
          </p:cNvPicPr>
          <p:nvPr/>
        </p:nvPicPr>
        <p:blipFill>
          <a:blip r:embed="rId3"/>
          <a:srcRect/>
          <a:stretch>
            <a:fillRect/>
          </a:stretch>
        </p:blipFill>
        <p:spPr bwMode="auto">
          <a:xfrm>
            <a:off x="3822700" y="2082800"/>
            <a:ext cx="2786063" cy="27352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smtClean="0">
                <a:latin typeface="Times New Roman" pitchFamily="18" charset="0"/>
              </a:rPr>
              <a:t>Outline</a:t>
            </a:r>
          </a:p>
        </p:txBody>
      </p:sp>
      <p:sp>
        <p:nvSpPr>
          <p:cNvPr id="20482" name="Rectangle 3"/>
          <p:cNvSpPr>
            <a:spLocks noGrp="1" noChangeArrowheads="1"/>
          </p:cNvSpPr>
          <p:nvPr>
            <p:ph type="body" idx="1"/>
          </p:nvPr>
        </p:nvSpPr>
        <p:spPr/>
        <p:txBody>
          <a:bodyPr/>
          <a:lstStyle/>
          <a:p>
            <a:r>
              <a:rPr lang="en-US" smtClean="0">
                <a:latin typeface="Times New Roman" pitchFamily="18" charset="0"/>
              </a:rPr>
              <a:t>IDL Mission and Asset Introduction</a:t>
            </a:r>
          </a:p>
          <a:p>
            <a:r>
              <a:rPr lang="en-US" smtClean="0">
                <a:latin typeface="Times New Roman" pitchFamily="18" charset="0"/>
              </a:rPr>
              <a:t>Project Objectives and Uses</a:t>
            </a:r>
          </a:p>
          <a:p>
            <a:r>
              <a:rPr lang="en-US" smtClean="0">
                <a:latin typeface="Times New Roman" pitchFamily="18" charset="0"/>
              </a:rPr>
              <a:t>Types of Solar Energy</a:t>
            </a:r>
          </a:p>
          <a:p>
            <a:r>
              <a:rPr lang="en-US" smtClean="0">
                <a:latin typeface="Times New Roman" pitchFamily="18" charset="0"/>
              </a:rPr>
              <a:t>Evaluation Criteria</a:t>
            </a:r>
          </a:p>
          <a:p>
            <a:r>
              <a:rPr lang="en-US" smtClean="0">
                <a:latin typeface="Times New Roman" pitchFamily="18" charset="0"/>
              </a:rPr>
              <a:t>Project Workflow, Timeline, and Deliverables</a:t>
            </a:r>
          </a:p>
          <a:p>
            <a:r>
              <a:rPr lang="en-US" smtClean="0">
                <a:latin typeface="Times New Roman" pitchFamily="18" charset="0"/>
              </a:rPr>
              <a:t>References</a:t>
            </a:r>
          </a:p>
          <a:p>
            <a:pPr>
              <a:buFontTx/>
              <a:buNone/>
            </a:pPr>
            <a:endParaRPr lang="en-US" smtClean="0">
              <a:latin typeface="Times New Roman"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smtClean="0">
                <a:latin typeface="Times New Roman" pitchFamily="18" charset="0"/>
              </a:rPr>
              <a:t>IDL Mission</a:t>
            </a:r>
          </a:p>
        </p:txBody>
      </p:sp>
      <p:sp>
        <p:nvSpPr>
          <p:cNvPr id="22530" name="Rectangle 3"/>
          <p:cNvSpPr>
            <a:spLocks noGrp="1" noChangeArrowheads="1"/>
          </p:cNvSpPr>
          <p:nvPr>
            <p:ph type="body" idx="1"/>
          </p:nvPr>
        </p:nvSpPr>
        <p:spPr/>
        <p:txBody>
          <a:bodyPr/>
          <a:lstStyle/>
          <a:p>
            <a:pPr eaLnBrk="1" hangingPunct="1"/>
            <a:r>
              <a:rPr lang="en-US" smtClean="0">
                <a:latin typeface="Times New Roman" pitchFamily="18" charset="0"/>
              </a:rPr>
              <a:t>To professionally and prudently manage Idaho's endowment assets to maximize long-term financial returns to public schools and other trust beneficiaries.</a:t>
            </a:r>
          </a:p>
          <a:p>
            <a:pPr eaLnBrk="1" hangingPunct="1"/>
            <a:r>
              <a:rPr lang="en-US" smtClean="0">
                <a:latin typeface="Times New Roman" pitchFamily="18" charset="0"/>
              </a:rPr>
              <a:t>To provide professional assistance to the citizens of Idaho to use, protect and sustain their natural resources.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4"/>
          <p:cNvSpPr>
            <a:spLocks noGrp="1" noChangeArrowheads="1"/>
          </p:cNvSpPr>
          <p:nvPr>
            <p:ph type="title"/>
          </p:nvPr>
        </p:nvSpPr>
        <p:spPr/>
        <p:txBody>
          <a:bodyPr/>
          <a:lstStyle/>
          <a:p>
            <a:r>
              <a:rPr lang="en-US" sz="3600" smtClean="0">
                <a:latin typeface="Times New Roman" pitchFamily="18" charset="0"/>
              </a:rPr>
              <a:t>IDL Asset Performance Comparison</a:t>
            </a:r>
          </a:p>
        </p:txBody>
      </p:sp>
      <p:pic>
        <p:nvPicPr>
          <p:cNvPr id="24578" name="Picture 6" descr="IDLAssetPerformance"/>
          <p:cNvPicPr>
            <a:picLocks noChangeAspect="1" noChangeArrowheads="1"/>
          </p:cNvPicPr>
          <p:nvPr>
            <p:ph idx="1"/>
          </p:nvPr>
        </p:nvPicPr>
        <p:blipFill>
          <a:blip r:embed="rId3"/>
          <a:srcRect/>
          <a:stretch>
            <a:fillRect/>
          </a:stretch>
        </p:blipFill>
        <p:spPr>
          <a:xfrm>
            <a:off x="1730375" y="1230313"/>
            <a:ext cx="7224713" cy="5584825"/>
          </a:xfrm>
        </p:spPr>
      </p:pic>
      <p:sp>
        <p:nvSpPr>
          <p:cNvPr id="24579" name="Text Box 4"/>
          <p:cNvSpPr txBox="1">
            <a:spLocks noChangeArrowheads="1"/>
          </p:cNvSpPr>
          <p:nvPr/>
        </p:nvSpPr>
        <p:spPr bwMode="auto">
          <a:xfrm>
            <a:off x="4457700" y="6459538"/>
            <a:ext cx="4137025" cy="244475"/>
          </a:xfrm>
          <a:prstGeom prst="rect">
            <a:avLst/>
          </a:prstGeom>
          <a:noFill/>
          <a:ln w="9525">
            <a:noFill/>
            <a:miter lim="800000"/>
            <a:headEnd/>
            <a:tailEnd/>
          </a:ln>
        </p:spPr>
        <p:txBody>
          <a:bodyPr wrap="none">
            <a:spAutoFit/>
          </a:bodyPr>
          <a:lstStyle/>
          <a:p>
            <a:r>
              <a:rPr lang="en-US" sz="1000">
                <a:latin typeface="Times New Roman" pitchFamily="18" charset="0"/>
              </a:rPr>
              <a:t>Image courtesy of Idaho Department of Lands Strategic Business Unit (2010)</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title"/>
          </p:nvPr>
        </p:nvSpPr>
        <p:spPr/>
        <p:txBody>
          <a:bodyPr/>
          <a:lstStyle/>
          <a:p>
            <a:r>
              <a:rPr lang="en-US" smtClean="0">
                <a:latin typeface="Times New Roman" pitchFamily="18" charset="0"/>
              </a:rPr>
              <a:t>IDL Asset Mix</a:t>
            </a:r>
          </a:p>
        </p:txBody>
      </p:sp>
      <p:pic>
        <p:nvPicPr>
          <p:cNvPr id="26626" name="Picture 5" descr="IDLAssetPlan"/>
          <p:cNvPicPr>
            <a:picLocks noChangeAspect="1" noChangeArrowheads="1"/>
          </p:cNvPicPr>
          <p:nvPr>
            <p:ph idx="1"/>
          </p:nvPr>
        </p:nvPicPr>
        <p:blipFill>
          <a:blip r:embed="rId3"/>
          <a:srcRect/>
          <a:stretch>
            <a:fillRect/>
          </a:stretch>
        </p:blipFill>
        <p:spPr>
          <a:xfrm>
            <a:off x="1741488" y="1239838"/>
            <a:ext cx="7196137" cy="5561012"/>
          </a:xfrm>
        </p:spPr>
      </p:pic>
      <p:sp>
        <p:nvSpPr>
          <p:cNvPr id="26627" name="Text Box 4"/>
          <p:cNvSpPr txBox="1">
            <a:spLocks noChangeArrowheads="1"/>
          </p:cNvSpPr>
          <p:nvPr/>
        </p:nvSpPr>
        <p:spPr bwMode="auto">
          <a:xfrm>
            <a:off x="4457700" y="6459538"/>
            <a:ext cx="4137025" cy="244475"/>
          </a:xfrm>
          <a:prstGeom prst="rect">
            <a:avLst/>
          </a:prstGeom>
          <a:noFill/>
          <a:ln w="9525">
            <a:noFill/>
            <a:miter lim="800000"/>
            <a:headEnd/>
            <a:tailEnd/>
          </a:ln>
        </p:spPr>
        <p:txBody>
          <a:bodyPr wrap="none">
            <a:spAutoFit/>
          </a:bodyPr>
          <a:lstStyle/>
          <a:p>
            <a:r>
              <a:rPr lang="en-US" sz="1000">
                <a:latin typeface="Times New Roman" pitchFamily="18" charset="0"/>
              </a:rPr>
              <a:t>Image courtesy of Idaho Department of Lands Strategic Business Unit (2010)</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smtClean="0">
                <a:latin typeface="Times New Roman" pitchFamily="18" charset="0"/>
              </a:rPr>
              <a:t>Project Objectives</a:t>
            </a:r>
          </a:p>
        </p:txBody>
      </p:sp>
      <p:sp>
        <p:nvSpPr>
          <p:cNvPr id="28674" name="Rectangle 3"/>
          <p:cNvSpPr>
            <a:spLocks noGrp="1" noChangeArrowheads="1"/>
          </p:cNvSpPr>
          <p:nvPr>
            <p:ph type="body" idx="1"/>
          </p:nvPr>
        </p:nvSpPr>
        <p:spPr/>
        <p:txBody>
          <a:bodyPr/>
          <a:lstStyle/>
          <a:p>
            <a:r>
              <a:rPr lang="en-US" smtClean="0">
                <a:latin typeface="Times New Roman" pitchFamily="18" charset="0"/>
              </a:rPr>
              <a:t>Determine “areas of emphasis” for solar development across Idaho</a:t>
            </a:r>
          </a:p>
          <a:p>
            <a:r>
              <a:rPr lang="en-US" smtClean="0">
                <a:latin typeface="Times New Roman" pitchFamily="18" charset="0"/>
              </a:rPr>
              <a:t>Determine “suitable sites” for solar development on Idaho’s state endowment trust lands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smtClean="0">
                <a:latin typeface="Times New Roman" pitchFamily="18" charset="0"/>
              </a:rPr>
              <a:t>Uses and Applications</a:t>
            </a:r>
          </a:p>
        </p:txBody>
      </p:sp>
      <p:sp>
        <p:nvSpPr>
          <p:cNvPr id="30722" name="Rectangle 3"/>
          <p:cNvSpPr>
            <a:spLocks noGrp="1" noChangeArrowheads="1"/>
          </p:cNvSpPr>
          <p:nvPr>
            <p:ph type="body" idx="1"/>
          </p:nvPr>
        </p:nvSpPr>
        <p:spPr/>
        <p:txBody>
          <a:bodyPr/>
          <a:lstStyle/>
          <a:p>
            <a:r>
              <a:rPr lang="en-US" smtClean="0">
                <a:latin typeface="Times New Roman" pitchFamily="18" charset="0"/>
              </a:rPr>
              <a:t>Decision support for IDL regarding future solar development on trust lands.</a:t>
            </a:r>
          </a:p>
          <a:p>
            <a:r>
              <a:rPr lang="en-US" smtClean="0">
                <a:latin typeface="Times New Roman" pitchFamily="18" charset="0"/>
              </a:rPr>
              <a:t>Supports Idaho’s legislative resolution for developing renewable energy.</a:t>
            </a:r>
          </a:p>
          <a:p>
            <a:r>
              <a:rPr lang="en-US" smtClean="0">
                <a:latin typeface="Times New Roman" pitchFamily="18" charset="0"/>
              </a:rPr>
              <a:t>Guidance for other states in renewable energy development.</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smtClean="0">
                <a:latin typeface="Times New Roman" pitchFamily="18" charset="0"/>
              </a:rPr>
              <a:t>Concentrated Solar Power (CSP)</a:t>
            </a:r>
          </a:p>
        </p:txBody>
      </p:sp>
      <p:sp>
        <p:nvSpPr>
          <p:cNvPr id="32770" name="Rectangle 6"/>
          <p:cNvSpPr>
            <a:spLocks noGrp="1" noChangeArrowheads="1"/>
          </p:cNvSpPr>
          <p:nvPr>
            <p:ph type="body" sz="half" idx="1"/>
          </p:nvPr>
        </p:nvSpPr>
        <p:spPr/>
        <p:txBody>
          <a:bodyPr/>
          <a:lstStyle/>
          <a:p>
            <a:pPr>
              <a:lnSpc>
                <a:spcPct val="90000"/>
              </a:lnSpc>
            </a:pPr>
            <a:r>
              <a:rPr lang="en-US" sz="2800" smtClean="0">
                <a:latin typeface="Times New Roman" pitchFamily="18" charset="0"/>
              </a:rPr>
              <a:t>Use mirrors or lenses to concentrate sunlight on a photovoltaic surface (CPV) or to heat a transfer fluid for use in a power plant</a:t>
            </a:r>
          </a:p>
          <a:p>
            <a:pPr>
              <a:lnSpc>
                <a:spcPct val="90000"/>
              </a:lnSpc>
            </a:pPr>
            <a:r>
              <a:rPr lang="en-US" sz="2800" smtClean="0">
                <a:latin typeface="Times New Roman" pitchFamily="18" charset="0"/>
              </a:rPr>
              <a:t>Concentrated solar thermal (CST) systems can be used alone or with PV systems (CPT)</a:t>
            </a:r>
          </a:p>
        </p:txBody>
      </p:sp>
      <p:pic>
        <p:nvPicPr>
          <p:cNvPr id="32771" name="Picture 9" descr="Moody_Sunburst"/>
          <p:cNvPicPr>
            <a:picLocks noChangeAspect="1" noChangeArrowheads="1"/>
          </p:cNvPicPr>
          <p:nvPr>
            <p:ph sz="quarter" idx="2"/>
          </p:nvPr>
        </p:nvPicPr>
        <p:blipFill>
          <a:blip r:embed="rId3"/>
          <a:srcRect/>
          <a:stretch>
            <a:fillRect/>
          </a:stretch>
        </p:blipFill>
        <p:spPr>
          <a:xfrm>
            <a:off x="5453063" y="1166813"/>
            <a:ext cx="3475037" cy="2324100"/>
          </a:xfrm>
        </p:spPr>
      </p:pic>
      <p:sp>
        <p:nvSpPr>
          <p:cNvPr id="32772" name="Text Box 10"/>
          <p:cNvSpPr txBox="1">
            <a:spLocks noChangeArrowheads="1"/>
          </p:cNvSpPr>
          <p:nvPr/>
        </p:nvSpPr>
        <p:spPr bwMode="auto">
          <a:xfrm>
            <a:off x="5383213" y="3465513"/>
            <a:ext cx="3519487" cy="501650"/>
          </a:xfrm>
          <a:prstGeom prst="rect">
            <a:avLst/>
          </a:prstGeom>
          <a:noFill/>
          <a:ln w="9525">
            <a:noFill/>
            <a:miter lim="800000"/>
            <a:headEnd/>
            <a:tailEnd/>
          </a:ln>
        </p:spPr>
        <p:txBody>
          <a:bodyPr>
            <a:spAutoFit/>
          </a:bodyPr>
          <a:lstStyle/>
          <a:p>
            <a:r>
              <a:rPr lang="en-US" sz="900" i="1">
                <a:latin typeface="Times New Roman" pitchFamily="18" charset="0"/>
              </a:rPr>
              <a:t>This work is in the public domain in the U.S. because it is a work of the U.S. Federal Government under the terms of Title 17, Chapter 1, Section 105 of the U.S. Code.</a:t>
            </a:r>
          </a:p>
        </p:txBody>
      </p:sp>
      <p:pic>
        <p:nvPicPr>
          <p:cNvPr id="32773" name="Picture 11" descr="PS10_solar_power_tower"/>
          <p:cNvPicPr>
            <a:picLocks noChangeAspect="1" noChangeArrowheads="1"/>
          </p:cNvPicPr>
          <p:nvPr>
            <p:ph sz="quarter" idx="3"/>
          </p:nvPr>
        </p:nvPicPr>
        <p:blipFill>
          <a:blip r:embed="rId4"/>
          <a:srcRect/>
          <a:stretch>
            <a:fillRect/>
          </a:stretch>
        </p:blipFill>
        <p:spPr>
          <a:xfrm>
            <a:off x="5453063" y="3994150"/>
            <a:ext cx="3475037" cy="2163763"/>
          </a:xfrm>
        </p:spPr>
      </p:pic>
      <p:sp>
        <p:nvSpPr>
          <p:cNvPr id="32774" name="Text Box 12"/>
          <p:cNvSpPr txBox="1">
            <a:spLocks noChangeArrowheads="1"/>
          </p:cNvSpPr>
          <p:nvPr/>
        </p:nvSpPr>
        <p:spPr bwMode="auto">
          <a:xfrm>
            <a:off x="5414963" y="6105525"/>
            <a:ext cx="3552825" cy="638175"/>
          </a:xfrm>
          <a:prstGeom prst="rect">
            <a:avLst/>
          </a:prstGeom>
          <a:noFill/>
          <a:ln w="9525">
            <a:noFill/>
            <a:miter lim="800000"/>
            <a:headEnd/>
            <a:tailEnd/>
          </a:ln>
        </p:spPr>
        <p:txBody>
          <a:bodyPr>
            <a:spAutoFit/>
          </a:bodyPr>
          <a:lstStyle/>
          <a:p>
            <a:r>
              <a:rPr lang="en-US" sz="900" i="1">
                <a:latin typeface="Times New Roman" pitchFamily="18" charset="0"/>
              </a:rPr>
              <a:t>This image, which was originally posted to Flickr, was reviewed on 18:35, 2 October 2007 (UTC) by the administrator or reviewer Riana, who confirmed that it was available on Flickr under the Creative Commons Attribution 2.0 Generic License on that date. </a:t>
            </a:r>
          </a:p>
        </p:txBody>
      </p:sp>
      <p:sp>
        <p:nvSpPr>
          <p:cNvPr id="32775" name="Text Box 13"/>
          <p:cNvSpPr txBox="1">
            <a:spLocks noChangeArrowheads="1"/>
          </p:cNvSpPr>
          <p:nvPr/>
        </p:nvSpPr>
        <p:spPr bwMode="auto">
          <a:xfrm>
            <a:off x="6708775" y="3956050"/>
            <a:ext cx="2254250" cy="517525"/>
          </a:xfrm>
          <a:prstGeom prst="rect">
            <a:avLst/>
          </a:prstGeom>
          <a:noFill/>
          <a:ln w="9525">
            <a:noFill/>
            <a:miter lim="800000"/>
            <a:headEnd/>
            <a:tailEnd/>
          </a:ln>
        </p:spPr>
        <p:txBody>
          <a:bodyPr>
            <a:spAutoFit/>
          </a:bodyPr>
          <a:lstStyle/>
          <a:p>
            <a:pPr algn="r"/>
            <a:r>
              <a:rPr lang="en-US" sz="1400" b="1">
                <a:latin typeface="Times New Roman" pitchFamily="18" charset="0"/>
              </a:rPr>
              <a:t>PS10 Solar Power Tower, Seville, Spain</a:t>
            </a:r>
          </a:p>
        </p:txBody>
      </p:sp>
      <p:sp>
        <p:nvSpPr>
          <p:cNvPr id="32776" name="Text Box 14"/>
          <p:cNvSpPr txBox="1">
            <a:spLocks noChangeArrowheads="1"/>
          </p:cNvSpPr>
          <p:nvPr/>
        </p:nvSpPr>
        <p:spPr bwMode="auto">
          <a:xfrm>
            <a:off x="5473700" y="1182688"/>
            <a:ext cx="2954338" cy="517525"/>
          </a:xfrm>
          <a:prstGeom prst="rect">
            <a:avLst/>
          </a:prstGeom>
          <a:noFill/>
          <a:ln w="9525">
            <a:noFill/>
            <a:miter lim="800000"/>
            <a:headEnd/>
            <a:tailEnd/>
          </a:ln>
        </p:spPr>
        <p:txBody>
          <a:bodyPr>
            <a:spAutoFit/>
          </a:bodyPr>
          <a:lstStyle/>
          <a:p>
            <a:r>
              <a:rPr lang="en-US" sz="1400" b="1">
                <a:latin typeface="Times New Roman" pitchFamily="18" charset="0"/>
              </a:rPr>
              <a:t>Parabolic Trough,</a:t>
            </a:r>
          </a:p>
          <a:p>
            <a:r>
              <a:rPr lang="en-US" sz="1400" b="1">
                <a:latin typeface="Times New Roman" pitchFamily="18" charset="0"/>
              </a:rPr>
              <a:t>Sandia National Laboratory, NM</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r>
              <a:rPr lang="en-US" smtClean="0">
                <a:latin typeface="Times New Roman" pitchFamily="18" charset="0"/>
              </a:rPr>
              <a:t>Photovoltaic (PV)</a:t>
            </a:r>
          </a:p>
        </p:txBody>
      </p:sp>
      <p:sp>
        <p:nvSpPr>
          <p:cNvPr id="34818" name="Rectangle 5"/>
          <p:cNvSpPr>
            <a:spLocks noGrp="1" noChangeArrowheads="1"/>
          </p:cNvSpPr>
          <p:nvPr>
            <p:ph type="body" sz="half" idx="1"/>
          </p:nvPr>
        </p:nvSpPr>
        <p:spPr/>
        <p:txBody>
          <a:bodyPr/>
          <a:lstStyle/>
          <a:p>
            <a:pPr>
              <a:lnSpc>
                <a:spcPct val="90000"/>
              </a:lnSpc>
            </a:pPr>
            <a:r>
              <a:rPr lang="en-US" sz="2800" smtClean="0">
                <a:latin typeface="Times New Roman" pitchFamily="18" charset="0"/>
              </a:rPr>
              <a:t>Converts energy directly from solar radiation to direct current electricity using semiconductors.</a:t>
            </a:r>
          </a:p>
          <a:p>
            <a:pPr>
              <a:lnSpc>
                <a:spcPct val="90000"/>
              </a:lnSpc>
            </a:pPr>
            <a:r>
              <a:rPr lang="en-US" sz="2800" smtClean="0">
                <a:latin typeface="Times New Roman" pitchFamily="18" charset="0"/>
              </a:rPr>
              <a:t>Low reflectivity allow these systems to be installed in areas with airplane or highway visibility concerns.</a:t>
            </a:r>
          </a:p>
        </p:txBody>
      </p:sp>
      <p:pic>
        <p:nvPicPr>
          <p:cNvPr id="34819" name="Picture 7" descr="800px-Nellis_AFB_Solar_panels"/>
          <p:cNvPicPr>
            <a:picLocks noChangeAspect="1" noChangeArrowheads="1"/>
          </p:cNvPicPr>
          <p:nvPr>
            <p:ph sz="half" idx="2"/>
          </p:nvPr>
        </p:nvPicPr>
        <p:blipFill>
          <a:blip r:embed="rId3"/>
          <a:srcRect/>
          <a:stretch>
            <a:fillRect/>
          </a:stretch>
        </p:blipFill>
        <p:spPr>
          <a:xfrm>
            <a:off x="5213350" y="3136900"/>
            <a:ext cx="3744913" cy="2544763"/>
          </a:xfrm>
        </p:spPr>
      </p:pic>
      <p:sp>
        <p:nvSpPr>
          <p:cNvPr id="34820" name="Text Box 8"/>
          <p:cNvSpPr txBox="1">
            <a:spLocks noChangeArrowheads="1"/>
          </p:cNvSpPr>
          <p:nvPr/>
        </p:nvSpPr>
        <p:spPr bwMode="auto">
          <a:xfrm>
            <a:off x="5159375" y="5675313"/>
            <a:ext cx="3787775" cy="501650"/>
          </a:xfrm>
          <a:prstGeom prst="rect">
            <a:avLst/>
          </a:prstGeom>
          <a:noFill/>
          <a:ln w="9525">
            <a:noFill/>
            <a:miter lim="800000"/>
            <a:headEnd/>
            <a:tailEnd/>
          </a:ln>
        </p:spPr>
        <p:txBody>
          <a:bodyPr>
            <a:spAutoFit/>
          </a:bodyPr>
          <a:lstStyle/>
          <a:p>
            <a:r>
              <a:rPr lang="en-US" sz="900" i="1">
                <a:latin typeface="Times New Roman" pitchFamily="18" charset="0"/>
              </a:rPr>
              <a:t>This image or file is a work of a U.S. Air Force Airman or employee, taken or made during the course of the person's official duties. As a work of the U.S. federal government, the image or file is in the public domain. </a:t>
            </a:r>
          </a:p>
        </p:txBody>
      </p:sp>
      <p:sp>
        <p:nvSpPr>
          <p:cNvPr id="34821" name="Text Box 9"/>
          <p:cNvSpPr txBox="1">
            <a:spLocks noChangeArrowheads="1"/>
          </p:cNvSpPr>
          <p:nvPr/>
        </p:nvSpPr>
        <p:spPr bwMode="auto">
          <a:xfrm>
            <a:off x="5175250" y="1354138"/>
            <a:ext cx="3968750" cy="1628775"/>
          </a:xfrm>
          <a:prstGeom prst="rect">
            <a:avLst/>
          </a:prstGeom>
          <a:noFill/>
          <a:ln w="9525">
            <a:noFill/>
            <a:miter lim="800000"/>
            <a:headEnd/>
            <a:tailEnd/>
          </a:ln>
        </p:spPr>
        <p:txBody>
          <a:bodyPr>
            <a:spAutoFit/>
          </a:bodyPr>
          <a:lstStyle/>
          <a:p>
            <a:pPr marL="344488" indent="-344488" eaLnBrk="0" hangingPunct="0">
              <a:lnSpc>
                <a:spcPct val="90000"/>
              </a:lnSpc>
              <a:spcBef>
                <a:spcPct val="20000"/>
              </a:spcBef>
              <a:buFontTx/>
              <a:buChar char="•"/>
            </a:pPr>
            <a:r>
              <a:rPr lang="en-US" sz="2800">
                <a:latin typeface="Times New Roman" pitchFamily="18" charset="0"/>
              </a:rPr>
              <a:t>PV solar farms currently have a higher cost of development than traditional CSP.</a:t>
            </a:r>
          </a:p>
        </p:txBody>
      </p:sp>
      <p:sp>
        <p:nvSpPr>
          <p:cNvPr id="34822" name="Text Box 11"/>
          <p:cNvSpPr txBox="1">
            <a:spLocks noChangeArrowheads="1"/>
          </p:cNvSpPr>
          <p:nvPr/>
        </p:nvSpPr>
        <p:spPr bwMode="auto">
          <a:xfrm>
            <a:off x="5211763" y="3128963"/>
            <a:ext cx="3738562" cy="579437"/>
          </a:xfrm>
          <a:prstGeom prst="rect">
            <a:avLst/>
          </a:prstGeom>
          <a:noFill/>
          <a:ln w="9525">
            <a:noFill/>
            <a:miter lim="800000"/>
            <a:headEnd/>
            <a:tailEnd/>
          </a:ln>
        </p:spPr>
        <p:txBody>
          <a:bodyPr>
            <a:spAutoFit/>
          </a:bodyPr>
          <a:lstStyle/>
          <a:p>
            <a:pPr>
              <a:spcBef>
                <a:spcPct val="50000"/>
              </a:spcBef>
            </a:pPr>
            <a:r>
              <a:rPr lang="en-US" sz="1400" b="1">
                <a:latin typeface="Times New Roman" pitchFamily="18" charset="0"/>
              </a:rPr>
              <a:t>Solar Power Plant, Nellis Air Force Base, NV</a:t>
            </a:r>
          </a:p>
          <a:p>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he Dawn Delight">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1913</TotalTime>
  <Words>2782</Words>
  <Application>Microsoft Office PowerPoint</Application>
  <PresentationFormat>On-screen Show (4:3)</PresentationFormat>
  <Paragraphs>213</Paragraphs>
  <Slides>19</Slides>
  <Notes>19</Notes>
  <HiddenSlides>0</HiddenSlides>
  <MMClips>0</MMClips>
  <ScaleCrop>false</ScaleCrop>
  <HeadingPairs>
    <vt:vector size="6" baseType="variant">
      <vt:variant>
        <vt:lpstr>Fonts Used</vt:lpstr>
      </vt:variant>
      <vt:variant>
        <vt:i4>3</vt:i4>
      </vt:variant>
      <vt:variant>
        <vt:lpstr>Design Template</vt:lpstr>
      </vt:variant>
      <vt:variant>
        <vt:i4>2</vt:i4>
      </vt:variant>
      <vt:variant>
        <vt:lpstr>Slide Titles</vt:lpstr>
      </vt:variant>
      <vt:variant>
        <vt:i4>19</vt:i4>
      </vt:variant>
    </vt:vector>
  </HeadingPairs>
  <TitlesOfParts>
    <vt:vector size="24" baseType="lpstr">
      <vt:lpstr>Arial</vt:lpstr>
      <vt:lpstr>Calibri</vt:lpstr>
      <vt:lpstr>Times New Roman</vt:lpstr>
      <vt:lpstr>The Dawn Delight</vt:lpstr>
      <vt:lpstr>The Dawn Delight</vt:lpstr>
      <vt:lpstr>Solar Energy Potential for Idaho Department of Lands (IDL) State Endowment Trust Lands</vt:lpstr>
      <vt:lpstr>Outline</vt:lpstr>
      <vt:lpstr>IDL Mission</vt:lpstr>
      <vt:lpstr>IDL Asset Performance Comparison</vt:lpstr>
      <vt:lpstr>IDL Asset Mix</vt:lpstr>
      <vt:lpstr>Project Objectives</vt:lpstr>
      <vt:lpstr>Uses and Applications</vt:lpstr>
      <vt:lpstr>Concentrated Solar Power (CSP)</vt:lpstr>
      <vt:lpstr>Photovoltaic (PV)</vt:lpstr>
      <vt:lpstr>Qualifying Suitability Criteria</vt:lpstr>
      <vt:lpstr>Ranking Suitability Criteria</vt:lpstr>
      <vt:lpstr>Solar Radiation Example (2011)</vt:lpstr>
      <vt:lpstr>Project Methods Workflow</vt:lpstr>
      <vt:lpstr>Proposed Deliverables</vt:lpstr>
      <vt:lpstr>Example Results Areas of Emphasis – Trust Land Ranking</vt:lpstr>
      <vt:lpstr>Timeline</vt:lpstr>
      <vt:lpstr>Special Thanks</vt:lpstr>
      <vt:lpstr>References</vt:lpstr>
      <vt:lpstr>Questions?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
  <cp:keywords/>
  <dc:description/>
  <cp:lastModifiedBy>Administrator</cp:lastModifiedBy>
  <cp:revision>71</cp:revision>
  <dcterms:modified xsi:type="dcterms:W3CDTF">2010-09-23T23:25:39Z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TC300029649990</vt:lpwstr>
  </property>
</Properties>
</file>