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78" r:id="rId3"/>
    <p:sldId id="259" r:id="rId4"/>
    <p:sldId id="270" r:id="rId5"/>
    <p:sldId id="260" r:id="rId6"/>
    <p:sldId id="261" r:id="rId7"/>
    <p:sldId id="257" r:id="rId8"/>
    <p:sldId id="263" r:id="rId9"/>
    <p:sldId id="279" r:id="rId10"/>
    <p:sldId id="280" r:id="rId11"/>
    <p:sldId id="281" r:id="rId12"/>
    <p:sldId id="265" r:id="rId13"/>
    <p:sldId id="282" r:id="rId14"/>
    <p:sldId id="272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o Podagrosi" initials="AP" lastIdx="2" clrIdx="0">
    <p:extLst>
      <p:ext uri="{19B8F6BF-5375-455C-9EA6-DF929625EA0E}">
        <p15:presenceInfo xmlns:p15="http://schemas.microsoft.com/office/powerpoint/2012/main" userId="6fb2de96755309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1218" autoAdjust="0"/>
  </p:normalViewPr>
  <p:slideViewPr>
    <p:cSldViewPr snapToGrid="0">
      <p:cViewPr varScale="1">
        <p:scale>
          <a:sx n="100" d="100"/>
          <a:sy n="100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52052-D105-45EA-B289-FE015AC077F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D0CC5-BB8E-4353-AA11-E80D3B8D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9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0CC5-BB8E-4353-AA11-E80D3B8D32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Develop an on-line mapping environment, with free and open source (FOSS) technologies, to create spatial and graphical visualizations of disparate PA data from farming machinery.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0CC5-BB8E-4353-AA11-E80D3B8D32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0CC5-BB8E-4353-AA11-E80D3B8D32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9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CBBE-D03F-4906-BAF5-315754297AE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2B8-8E7E-4213-A8B2-94EF5692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1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CBBE-D03F-4906-BAF5-315754297AE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2B8-8E7E-4213-A8B2-94EF5692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0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CBBE-D03F-4906-BAF5-315754297AE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2B8-8E7E-4213-A8B2-94EF5692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1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CBBE-D03F-4906-BAF5-315754297AE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2B8-8E7E-4213-A8B2-94EF5692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7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CBBE-D03F-4906-BAF5-315754297AE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2B8-8E7E-4213-A8B2-94EF5692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0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CBBE-D03F-4906-BAF5-315754297AE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2B8-8E7E-4213-A8B2-94EF5692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0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CBBE-D03F-4906-BAF5-315754297AE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2B8-8E7E-4213-A8B2-94EF5692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CBBE-D03F-4906-BAF5-315754297AE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2B8-8E7E-4213-A8B2-94EF5692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0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CBBE-D03F-4906-BAF5-315754297AE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2B8-8E7E-4213-A8B2-94EF5692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CBBE-D03F-4906-BAF5-315754297AE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2B8-8E7E-4213-A8B2-94EF5692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5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CBBE-D03F-4906-BAF5-315754297AE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2B8-8E7E-4213-A8B2-94EF5692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9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1CBBE-D03F-4906-BAF5-315754297AE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682B8-8E7E-4213-A8B2-94EF5692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6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leafletjs.com/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hyperlink" Target="http://openlayers.org/" TargetMode="External"/><Relationship Id="rId12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hyperlink" Target="https://jquery.com/" TargetMode="External"/><Relationship Id="rId4" Type="http://schemas.openxmlformats.org/officeDocument/2006/relationships/image" Target="../media/image23.png"/><Relationship Id="rId9" Type="http://schemas.openxmlformats.org/officeDocument/2006/relationships/hyperlink" Target="http://getbootstrap.com/" TargetMode="External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bokeh.pydata.org/en/latest/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egghead.io/technologies/d3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otcon.plot.ly/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getbootstrap.com/" TargetMode="External"/><Relationship Id="rId3" Type="http://schemas.openxmlformats.org/officeDocument/2006/relationships/hyperlink" Target="https://en.wikipedia.org/wiki/PostGIS" TargetMode="External"/><Relationship Id="rId7" Type="http://schemas.openxmlformats.org/officeDocument/2006/relationships/hyperlink" Target="http://leafletjs.com/" TargetMode="External"/><Relationship Id="rId12" Type="http://schemas.openxmlformats.org/officeDocument/2006/relationships/hyperlink" Target="http://bokeh.pydata.org/en/latest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layers.org/" TargetMode="External"/><Relationship Id="rId11" Type="http://schemas.openxmlformats.org/officeDocument/2006/relationships/hyperlink" Target="https://egghead.io/technologies/d3" TargetMode="External"/><Relationship Id="rId5" Type="http://schemas.openxmlformats.org/officeDocument/2006/relationships/hyperlink" Target="http://www.opengeospatial.org/" TargetMode="External"/><Relationship Id="rId10" Type="http://schemas.openxmlformats.org/officeDocument/2006/relationships/hyperlink" Target="https://plotcon.plot.ly/" TargetMode="External"/><Relationship Id="rId4" Type="http://schemas.openxmlformats.org/officeDocument/2006/relationships/hyperlink" Target="https://github.com/geoserver" TargetMode="External"/><Relationship Id="rId9" Type="http://schemas.openxmlformats.org/officeDocument/2006/relationships/hyperlink" Target="https://jquery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app.agron.ksu.edu/agr_social/eu_article.throck?article_id=865" TargetMode="Externa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2017.foss4g.org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hyperlink" Target="http://agribusiness.purdue.edu/files/file/2015-crop-life-purdue-precision-dealer-survey.pdf" TargetMode="External"/><Relationship Id="rId7" Type="http://schemas.openxmlformats.org/officeDocument/2006/relationships/image" Target="../media/image39.jpg"/><Relationship Id="rId12" Type="http://schemas.openxmlformats.org/officeDocument/2006/relationships/image" Target="../media/image44.jpg"/><Relationship Id="rId2" Type="http://schemas.openxmlformats.org/officeDocument/2006/relationships/hyperlink" Target="http://doi.org/10.1023/A:102455720587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i.org/10.1016/j.protcy.2013.11.010" TargetMode="External"/><Relationship Id="rId11" Type="http://schemas.openxmlformats.org/officeDocument/2006/relationships/image" Target="../media/image43.jpg"/><Relationship Id="rId5" Type="http://schemas.openxmlformats.org/officeDocument/2006/relationships/hyperlink" Target="http://link.springer.com/book/10.1007/978-90-481-9133-8" TargetMode="External"/><Relationship Id="rId10" Type="http://schemas.openxmlformats.org/officeDocument/2006/relationships/image" Target="../media/image42.jpg"/><Relationship Id="rId4" Type="http://schemas.openxmlformats.org/officeDocument/2006/relationships/hyperlink" Target="http://doi.org/10.1007/s11119-009-9134-0" TargetMode="External"/><Relationship Id="rId9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ngelo.podagrosi@gmail.com" TargetMode="External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ullcoop.com/agronomy/gri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fieldview.precisionplanting.com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agleader.com/kbp/index.php?View=afile&amp;EntryID=1549&amp;AttachID=3393" TargetMode="External"/><Relationship Id="rId5" Type="http://schemas.openxmlformats.org/officeDocument/2006/relationships/hyperlink" Target="https://cloud.precisionplanting.com/pubs/?view=0Bx7V2J-P2yNZYUpneWRwRm90ZW8" TargetMode="External"/><Relationship Id="rId4" Type="http://schemas.openxmlformats.org/officeDocument/2006/relationships/hyperlink" Target="http://www.precisionplanting.com/PDF/FieldView_Operators_Guide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leader.com/products/sms-software/advanced/" TargetMode="External"/><Relationship Id="rId3" Type="http://schemas.openxmlformats.org/officeDocument/2006/relationships/hyperlink" Target="https://www.deere.com/en_US/products/equipment/ag_management_solutions/information_management/information_management.page" TargetMode="External"/><Relationship Id="rId7" Type="http://schemas.openxmlformats.org/officeDocument/2006/relationships/hyperlink" Target="https://fieldview.precisionplanting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agfiniti.com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6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hyperlink" Target="http://www.opengeospatial.org/" TargetMode="External"/><Relationship Id="rId5" Type="http://schemas.openxmlformats.org/officeDocument/2006/relationships/image" Target="../media/image17.png"/><Relationship Id="rId10" Type="http://schemas.openxmlformats.org/officeDocument/2006/relationships/hyperlink" Target="https://github.com/geoserver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en.wikipedia.org/wiki/PostG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3999" y="36512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Capstone Proposal:</a:t>
            </a:r>
            <a:br>
              <a:rPr lang="en-US" sz="4800" b="1" dirty="0"/>
            </a:br>
            <a:r>
              <a:rPr lang="en-US" sz="4800" b="1" dirty="0"/>
              <a:t>A FOSS Web Mapping Solution for Disparate Precision Agriculture Data</a:t>
            </a:r>
            <a:endParaRPr lang="en-US" sz="4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0" y="371948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Angelo Podagrosi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Penn State University - World Campus, MGIS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November 2, 2016</a:t>
            </a:r>
          </a:p>
        </p:txBody>
      </p:sp>
    </p:spTree>
    <p:extLst>
      <p:ext uri="{BB962C8B-B14F-4D97-AF65-F5344CB8AC3E}">
        <p14:creationId xmlns:p14="http://schemas.microsoft.com/office/powerpoint/2010/main" val="274846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81" y="4737876"/>
            <a:ext cx="2348176" cy="1494294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3525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spc="200" dirty="0"/>
              <a:t>Methods: Spatial Visualization of Data (Objective 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199" y="5557841"/>
            <a:ext cx="2857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Leaflet or OpenLayers3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4" y="5095045"/>
            <a:ext cx="1471616" cy="389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2" y="4809570"/>
            <a:ext cx="719139" cy="7191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18387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Web Map Elements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03" y="1484333"/>
            <a:ext cx="2698495" cy="2339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25" y="1509420"/>
            <a:ext cx="707648" cy="65124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924171"/>
              </p:ext>
            </p:extLst>
          </p:nvPr>
        </p:nvGraphicFramePr>
        <p:xfrm>
          <a:off x="95252" y="6600825"/>
          <a:ext cx="12001500" cy="2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02373385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91412752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1151366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04949960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532080898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4849925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Outline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Precision Ag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PA Challenges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Objectives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Methods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Phases &amp; Results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434075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6416159"/>
            <a:ext cx="38957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Sources: </a:t>
            </a:r>
            <a:r>
              <a:rPr lang="en-US" sz="600" u="sng" dirty="0">
                <a:hlinkClick r:id="rId7"/>
              </a:rPr>
              <a:t>http://openlayers.org/</a:t>
            </a:r>
            <a:r>
              <a:rPr lang="en-US" sz="600" dirty="0"/>
              <a:t>, </a:t>
            </a:r>
            <a:r>
              <a:rPr lang="en-US" sz="600" u="sng" dirty="0">
                <a:hlinkClick r:id="rId8"/>
              </a:rPr>
              <a:t>http://leafletjs.com/</a:t>
            </a:r>
            <a:r>
              <a:rPr lang="en-US" sz="600" u="sng" dirty="0"/>
              <a:t>, </a:t>
            </a:r>
            <a:r>
              <a:rPr lang="en-US" sz="700" u="sng" dirty="0">
                <a:hlinkClick r:id="rId9"/>
              </a:rPr>
              <a:t>http://getbootstrap.com/</a:t>
            </a:r>
            <a:r>
              <a:rPr lang="en-US" sz="700" dirty="0"/>
              <a:t>, </a:t>
            </a:r>
            <a:r>
              <a:rPr lang="en-US" sz="700" u="sng" dirty="0">
                <a:hlinkClick r:id="rId10"/>
              </a:rPr>
              <a:t>https://jquery.com</a:t>
            </a:r>
            <a:endParaRPr lang="en-US" sz="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19773" y="5497115"/>
            <a:ext cx="28170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jQuery  &amp; Bootstrap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177" y="4890663"/>
            <a:ext cx="594360" cy="594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93" y="4840684"/>
            <a:ext cx="1463040" cy="798022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0" y="1494871"/>
            <a:ext cx="5772150" cy="275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Development of web map</a:t>
            </a:r>
          </a:p>
          <a:p>
            <a:r>
              <a:rPr lang="en-US" sz="2700" dirty="0"/>
              <a:t>Access data from GeoServer</a:t>
            </a:r>
          </a:p>
          <a:p>
            <a:r>
              <a:rPr lang="en-US" sz="2700" dirty="0"/>
              <a:t>Web services</a:t>
            </a:r>
          </a:p>
          <a:p>
            <a:pPr lvl="1"/>
            <a:r>
              <a:rPr lang="en-US" dirty="0"/>
              <a:t>Soil survey, imagery, hydrology</a:t>
            </a:r>
          </a:p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34" y="1601180"/>
            <a:ext cx="3314099" cy="224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277" y="2032511"/>
            <a:ext cx="973623" cy="1243620"/>
          </a:xfrm>
          <a:prstGeom prst="rect">
            <a:avLst/>
          </a:prstGeom>
        </p:spPr>
      </p:pic>
      <p:sp>
        <p:nvSpPr>
          <p:cNvPr id="22" name="Arrow: Right 21"/>
          <p:cNvSpPr/>
          <p:nvPr/>
        </p:nvSpPr>
        <p:spPr>
          <a:xfrm>
            <a:off x="7133180" y="2398289"/>
            <a:ext cx="630391" cy="52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5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4168"/>
            <a:ext cx="10515600" cy="2498466"/>
          </a:xfrm>
        </p:spPr>
        <p:txBody>
          <a:bodyPr/>
          <a:lstStyle/>
          <a:p>
            <a:r>
              <a:rPr lang="en-US" dirty="0"/>
              <a:t>Generate custom reports, tables, visualizations</a:t>
            </a:r>
          </a:p>
          <a:p>
            <a:r>
              <a:rPr lang="en-US" dirty="0"/>
              <a:t>Analyze change in yields</a:t>
            </a:r>
          </a:p>
          <a:p>
            <a:r>
              <a:rPr lang="en-US" dirty="0"/>
              <a:t>Relationships of farming inputs and output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2635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spc="50" dirty="0"/>
              <a:t>Methods: Reports &amp; Graphical Visualizations (Objective 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80" y="5218113"/>
            <a:ext cx="578137" cy="5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50" y="5041065"/>
            <a:ext cx="868680" cy="868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96" y="5109645"/>
            <a:ext cx="657251" cy="731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486442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Visualization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263" y="2845702"/>
            <a:ext cx="3904540" cy="219536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924171"/>
              </p:ext>
            </p:extLst>
          </p:nvPr>
        </p:nvGraphicFramePr>
        <p:xfrm>
          <a:off x="95252" y="6600825"/>
          <a:ext cx="12001500" cy="2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02373385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91412752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1151366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04949960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532080898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4849925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Outline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Precision Ag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PA Challenges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Objectives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Methods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Phases &amp; Results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43407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81500" y="5929104"/>
            <a:ext cx="85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8325" y="5929104"/>
            <a:ext cx="46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3148" y="5929104"/>
            <a:ext cx="85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Bokeh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8" y="6410227"/>
            <a:ext cx="12272078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Sources: </a:t>
            </a:r>
            <a:r>
              <a:rPr lang="en-US" sz="600" dirty="0">
                <a:hlinkClick r:id="rId6"/>
              </a:rPr>
              <a:t>https://plotcon.plot.ly/</a:t>
            </a:r>
            <a:r>
              <a:rPr lang="en-US" sz="600" dirty="0"/>
              <a:t>, </a:t>
            </a:r>
            <a:r>
              <a:rPr lang="en-US" sz="600" u="sng" dirty="0">
                <a:hlinkClick r:id="rId7"/>
              </a:rPr>
              <a:t>https://egghead.io/technologies/d3</a:t>
            </a:r>
            <a:r>
              <a:rPr lang="en-US" sz="600" dirty="0"/>
              <a:t>, </a:t>
            </a:r>
            <a:r>
              <a:rPr lang="en-US" sz="600" u="sng" dirty="0">
                <a:hlinkClick r:id="rId8"/>
              </a:rPr>
              <a:t>http://bokeh.pydata.org/en/latest/</a:t>
            </a:r>
            <a:endParaRPr lang="en-US" sz="600" dirty="0"/>
          </a:p>
          <a:p>
            <a:endParaRPr lang="en-US" sz="770" dirty="0"/>
          </a:p>
        </p:txBody>
      </p:sp>
      <p:sp>
        <p:nvSpPr>
          <p:cNvPr id="18" name="TextBox 17"/>
          <p:cNvSpPr txBox="1"/>
          <p:nvPr/>
        </p:nvSpPr>
        <p:spPr>
          <a:xfrm>
            <a:off x="8064500" y="2483767"/>
            <a:ext cx="412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Yield Table Generated by User</a:t>
            </a:r>
          </a:p>
        </p:txBody>
      </p:sp>
    </p:spTree>
    <p:extLst>
      <p:ext uri="{BB962C8B-B14F-4D97-AF65-F5344CB8AC3E}">
        <p14:creationId xmlns:p14="http://schemas.microsoft.com/office/powerpoint/2010/main" val="41418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-1333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spc="200" dirty="0"/>
              <a:t>Project Phases &amp; Timeline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96187"/>
            <a:ext cx="11259441" cy="578855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241643"/>
              </p:ext>
            </p:extLst>
          </p:nvPr>
        </p:nvGraphicFramePr>
        <p:xfrm>
          <a:off x="95252" y="6600825"/>
          <a:ext cx="12001500" cy="2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02373385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91412752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1151366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04949960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532080898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4849925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Outline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Precision Ag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PA Challenges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Objectives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Methods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Phases &amp; Results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43407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6433554"/>
            <a:ext cx="12272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Sources: </a:t>
            </a:r>
            <a:r>
              <a:rPr lang="en-US" sz="600" u="sng" dirty="0">
                <a:hlinkClick r:id="rId3"/>
              </a:rPr>
              <a:t>https://en.wikipedia.org/wiki/PostGIS</a:t>
            </a:r>
            <a:r>
              <a:rPr lang="en-US" sz="600" dirty="0"/>
              <a:t>, </a:t>
            </a:r>
            <a:r>
              <a:rPr lang="en-US" sz="600" u="sng" dirty="0">
                <a:hlinkClick r:id="rId4"/>
              </a:rPr>
              <a:t>https://github.com/geoserver</a:t>
            </a:r>
            <a:r>
              <a:rPr lang="en-US" sz="600" dirty="0"/>
              <a:t>, </a:t>
            </a:r>
            <a:r>
              <a:rPr lang="en-US" sz="600" dirty="0">
                <a:hlinkClick r:id="rId5"/>
              </a:rPr>
              <a:t>http://www.opengeospatial.org/</a:t>
            </a:r>
            <a:r>
              <a:rPr lang="en-US" sz="600" dirty="0"/>
              <a:t>, </a:t>
            </a:r>
            <a:r>
              <a:rPr lang="en-US" sz="600" u="sng" dirty="0">
                <a:hlinkClick r:id="rId6"/>
              </a:rPr>
              <a:t>http://openlayers.org/</a:t>
            </a:r>
            <a:r>
              <a:rPr lang="en-US" sz="600" dirty="0"/>
              <a:t>, </a:t>
            </a:r>
            <a:r>
              <a:rPr lang="en-US" sz="600" u="sng" dirty="0">
                <a:hlinkClick r:id="rId7"/>
              </a:rPr>
              <a:t>http://leafletjs.com/</a:t>
            </a:r>
            <a:r>
              <a:rPr lang="en-US" sz="600" dirty="0"/>
              <a:t>, </a:t>
            </a:r>
            <a:r>
              <a:rPr lang="en-US" sz="600" u="sng" dirty="0">
                <a:hlinkClick r:id="rId8"/>
              </a:rPr>
              <a:t>http://getbootstrap.com/</a:t>
            </a:r>
            <a:r>
              <a:rPr lang="en-US" sz="600" dirty="0"/>
              <a:t>, </a:t>
            </a:r>
            <a:r>
              <a:rPr lang="en-US" sz="600" u="sng" dirty="0">
                <a:hlinkClick r:id="rId9"/>
              </a:rPr>
              <a:t>https://jquery.com/</a:t>
            </a:r>
            <a:r>
              <a:rPr lang="en-US" sz="600" dirty="0"/>
              <a:t>, </a:t>
            </a:r>
            <a:r>
              <a:rPr lang="en-US" sz="600" dirty="0">
                <a:hlinkClick r:id="rId10"/>
              </a:rPr>
              <a:t>https://plotcon.plot.ly/</a:t>
            </a:r>
            <a:r>
              <a:rPr lang="en-US" sz="600" dirty="0"/>
              <a:t>, </a:t>
            </a:r>
            <a:r>
              <a:rPr lang="en-US" sz="600" u="sng" dirty="0">
                <a:hlinkClick r:id="rId11"/>
              </a:rPr>
              <a:t>https://egghead.io/technologies/d3</a:t>
            </a:r>
            <a:r>
              <a:rPr lang="en-US" sz="600" dirty="0"/>
              <a:t>, </a:t>
            </a:r>
            <a:r>
              <a:rPr lang="en-US" sz="600" u="sng" dirty="0">
                <a:hlinkClick r:id="rId12"/>
              </a:rPr>
              <a:t>http://bokeh.pydata.org/en/latest/</a:t>
            </a:r>
            <a:endParaRPr lang="en-US" sz="600" dirty="0"/>
          </a:p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55527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Prototype application to visualize disparate data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Analyze relationships</a:t>
            </a:r>
          </a:p>
          <a:p>
            <a:pPr lvl="1"/>
            <a:r>
              <a:rPr lang="en-US" dirty="0"/>
              <a:t>Soil – Seed – Yield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spc="200" dirty="0"/>
              <a:t>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04" y="4001294"/>
            <a:ext cx="2594296" cy="1924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3" y="4001294"/>
            <a:ext cx="3352800" cy="2034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61" y="2301876"/>
            <a:ext cx="3955940" cy="24137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99576" y="5962837"/>
            <a:ext cx="30973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Source: </a:t>
            </a:r>
            <a:r>
              <a:rPr lang="en-US" sz="600" u="sng" dirty="0">
                <a:hlinkClick r:id="rId5"/>
              </a:rPr>
              <a:t>https://webapp.agron.ksu.edu/agr_social/eu_article.throck?article_id=865</a:t>
            </a:r>
            <a:r>
              <a:rPr lang="en-US" sz="6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9544" y="4715670"/>
            <a:ext cx="65434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Source: Author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219867"/>
              </p:ext>
            </p:extLst>
          </p:nvPr>
        </p:nvGraphicFramePr>
        <p:xfrm>
          <a:off x="95252" y="6600825"/>
          <a:ext cx="12001500" cy="2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02373385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91412752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1151366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04949960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532080898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4849925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Outline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Precision Ag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PA Challenges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Objectives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Methods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Phases &amp; Results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434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115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200" dirty="0"/>
              <a:t>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Open source-based web mapping and visualization application for disparate data</a:t>
            </a:r>
          </a:p>
          <a:p>
            <a:pPr lvl="1"/>
            <a:r>
              <a:rPr lang="en-US" dirty="0"/>
              <a:t>No software licensing concerns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Detailed documentation of web mapping application for replication to support other industries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Potential presentation: FOSS4G: Boston Aug ‘17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48" y="4556892"/>
            <a:ext cx="2072863" cy="907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13581" y="5381998"/>
            <a:ext cx="15430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Source: </a:t>
            </a:r>
            <a:r>
              <a:rPr lang="en-US" sz="600" dirty="0">
                <a:hlinkClick r:id="rId3"/>
              </a:rPr>
              <a:t>http://2017.foss4g.org/</a:t>
            </a:r>
            <a:r>
              <a:rPr lang="en-US" sz="600" dirty="0"/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459273"/>
              </p:ext>
            </p:extLst>
          </p:nvPr>
        </p:nvGraphicFramePr>
        <p:xfrm>
          <a:off x="95252" y="6600825"/>
          <a:ext cx="12001500" cy="2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02373385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91412752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1151366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04949960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532080898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4849925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Outline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Precision Ag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PA Challenges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Objectives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Methods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Phases &amp; Results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434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094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spc="200" dirty="0"/>
              <a:t>Selected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7525"/>
            <a:ext cx="10220325" cy="4351338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 err="1"/>
              <a:t>Daberkow</a:t>
            </a:r>
            <a:r>
              <a:rPr lang="en-US" sz="2300" dirty="0"/>
              <a:t>, S. G., &amp; McBride, W. D. (2003). Farm and operator characteristics affecting the awareness and adoption of precision agriculture technologies in the US. </a:t>
            </a:r>
            <a:r>
              <a:rPr lang="en-US" sz="2300" i="1" dirty="0"/>
              <a:t>Precision Agriculture</a:t>
            </a:r>
            <a:r>
              <a:rPr lang="en-US" sz="2300" dirty="0"/>
              <a:t>, </a:t>
            </a:r>
            <a:r>
              <a:rPr lang="en-US" sz="2300" i="1" dirty="0"/>
              <a:t>4</a:t>
            </a:r>
            <a:r>
              <a:rPr lang="en-US" sz="2300" dirty="0"/>
              <a:t>(2), 163–177. </a:t>
            </a:r>
            <a:r>
              <a:rPr lang="en-US" sz="2300" dirty="0">
                <a:hlinkClick r:id="rId2"/>
              </a:rPr>
              <a:t>http://doi.org/10.1023/A:1024557205871</a:t>
            </a:r>
            <a:endParaRPr lang="en-US" sz="2300" dirty="0"/>
          </a:p>
          <a:p>
            <a:r>
              <a:rPr lang="en-US" sz="2300" dirty="0"/>
              <a:t>Erickson, B., &amp; </a:t>
            </a:r>
            <a:r>
              <a:rPr lang="en-US" sz="2300" dirty="0" err="1"/>
              <a:t>Widmar</a:t>
            </a:r>
            <a:r>
              <a:rPr lang="en-US" sz="2300" dirty="0"/>
              <a:t>, D. A. (2015). Precision Agricultural Services Dealership Survey Results, 2015; sponsored by </a:t>
            </a:r>
            <a:r>
              <a:rPr lang="en-US" sz="2300" dirty="0" err="1"/>
              <a:t>CropLife</a:t>
            </a:r>
            <a:r>
              <a:rPr lang="en-US" sz="2300" dirty="0"/>
              <a:t> magazine and Purdue’s Center for Food and Agricultural Business. Retrieved from </a:t>
            </a:r>
            <a:r>
              <a:rPr lang="en-US" sz="2300" dirty="0">
                <a:hlinkClick r:id="rId3"/>
              </a:rPr>
              <a:t>http://agribusiness.purdue.edu/files/file/2015-crop-life-purdue-precision-dealer-survey.pdf</a:t>
            </a:r>
            <a:endParaRPr lang="en-US" sz="2300" dirty="0"/>
          </a:p>
          <a:p>
            <a:r>
              <a:rPr lang="en-US" sz="2300" dirty="0"/>
              <a:t>Nash, E., </a:t>
            </a:r>
            <a:r>
              <a:rPr lang="en-US" sz="2300" dirty="0" err="1"/>
              <a:t>Korduan</a:t>
            </a:r>
            <a:r>
              <a:rPr lang="en-US" sz="2300" dirty="0"/>
              <a:t>, P., &amp; Bill, R. (2009). Applications of Open Geospatial web services in precision agriculture: A review. </a:t>
            </a:r>
            <a:r>
              <a:rPr lang="en-US" sz="2300" i="1" dirty="0"/>
              <a:t>Precision Agriculture</a:t>
            </a:r>
            <a:r>
              <a:rPr lang="en-US" sz="2300" dirty="0"/>
              <a:t>, </a:t>
            </a:r>
            <a:r>
              <a:rPr lang="en-US" sz="2300" i="1" dirty="0"/>
              <a:t>10</a:t>
            </a:r>
            <a:r>
              <a:rPr lang="en-US" sz="2300" dirty="0"/>
              <a:t>(6), 546–560. </a:t>
            </a:r>
            <a:r>
              <a:rPr lang="en-US" sz="2300" dirty="0">
                <a:hlinkClick r:id="rId4"/>
              </a:rPr>
              <a:t>http://doi.org/10.1007/s11119-009-9134-0</a:t>
            </a:r>
            <a:endParaRPr lang="en-US" sz="2300" dirty="0"/>
          </a:p>
          <a:p>
            <a:r>
              <a:rPr lang="en-US" sz="2300" dirty="0"/>
              <a:t>Oliver, M. A. (2013). </a:t>
            </a:r>
            <a:r>
              <a:rPr lang="en-US" sz="2300" i="1" dirty="0"/>
              <a:t>Precision agriculture and </a:t>
            </a:r>
            <a:r>
              <a:rPr lang="en-US" sz="2300" i="1" dirty="0" err="1"/>
              <a:t>geostatistics</a:t>
            </a:r>
            <a:r>
              <a:rPr lang="en-US" sz="2300" dirty="0"/>
              <a:t>. (M. A. Oliver, Ed.). London: Springer. Retrieved from </a:t>
            </a:r>
            <a:r>
              <a:rPr lang="en-US" sz="2300" dirty="0">
                <a:hlinkClick r:id="rId5"/>
              </a:rPr>
              <a:t>http://link.springer.com/book/10.1007%2F978-90-481-9133-8</a:t>
            </a:r>
            <a:endParaRPr lang="en-US" sz="2300" dirty="0"/>
          </a:p>
          <a:p>
            <a:r>
              <a:rPr lang="en-US" sz="2300" dirty="0" err="1"/>
              <a:t>Pierpaoli</a:t>
            </a:r>
            <a:r>
              <a:rPr lang="en-US" sz="2300" dirty="0"/>
              <a:t>, E., Carli, G., </a:t>
            </a:r>
            <a:r>
              <a:rPr lang="en-US" sz="2300" dirty="0" err="1"/>
              <a:t>Pignatti</a:t>
            </a:r>
            <a:r>
              <a:rPr lang="en-US" sz="2300" dirty="0"/>
              <a:t>, E., &amp; </a:t>
            </a:r>
            <a:r>
              <a:rPr lang="en-US" sz="2300" dirty="0" err="1"/>
              <a:t>Canavari</a:t>
            </a:r>
            <a:r>
              <a:rPr lang="en-US" sz="2300" dirty="0"/>
              <a:t>, M. (2013). Drivers of Precision Agriculture Technologies Adoption: A Literature Review. </a:t>
            </a:r>
            <a:r>
              <a:rPr lang="en-US" sz="2300" i="1" dirty="0"/>
              <a:t>Procedia Technology</a:t>
            </a:r>
            <a:r>
              <a:rPr lang="en-US" sz="2300" dirty="0"/>
              <a:t>, </a:t>
            </a:r>
            <a:r>
              <a:rPr lang="en-US" sz="2300" i="1" dirty="0"/>
              <a:t>8</a:t>
            </a:r>
            <a:r>
              <a:rPr lang="en-US" sz="2300" dirty="0"/>
              <a:t>(</a:t>
            </a:r>
            <a:r>
              <a:rPr lang="en-US" sz="2300" dirty="0" err="1"/>
              <a:t>Haicta</a:t>
            </a:r>
            <a:r>
              <a:rPr lang="en-US" sz="2300" dirty="0"/>
              <a:t>), 61–69. </a:t>
            </a:r>
            <a:r>
              <a:rPr lang="en-US" sz="2300" dirty="0">
                <a:hlinkClick r:id="rId6"/>
              </a:rPr>
              <a:t>http://doi.org/10.1016/j.protcy.2013.11.010</a:t>
            </a:r>
            <a:endParaRPr lang="en-US" sz="2300" dirty="0"/>
          </a:p>
          <a:p>
            <a:r>
              <a:rPr lang="en-US" sz="2300" dirty="0"/>
              <a:t>Schimmelpfennig, D., &amp; </a:t>
            </a:r>
            <a:r>
              <a:rPr lang="en-US" sz="2300" dirty="0" err="1"/>
              <a:t>Ebel</a:t>
            </a:r>
            <a:r>
              <a:rPr lang="en-US" sz="2300" dirty="0"/>
              <a:t>, R. (2011). On the doorstep of the information age : recent adoption of precision agriculture / David Schimmelpfennig, Robert </a:t>
            </a:r>
            <a:r>
              <a:rPr lang="en-US" sz="2300" dirty="0" err="1"/>
              <a:t>Ebel</a:t>
            </a:r>
            <a:r>
              <a:rPr lang="en-US" sz="2300" dirty="0"/>
              <a:t>. </a:t>
            </a:r>
            <a:r>
              <a:rPr lang="en-US" sz="2300" i="1" dirty="0" err="1"/>
              <a:t>Usda</a:t>
            </a:r>
            <a:r>
              <a:rPr lang="en-US" sz="2300" dirty="0"/>
              <a:t>, (80), 31. Retrieved from http://search.ebscohost.com/login.aspx?direct=true&amp;db=agr&amp;AN=CAT31089147&amp;site=ehost-live&amp;scope=cite</a:t>
            </a:r>
          </a:p>
          <a:p>
            <a:r>
              <a:rPr lang="en-US" sz="2300" dirty="0" err="1"/>
              <a:t>Usery</a:t>
            </a:r>
            <a:r>
              <a:rPr lang="en-US" sz="2300" dirty="0"/>
              <a:t>, E. L., Bosch, D. D., Finn, M. P., Wells, T., </a:t>
            </a:r>
            <a:r>
              <a:rPr lang="en-US" sz="2300" dirty="0" err="1"/>
              <a:t>Pocknee</a:t>
            </a:r>
            <a:r>
              <a:rPr lang="en-US" sz="2300" dirty="0"/>
              <a:t>, S., &amp; </a:t>
            </a:r>
            <a:r>
              <a:rPr lang="en-US" sz="2300" dirty="0" err="1"/>
              <a:t>Kvien</a:t>
            </a:r>
            <a:r>
              <a:rPr lang="en-US" sz="2300" dirty="0"/>
              <a:t>, C. (2009). GIS in Precision Agriculture and Watershed Management. In M. Madden (Ed.), </a:t>
            </a:r>
            <a:r>
              <a:rPr lang="en-US" sz="2300" i="1" dirty="0"/>
              <a:t>Manual of Geographic Information Systems</a:t>
            </a:r>
            <a:r>
              <a:rPr lang="en-US" sz="2300" dirty="0"/>
              <a:t> (pp. 1169–1198). Bethesda, MD: ASPRS.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216" y="5556758"/>
            <a:ext cx="1548216" cy="1164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" y="5644929"/>
            <a:ext cx="1577419" cy="1181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1" y="342343"/>
            <a:ext cx="1839328" cy="1218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76" y="5560304"/>
            <a:ext cx="1722717" cy="1138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25" y="5558282"/>
            <a:ext cx="1719072" cy="1139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812" y="338744"/>
            <a:ext cx="1840992" cy="1225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49485" y="6642556"/>
            <a:ext cx="8114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Author</a:t>
            </a:r>
          </a:p>
        </p:txBody>
      </p:sp>
    </p:spTree>
    <p:extLst>
      <p:ext uri="{BB962C8B-B14F-4D97-AF65-F5344CB8AC3E}">
        <p14:creationId xmlns:p14="http://schemas.microsoft.com/office/powerpoint/2010/main" val="354748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200" dirty="0"/>
              <a:t>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2180585"/>
            <a:ext cx="4503432" cy="2992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642556"/>
            <a:ext cx="8114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Author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29" y="1690688"/>
            <a:ext cx="2643889" cy="1985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08" y="4344924"/>
            <a:ext cx="2645664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6503" y="5865983"/>
            <a:ext cx="4378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Angelo Podagrosi</a:t>
            </a:r>
          </a:p>
          <a:p>
            <a:pPr algn="ctr"/>
            <a:r>
              <a:rPr lang="en-US" dirty="0">
                <a:hlinkClick r:id="rId5"/>
              </a:rPr>
              <a:t>angelo.podagrosi@gmail.com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7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200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Precision Agriculture</a:t>
            </a:r>
          </a:p>
          <a:p>
            <a:pPr lvl="1"/>
            <a:r>
              <a:rPr lang="en-US" dirty="0"/>
              <a:t>Background</a:t>
            </a:r>
          </a:p>
          <a:p>
            <a:pPr lvl="1"/>
            <a:r>
              <a:rPr lang="en-US" dirty="0"/>
              <a:t>Challenges</a:t>
            </a:r>
          </a:p>
          <a:p>
            <a:r>
              <a:rPr lang="en-US" dirty="0"/>
              <a:t>Project Objectives </a:t>
            </a:r>
          </a:p>
          <a:p>
            <a:pPr lvl="1"/>
            <a:r>
              <a:rPr lang="en-US" dirty="0"/>
              <a:t>Address challenges of disparate precision agriculture data</a:t>
            </a:r>
          </a:p>
          <a:p>
            <a:r>
              <a:rPr lang="en-US" dirty="0"/>
              <a:t>Project Phases &amp; Timelines</a:t>
            </a:r>
          </a:p>
          <a:p>
            <a:r>
              <a:rPr lang="en-US" dirty="0"/>
              <a:t>Results &amp; Deliverables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110115"/>
              </p:ext>
            </p:extLst>
          </p:nvPr>
        </p:nvGraphicFramePr>
        <p:xfrm>
          <a:off x="95252" y="6600825"/>
          <a:ext cx="12001500" cy="2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02373385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91412752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1151366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04949960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532080898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4849925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Outline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Precision Ag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PA Challenges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Objectives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Methods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Phases &amp; Results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434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82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200" dirty="0"/>
              <a:t>Precision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Technology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Enabled by highly-accurate position information</a:t>
            </a:r>
          </a:p>
          <a:p>
            <a:r>
              <a:rPr lang="en-US" dirty="0"/>
              <a:t>Auto-steering equipment</a:t>
            </a:r>
          </a:p>
          <a:p>
            <a:r>
              <a:rPr lang="en-US" dirty="0"/>
              <a:t>Variable-rate technology (planting, treatments)</a:t>
            </a:r>
          </a:p>
          <a:p>
            <a:r>
              <a:rPr lang="en-US" dirty="0"/>
              <a:t>Yield monitors</a:t>
            </a:r>
          </a:p>
          <a:p>
            <a:r>
              <a:rPr lang="en-US" dirty="0"/>
              <a:t>Soil samples</a:t>
            </a:r>
          </a:p>
          <a:p>
            <a:endParaRPr lang="en-US" sz="1400" dirty="0"/>
          </a:p>
          <a:p>
            <a:r>
              <a:rPr lang="en-US" dirty="0"/>
              <a:t>Benefits of precision agriculture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33" y="4363016"/>
            <a:ext cx="1355606" cy="1804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20777" y="6134099"/>
            <a:ext cx="65434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Source: Author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86" y="4441375"/>
            <a:ext cx="1974392" cy="14807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85605" y="5922169"/>
            <a:ext cx="1752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Source: </a:t>
            </a:r>
            <a:r>
              <a:rPr lang="en-US" sz="600" u="sng" dirty="0">
                <a:hlinkClick r:id="rId4"/>
              </a:rPr>
              <a:t>http://www.hullcoop.com/agronomy/grid</a:t>
            </a:r>
            <a:endParaRPr lang="en-US" sz="6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659595"/>
              </p:ext>
            </p:extLst>
          </p:nvPr>
        </p:nvGraphicFramePr>
        <p:xfrm>
          <a:off x="95252" y="6600825"/>
          <a:ext cx="12001500" cy="2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02373385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91412752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1151366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04949960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532080898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4849925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Outline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Precision Ag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PA Challenges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Objectives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Methods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Phases &amp; Results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434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28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200" dirty="0"/>
              <a:t>Precision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644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DATA!!!</a:t>
            </a:r>
          </a:p>
          <a:p>
            <a:r>
              <a:rPr lang="en-US" dirty="0"/>
              <a:t>Planting: locations, density, type of seed</a:t>
            </a:r>
          </a:p>
          <a:p>
            <a:r>
              <a:rPr lang="en-US" dirty="0"/>
              <a:t>Treatments</a:t>
            </a:r>
          </a:p>
          <a:p>
            <a:r>
              <a:rPr lang="en-US" dirty="0"/>
              <a:t>Yield </a:t>
            </a:r>
          </a:p>
          <a:p>
            <a:r>
              <a:rPr lang="en-US" dirty="0"/>
              <a:t>Soil quality</a:t>
            </a:r>
          </a:p>
          <a:p>
            <a:r>
              <a:rPr lang="en-US" dirty="0"/>
              <a:t>Equipment tracks</a:t>
            </a:r>
          </a:p>
          <a:p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900" y="1523702"/>
            <a:ext cx="3929685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17" y="3972003"/>
            <a:ext cx="3920568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68071" y="6258627"/>
            <a:ext cx="19800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Source: Author &amp; </a:t>
            </a:r>
            <a:r>
              <a:rPr lang="en-US" sz="600" dirty="0">
                <a:hlinkClick r:id="rId5"/>
              </a:rPr>
              <a:t>https://fieldview.precisionplanting.com</a:t>
            </a:r>
            <a:endParaRPr lang="en-US" sz="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29" y="2940719"/>
            <a:ext cx="2703366" cy="120503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04508"/>
              </p:ext>
            </p:extLst>
          </p:nvPr>
        </p:nvGraphicFramePr>
        <p:xfrm>
          <a:off x="95252" y="6600825"/>
          <a:ext cx="12001500" cy="2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02373385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91412752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1151366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04949960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532080898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4849925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Outline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Precision Ag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PA Challenges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Objectives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Methods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Phases &amp; Results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434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90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1) Costs</a:t>
            </a:r>
          </a:p>
          <a:p>
            <a:pPr lvl="1"/>
            <a:r>
              <a:rPr lang="en-US" dirty="0"/>
              <a:t>Equipment</a:t>
            </a:r>
          </a:p>
          <a:p>
            <a:pPr lvl="1"/>
            <a:r>
              <a:rPr lang="en-US" dirty="0"/>
              <a:t>Aftermarket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2) Technology</a:t>
            </a:r>
          </a:p>
          <a:p>
            <a:pPr lvl="1"/>
            <a:r>
              <a:rPr lang="en-US" dirty="0"/>
              <a:t>Complexity </a:t>
            </a:r>
          </a:p>
          <a:p>
            <a:pPr lvl="1"/>
            <a:r>
              <a:rPr lang="en-US" dirty="0"/>
              <a:t>Expertise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200" dirty="0"/>
              <a:t>Barriers to Precision Agriculture Adoption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04" y="3513872"/>
            <a:ext cx="1439245" cy="1857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63226" y="5354202"/>
            <a:ext cx="1162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39 pages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732" y="3513146"/>
            <a:ext cx="1435368" cy="1856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647216" y="5354202"/>
            <a:ext cx="1162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163 pages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6418025"/>
            <a:ext cx="9648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Source: </a:t>
            </a:r>
            <a:r>
              <a:rPr lang="en-US" sz="600" dirty="0">
                <a:hlinkClick r:id="rId4"/>
              </a:rPr>
              <a:t>http://www.precisionplanting.com/PDF/FieldView_Operators_Guide.pdf</a:t>
            </a:r>
            <a:r>
              <a:rPr lang="en-US" sz="600" dirty="0"/>
              <a:t>,  </a:t>
            </a:r>
            <a:r>
              <a:rPr lang="en-US" sz="600" dirty="0">
                <a:hlinkClick r:id="rId5"/>
              </a:rPr>
              <a:t>https://cloud.precisionplanting.com/pubs/?view=0Bx7V2J-P2yNZYUpneWRwRm90ZW8</a:t>
            </a:r>
            <a:r>
              <a:rPr lang="en-US" sz="600" dirty="0"/>
              <a:t>, </a:t>
            </a:r>
            <a:r>
              <a:rPr lang="en-US" sz="600" dirty="0">
                <a:hlinkClick r:id="rId6"/>
              </a:rPr>
              <a:t>https://support.agleader.com/kbp/index.php?View=afile&amp;EntryID=1549&amp;AttachID=3393</a:t>
            </a:r>
            <a:endParaRPr lang="en-US" sz="600" dirty="0"/>
          </a:p>
          <a:p>
            <a:endParaRPr lang="en-US" sz="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2" y="3514443"/>
            <a:ext cx="1431258" cy="1856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896666" y="5354202"/>
            <a:ext cx="1162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41 pages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929227"/>
              </p:ext>
            </p:extLst>
          </p:nvPr>
        </p:nvGraphicFramePr>
        <p:xfrm>
          <a:off x="95252" y="6600825"/>
          <a:ext cx="12001500" cy="2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02373385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91412752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1151366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04949960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532080898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4849925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Outline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Precision Ag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PA Challenges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Objectives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Methods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Phases &amp; Results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434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62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15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spc="200" dirty="0"/>
              <a:t>Barriers to Precision Agriculture Adoption: </a:t>
            </a:r>
            <a:br>
              <a:rPr lang="en-US" b="1" spc="200" dirty="0"/>
            </a:br>
            <a:r>
              <a:rPr lang="en-US" b="1" spc="200" dirty="0"/>
              <a:t>3) Precision Ag. Data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805"/>
            <a:ext cx="10515600" cy="25935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Data inconsistencies and complexity</a:t>
            </a:r>
          </a:p>
          <a:p>
            <a:r>
              <a:rPr lang="en-US" dirty="0"/>
              <a:t>Collected using different vendor machinery</a:t>
            </a:r>
          </a:p>
          <a:p>
            <a:r>
              <a:rPr lang="en-US" dirty="0"/>
              <a:t>Data formats and access</a:t>
            </a:r>
          </a:p>
          <a:p>
            <a:r>
              <a:rPr lang="en-US" dirty="0"/>
              <a:t>Vendor viewers, portals, static reports</a:t>
            </a:r>
          </a:p>
          <a:p>
            <a:r>
              <a:rPr lang="en-US" dirty="0"/>
              <a:t>Challenges analyzing relationship between data</a:t>
            </a:r>
          </a:p>
          <a:p>
            <a:r>
              <a:rPr lang="en-US" dirty="0"/>
              <a:t>Industry attempts to address data compatibility issues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13" y="4366731"/>
            <a:ext cx="2455855" cy="1690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3160" y="6063599"/>
            <a:ext cx="246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Source: </a:t>
            </a:r>
            <a:r>
              <a:rPr lang="en-US" sz="600" u="sng" dirty="0">
                <a:hlinkClick r:id="rId3"/>
              </a:rPr>
              <a:t>https://www.deere.com/en_US/products/equipment/ag_management_solutions/information_management/information_management.page</a:t>
            </a:r>
            <a:endParaRPr lang="en-US" sz="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0" y="4276957"/>
            <a:ext cx="2674664" cy="18702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644" y="6111691"/>
            <a:ext cx="20193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Source: Author &amp; </a:t>
            </a:r>
            <a:r>
              <a:rPr lang="en-US" sz="600" u="sng" dirty="0">
                <a:hlinkClick r:id="rId5"/>
              </a:rPr>
              <a:t>https://www.agfiniti.com/</a:t>
            </a:r>
            <a:endParaRPr lang="en-US" sz="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84" y="4294442"/>
            <a:ext cx="3157169" cy="1835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8825" y="6102166"/>
            <a:ext cx="19800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Source: Author &amp; </a:t>
            </a:r>
            <a:r>
              <a:rPr lang="en-US" sz="600" dirty="0">
                <a:hlinkClick r:id="rId7"/>
              </a:rPr>
              <a:t>https://fieldview.precisionplanting.com</a:t>
            </a:r>
            <a:endParaRPr lang="en-US" sz="600" dirty="0"/>
          </a:p>
        </p:txBody>
      </p:sp>
      <p:sp>
        <p:nvSpPr>
          <p:cNvPr id="13" name="TextBox 12"/>
          <p:cNvSpPr txBox="1"/>
          <p:nvPr/>
        </p:nvSpPr>
        <p:spPr>
          <a:xfrm>
            <a:off x="9194124" y="5986136"/>
            <a:ext cx="173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Source: </a:t>
            </a:r>
            <a:r>
              <a:rPr lang="en-US" sz="600" u="sng" dirty="0">
                <a:hlinkClick r:id="rId8"/>
              </a:rPr>
              <a:t>http://www.agleader.com/products/sms-software/advanced/</a:t>
            </a:r>
            <a:endParaRPr lang="en-US" sz="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428" y="4457283"/>
            <a:ext cx="2714994" cy="15095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554" y="1949905"/>
            <a:ext cx="2591868" cy="22482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318668" y="4174166"/>
            <a:ext cx="20193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Source: Author &amp; </a:t>
            </a:r>
            <a:r>
              <a:rPr lang="en-US" sz="600" u="sng" dirty="0">
                <a:hlinkClick r:id="rId5"/>
              </a:rPr>
              <a:t>https://www.agfiniti.com/</a:t>
            </a:r>
            <a:endParaRPr lang="en-US" sz="6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50333"/>
              </p:ext>
            </p:extLst>
          </p:nvPr>
        </p:nvGraphicFramePr>
        <p:xfrm>
          <a:off x="95252" y="6600825"/>
          <a:ext cx="12001500" cy="2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02373385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91412752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1151366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04949960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532080898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4849925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Outline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Precision Ag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PA Challenges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Objectives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Methods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Phases &amp; Results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434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7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200" dirty="0"/>
              <a:t>Objective of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Address challenges of visualizing disparate data produced by precision agriculture operations</a:t>
            </a:r>
          </a:p>
          <a:p>
            <a:r>
              <a:rPr lang="en-US" dirty="0"/>
              <a:t>Develop on-line mapping environment</a:t>
            </a:r>
          </a:p>
          <a:p>
            <a:pPr lvl="1"/>
            <a:r>
              <a:rPr lang="en-US" dirty="0"/>
              <a:t>Free and open source (FOSS) technologies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14" y="2360570"/>
            <a:ext cx="5155563" cy="3714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3825527"/>
            <a:ext cx="5991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sz="2800" dirty="0">
                <a:sym typeface="Wingdings" panose="05000000000000000000" pitchFamily="2" charset="2"/>
              </a:rPr>
              <a:t>Support independent farmer in their decision-making and analysis process</a:t>
            </a:r>
            <a:endParaRPr lang="en-US" sz="2800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98944" y="6006584"/>
            <a:ext cx="65434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Source: Author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071190"/>
              </p:ext>
            </p:extLst>
          </p:nvPr>
        </p:nvGraphicFramePr>
        <p:xfrm>
          <a:off x="95252" y="6600825"/>
          <a:ext cx="12001500" cy="2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02373385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91412752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1151366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04949960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532080898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4849925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Outline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Precision Ag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PA Challenges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Objectives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Methods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Phases &amp; Results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434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19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200" dirty="0"/>
              <a:t>Objectives &amp;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Ingest diverse precision agriculture-related data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Visualize spatially the ingested data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Generate reports and visualizations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48391"/>
              </p:ext>
            </p:extLst>
          </p:nvPr>
        </p:nvGraphicFramePr>
        <p:xfrm>
          <a:off x="95252" y="6600825"/>
          <a:ext cx="12001500" cy="2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02373385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91412752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1151366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04949960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532080898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4849925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Outline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Precision Ag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PA Challenges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Objectives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Methods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Phases &amp; Results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434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57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spc="200" dirty="0"/>
              <a:t>Methods: Ingest Diverse Data (Objective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00" y="1589088"/>
            <a:ext cx="5772150" cy="275724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Variety of data</a:t>
            </a:r>
          </a:p>
          <a:p>
            <a:pPr lvl="1"/>
            <a:r>
              <a:rPr lang="en-US" dirty="0"/>
              <a:t>Soil samples, planting, </a:t>
            </a:r>
          </a:p>
          <a:p>
            <a:pPr marL="457200" lvl="1" indent="0">
              <a:buNone/>
            </a:pPr>
            <a:r>
              <a:rPr lang="en-US" dirty="0"/>
              <a:t>    yield, treatments</a:t>
            </a:r>
          </a:p>
          <a:p>
            <a:r>
              <a:rPr lang="en-US" dirty="0"/>
              <a:t>Data formats</a:t>
            </a:r>
          </a:p>
          <a:p>
            <a:r>
              <a:rPr lang="en-US" dirty="0"/>
              <a:t>Size</a:t>
            </a:r>
          </a:p>
          <a:p>
            <a:endParaRPr lang="en-US" dirty="0"/>
          </a:p>
          <a:p>
            <a:r>
              <a:rPr lang="en-US" dirty="0"/>
              <a:t>Export from machinery</a:t>
            </a:r>
          </a:p>
          <a:p>
            <a:r>
              <a:rPr lang="en-US" dirty="0"/>
              <a:t>Processing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59" y="1817828"/>
            <a:ext cx="2703366" cy="1205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6826" y="4364256"/>
            <a:ext cx="150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PostgreSQL</a:t>
            </a:r>
          </a:p>
          <a:p>
            <a:pPr algn="ctr"/>
            <a:r>
              <a:rPr lang="en-US" sz="2200" dirty="0"/>
              <a:t>PostGIS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6364" y="4411104"/>
            <a:ext cx="1504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GeoServer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76" y="5056723"/>
            <a:ext cx="781050" cy="781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95734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Database &amp; Server Elements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79" y="5033368"/>
            <a:ext cx="722376" cy="72237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620292" y="5444071"/>
            <a:ext cx="1083509" cy="3177"/>
          </a:xfrm>
          <a:prstGeom prst="straightConnector1">
            <a:avLst/>
          </a:prstGeom>
          <a:ln w="44450">
            <a:headEnd w="lg" len="sm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88" y="5757211"/>
            <a:ext cx="1271776" cy="640975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688194"/>
              </p:ext>
            </p:extLst>
          </p:nvPr>
        </p:nvGraphicFramePr>
        <p:xfrm>
          <a:off x="95252" y="6600825"/>
          <a:ext cx="12001500" cy="2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02373385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91412752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1151366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04949960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532080898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4849925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Outline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Precision Ag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PA Challenges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Objectives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Methods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100" baseline="0" dirty="0">
                          <a:solidFill>
                            <a:schemeClr val="tx1"/>
                          </a:solidFill>
                        </a:rPr>
                        <a:t>Project Phases &amp; Results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434075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8650" y="1822188"/>
            <a:ext cx="1277494" cy="1840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4569" y="1817828"/>
            <a:ext cx="1757072" cy="147908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436040"/>
            <a:ext cx="373371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Sources: </a:t>
            </a:r>
            <a:r>
              <a:rPr lang="en-US" sz="600" u="sng" dirty="0">
                <a:hlinkClick r:id="rId9"/>
              </a:rPr>
              <a:t>https://en.wikipedia.org/wiki/PostGIS</a:t>
            </a:r>
            <a:r>
              <a:rPr lang="en-US" sz="600" dirty="0"/>
              <a:t>, </a:t>
            </a:r>
            <a:r>
              <a:rPr lang="en-US" sz="600" u="sng" dirty="0">
                <a:hlinkClick r:id="rId10"/>
              </a:rPr>
              <a:t>https://github.com/geoserver</a:t>
            </a:r>
            <a:r>
              <a:rPr lang="en-US" sz="600" dirty="0"/>
              <a:t>, </a:t>
            </a:r>
            <a:r>
              <a:rPr lang="en-US" sz="600" dirty="0">
                <a:hlinkClick r:id="rId11"/>
              </a:rPr>
              <a:t>http://www.opengeospatial.org/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532327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7303</TotalTime>
  <Words>953</Words>
  <Application>Microsoft Office PowerPoint</Application>
  <PresentationFormat>Widescreen</PresentationFormat>
  <Paragraphs>215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Presentation Outline</vt:lpstr>
      <vt:lpstr>Precision Agriculture</vt:lpstr>
      <vt:lpstr>Precision Agriculture</vt:lpstr>
      <vt:lpstr>PowerPoint Presentation</vt:lpstr>
      <vt:lpstr>Barriers to Precision Agriculture Adoption:  3) Precision Ag. Data Challenges</vt:lpstr>
      <vt:lpstr>Objective of Project</vt:lpstr>
      <vt:lpstr>Objectives &amp; Capabilities</vt:lpstr>
      <vt:lpstr>Methods: Ingest Diverse Data (Objective 1)</vt:lpstr>
      <vt:lpstr>Methods: Spatial Visualization of Data (Objective 2)</vt:lpstr>
      <vt:lpstr>Methods: Reports &amp; Graphical Visualizations (Objective 3)</vt:lpstr>
      <vt:lpstr>Project Phases &amp; Timeline</vt:lpstr>
      <vt:lpstr>Results</vt:lpstr>
      <vt:lpstr>Deliverables</vt:lpstr>
      <vt:lpstr>Selected References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Capstone Proposal: A FOSS Web Mapping Solution to Visualizing &amp; Analyzing Disparate Precision Agriculture Data</dc:title>
  <dc:creator>Angelo Podagrosi</dc:creator>
  <cp:lastModifiedBy>Angelo Podagrosi</cp:lastModifiedBy>
  <cp:revision>99</cp:revision>
  <dcterms:created xsi:type="dcterms:W3CDTF">2016-10-21T14:21:09Z</dcterms:created>
  <dcterms:modified xsi:type="dcterms:W3CDTF">2016-11-11T09:27:02Z</dcterms:modified>
</cp:coreProperties>
</file>