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  <p:sldMasterId id="2147483816" r:id="rId2"/>
    <p:sldMasterId id="2147483828" r:id="rId3"/>
    <p:sldMasterId id="2147483840" r:id="rId4"/>
    <p:sldMasterId id="2147483852" r:id="rId5"/>
    <p:sldMasterId id="2147483900" r:id="rId6"/>
  </p:sldMasterIdLst>
  <p:notesMasterIdLst>
    <p:notesMasterId r:id="rId39"/>
  </p:notesMasterIdLst>
  <p:sldIdLst>
    <p:sldId id="256" r:id="rId7"/>
    <p:sldId id="257" r:id="rId8"/>
    <p:sldId id="281" r:id="rId9"/>
    <p:sldId id="338" r:id="rId10"/>
    <p:sldId id="260" r:id="rId11"/>
    <p:sldId id="355" r:id="rId12"/>
    <p:sldId id="307" r:id="rId13"/>
    <p:sldId id="264" r:id="rId14"/>
    <p:sldId id="384" r:id="rId15"/>
    <p:sldId id="350" r:id="rId16"/>
    <p:sldId id="337" r:id="rId17"/>
    <p:sldId id="342" r:id="rId18"/>
    <p:sldId id="372" r:id="rId19"/>
    <p:sldId id="375" r:id="rId20"/>
    <p:sldId id="382" r:id="rId21"/>
    <p:sldId id="363" r:id="rId22"/>
    <p:sldId id="364" r:id="rId23"/>
    <p:sldId id="374" r:id="rId24"/>
    <p:sldId id="370" r:id="rId25"/>
    <p:sldId id="362" r:id="rId26"/>
    <p:sldId id="332" r:id="rId27"/>
    <p:sldId id="359" r:id="rId28"/>
    <p:sldId id="377" r:id="rId29"/>
    <p:sldId id="376" r:id="rId30"/>
    <p:sldId id="381" r:id="rId31"/>
    <p:sldId id="379" r:id="rId32"/>
    <p:sldId id="380" r:id="rId33"/>
    <p:sldId id="329" r:id="rId34"/>
    <p:sldId id="331" r:id="rId35"/>
    <p:sldId id="306" r:id="rId36"/>
    <p:sldId id="280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5" autoAdjust="0"/>
    <p:restoredTop sz="94646" autoAdjust="0"/>
  </p:normalViewPr>
  <p:slideViewPr>
    <p:cSldViewPr>
      <p:cViewPr>
        <p:scale>
          <a:sx n="70" d="100"/>
          <a:sy n="70" d="100"/>
        </p:scale>
        <p:origin x="-2838" y="-1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05AFF-FA58-44C7-AF16-74CC94AE3A8E}" type="datetimeFigureOut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778B-24B8-4FD6-B5E5-14E2AB3B32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043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778B-24B8-4FD6-B5E5-14E2AB3B323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778B-24B8-4FD6-B5E5-14E2AB3B323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82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096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61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185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0" eaLnBrk="1" latinLnBrk="0" hangingPunct="1"/>
            <a:r>
              <a:rPr lang="en-US" dirty="0" smtClean="0"/>
              <a:t>Second level</a:t>
            </a:r>
          </a:p>
          <a:p>
            <a:pPr lvl="1" eaLnBrk="1" latinLnBrk="0" hangingPunct="1"/>
            <a:r>
              <a:rPr lang="en-US" dirty="0" smtClean="0"/>
              <a:t>Third level</a:t>
            </a:r>
          </a:p>
          <a:p>
            <a:pPr lvl="2" eaLnBrk="1" latinLnBrk="0" hangingPunct="1"/>
            <a:r>
              <a:rPr lang="en-US" dirty="0" smtClean="0"/>
              <a:t>Fourth level</a:t>
            </a:r>
          </a:p>
          <a:p>
            <a:pPr lvl="3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93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06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85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041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91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9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815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87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831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678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59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0" eaLnBrk="1" latinLnBrk="0" hangingPunct="1"/>
            <a:r>
              <a:rPr lang="en-US" dirty="0" smtClean="0"/>
              <a:t>Second level</a:t>
            </a:r>
          </a:p>
          <a:p>
            <a:pPr lvl="1" eaLnBrk="1" latinLnBrk="0" hangingPunct="1"/>
            <a:r>
              <a:rPr lang="en-US" dirty="0" smtClean="0"/>
              <a:t>Third level</a:t>
            </a:r>
          </a:p>
          <a:p>
            <a:pPr lvl="2" eaLnBrk="1" latinLnBrk="0" hangingPunct="1"/>
            <a:r>
              <a:rPr lang="en-US" dirty="0" smtClean="0"/>
              <a:t>Fourth level</a:t>
            </a:r>
          </a:p>
          <a:p>
            <a:pPr lvl="3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371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736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865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92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449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076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555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57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32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64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34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0" eaLnBrk="1" latinLnBrk="0" hangingPunct="1"/>
            <a:r>
              <a:rPr lang="en-US" dirty="0" smtClean="0"/>
              <a:t>Second level</a:t>
            </a:r>
          </a:p>
          <a:p>
            <a:pPr lvl="1" eaLnBrk="1" latinLnBrk="0" hangingPunct="1"/>
            <a:r>
              <a:rPr lang="en-US" dirty="0" smtClean="0"/>
              <a:t>Third level</a:t>
            </a:r>
          </a:p>
          <a:p>
            <a:pPr lvl="2" eaLnBrk="1" latinLnBrk="0" hangingPunct="1"/>
            <a:r>
              <a:rPr lang="en-US" dirty="0" smtClean="0"/>
              <a:t>Fourth level</a:t>
            </a:r>
          </a:p>
          <a:p>
            <a:pPr lvl="3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886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55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71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342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197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16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169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66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694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298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030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0" eaLnBrk="1" latinLnBrk="0" hangingPunct="1"/>
            <a:r>
              <a:rPr lang="en-US" dirty="0" smtClean="0"/>
              <a:t>Second level</a:t>
            </a:r>
          </a:p>
          <a:p>
            <a:pPr lvl="1" eaLnBrk="1" latinLnBrk="0" hangingPunct="1"/>
            <a:r>
              <a:rPr lang="en-US" dirty="0" smtClean="0"/>
              <a:t>Third level</a:t>
            </a:r>
          </a:p>
          <a:p>
            <a:pPr lvl="2" eaLnBrk="1" latinLnBrk="0" hangingPunct="1"/>
            <a:r>
              <a:rPr lang="en-US" dirty="0" smtClean="0"/>
              <a:t>Fourth level</a:t>
            </a:r>
          </a:p>
          <a:p>
            <a:pPr lvl="3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141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85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532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709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497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722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082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174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0FDD-E861-40D8-93F7-76562EB2E8EA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676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B335-5829-4FF5-BAA8-394DFA7E93D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288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7809-DAAC-4240-B458-323C3C77CBC7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774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C73F-07A5-4E5D-B81F-BC199E2D0C2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52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2894-FAB4-46BE-8433-55758A0F8A3B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360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2AA0-EDA5-4B3A-8B3A-EA09AA3F381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450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683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17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690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722-EFD1-486F-9637-CBE6B041CEF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290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D1EF6-221D-4B65-B990-4204E1AEA01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25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6182-94A2-42D5-820D-7746D72F9630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6C4B-998A-4067-804D-9E846A091D4A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1EA313D-2210-4D12-80DE-3B1B326ADAD5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/>
              <a:pPr/>
              <a:t>7/2/2014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Background     Purpose     Questions     Other  Studies     Methodology/Data     Results/Products     Concerns/Obstacles     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1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18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10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7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1F585DA-4441-4C44-82E4-3A933E17C4E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7/2/2014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Background     Purpose     Questions     Other  Studies     Methodology/Data     Results/Products     Concerns/Obstacles     Future Work</a:t>
            </a: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AFFC028-DD0B-4D32-A3BF-8983E67DD0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0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85900"/>
            <a:ext cx="8686800" cy="38862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Preliminary Geology-Based</a:t>
            </a:r>
            <a:b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Natural Gas Resource Assessment of the</a:t>
            </a:r>
            <a:b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Marcellus Shale for West Virginia</a:t>
            </a:r>
            <a:b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AAPG 2013 Annual Convention &amp; Exhibition</a:t>
            </a:r>
            <a:b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Pittsburgh, PA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638800"/>
            <a:ext cx="8686800" cy="9906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1" dirty="0" smtClean="0">
                <a:solidFill>
                  <a:schemeClr val="accent2"/>
                </a:solidFill>
              </a:rPr>
              <a:t>Susan Pool                  Ray Boswell                  J. Eric Lewis                  Jonathan P. Mathews</a:t>
            </a:r>
          </a:p>
          <a:p>
            <a:pPr algn="ctr"/>
            <a:endParaRPr lang="en-US" sz="600" dirty="0" smtClean="0">
              <a:solidFill>
                <a:schemeClr val="tx1"/>
              </a:solidFill>
            </a:endParaRPr>
          </a:p>
          <a:p>
            <a:r>
              <a:rPr lang="en-US" sz="1800" i="1" dirty="0" smtClean="0">
                <a:solidFill>
                  <a:schemeClr val="tx1"/>
                </a:solidFill>
              </a:rPr>
              <a:t>       WVGES                        USDOE/NETL                      WVGES                                   Penn State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813374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study is being conducted using </a:t>
            </a:r>
            <a:r>
              <a:rPr lang="en-US" sz="2400" i="1" dirty="0" smtClean="0">
                <a:solidFill>
                  <a:schemeClr val="bg1"/>
                </a:solidFill>
              </a:rPr>
              <a:t>public data from</a:t>
            </a:r>
            <a:r>
              <a:rPr lang="en-US" sz="2400" dirty="0" smtClean="0">
                <a:solidFill>
                  <a:schemeClr val="accent1"/>
                </a:solidFill>
              </a:rPr>
              <a:t>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219195"/>
            <a:ext cx="570765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Well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logs (WVGES, IHS)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Depth / Thickness / Extent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Porosity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Resistivity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Temperature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Literature (WVGES, USGS, U.S. DOE/EGSP, WVU)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Vitrinite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reflectance 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Core data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Volume of shale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Volume of </a:t>
            </a:r>
            <a:r>
              <a:rPr lang="en-US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kerogen</a:t>
            </a:r>
            <a:endParaRPr lang="en-US" sz="2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Total organic carbon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Operator reports (WVGES)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Pressure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Production volumes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582" y="1301366"/>
            <a:ext cx="1121188" cy="170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031" y="5334000"/>
            <a:ext cx="1162212" cy="781159"/>
          </a:xfrm>
          <a:prstGeom prst="rect">
            <a:avLst/>
          </a:prstGeom>
        </p:spPr>
      </p:pic>
      <p:pic>
        <p:nvPicPr>
          <p:cNvPr id="12" name="Picture 11" descr="CorePhotograp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581400"/>
            <a:ext cx="1524000" cy="1351353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752" y="2490680"/>
            <a:ext cx="1225731" cy="183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10400" y="4329277"/>
            <a:ext cx="1361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 smtClean="0">
                <a:solidFill>
                  <a:schemeClr val="bg1"/>
                </a:solidFill>
              </a:rPr>
              <a:t>GT, 1986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93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81337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However, the study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ould be improved with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additional data from core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related to</a:t>
            </a:r>
            <a:r>
              <a:rPr lang="en-US" sz="2400" b="1" dirty="0" smtClean="0">
                <a:solidFill>
                  <a:schemeClr val="accent1"/>
                </a:solidFill>
              </a:rPr>
              <a:t>: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5139" y="2313970"/>
            <a:ext cx="105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Porosity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 descr="CorePhotogra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648200"/>
            <a:ext cx="1524000" cy="1146699"/>
          </a:xfrm>
          <a:prstGeom prst="rect">
            <a:avLst/>
          </a:prstGeom>
        </p:spPr>
      </p:pic>
      <p:pic>
        <p:nvPicPr>
          <p:cNvPr id="11" name="Picture 10" descr="CorePhotogra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088" y="3276600"/>
            <a:ext cx="1524000" cy="1146699"/>
          </a:xfrm>
          <a:prstGeom prst="rect">
            <a:avLst/>
          </a:prstGeom>
        </p:spPr>
      </p:pic>
      <p:pic>
        <p:nvPicPr>
          <p:cNvPr id="12" name="Picture 11" descr="CorePhotogra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05000"/>
            <a:ext cx="1524000" cy="11466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5139" y="3342117"/>
            <a:ext cx="23468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Volume of shale -</a:t>
            </a:r>
          </a:p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Volume of </a:t>
            </a:r>
            <a:r>
              <a:rPr lang="en-US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kerogen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-</a:t>
            </a:r>
          </a:p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Total organic carbon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5139" y="4953000"/>
            <a:ext cx="4711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Gas content and </a:t>
            </a:r>
          </a:p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Total organic carbon-gas content functions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38239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295400"/>
            <a:ext cx="7239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Select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ells</a:t>
            </a:r>
          </a:p>
          <a:p>
            <a:pPr marL="920750" lvl="1" indent="-463550">
              <a:buFont typeface="+mj-lt"/>
              <a:buAutoNum type="arabicPeriod"/>
            </a:pPr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Correlate well logs</a:t>
            </a:r>
          </a:p>
          <a:p>
            <a:pPr marL="463550" indent="-463550"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Extract data from well logs</a:t>
            </a:r>
          </a:p>
          <a:p>
            <a:pPr marL="463550" indent="-463550"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erive additional required data</a:t>
            </a:r>
          </a:p>
          <a:p>
            <a:pPr marL="463550" indent="-463550"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Characterize reservoir</a:t>
            </a:r>
          </a:p>
          <a:p>
            <a:pPr marL="463550" indent="-463550"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Estimate volumes</a:t>
            </a:r>
          </a:p>
          <a:p>
            <a:pPr marL="463550" indent="-463550"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Correct and refine data as necessary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smtClean="0">
                <a:solidFill>
                  <a:schemeClr val="accent2"/>
                </a:solidFill>
              </a:rPr>
              <a:t>Phase </a:t>
            </a:r>
            <a:r>
              <a:rPr lang="en-US" sz="2400" b="1" i="1">
                <a:solidFill>
                  <a:schemeClr val="accent2"/>
                </a:solidFill>
              </a:rPr>
              <a:t>1</a:t>
            </a:r>
            <a:r>
              <a:rPr lang="en-US" sz="2400" b="1" i="1" smtClean="0">
                <a:solidFill>
                  <a:schemeClr val="accent2"/>
                </a:solidFill>
              </a:rPr>
              <a:t> </a:t>
            </a:r>
            <a:r>
              <a:rPr lang="en-US" sz="2400" b="1" i="1" dirty="0" smtClean="0">
                <a:solidFill>
                  <a:schemeClr val="accent2"/>
                </a:solidFill>
              </a:rPr>
              <a:t>Assessment Steps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1465222"/>
            <a:ext cx="1840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Resource Assessment</a:t>
            </a:r>
          </a:p>
          <a:p>
            <a:pPr algn="ctr"/>
            <a:r>
              <a:rPr lang="en-US" sz="1400" b="1" dirty="0" smtClean="0"/>
              <a:t>Study Wells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137165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1—Select Wells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48" y="1312960"/>
            <a:ext cx="3824032" cy="3406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96565" y="1331240"/>
            <a:ext cx="21954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i="1" dirty="0" smtClean="0">
                <a:solidFill>
                  <a:schemeClr val="accent2"/>
                </a:solidFill>
              </a:rPr>
              <a:t>Reservoir Characterization</a:t>
            </a:r>
          </a:p>
          <a:p>
            <a:pPr algn="ctr"/>
            <a:r>
              <a:rPr lang="en-US" sz="1400" b="1" dirty="0" smtClean="0"/>
              <a:t>Study Wells in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Gray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1166352"/>
            <a:ext cx="3018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Based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</a:t>
            </a:r>
            <a:r>
              <a:rPr lang="en-US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463550" indent="-463550">
              <a:buFont typeface="Arial" pitchFamily="34" charset="0"/>
              <a:buChar char="•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Vertical wells</a:t>
            </a:r>
          </a:p>
          <a:p>
            <a:pPr marL="463550" indent="-463550">
              <a:buFont typeface="Arial" pitchFamily="34" charset="0"/>
              <a:buChar char="•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Geographic distribution</a:t>
            </a:r>
          </a:p>
          <a:p>
            <a:pPr marL="463550" indent="-463550">
              <a:buFont typeface="Arial" pitchFamily="34" charset="0"/>
              <a:buChar char="•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Log availability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GR, POR,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Newest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vintage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Digital data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616" y="3194954"/>
            <a:ext cx="3803654" cy="33925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61443" y="3194954"/>
            <a:ext cx="1910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i="1" dirty="0" smtClean="0">
                <a:solidFill>
                  <a:schemeClr val="accent2"/>
                </a:solidFill>
              </a:rPr>
              <a:t>Volumetric Estimation</a:t>
            </a:r>
          </a:p>
          <a:p>
            <a:pPr algn="ctr"/>
            <a:r>
              <a:rPr lang="en-US" sz="1400" b="1" dirty="0" smtClean="0"/>
              <a:t>Study Wells in </a:t>
            </a:r>
            <a:r>
              <a:rPr lang="en-US" sz="1400" b="1" dirty="0" smtClean="0">
                <a:solidFill>
                  <a:srgbClr val="FF0000"/>
                </a:solidFill>
              </a:rPr>
              <a:t>Red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72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2667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X-section image – in development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2—Correlate Well </a:t>
            </a:r>
            <a:r>
              <a:rPr lang="en-US" sz="2400" b="1" i="1" dirty="0">
                <a:solidFill>
                  <a:schemeClr val="accent2"/>
                </a:solidFill>
              </a:rPr>
              <a:t>L</a:t>
            </a:r>
            <a:r>
              <a:rPr lang="en-US" sz="2400" b="1" i="1" dirty="0" smtClean="0">
                <a:solidFill>
                  <a:schemeClr val="accent2"/>
                </a:solidFill>
              </a:rPr>
              <a:t>ogs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1466" y="1586750"/>
            <a:ext cx="2743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Harrell Shale (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Burket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Member)/</a:t>
            </a:r>
          </a:p>
          <a:p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Genesee Formation (</a:t>
            </a:r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Geneseo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Member)</a:t>
            </a:r>
          </a:p>
          <a:p>
            <a:endParaRPr lang="en-US" sz="1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1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Tully Limestone</a:t>
            </a:r>
          </a:p>
          <a:p>
            <a:endParaRPr lang="en-US" sz="1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1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Mahantango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Formation</a:t>
            </a: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“Upper Marcellus-A”</a:t>
            </a: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“Upper Marcellus-B”</a:t>
            </a: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Purcell Limestone Member</a:t>
            </a: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“Lower Marcellus”</a:t>
            </a:r>
          </a:p>
          <a:p>
            <a:endParaRPr lang="en-US" sz="1200" dirty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“transition zone”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08" y="1300267"/>
            <a:ext cx="6260592" cy="49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1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6100" y="1676400"/>
            <a:ext cx="2971800" cy="45197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286000" y="4803527"/>
            <a:ext cx="1066800" cy="425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Marcellus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3—Extract Data from Well Logs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2200" y="2057400"/>
            <a:ext cx="2841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Depth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Thickness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Porosity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Resistivity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xmlns="" val="247820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</a:t>
            </a:r>
            <a:r>
              <a:rPr lang="en-US" sz="2400" b="1" i="1" dirty="0">
                <a:solidFill>
                  <a:schemeClr val="accent2"/>
                </a:solidFill>
              </a:rPr>
              <a:t>4</a:t>
            </a:r>
            <a:r>
              <a:rPr lang="en-US" sz="2400" b="1" i="1" dirty="0" smtClean="0">
                <a:solidFill>
                  <a:schemeClr val="accent2"/>
                </a:solidFill>
              </a:rPr>
              <a:t>—Derive Additional Required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965736"/>
            <a:ext cx="3984495" cy="3553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7842" y="1984571"/>
            <a:ext cx="21420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Level of Organic Maturity</a:t>
            </a:r>
          </a:p>
          <a:p>
            <a:pPr algn="ctr"/>
            <a:r>
              <a:rPr lang="en-US" sz="1200" i="1" dirty="0" smtClean="0"/>
              <a:t>derived from USGS/WVGES </a:t>
            </a:r>
          </a:p>
          <a:p>
            <a:pPr algn="ctr"/>
            <a:r>
              <a:rPr lang="en-US" sz="1200" i="1" dirty="0" err="1" smtClean="0"/>
              <a:t>vitrinite</a:t>
            </a:r>
            <a:r>
              <a:rPr lang="en-US" sz="1200" i="1" dirty="0" smtClean="0"/>
              <a:t> reflectance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08"/>
          <a:stretch/>
        </p:blipFill>
        <p:spPr>
          <a:xfrm>
            <a:off x="4318244" y="1205327"/>
            <a:ext cx="2768356" cy="2609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7"/>
          <a:stretch/>
        </p:blipFill>
        <p:spPr>
          <a:xfrm>
            <a:off x="4318245" y="3922241"/>
            <a:ext cx="2768355" cy="26200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16299" y="3922241"/>
            <a:ext cx="13596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“Lower Marcellus”</a:t>
            </a:r>
          </a:p>
          <a:p>
            <a:pPr algn="ctr"/>
            <a:r>
              <a:rPr lang="en-US" sz="1000" b="1" dirty="0" smtClean="0"/>
              <a:t>Total Organic Carbon</a:t>
            </a:r>
          </a:p>
          <a:p>
            <a:pPr algn="ctr"/>
            <a:r>
              <a:rPr lang="en-US" sz="1000" b="1" dirty="0" smtClean="0"/>
              <a:t>(</a:t>
            </a:r>
            <a:r>
              <a:rPr lang="en-US" sz="1000" b="1" i="1" dirty="0" smtClean="0"/>
              <a:t>in Percent</a:t>
            </a:r>
            <a:r>
              <a:rPr lang="en-US" sz="1000" b="1" dirty="0" smtClean="0"/>
              <a:t>)</a:t>
            </a:r>
          </a:p>
          <a:p>
            <a:pPr algn="ctr"/>
            <a:r>
              <a:rPr lang="en-US" sz="800" i="1" dirty="0" smtClean="0"/>
              <a:t>extrapolated</a:t>
            </a:r>
            <a:r>
              <a:rPr lang="en-US" sz="800" i="1" dirty="0"/>
              <a:t> </a:t>
            </a:r>
            <a:r>
              <a:rPr lang="en-US" sz="800" i="1" dirty="0" smtClean="0"/>
              <a:t>from data in </a:t>
            </a:r>
          </a:p>
          <a:p>
            <a:pPr algn="ctr"/>
            <a:r>
              <a:rPr lang="en-US" sz="800" i="1" dirty="0" smtClean="0"/>
              <a:t>            Wang 2012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26931" y="1206128"/>
            <a:ext cx="13596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“Upper Marcellus”</a:t>
            </a:r>
          </a:p>
          <a:p>
            <a:pPr algn="ctr"/>
            <a:r>
              <a:rPr lang="en-US" sz="1000" b="1" dirty="0" smtClean="0"/>
              <a:t>Total Organic Carbon</a:t>
            </a:r>
          </a:p>
          <a:p>
            <a:pPr algn="ctr"/>
            <a:r>
              <a:rPr lang="en-US" sz="1000" b="1" dirty="0" smtClean="0"/>
              <a:t>(</a:t>
            </a:r>
            <a:r>
              <a:rPr lang="en-US" sz="1000" b="1" i="1" dirty="0" smtClean="0"/>
              <a:t>in Percent</a:t>
            </a:r>
            <a:r>
              <a:rPr lang="en-US" sz="1000" b="1" dirty="0" smtClean="0"/>
              <a:t>)</a:t>
            </a:r>
          </a:p>
          <a:p>
            <a:pPr algn="ctr"/>
            <a:r>
              <a:rPr lang="en-US" sz="800" i="1" dirty="0" smtClean="0"/>
              <a:t>extrapolated</a:t>
            </a:r>
            <a:r>
              <a:rPr lang="en-US" sz="800" i="1" dirty="0"/>
              <a:t> </a:t>
            </a:r>
            <a:r>
              <a:rPr lang="en-US" sz="800" i="1" dirty="0" smtClean="0"/>
              <a:t>from data in </a:t>
            </a:r>
          </a:p>
          <a:p>
            <a:pPr algn="ctr"/>
            <a:r>
              <a:rPr lang="en-US" sz="800" i="1" dirty="0" smtClean="0"/>
              <a:t>            Wang 2012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88397" y="1415184"/>
            <a:ext cx="121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Derive</a:t>
            </a:r>
            <a:r>
              <a:rPr lang="en-US" sz="2000" dirty="0" smtClean="0">
                <a:solidFill>
                  <a:srgbClr val="6EA0B0"/>
                </a:solidFill>
              </a:rPr>
              <a:t>: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LOM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TOC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7086600" y="2804794"/>
            <a:ext cx="2077598" cy="3519806"/>
          </a:xfrm>
          <a:prstGeom prst="rect">
            <a:avLst/>
          </a:prstGeom>
        </p:spPr>
        <p:txBody>
          <a:bodyPr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1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Derived from</a:t>
            </a:r>
          </a:p>
          <a:p>
            <a:pPr marL="118872" indent="0">
              <a:buNone/>
            </a:pPr>
            <a:r>
              <a:rPr lang="en-US" sz="1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data in USGS/WVGES</a:t>
            </a:r>
            <a:endParaRPr lang="en-US" sz="14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(2005)</a:t>
            </a:r>
          </a:p>
          <a:p>
            <a:pPr marL="118872" indent="0">
              <a:buNone/>
            </a:pPr>
            <a:endParaRPr lang="en-US" sz="14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Extrapolated from</a:t>
            </a:r>
          </a:p>
          <a:p>
            <a:pPr marL="118872" indent="0">
              <a:buNone/>
            </a:pPr>
            <a:r>
              <a:rPr lang="en-US" sz="1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data in Wang</a:t>
            </a:r>
            <a:endParaRPr lang="en-US" sz="14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US" sz="1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(2012</a:t>
            </a: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118872" indent="0">
              <a:buNone/>
            </a:pPr>
            <a:endParaRPr lang="en-US" sz="14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Calibrated to</a:t>
            </a: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limited public</a:t>
            </a: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core data </a:t>
            </a:r>
          </a:p>
          <a:p>
            <a:pPr marL="457200" lvl="1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EGSP WV#6</a:t>
            </a:r>
          </a:p>
          <a:p>
            <a:pPr marL="457200" lvl="1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EGSP WV#7</a:t>
            </a:r>
          </a:p>
          <a:p>
            <a:pPr marL="457200" lvl="1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Others</a:t>
            </a:r>
            <a:endParaRPr lang="en-US" sz="1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50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4—Derive Additional Required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295080"/>
            <a:ext cx="3456432" cy="32979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91590" y="1288673"/>
            <a:ext cx="14927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“Upper Marcellus”</a:t>
            </a:r>
          </a:p>
          <a:p>
            <a:pPr algn="ctr"/>
            <a:r>
              <a:rPr lang="en-US" sz="1200" b="1" dirty="0" smtClean="0"/>
              <a:t>Volume of Shale</a:t>
            </a:r>
          </a:p>
          <a:p>
            <a:pPr algn="ctr"/>
            <a:r>
              <a:rPr lang="en-US" sz="1200" b="1" dirty="0" smtClean="0"/>
              <a:t>(</a:t>
            </a:r>
            <a:r>
              <a:rPr lang="en-US" sz="1200" b="1" i="1" dirty="0" smtClean="0"/>
              <a:t>in Percent</a:t>
            </a:r>
            <a:r>
              <a:rPr lang="en-US" sz="1200" b="1" dirty="0" smtClean="0"/>
              <a:t>)</a:t>
            </a:r>
            <a:endParaRPr lang="en-US" sz="1400" b="1" dirty="0" smtClean="0"/>
          </a:p>
          <a:p>
            <a:pPr algn="ctr"/>
            <a:r>
              <a:rPr lang="en-US" sz="1000" i="1" dirty="0" smtClean="0"/>
              <a:t>extrapolated from data in</a:t>
            </a:r>
          </a:p>
          <a:p>
            <a:pPr algn="ctr"/>
            <a:r>
              <a:rPr lang="en-US" sz="1000" i="1" dirty="0" smtClean="0"/>
              <a:t>Wang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2"/>
          <a:stretch/>
        </p:blipFill>
        <p:spPr>
          <a:xfrm>
            <a:off x="4848072" y="3124200"/>
            <a:ext cx="3462103" cy="32979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28092" y="3124200"/>
            <a:ext cx="14927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“Lower Marcellus”</a:t>
            </a:r>
          </a:p>
          <a:p>
            <a:pPr algn="ctr"/>
            <a:r>
              <a:rPr lang="en-US" sz="1200" b="1" dirty="0" smtClean="0"/>
              <a:t>Volume of Shale</a:t>
            </a:r>
          </a:p>
          <a:p>
            <a:pPr algn="ctr"/>
            <a:r>
              <a:rPr lang="en-US" sz="1200" b="1" dirty="0" smtClean="0"/>
              <a:t>(</a:t>
            </a:r>
            <a:r>
              <a:rPr lang="en-US" sz="1200" b="1" i="1" dirty="0" smtClean="0"/>
              <a:t>in Percent</a:t>
            </a:r>
            <a:r>
              <a:rPr lang="en-US" sz="1200" b="1" dirty="0" smtClean="0"/>
              <a:t>)</a:t>
            </a:r>
            <a:endParaRPr lang="en-US" sz="1400" b="1" dirty="0" smtClean="0"/>
          </a:p>
          <a:p>
            <a:pPr algn="ctr"/>
            <a:r>
              <a:rPr lang="en-US" sz="1000" i="1" dirty="0" smtClean="0"/>
              <a:t>extrapolated from data in</a:t>
            </a:r>
          </a:p>
          <a:p>
            <a:pPr algn="ctr"/>
            <a:r>
              <a:rPr lang="en-US" sz="1000" i="1" dirty="0" smtClean="0"/>
              <a:t>Wang 2012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80263" y="2106036"/>
            <a:ext cx="3276600" cy="1087309"/>
          </a:xfrm>
          <a:prstGeom prst="rect">
            <a:avLst/>
          </a:prstGeom>
        </p:spPr>
        <p:txBody>
          <a:bodyPr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Extrapolated from data in Wang(2012)</a:t>
            </a:r>
          </a:p>
          <a:p>
            <a:pPr marL="118872" indent="0">
              <a:buNone/>
            </a:pPr>
            <a:endParaRPr lang="en-US" sz="14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Calibrated to limited public core data </a:t>
            </a:r>
          </a:p>
          <a:p>
            <a:pPr marL="457200" lvl="1" indent="0">
              <a:buNone/>
            </a:pP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EGSP WV#6,</a:t>
            </a:r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EGSP WV#7, Others</a:t>
            </a:r>
            <a:endParaRPr lang="en-US" sz="1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9085" y="1288673"/>
            <a:ext cx="2020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And, derive:  </a:t>
            </a:r>
            <a:r>
              <a:rPr lang="en-US" sz="2000" i="1" dirty="0" err="1" smtClean="0">
                <a:solidFill>
                  <a:schemeClr val="bg1"/>
                </a:solidFill>
              </a:rPr>
              <a:t>V</a:t>
            </a:r>
            <a:r>
              <a:rPr lang="en-US" sz="2000" i="1" baseline="-25000" dirty="0" err="1" smtClean="0">
                <a:solidFill>
                  <a:schemeClr val="bg1"/>
                </a:solidFill>
              </a:rPr>
              <a:t>sh</a:t>
            </a:r>
            <a:endParaRPr lang="en-US" sz="2000" i="1" baseline="-25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12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5—Characterize Reservoir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1" y="1447800"/>
            <a:ext cx="4410163" cy="3944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514600"/>
            <a:ext cx="4343400" cy="3912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2659" y="1447800"/>
            <a:ext cx="1951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Pressure Gradient</a:t>
            </a:r>
          </a:p>
          <a:p>
            <a:pPr algn="ctr"/>
            <a:r>
              <a:rPr lang="en-US" sz="1400" b="1" dirty="0" smtClean="0"/>
              <a:t>(</a:t>
            </a:r>
            <a:r>
              <a:rPr lang="en-US" sz="1400" b="1" i="1" dirty="0" smtClean="0"/>
              <a:t>in psi/</a:t>
            </a:r>
            <a:r>
              <a:rPr lang="en-US" sz="1400" b="1" i="1" dirty="0" err="1" smtClean="0"/>
              <a:t>ft</a:t>
            </a:r>
            <a:r>
              <a:rPr lang="en-US" sz="1400" b="1" dirty="0" smtClean="0"/>
              <a:t>)</a:t>
            </a:r>
          </a:p>
          <a:p>
            <a:pPr algn="ctr"/>
            <a:r>
              <a:rPr lang="en-US" sz="1200" i="1" dirty="0" smtClean="0"/>
              <a:t>from operator–reported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8740" y="2496809"/>
            <a:ext cx="1782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Temperature</a:t>
            </a:r>
          </a:p>
          <a:p>
            <a:pPr algn="ctr"/>
            <a:r>
              <a:rPr lang="en-US" sz="1400" b="1" dirty="0" smtClean="0"/>
              <a:t>(</a:t>
            </a:r>
            <a:r>
              <a:rPr lang="en-US" sz="1400" b="1" i="1" dirty="0" smtClean="0"/>
              <a:t>in degrees F</a:t>
            </a:r>
            <a:r>
              <a:rPr lang="en-US" sz="1400" b="1" dirty="0" smtClean="0"/>
              <a:t>)</a:t>
            </a:r>
          </a:p>
          <a:p>
            <a:pPr algn="ctr"/>
            <a:r>
              <a:rPr lang="en-US" sz="1200" i="1" dirty="0" smtClean="0"/>
              <a:t>derived from well log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1415184"/>
            <a:ext cx="3873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Develop: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ressure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t</a:t>
            </a:r>
            <a:r>
              <a:rPr lang="en-US" sz="2000" i="1" dirty="0" smtClean="0">
                <a:solidFill>
                  <a:schemeClr val="bg1"/>
                </a:solidFill>
              </a:rPr>
              <a:t>emperature </a:t>
            </a:r>
            <a:r>
              <a:rPr lang="en-US" sz="2000" i="1" dirty="0">
                <a:solidFill>
                  <a:schemeClr val="bg1"/>
                </a:solidFill>
              </a:rPr>
              <a:t>m</a:t>
            </a:r>
            <a:r>
              <a:rPr lang="en-US" sz="2000" i="1" dirty="0" smtClean="0">
                <a:solidFill>
                  <a:schemeClr val="bg1"/>
                </a:solidFill>
              </a:rPr>
              <a:t>aps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93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2392" y="1369979"/>
            <a:ext cx="5599216" cy="498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6066" y="1384668"/>
            <a:ext cx="2915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“Upper-A”; “Upper-B” and “Lower”</a:t>
            </a:r>
          </a:p>
          <a:p>
            <a:pPr algn="ctr"/>
            <a:r>
              <a:rPr lang="en-US" sz="1400" b="1" dirty="0" smtClean="0"/>
              <a:t>Thickness (</a:t>
            </a:r>
            <a:r>
              <a:rPr lang="en-US" sz="1400" b="1" i="1" dirty="0" smtClean="0"/>
              <a:t>in feet</a:t>
            </a:r>
            <a:r>
              <a:rPr lang="en-US" sz="1400" b="1" dirty="0" smtClean="0"/>
              <a:t>)</a:t>
            </a:r>
          </a:p>
          <a:p>
            <a:pPr algn="ctr"/>
            <a:r>
              <a:rPr lang="en-US" sz="1200" i="1" dirty="0" smtClean="0"/>
              <a:t>derived from well log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5—Characterize Reservoir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07147" y="1415184"/>
            <a:ext cx="121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</a:t>
            </a:r>
            <a:r>
              <a:rPr lang="en-US" sz="2000" dirty="0" smtClean="0">
                <a:solidFill>
                  <a:srgbClr val="6EA0B0"/>
                </a:solidFill>
              </a:rPr>
              <a:t>: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additional basic maps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such as </a:t>
            </a:r>
            <a:r>
              <a:rPr lang="en-US" sz="2000" i="1" dirty="0" smtClean="0">
                <a:solidFill>
                  <a:schemeClr val="bg1"/>
                </a:solidFill>
              </a:rPr>
              <a:t>thickness</a:t>
            </a:r>
          </a:p>
        </p:txBody>
      </p:sp>
    </p:spTree>
    <p:extLst>
      <p:ext uri="{BB962C8B-B14F-4D97-AF65-F5344CB8AC3E}">
        <p14:creationId xmlns:p14="http://schemas.microsoft.com/office/powerpoint/2010/main" xmlns="" val="371083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584251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Background</a:t>
            </a:r>
          </a:p>
          <a:p>
            <a:pPr algn="ctr"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Purpose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Methodology and Data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Preliminary Results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Future Work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8229600" y="6459277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Presentation Outline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3474" y="1361502"/>
            <a:ext cx="5597051" cy="5001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4983" y="1361502"/>
            <a:ext cx="291554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“Upper-A”; “Upper-B” and “Lower”</a:t>
            </a:r>
          </a:p>
          <a:p>
            <a:pPr algn="ctr"/>
            <a:r>
              <a:rPr lang="en-US" sz="1400" b="1" dirty="0" smtClean="0"/>
              <a:t>Percentage of the Interval</a:t>
            </a:r>
          </a:p>
          <a:p>
            <a:pPr algn="ctr"/>
            <a:r>
              <a:rPr lang="en-US" sz="1400" b="1" dirty="0" smtClean="0"/>
              <a:t>100 API Over Gamma Ray Baseline</a:t>
            </a:r>
          </a:p>
          <a:p>
            <a:pPr algn="ctr"/>
            <a:r>
              <a:rPr lang="en-US" sz="1200" i="1" dirty="0" smtClean="0"/>
              <a:t>derived from well log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5—Characterize Reservoir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37373" y="1415184"/>
            <a:ext cx="13844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Develop:</a:t>
            </a:r>
          </a:p>
          <a:p>
            <a:pPr algn="ctr"/>
            <a:r>
              <a:rPr lang="en-US" sz="2000" i="1" dirty="0" err="1" smtClean="0">
                <a:solidFill>
                  <a:schemeClr val="bg1"/>
                </a:solidFill>
              </a:rPr>
              <a:t>specializedmaps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such as </a:t>
            </a:r>
            <a:r>
              <a:rPr lang="en-US" sz="2000" i="1" dirty="0" smtClean="0">
                <a:solidFill>
                  <a:schemeClr val="bg1"/>
                </a:solidFill>
              </a:rPr>
              <a:t>high organic content</a:t>
            </a:r>
          </a:p>
        </p:txBody>
      </p:sp>
    </p:spTree>
    <p:extLst>
      <p:ext uri="{BB962C8B-B14F-4D97-AF65-F5344CB8AC3E}">
        <p14:creationId xmlns:p14="http://schemas.microsoft.com/office/powerpoint/2010/main" xmlns="" val="96745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9482" y="1447800"/>
            <a:ext cx="5485036" cy="49253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1595605"/>
            <a:ext cx="253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Resource Assessment</a:t>
            </a:r>
          </a:p>
          <a:p>
            <a:pPr algn="ctr"/>
            <a:r>
              <a:rPr lang="en-US" sz="1400" b="1" dirty="0" smtClean="0"/>
              <a:t>Original Gas-in-Place Estimate</a:t>
            </a:r>
          </a:p>
          <a:p>
            <a:pPr algn="ctr"/>
            <a:r>
              <a:rPr lang="en-US" sz="1400" b="1" dirty="0" smtClean="0"/>
              <a:t>(</a:t>
            </a:r>
            <a:r>
              <a:rPr lang="en-US" sz="1400" b="1" i="1" dirty="0" smtClean="0"/>
              <a:t>in </a:t>
            </a:r>
            <a:r>
              <a:rPr lang="en-US" sz="1400" b="1" i="1" dirty="0" err="1" smtClean="0"/>
              <a:t>Bcf</a:t>
            </a:r>
            <a:r>
              <a:rPr lang="en-US" sz="1400" b="1" i="1" dirty="0" smtClean="0"/>
              <a:t>/mi</a:t>
            </a:r>
            <a:r>
              <a:rPr lang="en-US" sz="1400" b="1" i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7537373" y="1415184"/>
            <a:ext cx="1384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Develop: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basic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related to </a:t>
            </a:r>
            <a:r>
              <a:rPr lang="en-US" sz="2000" i="1" dirty="0" smtClean="0">
                <a:solidFill>
                  <a:schemeClr val="bg1"/>
                </a:solidFill>
              </a:rPr>
              <a:t>volumes</a:t>
            </a:r>
          </a:p>
        </p:txBody>
      </p:sp>
    </p:spTree>
    <p:extLst>
      <p:ext uri="{BB962C8B-B14F-4D97-AF65-F5344CB8AC3E}">
        <p14:creationId xmlns:p14="http://schemas.microsoft.com/office/powerpoint/2010/main" xmlns="" val="231978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82706"/>
            <a:ext cx="3200400" cy="2849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0091" y="1262390"/>
            <a:ext cx="253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Marcellus Shale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Resource Assessment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Original Gas-in-Place Estimate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i="1" dirty="0" smtClean="0">
                <a:solidFill>
                  <a:schemeClr val="bg1"/>
                </a:solidFill>
              </a:rPr>
              <a:t>in </a:t>
            </a:r>
            <a:r>
              <a:rPr lang="en-US" sz="1400" b="1" i="1" dirty="0" err="1" smtClean="0">
                <a:solidFill>
                  <a:schemeClr val="bg1"/>
                </a:solidFill>
              </a:rPr>
              <a:t>Bcf</a:t>
            </a:r>
            <a:r>
              <a:rPr lang="en-US" sz="1400" b="1" i="1" dirty="0" smtClean="0">
                <a:solidFill>
                  <a:schemeClr val="bg1"/>
                </a:solidFill>
              </a:rPr>
              <a:t>/mi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6239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“Upper Marcellus- A”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17880" y="2514600"/>
            <a:ext cx="1384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Develop: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specialized maps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related to </a:t>
            </a:r>
            <a:r>
              <a:rPr lang="en-US" sz="2000" i="1" dirty="0" smtClean="0">
                <a:solidFill>
                  <a:schemeClr val="bg1"/>
                </a:solidFill>
              </a:rPr>
              <a:t>volumes</a:t>
            </a:r>
          </a:p>
        </p:txBody>
      </p:sp>
    </p:spTree>
    <p:extLst>
      <p:ext uri="{BB962C8B-B14F-4D97-AF65-F5344CB8AC3E}">
        <p14:creationId xmlns:p14="http://schemas.microsoft.com/office/powerpoint/2010/main" xmlns="" val="13491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82706"/>
            <a:ext cx="3200400" cy="284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2323214"/>
            <a:ext cx="3200400" cy="28534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0091" y="1262390"/>
            <a:ext cx="253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Marcellus Shale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Resource Assessment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Original Gas-in-Place Estimate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i="1" dirty="0" smtClean="0">
                <a:solidFill>
                  <a:schemeClr val="bg1"/>
                </a:solidFill>
              </a:rPr>
              <a:t>in </a:t>
            </a:r>
            <a:r>
              <a:rPr lang="en-US" sz="1400" b="1" i="1" dirty="0" err="1" smtClean="0">
                <a:solidFill>
                  <a:schemeClr val="bg1"/>
                </a:solidFill>
              </a:rPr>
              <a:t>Bcf</a:t>
            </a:r>
            <a:r>
              <a:rPr lang="en-US" sz="1400" b="1" i="1" dirty="0" smtClean="0">
                <a:solidFill>
                  <a:schemeClr val="bg1"/>
                </a:solidFill>
              </a:rPr>
              <a:t>/mi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6239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“Upper Marcellus- A”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00600" y="2438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“Upper Marcellus-B”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</p:spTree>
    <p:extLst>
      <p:ext uri="{BB962C8B-B14F-4D97-AF65-F5344CB8AC3E}">
        <p14:creationId xmlns:p14="http://schemas.microsoft.com/office/powerpoint/2010/main" xmlns="" val="238899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82706"/>
            <a:ext cx="3200400" cy="284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2323214"/>
            <a:ext cx="3200400" cy="2853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1280" y="3503428"/>
            <a:ext cx="3200933" cy="2849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0091" y="1262390"/>
            <a:ext cx="253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Marcellus Shale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Resource Assessment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Original Gas-in-Place Estimate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i="1" dirty="0" smtClean="0">
                <a:solidFill>
                  <a:schemeClr val="bg1"/>
                </a:solidFill>
              </a:rPr>
              <a:t>in </a:t>
            </a:r>
            <a:r>
              <a:rPr lang="en-US" sz="1400" b="1" i="1" dirty="0" err="1" smtClean="0">
                <a:solidFill>
                  <a:schemeClr val="bg1"/>
                </a:solidFill>
              </a:rPr>
              <a:t>Bcf</a:t>
            </a:r>
            <a:r>
              <a:rPr lang="en-US" sz="1400" b="1" i="1" dirty="0" smtClean="0">
                <a:solidFill>
                  <a:schemeClr val="bg1"/>
                </a:solidFill>
              </a:rPr>
              <a:t>/mi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6239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“Upper Marcellus- A”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00600" y="2438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“Upper Marcellus-B”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81900" y="3657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“Lower Marcellus”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</p:spTree>
    <p:extLst>
      <p:ext uri="{BB962C8B-B14F-4D97-AF65-F5344CB8AC3E}">
        <p14:creationId xmlns:p14="http://schemas.microsoft.com/office/powerpoint/2010/main" xmlns="" val="114648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37373" y="1415184"/>
            <a:ext cx="1384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</a:t>
            </a:r>
            <a:r>
              <a:rPr lang="en-US" sz="2000" dirty="0" smtClean="0">
                <a:solidFill>
                  <a:srgbClr val="6EA0B0"/>
                </a:solidFill>
              </a:rPr>
              <a:t>: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additional</a:t>
            </a:r>
          </a:p>
          <a:p>
            <a:pPr algn="ctr"/>
            <a:r>
              <a:rPr lang="en-US" sz="2000" i="1" smtClean="0">
                <a:solidFill>
                  <a:schemeClr val="bg1"/>
                </a:solidFill>
              </a:rPr>
              <a:t>specializedmaps</a:t>
            </a:r>
            <a:endParaRPr lang="en-US" sz="2000" i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046" y="1440205"/>
            <a:ext cx="5445908" cy="4899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09810" y="1615238"/>
            <a:ext cx="2915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Marcellus Shale</a:t>
            </a:r>
          </a:p>
          <a:p>
            <a:pPr algn="ctr"/>
            <a:r>
              <a:rPr lang="en-US" sz="1400" b="1" dirty="0" smtClean="0"/>
              <a:t>“Upper-A”; “Upper-B” and “Lower”</a:t>
            </a:r>
          </a:p>
          <a:p>
            <a:pPr algn="ctr"/>
            <a:r>
              <a:rPr lang="en-US" sz="1400" b="1" dirty="0" smtClean="0"/>
              <a:t>Ratio of Adsorbed to Free Gas</a:t>
            </a:r>
          </a:p>
          <a:p>
            <a:pPr algn="ctr"/>
            <a:r>
              <a:rPr lang="en-US" sz="1200" i="1" dirty="0" smtClean="0"/>
              <a:t>derived from well log data</a:t>
            </a:r>
          </a:p>
        </p:txBody>
      </p:sp>
    </p:spTree>
    <p:extLst>
      <p:ext uri="{BB962C8B-B14F-4D97-AF65-F5344CB8AC3E}">
        <p14:creationId xmlns:p14="http://schemas.microsoft.com/office/powerpoint/2010/main" xmlns="" val="428821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0750" y="1750828"/>
            <a:ext cx="476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the </a:t>
            </a:r>
            <a:r>
              <a:rPr lang="en-US" sz="2800" b="1" i="1" dirty="0" smtClean="0">
                <a:solidFill>
                  <a:schemeClr val="bg1"/>
                </a:solidFill>
              </a:rPr>
              <a:t>preliminary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number is</a:t>
            </a:r>
            <a:r>
              <a:rPr lang="en-US" sz="2800" dirty="0" smtClean="0">
                <a:solidFill>
                  <a:schemeClr val="accent1"/>
                </a:solidFill>
              </a:rPr>
              <a:t>: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04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388" y="5562600"/>
            <a:ext cx="159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WVGES</a:t>
            </a:r>
          </a:p>
          <a:p>
            <a:r>
              <a:rPr lang="en-US" sz="1400" dirty="0" smtClean="0"/>
              <a:t>Date:  May 17, 2013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</a:t>
            </a:r>
            <a:r>
              <a:rPr lang="en-US" sz="1400" dirty="0" smtClean="0">
                <a:solidFill>
                  <a:schemeClr val="accent2"/>
                </a:solidFill>
              </a:rPr>
              <a:t>Preliminary Results              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Preliminary Results: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Step 6—Estimate Volumes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0750" y="1750828"/>
            <a:ext cx="476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the </a:t>
            </a:r>
            <a:r>
              <a:rPr lang="en-US" sz="2800" b="1" i="1" dirty="0" smtClean="0">
                <a:solidFill>
                  <a:schemeClr val="bg1"/>
                </a:solidFill>
              </a:rPr>
              <a:t>preliminary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number is: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122 </a:t>
            </a:r>
            <a:r>
              <a:rPr lang="en-US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Tcf</a:t>
            </a:r>
            <a:endParaRPr lang="en-US" sz="3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gas-in-place</a:t>
            </a:r>
            <a:endParaRPr lang="en-US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50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600200"/>
            <a:ext cx="86868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Incorporate additional well data</a:t>
            </a:r>
          </a:p>
          <a:p>
            <a:endParaRPr lang="en-US" sz="2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Recalibrate all well data to core</a:t>
            </a:r>
          </a:p>
          <a:p>
            <a:pPr lvl="1"/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Investigate further: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porosity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5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sh</a:t>
            </a:r>
            <a:r>
              <a:rPr lang="en-US" sz="25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-V</a:t>
            </a:r>
            <a:r>
              <a:rPr lang="en-US" sz="25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ker</a:t>
            </a:r>
            <a:endParaRPr lang="en-US" sz="2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</a:t>
            </a:r>
            <a:r>
              <a:rPr lang="en-US" sz="25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TOC-</a:t>
            </a:r>
            <a:r>
              <a:rPr lang="en-US" sz="25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</a:t>
            </a:r>
            <a:r>
              <a:rPr lang="en-US" sz="25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functions</a:t>
            </a:r>
          </a:p>
          <a:p>
            <a:endParaRPr lang="en-US" sz="2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Refine volume estimates</a:t>
            </a:r>
          </a:p>
          <a:p>
            <a:endParaRPr lang="en-US" sz="25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Investigate production and recovery factor(s)—</a:t>
            </a:r>
            <a:r>
              <a:rPr lang="en-US" sz="25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Phase 2 of Study</a:t>
            </a:r>
            <a:endParaRPr lang="en-US" sz="25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Future Work: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Finalize Assessment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Preliminary Results                 </a:t>
            </a:r>
            <a:r>
              <a:rPr lang="en-US" sz="1400" dirty="0" smtClean="0">
                <a:solidFill>
                  <a:schemeClr val="accent2"/>
                </a:solidFill>
              </a:rPr>
              <a:t>Future Work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68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4930" y="2514600"/>
            <a:ext cx="8686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estimate of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total original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natural gas-in-place volume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(refined)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estimate of </a:t>
            </a:r>
            <a:r>
              <a:rPr lang="en-US" sz="2400" b="1" i="1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current r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ecoverable natural gas volume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cross-sections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and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maps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including maps for: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wells, location / extent, thickness, depth, pressure,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and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Calibri" pitchFamily="34" charset="0"/>
                <a:cs typeface="Arial" pitchFamily="34" charset="0"/>
              </a:rPr>
              <a:t>volumes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j-lt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Calibri" pitchFamily="34" charset="0"/>
                <a:cs typeface="Arial" pitchFamily="34" charset="0"/>
              </a:rPr>
              <a:t>up-to-date, publicly-accessible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web-based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map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application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0709" y="142218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Calibri" pitchFamily="34" charset="0"/>
                <a:cs typeface="Arial" pitchFamily="34" charset="0"/>
              </a:rPr>
              <a:t>For the Marcellus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ea typeface="Calibri" pitchFamily="34" charset="0"/>
                <a:cs typeface="Arial" pitchFamily="34" charset="0"/>
              </a:rPr>
              <a:t>S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Calibri" pitchFamily="34" charset="0"/>
                <a:cs typeface="Arial" pitchFamily="34" charset="0"/>
              </a:rPr>
              <a:t>hale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ea typeface="Calibri" pitchFamily="34" charset="0"/>
                <a:cs typeface="Arial" pitchFamily="34" charset="0"/>
              </a:rPr>
              <a:t>in West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Calibri" pitchFamily="34" charset="0"/>
                <a:cs typeface="Arial" pitchFamily="34" charset="0"/>
              </a:rPr>
              <a:t>Virginia: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Future Work: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Release Results and Products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Preliminary Results                 </a:t>
            </a:r>
            <a:r>
              <a:rPr lang="en-US" sz="1400" dirty="0" smtClean="0">
                <a:solidFill>
                  <a:schemeClr val="accent2"/>
                </a:solidFill>
              </a:rPr>
              <a:t>Future Work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06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accent2"/>
                </a:solidFill>
              </a:rPr>
              <a:t>Background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Purpose                 Methodology/Data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036" y="84461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Because of </a:t>
            </a:r>
            <a:r>
              <a:rPr lang="en-US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interest in and activity related to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Marcellus Shale,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WVGES is examining basic data, much of which is new, as well as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updating and </a:t>
            </a:r>
            <a:r>
              <a:rPr lang="en-US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developing Marcellus-specific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materials.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183" y="2524692"/>
            <a:ext cx="2278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Example </a:t>
            </a:r>
            <a:r>
              <a:rPr lang="en-US" sz="1600" i="1" smtClean="0">
                <a:solidFill>
                  <a:schemeClr val="bg1"/>
                </a:solidFill>
              </a:rPr>
              <a:t>of some</a:t>
            </a:r>
          </a:p>
          <a:p>
            <a:pPr algn="ctr"/>
            <a:r>
              <a:rPr lang="en-US" sz="1600" i="1">
                <a:solidFill>
                  <a:schemeClr val="bg1"/>
                </a:solidFill>
              </a:rPr>
              <a:t>c</a:t>
            </a:r>
            <a:r>
              <a:rPr lang="en-US" sz="1600" i="1" smtClean="0">
                <a:solidFill>
                  <a:schemeClr val="bg1"/>
                </a:solidFill>
              </a:rPr>
              <a:t>urrent WVGES materials</a:t>
            </a:r>
          </a:p>
          <a:p>
            <a:pPr algn="ctr"/>
            <a:endParaRPr lang="en-US" sz="1600" i="1">
              <a:solidFill>
                <a:schemeClr val="bg1"/>
              </a:solidFill>
            </a:endParaRPr>
          </a:p>
          <a:p>
            <a:pPr algn="ctr"/>
            <a:r>
              <a:rPr lang="en-US" sz="1600" i="1" smtClean="0">
                <a:solidFill>
                  <a:schemeClr val="bg1"/>
                </a:solidFill>
              </a:rPr>
              <a:t>which are a mix</a:t>
            </a:r>
          </a:p>
          <a:p>
            <a:pPr algn="ctr"/>
            <a:r>
              <a:rPr lang="en-US" sz="1600" i="1" smtClean="0">
                <a:solidFill>
                  <a:schemeClr val="bg1"/>
                </a:solidFill>
              </a:rPr>
              <a:t>of newer and older</a:t>
            </a:r>
          </a:p>
          <a:p>
            <a:pPr algn="ctr"/>
            <a:r>
              <a:rPr lang="en-US" sz="1600" i="1" smtClean="0">
                <a:solidFill>
                  <a:schemeClr val="bg1"/>
                </a:solidFill>
              </a:rPr>
              <a:t>data and maps.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836" y="19186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CAF0A"/>
                </a:solidFill>
              </a:rPr>
              <a:t>Background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1689" y="1850174"/>
            <a:ext cx="4553494" cy="4057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4144" y="5384425"/>
            <a:ext cx="98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WVGES</a:t>
            </a:r>
          </a:p>
          <a:p>
            <a:pPr algn="ctr"/>
            <a:r>
              <a:rPr lang="en-US" sz="1400" dirty="0" smtClean="0"/>
              <a:t>1980, 2012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524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199967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Calibri" pitchFamily="34" charset="0"/>
                <a:cs typeface="Arial" pitchFamily="34" charset="0"/>
              </a:rPr>
              <a:t>Data will be updated and new maps and features will be added to the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j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b="1" i="1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Marcellus Shale w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eb-based </a:t>
            </a:r>
            <a:r>
              <a:rPr lang="en-US" sz="2400" b="1" i="1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map application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Future Work:</a:t>
            </a:r>
          </a:p>
          <a:p>
            <a:pPr algn="ctr"/>
            <a:r>
              <a:rPr lang="en-US" sz="2400" b="1" i="1" dirty="0" smtClean="0">
                <a:solidFill>
                  <a:schemeClr val="accent2"/>
                </a:solidFill>
              </a:rPr>
              <a:t>Release Results and Products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Methodology/Data                 Preliminary Results                 </a:t>
            </a:r>
            <a:r>
              <a:rPr lang="en-US" sz="1400" dirty="0" smtClean="0">
                <a:solidFill>
                  <a:schemeClr val="accent2"/>
                </a:solidFill>
              </a:rPr>
              <a:t>Future Work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985" y="2146696"/>
            <a:ext cx="7472030" cy="4348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9376" y="4633369"/>
            <a:ext cx="3066024" cy="186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7384" y="228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Acknowledgements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1" y="1600200"/>
            <a:ext cx="9016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IHS</a:t>
            </a:r>
            <a:endParaRPr lang="en-US" sz="2000" b="1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000" b="1" dirty="0" smtClean="0">
              <a:solidFill>
                <a:schemeClr val="accent1"/>
              </a:solidFill>
            </a:endParaRPr>
          </a:p>
          <a:p>
            <a:pPr algn="ctr"/>
            <a:endParaRPr lang="en-US" sz="2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Mike Hohn, Mary Behling, Jessica Moore, Susan Kite, Sam </a:t>
            </a:r>
            <a:r>
              <a:rPr lang="en-US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McCreery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 </a:t>
            </a:r>
            <a:r>
              <a:rPr lang="en-US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Bocan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John Saucer, Phil </a:t>
            </a:r>
            <a:r>
              <a:rPr lang="en-US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Dinterman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Ron McDowell, and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T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om Repine</a:t>
            </a:r>
          </a:p>
          <a:p>
            <a:pPr algn="ctr"/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en-US" sz="2000" b="1" i="1" dirty="0" smtClean="0">
                <a:solidFill>
                  <a:schemeClr val="bg1"/>
                </a:solidFill>
              </a:rPr>
              <a:t>West Virginia Geological and Economic Survey</a:t>
            </a:r>
          </a:p>
          <a:p>
            <a:pPr algn="ctr"/>
            <a:endParaRPr lang="en-US" sz="2000" b="1" i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sz="2000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Doug Miller, Beth King, and Kelly Moran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en-US" sz="2000" b="1" i="1" dirty="0" smtClean="0">
                <a:solidFill>
                  <a:schemeClr val="bg1"/>
                </a:solidFill>
              </a:rPr>
              <a:t>Penn State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9303" y="228592"/>
            <a:ext cx="521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Questions,</a:t>
            </a: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Comments, or Suggestions?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9186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CAF0A"/>
                </a:solidFill>
              </a:rPr>
              <a:t>Purpose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40" y="1066800"/>
            <a:ext cx="84670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purpose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of the study is to: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Collect and investigate basic geologic data</a:t>
            </a:r>
          </a:p>
          <a:p>
            <a:pPr marL="344488" indent="-344488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Conduct preliminary resource assessment</a:t>
            </a:r>
          </a:p>
          <a:p>
            <a:pPr marL="344488" indent="-344488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Identify requirements to improve assessment</a:t>
            </a:r>
          </a:p>
          <a:p>
            <a:pPr marL="344488" indent="-344488">
              <a:buFont typeface="Arial" pitchFamily="34" charset="0"/>
              <a:buChar char="•"/>
            </a:pP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Make selected data and maps available and            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provide an up-to-date web-based GIS map application</a:t>
            </a:r>
          </a:p>
          <a:p>
            <a:pPr marL="344488" indent="-344488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Investigate development of a framework for the State to evaluate other petroleum resources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4488" indent="-344488"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Purpose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Methodology/Data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74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21336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How much natural gas is likely to be contained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 the Marcellus Shale underlying West Virginia?</a:t>
            </a:r>
          </a:p>
          <a:p>
            <a:pPr algn="ctr"/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How is the gas distributed?</a:t>
            </a:r>
          </a:p>
          <a:p>
            <a:pPr algn="ctr"/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How do the key parameters that affect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gas recoverability vary geographically?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4065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Key research questions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for the project include: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9186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CAF0A"/>
                </a:solidFill>
              </a:rPr>
              <a:t>Purpose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Purpose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Methodology/Data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239" y="16002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pproaches to estimating natural gas resource volumes for continuous unconventional reservoirs include:</a:t>
            </a:r>
          </a:p>
          <a:p>
            <a:pPr algn="ctr"/>
            <a:endParaRPr lang="en-US" sz="2400" dirty="0">
              <a:solidFill>
                <a:srgbClr val="6EA0B0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those that use</a:t>
            </a: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production data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estimate </a:t>
            </a:r>
            <a:r>
              <a:rPr lang="en-US" sz="2400" b="1" i="1" dirty="0" smtClean="0">
                <a:solidFill>
                  <a:schemeClr val="bg1"/>
                </a:solidFill>
              </a:rPr>
              <a:t>technically-recoverable</a:t>
            </a:r>
            <a:r>
              <a:rPr lang="en-US" sz="2400" dirty="0" smtClean="0">
                <a:solidFill>
                  <a:srgbClr val="6EA0B0"/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resources directly</a:t>
            </a:r>
          </a:p>
          <a:p>
            <a:pPr algn="ctr"/>
            <a:endParaRPr lang="en-US" sz="2400" dirty="0">
              <a:solidFill>
                <a:srgbClr val="6EA0B0"/>
              </a:solidFill>
            </a:endParaRPr>
          </a:p>
          <a:p>
            <a:pPr algn="ctr"/>
            <a:r>
              <a:rPr lang="en-US" sz="2400" dirty="0" smtClean="0">
                <a:solidFill>
                  <a:srgbClr val="6EA0B0"/>
                </a:solidFill>
              </a:rPr>
              <a:t>and</a:t>
            </a:r>
          </a:p>
          <a:p>
            <a:pPr algn="ctr">
              <a:buFont typeface="Arial" pitchFamily="34" charset="0"/>
              <a:buChar char="•"/>
            </a:pPr>
            <a:endParaRPr lang="en-US" sz="2400" dirty="0" smtClean="0">
              <a:solidFill>
                <a:srgbClr val="6EA0B0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those that use </a:t>
            </a:r>
            <a:r>
              <a:rPr lang="en-US" sz="2400" b="1" i="1" dirty="0" smtClean="0">
                <a:solidFill>
                  <a:schemeClr val="bg1"/>
                </a:solidFill>
              </a:rPr>
              <a:t>geologic data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estimate total </a:t>
            </a:r>
            <a:r>
              <a:rPr lang="en-US" sz="2400" b="1" i="1" smtClean="0">
                <a:solidFill>
                  <a:schemeClr val="bg1"/>
                </a:solidFill>
              </a:rPr>
              <a:t>original</a:t>
            </a:r>
            <a:r>
              <a:rPr lang="en-US" sz="2400" b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i="1" smtClean="0">
                <a:solidFill>
                  <a:schemeClr val="bg1"/>
                </a:solidFill>
              </a:rPr>
              <a:t>gas-in-place</a:t>
            </a:r>
            <a:r>
              <a:rPr lang="en-US" sz="2400" smtClean="0">
                <a:solidFill>
                  <a:srgbClr val="6EA0B0"/>
                </a:solidFill>
              </a:rPr>
              <a:t>.</a:t>
            </a:r>
            <a:endParaRPr lang="en-US" sz="2400" dirty="0">
              <a:solidFill>
                <a:srgbClr val="6EA0B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5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0" y="1295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GIP1_Modifi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09800"/>
            <a:ext cx="5943600" cy="4142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6653" y="3003785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By using both approaches, we may be able to estimate and capture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evolution or recovery factors.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140" y="822517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Both methods have advantages and disadvantages, but </a:t>
            </a:r>
          </a:p>
          <a:p>
            <a:pPr lvl="0"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ultimately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two approaches </a:t>
            </a:r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can </a:t>
            </a:r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 </a:t>
            </a:r>
            <a:r>
              <a:rPr lang="en-US" sz="2400" b="1" i="1" smtClean="0">
                <a:solidFill>
                  <a:schemeClr val="bg1"/>
                </a:solidFill>
              </a:rPr>
              <a:t>combined                                                         to </a:t>
            </a:r>
            <a:r>
              <a:rPr lang="en-US" sz="2400" b="1" i="1" dirty="0" smtClean="0">
                <a:solidFill>
                  <a:schemeClr val="bg1"/>
                </a:solidFill>
              </a:rPr>
              <a:t>obtain a fuller understanding of the resource and its potential</a:t>
            </a:r>
            <a:r>
              <a:rPr lang="en-US" sz="2400" dirty="0" smtClean="0">
                <a:solidFill>
                  <a:srgbClr val="6EA0B0"/>
                </a:solidFill>
              </a:rPr>
              <a:t>.</a:t>
            </a:r>
            <a:endParaRPr lang="en-US" sz="2400" dirty="0">
              <a:solidFill>
                <a:srgbClr val="6EA0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140" y="2682825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i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total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original gas-in-place =   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free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gas-in-place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400" b="1" i="1" dirty="0" smtClean="0">
                <a:solidFill>
                  <a:schemeClr val="bg1"/>
                </a:solidFill>
              </a:rPr>
              <a:t>adsorbed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gas-in-place</a:t>
            </a:r>
          </a:p>
          <a:p>
            <a:pPr algn="ctr"/>
            <a:endParaRPr lang="en-US" sz="24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Free Gas-In-Place</a:t>
            </a:r>
          </a:p>
          <a:p>
            <a:pPr algn="ctr"/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GIP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free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= (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f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eff</a:t>
            </a:r>
            <a:r>
              <a:rPr lang="en-US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* (1 –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*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*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gc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/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FVF</a:t>
            </a:r>
          </a:p>
          <a:p>
            <a:pPr algn="ctr"/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Adsorbed Gas-in-Place</a:t>
            </a:r>
          </a:p>
          <a:p>
            <a:pPr algn="ctr"/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GIP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adsorb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*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r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*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*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24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gc</a:t>
            </a:r>
            <a:endParaRPr lang="en-US" sz="2400" baseline="30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140" y="822517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study will be divided into 2 </a:t>
            </a:r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phases to</a:t>
            </a:r>
          </a:p>
          <a:p>
            <a:pPr lvl="0" algn="ctr"/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accomodate both approaches.</a:t>
            </a:r>
          </a:p>
          <a:p>
            <a:pPr lvl="0" algn="ctr"/>
            <a:endParaRPr lang="en-US" sz="2400" smtClean="0">
              <a:solidFill>
                <a:srgbClr val="6EA0B0"/>
              </a:solidFill>
            </a:endParaRPr>
          </a:p>
          <a:p>
            <a:pPr lvl="0" algn="ctr"/>
            <a:r>
              <a:rPr lang="en-US" sz="2400" b="1" i="1" smtClean="0">
                <a:solidFill>
                  <a:schemeClr val="bg1"/>
                </a:solidFill>
              </a:rPr>
              <a:t>Phase </a:t>
            </a:r>
            <a:r>
              <a:rPr lang="en-US" sz="2400" b="1" i="1" dirty="0" smtClean="0">
                <a:solidFill>
                  <a:schemeClr val="bg1"/>
                </a:solidFill>
              </a:rPr>
              <a:t>1</a:t>
            </a:r>
            <a:r>
              <a:rPr lang="en-US" sz="2400" b="1" i="1" dirty="0" smtClean="0">
                <a:solidFill>
                  <a:srgbClr val="6EA0B0"/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will use the </a:t>
            </a:r>
            <a:r>
              <a:rPr lang="en-US" sz="2400" b="1" i="1" smtClean="0">
                <a:solidFill>
                  <a:schemeClr val="bg1"/>
                </a:solidFill>
              </a:rPr>
              <a:t>geology-based approach</a:t>
            </a:r>
            <a:r>
              <a:rPr lang="en-US" sz="2400" b="1" i="1" smtClean="0">
                <a:solidFill>
                  <a:srgbClr val="6EA0B0"/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</a:t>
            </a:r>
          </a:p>
          <a:p>
            <a:pPr lvl="0" algn="ctr"/>
            <a:r>
              <a:rPr lang="en-US" sz="24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estimate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total </a:t>
            </a:r>
            <a:r>
              <a:rPr lang="en-US" sz="2400" b="1" i="1" smtClean="0">
                <a:solidFill>
                  <a:schemeClr val="bg1"/>
                </a:solidFill>
              </a:rPr>
              <a:t>original gas-in-place</a:t>
            </a:r>
            <a:r>
              <a:rPr lang="en-US" sz="2400" dirty="0">
                <a:solidFill>
                  <a:srgbClr val="6EA0B0"/>
                </a:solidFill>
              </a:rPr>
              <a:t>.</a:t>
            </a:r>
            <a:r>
              <a:rPr lang="en-US" sz="2400" smtClean="0">
                <a:solidFill>
                  <a:srgbClr val="6EA0B0"/>
                </a:solidFill>
              </a:rPr>
              <a:t> </a:t>
            </a:r>
            <a:endParaRPr lang="en-US" sz="2400" dirty="0">
              <a:solidFill>
                <a:srgbClr val="6EA0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1600200"/>
            <a:ext cx="731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accent1"/>
              </a:solidFill>
            </a:endParaRPr>
          </a:p>
          <a:p>
            <a:pPr algn="ctr"/>
            <a:r>
              <a:rPr lang="en-US" sz="21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</a:t>
            </a:r>
            <a:r>
              <a:rPr lang="en-US" sz="21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1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1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1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r</a:t>
            </a:r>
            <a:r>
              <a:rPr lang="en-US" sz="21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1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, 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f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and </a:t>
            </a:r>
            <a:r>
              <a:rPr lang="en-US" sz="21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1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</a:t>
            </a:r>
            <a:endParaRPr lang="en-US" sz="2100" baseline="-25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are 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derived from 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well  logs </a:t>
            </a: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</a:t>
            </a: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f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</a:t>
            </a:r>
            <a:r>
              <a:rPr lang="en-US" sz="21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1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</a:t>
            </a:r>
            <a:r>
              <a:rPr lang="en-US" sz="21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adjusted 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for  </a:t>
            </a:r>
            <a:r>
              <a:rPr lang="en-US" sz="21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1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sh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</a:t>
            </a:r>
            <a:r>
              <a:rPr lang="en-US" sz="21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1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ker</a:t>
            </a:r>
            <a:endParaRPr lang="en-US" sz="21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TOC</a:t>
            </a: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is taken </a:t>
            </a:r>
            <a:r>
              <a:rPr lang="en-US" sz="2100">
                <a:solidFill>
                  <a:schemeClr val="accent1">
                    <a:lumMod val="40000"/>
                    <a:lumOff val="60000"/>
                  </a:schemeClr>
                </a:solidFill>
              </a:rPr>
              <a:t>from </a:t>
            </a:r>
            <a:r>
              <a:rPr lang="en-US" sz="21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published core-based studies</a:t>
            </a:r>
            <a:endParaRPr lang="en-US" sz="2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1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</a:t>
            </a:r>
            <a:r>
              <a:rPr lang="en-US" sz="21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1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sz="2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is determined from 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TOC and pressure</a:t>
            </a:r>
          </a:p>
          <a:p>
            <a:pPr algn="ctr"/>
            <a:endParaRPr lang="en-US" sz="2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FVF</a:t>
            </a:r>
            <a:r>
              <a:rPr lang="en-US" sz="21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sz="2100" baseline="-25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is 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derived 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from temperature</a:t>
            </a:r>
            <a:r>
              <a:rPr lang="en-US" sz="2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pressure, </a:t>
            </a:r>
            <a:r>
              <a:rPr lang="en-US" sz="2100">
                <a:solidFill>
                  <a:schemeClr val="accent1">
                    <a:lumMod val="40000"/>
                    <a:lumOff val="60000"/>
                  </a:schemeClr>
                </a:solidFill>
              </a:rPr>
              <a:t>and </a:t>
            </a:r>
            <a:r>
              <a:rPr lang="en-US" sz="21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gas </a:t>
            </a:r>
            <a:r>
              <a:rPr lang="en-US" sz="2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compressibility</a:t>
            </a:r>
          </a:p>
          <a:p>
            <a:pPr algn="ctr"/>
            <a:endParaRPr lang="en-US" sz="21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FC028-DD0B-4D32-A3BF-8983E67DD08C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76999"/>
            <a:ext cx="8686800" cy="304802"/>
          </a:xfrm>
        </p:spPr>
        <p:txBody>
          <a:bodyPr/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Background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Purpose                 </a:t>
            </a:r>
            <a:r>
              <a:rPr lang="en-US" sz="1400" dirty="0" smtClean="0">
                <a:solidFill>
                  <a:schemeClr val="accent2"/>
                </a:solidFill>
              </a:rPr>
              <a:t>Methodology/Data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              Preliminary Results                 Future Work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285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Methodology and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140" y="822517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Where will all of the data be obtained? 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49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du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9670</TotalTime>
  <Words>1563</Words>
  <Application>Microsoft Office PowerPoint</Application>
  <PresentationFormat>On-screen Show (4:3)</PresentationFormat>
  <Paragraphs>447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Module</vt:lpstr>
      <vt:lpstr>1_Module</vt:lpstr>
      <vt:lpstr>2_Module</vt:lpstr>
      <vt:lpstr>3_Module</vt:lpstr>
      <vt:lpstr>4_Module</vt:lpstr>
      <vt:lpstr>5_Module</vt:lpstr>
      <vt:lpstr>A Preliminary Geology-Based Natural Gas Resource Assessment of the Marcellus Shale for West Virginia   AAPG 2013 Annual Convention &amp; Exhibition Pittsburgh, PA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WVGES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E. Pool</dc:creator>
  <cp:lastModifiedBy>exf107</cp:lastModifiedBy>
  <cp:revision>592</cp:revision>
  <dcterms:created xsi:type="dcterms:W3CDTF">2010-12-03T19:14:16Z</dcterms:created>
  <dcterms:modified xsi:type="dcterms:W3CDTF">2014-07-02T13:49:13Z</dcterms:modified>
</cp:coreProperties>
</file>