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45"/>
  </p:notesMasterIdLst>
  <p:sldIdLst>
    <p:sldId id="256" r:id="rId2"/>
    <p:sldId id="257" r:id="rId3"/>
    <p:sldId id="289" r:id="rId4"/>
    <p:sldId id="325" r:id="rId5"/>
    <p:sldId id="326" r:id="rId6"/>
    <p:sldId id="271" r:id="rId7"/>
    <p:sldId id="281" r:id="rId8"/>
    <p:sldId id="327" r:id="rId9"/>
    <p:sldId id="259" r:id="rId10"/>
    <p:sldId id="260" r:id="rId11"/>
    <p:sldId id="261" r:id="rId12"/>
    <p:sldId id="262" r:id="rId13"/>
    <p:sldId id="263" r:id="rId14"/>
    <p:sldId id="307" r:id="rId15"/>
    <p:sldId id="308" r:id="rId16"/>
    <p:sldId id="321" r:id="rId17"/>
    <p:sldId id="264" r:id="rId18"/>
    <p:sldId id="265" r:id="rId19"/>
    <p:sldId id="283" r:id="rId20"/>
    <p:sldId id="266" r:id="rId21"/>
    <p:sldId id="285" r:id="rId22"/>
    <p:sldId id="282" r:id="rId23"/>
    <p:sldId id="323" r:id="rId24"/>
    <p:sldId id="294" r:id="rId25"/>
    <p:sldId id="320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275" r:id="rId38"/>
    <p:sldId id="306" r:id="rId39"/>
    <p:sldId id="276" r:id="rId40"/>
    <p:sldId id="313" r:id="rId41"/>
    <p:sldId id="315" r:id="rId42"/>
    <p:sldId id="280" r:id="rId43"/>
    <p:sldId id="28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4646" autoAdjust="0"/>
  </p:normalViewPr>
  <p:slideViewPr>
    <p:cSldViewPr>
      <p:cViewPr>
        <p:scale>
          <a:sx n="90" d="100"/>
          <a:sy n="90" d="100"/>
        </p:scale>
        <p:origin x="-1356" y="-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05AFF-FA58-44C7-AF16-74CC94AE3A8E}" type="datetimeFigureOut">
              <a:rPr lang="en-US" smtClean="0"/>
              <a:pPr/>
              <a:t>1/11/2011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A778B-24B8-4FD6-B5E5-14E2AB3B32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043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A778B-24B8-4FD6-B5E5-14E2AB3B323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A778B-24B8-4FD6-B5E5-14E2AB3B323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826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A778B-24B8-4FD6-B5E5-14E2AB3B323F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0FDD-E861-40D8-93F7-76562EB2E8EA}" type="datetime1">
              <a:rPr lang="en-US" smtClean="0"/>
              <a:pPr/>
              <a:t>1/11/2011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Background     Purpose     Questions     Other  Studies     Methodology/Data     Results/Products     Concerns/Obstacles     Future 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8722-EFD1-486F-9637-CBE6B041CEF0}" type="datetime1">
              <a:rPr lang="en-US" smtClean="0"/>
              <a:pPr/>
              <a:t>1/11/2011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Background     Purpose     Questions     Other  Studies     Methodology/Data     Results/Products     Concerns/Obstacles     Future 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1EF6-221D-4B65-B990-4204E1AEA013}" type="datetime1">
              <a:rPr lang="en-US" smtClean="0"/>
              <a:pPr/>
              <a:t>1/11/2011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Background     Purpose     Questions     Other  Studies     Methodology/Data     Results/Products     Concerns/Obstacles     Future 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B335-5829-4FF5-BAA8-394DFA7E93DA}" type="datetime1">
              <a:rPr lang="en-US" smtClean="0"/>
              <a:pPr/>
              <a:t>1/11/2011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Background     Purpose     Questions     Other  Studies     Methodology/Data     Results/Products     Concerns/Obstacles     Future 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7809-DAAC-4240-B458-323C3C77CBC7}" type="datetime1">
              <a:rPr lang="en-US" smtClean="0"/>
              <a:pPr/>
              <a:t>1/11/2011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Background     Purpose     Questions     Other  Studies     Methodology/Data     Results/Products     Concerns/Obstacles     Future 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C73F-07A5-4E5D-B81F-BC199E2D0C25}" type="datetime1">
              <a:rPr lang="en-US" smtClean="0"/>
              <a:pPr/>
              <a:t>1/11/2011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Background     Purpose     Questions     Other  Studies     Methodology/Data     Results/Products     Concerns/Obstacles     Future Work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2894-FAB4-46BE-8433-55758A0F8A3B}" type="datetime1">
              <a:rPr lang="en-US" smtClean="0"/>
              <a:pPr/>
              <a:t>1/11/2011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Background     Purpose     Questions     Other  Studies     Methodology/Data     Results/Products     Concerns/Obstacles     Future Work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2AA0-EDA5-4B3A-8B3A-EA09AA3F381C}" type="datetime1">
              <a:rPr lang="en-US" smtClean="0"/>
              <a:pPr/>
              <a:t>1/11/2011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Background     Purpose     Questions     Other  Studies     Methodology/Data     Results/Products     Concerns/Obstacles     Future 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6182-94A2-42D5-820D-7746D72F9630}" type="datetime1">
              <a:rPr lang="en-US" smtClean="0"/>
              <a:pPr/>
              <a:t>1/11/2011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Background     Purpose     Questions     Other  Studies     Methodology/Data     Results/Products     Concerns/Obstacles     Future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6C4B-998A-4067-804D-9E846A091D4A}" type="datetime1">
              <a:rPr lang="en-US" smtClean="0"/>
              <a:pPr/>
              <a:t>1/11/2011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Background     Purpose     Questions     Other  Studies     Methodology/Data     Results/Products     Concerns/Obstacles     Future Work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1EA313D-2210-4D12-80DE-3B1B326ADAD5}" type="datetime1">
              <a:rPr lang="en-US" smtClean="0"/>
              <a:pPr/>
              <a:t>1/11/2011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Background     Purpose     Questions     Other  Studies     Methodology/Data     Results/Products     Concerns/Obstacles     Future Work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AFFC028-DD0B-4D32-A3BF-8983E67DD0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1F585DA-4441-4C44-82E4-3A933E17C4E6}" type="datetime1">
              <a:rPr lang="en-US" smtClean="0"/>
              <a:pPr/>
              <a:t>1/11/2011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Background     Purpose     Questions     Other  Studies     Methodology/Data     Results/Products     Concerns/Obstacles     Future 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AFFC028-DD0B-4D32-A3BF-8983E67DD0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pec2000.net/17-specshgas.htm#b6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pec2000.net/17-specshgas.htm#b6" TargetMode="External"/><Relationship Id="rId2" Type="http://schemas.openxmlformats.org/officeDocument/2006/relationships/hyperlink" Target="http://www.papgrocks.org/boyce_papg_5-20-10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spec2000.net/17-specshgas.htm#b6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pe.tamu.edu/wattenbarger/public_html/Selected_papers/--Shale%20Gas/SPE15213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wvgs.wvnet.edu/www/datastat/devshales.htm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ims.wvgs.wvnet.edu/ATG5/viewer.htm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peshouston.org/presentations%20/Pickens%20Shale%20Gas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ubs.usgs.gov/of/2005/1268/2005-1268.pd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ubs.usgs.gov/of/2005/1268/2005-1268.pdf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vgs.wvnet.edu/www/datastat/devshales.ht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s.wvgs.wvnet.edu/mar/viewer.ht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485900"/>
            <a:ext cx="8686800" cy="38862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</a:rPr>
              <a:t>Conducting a</a:t>
            </a:r>
            <a:br>
              <a:rPr lang="en-US" sz="2800" dirty="0" smtClean="0">
                <a:solidFill>
                  <a:schemeClr val="accent1"/>
                </a:solidFill>
              </a:rPr>
            </a:br>
            <a:r>
              <a:rPr lang="en-US" sz="2800" dirty="0" smtClean="0">
                <a:solidFill>
                  <a:schemeClr val="accent1"/>
                </a:solidFill>
              </a:rPr>
              <a:t>Preliminary Natural Gas Resource Assessment of the</a:t>
            </a:r>
            <a:br>
              <a:rPr lang="en-US" sz="2800" dirty="0" smtClean="0">
                <a:solidFill>
                  <a:schemeClr val="accent1"/>
                </a:solidFill>
              </a:rPr>
            </a:br>
            <a:r>
              <a:rPr lang="en-US" sz="2800" dirty="0" smtClean="0">
                <a:solidFill>
                  <a:schemeClr val="accent1"/>
                </a:solidFill>
              </a:rPr>
              <a:t>Marcellus Shale for West Virginia using</a:t>
            </a:r>
            <a:br>
              <a:rPr lang="en-US" sz="2800" dirty="0" smtClean="0">
                <a:solidFill>
                  <a:schemeClr val="accent1"/>
                </a:solidFill>
              </a:rPr>
            </a:br>
            <a:r>
              <a:rPr lang="en-US" sz="2800" dirty="0" smtClean="0">
                <a:solidFill>
                  <a:schemeClr val="accent1"/>
                </a:solidFill>
              </a:rPr>
              <a:t>Basic Geologic Data and GIS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181600"/>
            <a:ext cx="8686800" cy="15240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1800" dirty="0" smtClean="0"/>
              <a:t>Susan Pool</a:t>
            </a:r>
          </a:p>
          <a:p>
            <a:pPr algn="ctr"/>
            <a:r>
              <a:rPr lang="en-US" sz="1800" i="1" dirty="0" smtClean="0"/>
              <a:t>Penn State University MGIS Candidate</a:t>
            </a:r>
          </a:p>
          <a:p>
            <a:pPr algn="ctr"/>
            <a:endParaRPr lang="en-US" sz="1800" dirty="0" smtClean="0"/>
          </a:p>
          <a:p>
            <a:pPr algn="ctr"/>
            <a:r>
              <a:rPr lang="en-US" sz="1800" dirty="0" smtClean="0"/>
              <a:t>Dr. Jonathan Mathews</a:t>
            </a:r>
          </a:p>
          <a:p>
            <a:pPr algn="ctr"/>
            <a:r>
              <a:rPr lang="en-US" sz="1800" i="1" dirty="0" smtClean="0"/>
              <a:t>Penn State University Faculty Advisor</a:t>
            </a:r>
          </a:p>
          <a:p>
            <a:pPr algn="r"/>
            <a:r>
              <a:rPr lang="en-US" sz="1500" dirty="0" smtClean="0"/>
              <a:t>January 2011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Research Questions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76998"/>
            <a:ext cx="8686800" cy="304801"/>
          </a:xfrm>
        </p:spPr>
        <p:txBody>
          <a:bodyPr/>
          <a:lstStyle/>
          <a:p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Background     Purpose     </a:t>
            </a:r>
            <a:r>
              <a:rPr lang="en-US" sz="1100" dirty="0" smtClean="0">
                <a:solidFill>
                  <a:schemeClr val="accent2"/>
                </a:solidFill>
              </a:rPr>
              <a:t>Questions</a:t>
            </a:r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     Other  Studies     Methodology/Data     Results/Products     Concerns/Obstacles     Future Work</a:t>
            </a:r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905000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How much natural gas is likely to be contained</a:t>
            </a:r>
          </a:p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in the Marcellus shale underlying West Virginia?</a:t>
            </a:r>
          </a:p>
          <a:p>
            <a:pPr algn="ctr"/>
            <a:endParaRPr lang="en-US" sz="2400" dirty="0" smtClean="0">
              <a:solidFill>
                <a:schemeClr val="accent1"/>
              </a:solidFill>
            </a:endParaRPr>
          </a:p>
          <a:p>
            <a:pPr algn="ctr"/>
            <a:endParaRPr lang="en-US" sz="2400" dirty="0">
              <a:solidFill>
                <a:schemeClr val="accent1"/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 How is the gas distributed?</a:t>
            </a:r>
          </a:p>
          <a:p>
            <a:pPr algn="ctr"/>
            <a:endParaRPr lang="en-US" sz="2400" dirty="0" smtClean="0">
              <a:solidFill>
                <a:schemeClr val="accent1"/>
              </a:solidFill>
            </a:endParaRPr>
          </a:p>
          <a:p>
            <a:pPr algn="ctr"/>
            <a:endParaRPr lang="en-US" sz="2400" dirty="0">
              <a:solidFill>
                <a:schemeClr val="accent1"/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How do the key parameters that affect</a:t>
            </a:r>
          </a:p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gas recoverability vary geographically?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9906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Key research questions </a:t>
            </a:r>
            <a:r>
              <a:rPr lang="en-US" sz="2400" dirty="0" smtClean="0">
                <a:solidFill>
                  <a:schemeClr val="accent1"/>
                </a:solidFill>
              </a:rPr>
              <a:t>for the project include: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Other Studies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76998"/>
            <a:ext cx="8686800" cy="304801"/>
          </a:xfrm>
        </p:spPr>
        <p:txBody>
          <a:bodyPr/>
          <a:lstStyle/>
          <a:p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Background     Purpose     Questions     </a:t>
            </a:r>
            <a:r>
              <a:rPr lang="en-US" sz="1100" dirty="0" smtClean="0">
                <a:solidFill>
                  <a:schemeClr val="accent2"/>
                </a:solidFill>
              </a:rPr>
              <a:t>Other  Studies     </a:t>
            </a:r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Methodology/Data     Results/Products     Concerns/Obstacles     Future Work</a:t>
            </a:r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1400" y="2667000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2">
                    <a:lumMod val="75000"/>
                  </a:schemeClr>
                </a:solidFill>
              </a:rPr>
              <a:t>Very little has been published specific to West Virginia</a:t>
            </a:r>
          </a:p>
          <a:p>
            <a:pPr algn="ctr"/>
            <a:endParaRPr lang="en-US" sz="1200" i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sz="1200" i="1" dirty="0">
                <a:solidFill>
                  <a:schemeClr val="bg2">
                    <a:lumMod val="75000"/>
                  </a:schemeClr>
                </a:solidFill>
              </a:rPr>
              <a:t>a</a:t>
            </a:r>
            <a:r>
              <a:rPr lang="en-US" sz="1200" i="1" dirty="0" smtClean="0">
                <a:solidFill>
                  <a:schemeClr val="bg2">
                    <a:lumMod val="75000"/>
                  </a:schemeClr>
                </a:solidFill>
              </a:rPr>
              <a:t>nd</a:t>
            </a:r>
          </a:p>
          <a:p>
            <a:pPr algn="ctr"/>
            <a:endParaRPr lang="en-US" sz="1200" i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sz="1200" i="1" dirty="0" smtClean="0">
                <a:solidFill>
                  <a:schemeClr val="bg2">
                    <a:lumMod val="75000"/>
                  </a:schemeClr>
                </a:solidFill>
              </a:rPr>
              <a:t>estimates can vary greatly between studies </a:t>
            </a:r>
            <a:endParaRPr lang="en-US" sz="12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096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Studies that include Marcellus shale gas-in-place and/or recoverable gas estimates: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SelectedSimilarStudies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1066800"/>
            <a:ext cx="5715000" cy="5376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Methodology and Data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76998"/>
            <a:ext cx="8686800" cy="304801"/>
          </a:xfrm>
        </p:spPr>
        <p:txBody>
          <a:bodyPr/>
          <a:lstStyle/>
          <a:p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Background     Purpose     Questions     Other  Studies    </a:t>
            </a:r>
            <a:r>
              <a:rPr lang="en-US" sz="1100" dirty="0" smtClean="0">
                <a:solidFill>
                  <a:schemeClr val="accent2"/>
                </a:solidFill>
              </a:rPr>
              <a:t> Methodology/Data     </a:t>
            </a:r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Results/Products     Concerns/Obstacles     Future Work</a:t>
            </a:r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85800"/>
            <a:ext cx="86868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Various approaches can be taken </a:t>
            </a:r>
            <a:r>
              <a:rPr lang="en-US" sz="2400" dirty="0" smtClean="0">
                <a:solidFill>
                  <a:schemeClr val="accent1"/>
                </a:solidFill>
              </a:rPr>
              <a:t>in estimating </a:t>
            </a:r>
            <a:r>
              <a:rPr lang="en-US" sz="2400" dirty="0" smtClean="0">
                <a:solidFill>
                  <a:schemeClr val="accent1"/>
                </a:solidFill>
              </a:rPr>
              <a:t>natural gas recoverable resource volumes.  In general, approaches can be divided into two categories for continuous unconventional</a:t>
            </a:r>
            <a:r>
              <a:rPr lang="en-US" sz="2400" dirty="0" smtClean="0">
                <a:solidFill>
                  <a:schemeClr val="bg2"/>
                </a:solidFill>
              </a:rPr>
              <a:t>*</a:t>
            </a:r>
            <a:r>
              <a:rPr lang="en-US" sz="2400" dirty="0" smtClean="0">
                <a:solidFill>
                  <a:schemeClr val="accent1"/>
                </a:solidFill>
              </a:rPr>
              <a:t> reservoirs:</a:t>
            </a:r>
          </a:p>
          <a:p>
            <a:pPr algn="ctr"/>
            <a:endParaRPr lang="en-US" sz="2400" dirty="0">
              <a:solidFill>
                <a:schemeClr val="accent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 those that use </a:t>
            </a:r>
            <a:r>
              <a:rPr lang="en-US" sz="2400" i="1" dirty="0" smtClean="0">
                <a:solidFill>
                  <a:schemeClr val="bg2"/>
                </a:solidFill>
              </a:rPr>
              <a:t>production data</a:t>
            </a:r>
          </a:p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to estimate recoverable resources directly</a:t>
            </a:r>
          </a:p>
          <a:p>
            <a:pPr algn="ctr"/>
            <a:endParaRPr lang="en-US" sz="2400" dirty="0">
              <a:solidFill>
                <a:schemeClr val="accent1"/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and</a:t>
            </a:r>
          </a:p>
          <a:p>
            <a:pPr algn="ctr">
              <a:buFont typeface="Arial" pitchFamily="34" charset="0"/>
              <a:buChar char="•"/>
            </a:pPr>
            <a:endParaRPr lang="en-US" sz="2400" dirty="0" smtClean="0">
              <a:solidFill>
                <a:schemeClr val="accent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those that use </a:t>
            </a:r>
            <a:r>
              <a:rPr lang="en-US" sz="2400" i="1" dirty="0" smtClean="0">
                <a:solidFill>
                  <a:schemeClr val="bg2"/>
                </a:solidFill>
              </a:rPr>
              <a:t>geologic data</a:t>
            </a:r>
          </a:p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to estimate total original gas-in-place to which a recovery factor is applied to calculate recoverable resources.</a:t>
            </a:r>
          </a:p>
          <a:p>
            <a:pPr algn="ctr"/>
            <a:endParaRPr lang="en-US" sz="2400" dirty="0" smtClean="0">
              <a:solidFill>
                <a:schemeClr val="accent1"/>
              </a:solidFill>
            </a:endParaRPr>
          </a:p>
          <a:p>
            <a:r>
              <a:rPr lang="en-US" sz="2000" i="1" dirty="0" smtClean="0">
                <a:solidFill>
                  <a:schemeClr val="bg2"/>
                </a:solidFill>
              </a:rPr>
              <a:t>*</a:t>
            </a:r>
            <a:r>
              <a:rPr lang="en-US" sz="1400" i="1" dirty="0" smtClean="0">
                <a:solidFill>
                  <a:schemeClr val="bg2"/>
                </a:solidFill>
              </a:rPr>
              <a:t>continuous  = does not occur in discrete fields; unconventional = will not yield gas without extra measures such as hydraulic fracturing, depressurization, etc.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Methodology and Data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76998"/>
            <a:ext cx="8686800" cy="304801"/>
          </a:xfrm>
        </p:spPr>
        <p:txBody>
          <a:bodyPr/>
          <a:lstStyle/>
          <a:p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Background     Purpose     Questions     Other  Studies     </a:t>
            </a:r>
            <a:r>
              <a:rPr lang="en-US" sz="1100" dirty="0" smtClean="0">
                <a:solidFill>
                  <a:schemeClr val="accent2"/>
                </a:solidFill>
              </a:rPr>
              <a:t>Methodology/Data</a:t>
            </a:r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     Results/Products     Concerns/Obstacles     Future Work</a:t>
            </a:r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136065"/>
            <a:ext cx="8686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Production Approach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Estimate ultimate per-well recovery from production data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>
              <a:solidFill>
                <a:schemeClr val="accent1"/>
              </a:solidFill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Determine ultimate well spacing to obtain number of wells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>
              <a:solidFill>
                <a:schemeClr val="accent1"/>
              </a:solidFill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Calculate technically recoverable resources (TRR) where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TRR = per-well recovery * number of wells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Geologic Approach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Estimate volume of gas per </a:t>
            </a:r>
            <a:r>
              <a:rPr lang="en-US" dirty="0" smtClean="0">
                <a:solidFill>
                  <a:schemeClr val="accent1"/>
                </a:solidFill>
              </a:rPr>
              <a:t>unit area </a:t>
            </a:r>
            <a:r>
              <a:rPr lang="en-US" dirty="0" smtClean="0">
                <a:solidFill>
                  <a:schemeClr val="accent1"/>
                </a:solidFill>
              </a:rPr>
              <a:t>using basic data such as reservoir </a:t>
            </a:r>
            <a:r>
              <a:rPr lang="en-US" dirty="0" smtClean="0">
                <a:solidFill>
                  <a:schemeClr val="accent1"/>
                </a:solidFill>
              </a:rPr>
              <a:t>area, reservoir </a:t>
            </a:r>
            <a:r>
              <a:rPr lang="en-US" dirty="0" smtClean="0">
                <a:solidFill>
                  <a:schemeClr val="accent1"/>
                </a:solidFill>
              </a:rPr>
              <a:t>thickness, porosity, and water saturation </a:t>
            </a:r>
          </a:p>
          <a:p>
            <a:pPr lvl="1">
              <a:buFont typeface="Wingdings" pitchFamily="2" charset="2"/>
              <a:buChar char="§"/>
            </a:pPr>
            <a:endParaRPr lang="en-US" dirty="0">
              <a:solidFill>
                <a:schemeClr val="accent1"/>
              </a:solidFill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Determine recovery factor(s)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>
              <a:solidFill>
                <a:schemeClr val="accent1"/>
              </a:solidFill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Calculate technically recoverable resources (TRR) where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TRR = original gas-in-place * recovery factor(s)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>
                <a:solidFill>
                  <a:schemeClr val="bg1"/>
                </a:solidFill>
              </a:rPr>
              <a:pPr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Methodology and Data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76998"/>
            <a:ext cx="8686800" cy="304801"/>
          </a:xfrm>
        </p:spPr>
        <p:txBody>
          <a:bodyPr/>
          <a:lstStyle/>
          <a:p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Background     Purpose     Questions     Other  Studies     </a:t>
            </a:r>
            <a:r>
              <a:rPr lang="en-US" sz="1100" dirty="0" smtClean="0">
                <a:solidFill>
                  <a:schemeClr val="accent2"/>
                </a:solidFill>
              </a:rPr>
              <a:t>Methodology/Data</a:t>
            </a:r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     Results/Products     Concerns/Obstacles     Future Work</a:t>
            </a:r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61722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Boswell, R.M.  2003</a:t>
            </a:r>
            <a:r>
              <a:rPr lang="en-US" sz="1000" i="1" dirty="0" smtClean="0">
                <a:solidFill>
                  <a:schemeClr val="bg1"/>
                </a:solidFill>
              </a:rPr>
              <a:t>.  </a:t>
            </a:r>
            <a:r>
              <a:rPr lang="en-US" sz="1000" dirty="0" smtClean="0">
                <a:solidFill>
                  <a:schemeClr val="bg1"/>
                </a:solidFill>
              </a:rPr>
              <a:t>Assessing the Technology Needs of Unconventional Gas Resources.  </a:t>
            </a:r>
            <a:r>
              <a:rPr lang="en-US" sz="1000" i="1" dirty="0" smtClean="0">
                <a:solidFill>
                  <a:schemeClr val="bg1"/>
                </a:solidFill>
              </a:rPr>
              <a:t>Society of Petroleum Engineers National Capital Section Unconventional Gas Resources Assessment Symposium</a:t>
            </a:r>
            <a:r>
              <a:rPr lang="en-US" sz="1000" dirty="0" smtClean="0">
                <a:solidFill>
                  <a:schemeClr val="bg1"/>
                </a:solidFill>
              </a:rPr>
              <a:t>,  May 20.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6858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For continuous unconventional reservoirs, the </a:t>
            </a:r>
            <a:r>
              <a:rPr lang="en-US" dirty="0" smtClean="0">
                <a:solidFill>
                  <a:schemeClr val="bg1"/>
                </a:solidFill>
              </a:rPr>
              <a:t>production approach </a:t>
            </a:r>
            <a:r>
              <a:rPr lang="en-US" dirty="0" smtClean="0">
                <a:solidFill>
                  <a:schemeClr val="accent1"/>
                </a:solidFill>
              </a:rPr>
              <a:t>tends to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underestimate resources </a:t>
            </a:r>
            <a:r>
              <a:rPr lang="en-US" dirty="0" smtClean="0">
                <a:solidFill>
                  <a:schemeClr val="accent1"/>
                </a:solidFill>
              </a:rPr>
              <a:t>based </a:t>
            </a:r>
            <a:r>
              <a:rPr lang="en-US" dirty="0" smtClean="0">
                <a:solidFill>
                  <a:schemeClr val="accent1"/>
                </a:solidFill>
              </a:rPr>
              <a:t>on early </a:t>
            </a:r>
            <a:r>
              <a:rPr lang="en-US" dirty="0" smtClean="0">
                <a:solidFill>
                  <a:schemeClr val="accent1"/>
                </a:solidFill>
              </a:rPr>
              <a:t>well results because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productivity </a:t>
            </a:r>
            <a:r>
              <a:rPr lang="en-US" dirty="0" smtClean="0">
                <a:solidFill>
                  <a:schemeClr val="accent1"/>
                </a:solidFill>
              </a:rPr>
              <a:t>will generally increase dramatically with time as technology improves.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>
                <a:solidFill>
                  <a:schemeClr val="bg1"/>
                </a:solidFill>
              </a:rPr>
              <a:pPr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GIP1_Modifi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828800"/>
            <a:ext cx="6370262" cy="41178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96200" y="2971800"/>
            <a:ext cx="129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/>
                </a:solidFill>
              </a:rPr>
              <a:t>With </a:t>
            </a:r>
            <a:r>
              <a:rPr lang="en-US" sz="1200" dirty="0" smtClean="0">
                <a:solidFill>
                  <a:schemeClr val="accent1"/>
                </a:solidFill>
              </a:rPr>
              <a:t>the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geologic approach</a:t>
            </a:r>
            <a:r>
              <a:rPr lang="en-US" sz="1200" dirty="0" smtClean="0">
                <a:solidFill>
                  <a:schemeClr val="accent1"/>
                </a:solidFill>
              </a:rPr>
              <a:t>,</a:t>
            </a:r>
          </a:p>
          <a:p>
            <a:pPr algn="ctr"/>
            <a:endParaRPr lang="en-US" sz="1200" dirty="0" smtClean="0">
              <a:solidFill>
                <a:schemeClr val="accent1"/>
              </a:solidFill>
            </a:endParaRPr>
          </a:p>
          <a:p>
            <a:pPr algn="ctr"/>
            <a:r>
              <a:rPr lang="en-US" sz="1200" dirty="0" smtClean="0">
                <a:solidFill>
                  <a:schemeClr val="accent1"/>
                </a:solidFill>
              </a:rPr>
              <a:t>however,</a:t>
            </a:r>
          </a:p>
          <a:p>
            <a:pPr algn="ctr"/>
            <a:endParaRPr lang="en-US" sz="1200" dirty="0" smtClean="0">
              <a:solidFill>
                <a:schemeClr val="accent1"/>
              </a:solidFill>
            </a:endParaRPr>
          </a:p>
          <a:p>
            <a:pPr algn="ctr"/>
            <a:r>
              <a:rPr lang="en-US" sz="1200" dirty="0" smtClean="0">
                <a:solidFill>
                  <a:schemeClr val="accent1"/>
                </a:solidFill>
              </a:rPr>
              <a:t>original </a:t>
            </a:r>
          </a:p>
          <a:p>
            <a:pPr algn="ctr"/>
            <a:r>
              <a:rPr lang="en-US" sz="1200" dirty="0" smtClean="0">
                <a:solidFill>
                  <a:schemeClr val="accent1"/>
                </a:solidFill>
              </a:rPr>
              <a:t>g</a:t>
            </a:r>
            <a:r>
              <a:rPr lang="en-US" sz="1200" dirty="0" smtClean="0">
                <a:solidFill>
                  <a:schemeClr val="accent1"/>
                </a:solidFill>
              </a:rPr>
              <a:t>as-in-place</a:t>
            </a:r>
          </a:p>
          <a:p>
            <a:pPr algn="ctr"/>
            <a:r>
              <a:rPr lang="en-US" sz="1200" dirty="0" smtClean="0">
                <a:solidFill>
                  <a:schemeClr val="accent1"/>
                </a:solidFill>
              </a:rPr>
              <a:t>is </a:t>
            </a:r>
            <a:r>
              <a:rPr lang="en-US" sz="1200" dirty="0" smtClean="0">
                <a:solidFill>
                  <a:schemeClr val="accent1"/>
                </a:solidFill>
              </a:rPr>
              <a:t>estimated.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Methodology and Data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76998"/>
            <a:ext cx="8686800" cy="304801"/>
          </a:xfrm>
        </p:spPr>
        <p:txBody>
          <a:bodyPr/>
          <a:lstStyle/>
          <a:p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Background     Purpose     Questions     Other  Studies     </a:t>
            </a:r>
            <a:r>
              <a:rPr lang="en-US" sz="1100" dirty="0" smtClean="0">
                <a:solidFill>
                  <a:schemeClr val="accent2"/>
                </a:solidFill>
              </a:rPr>
              <a:t>Methodology/Data </a:t>
            </a:r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    Results/Products     Concerns/Obstacles     Future Work</a:t>
            </a:r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1722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Boswell, R.M.  2005</a:t>
            </a:r>
            <a:r>
              <a:rPr lang="en-US" sz="1000" i="1" dirty="0" smtClean="0">
                <a:solidFill>
                  <a:schemeClr val="bg1"/>
                </a:solidFill>
              </a:rPr>
              <a:t>.  </a:t>
            </a:r>
            <a:r>
              <a:rPr lang="en-US" sz="1000" dirty="0" smtClean="0">
                <a:solidFill>
                  <a:schemeClr val="bg1"/>
                </a:solidFill>
              </a:rPr>
              <a:t>Natural Gas Resource Assessments at the National Energy Technology Laboratory.  </a:t>
            </a:r>
            <a:r>
              <a:rPr lang="en-US" sz="1000" i="1" dirty="0" smtClean="0">
                <a:solidFill>
                  <a:schemeClr val="bg1"/>
                </a:solidFill>
              </a:rPr>
              <a:t>American Association of Petroleum Geologists </a:t>
            </a:r>
            <a:r>
              <a:rPr lang="en-US" sz="1000" i="1" dirty="0" err="1" smtClean="0">
                <a:solidFill>
                  <a:schemeClr val="bg1"/>
                </a:solidFill>
              </a:rPr>
              <a:t>Hedberg</a:t>
            </a:r>
            <a:r>
              <a:rPr lang="en-US" sz="1000" i="1" dirty="0" smtClean="0">
                <a:solidFill>
                  <a:schemeClr val="bg1"/>
                </a:solidFill>
              </a:rPr>
              <a:t> Conference</a:t>
            </a:r>
            <a:r>
              <a:rPr lang="en-US" sz="1000" dirty="0" smtClean="0">
                <a:solidFill>
                  <a:schemeClr val="bg1"/>
                </a:solidFill>
              </a:rPr>
              <a:t>, April 28.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" y="6858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So t</a:t>
            </a:r>
            <a:r>
              <a:rPr lang="en-US" dirty="0" smtClean="0">
                <a:solidFill>
                  <a:schemeClr val="accent1"/>
                </a:solidFill>
              </a:rPr>
              <a:t>hen with the </a:t>
            </a:r>
            <a:r>
              <a:rPr lang="en-US" dirty="0" smtClean="0">
                <a:solidFill>
                  <a:schemeClr val="bg1"/>
                </a:solidFill>
              </a:rPr>
              <a:t>geologic approach</a:t>
            </a:r>
            <a:r>
              <a:rPr lang="en-US" dirty="0" smtClean="0">
                <a:solidFill>
                  <a:schemeClr val="accent1"/>
                </a:solidFill>
              </a:rPr>
              <a:t>, m</a:t>
            </a:r>
            <a:r>
              <a:rPr lang="en-US" dirty="0" smtClean="0">
                <a:solidFill>
                  <a:schemeClr val="accent1"/>
                </a:solidFill>
              </a:rPr>
              <a:t>ultiple </a:t>
            </a:r>
            <a:r>
              <a:rPr lang="en-US" dirty="0" smtClean="0">
                <a:solidFill>
                  <a:schemeClr val="accent1"/>
                </a:solidFill>
              </a:rPr>
              <a:t>factors can be applied to estimate both technically and economically recoverable resources.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GIPEtc2_Modifi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784" y="1752600"/>
            <a:ext cx="7822432" cy="416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Methodology and Data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76998"/>
            <a:ext cx="8686800" cy="304801"/>
          </a:xfrm>
        </p:spPr>
        <p:txBody>
          <a:bodyPr/>
          <a:lstStyle/>
          <a:p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Background     Purpose     Questions     Other  Studies     </a:t>
            </a:r>
            <a:r>
              <a:rPr lang="en-US" sz="1100" dirty="0" smtClean="0">
                <a:solidFill>
                  <a:schemeClr val="accent2"/>
                </a:solidFill>
              </a:rPr>
              <a:t>Methodology/Data</a:t>
            </a:r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     Results/Products     Concerns/Obstacles     Future Work</a:t>
            </a:r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843951"/>
            <a:ext cx="8686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Geologic Approach Chosen Because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The production approach is not ideal for the Marcellus </a:t>
            </a:r>
            <a:r>
              <a:rPr lang="en-US" dirty="0" smtClean="0">
                <a:solidFill>
                  <a:schemeClr val="accent1"/>
                </a:solidFill>
              </a:rPr>
              <a:t>shale because </a:t>
            </a:r>
            <a:r>
              <a:rPr lang="en-US" dirty="0" smtClean="0">
                <a:solidFill>
                  <a:schemeClr val="accent1"/>
                </a:solidFill>
              </a:rPr>
              <a:t>current well performance may not be representative of future productivity, particularly given the early development of the Marcellus shale gas play.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>
              <a:solidFill>
                <a:schemeClr val="accent1"/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en-US" dirty="0" smtClean="0">
              <a:solidFill>
                <a:schemeClr val="accent1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T</a:t>
            </a:r>
            <a:r>
              <a:rPr lang="en-US" dirty="0" smtClean="0">
                <a:solidFill>
                  <a:schemeClr val="accent1"/>
                </a:solidFill>
              </a:rPr>
              <a:t>he </a:t>
            </a:r>
            <a:r>
              <a:rPr lang="en-US" dirty="0" smtClean="0">
                <a:solidFill>
                  <a:schemeClr val="accent1"/>
                </a:solidFill>
              </a:rPr>
              <a:t>geologic </a:t>
            </a:r>
            <a:r>
              <a:rPr lang="en-US" dirty="0" smtClean="0">
                <a:solidFill>
                  <a:schemeClr val="accent1"/>
                </a:solidFill>
              </a:rPr>
              <a:t>approach is a bit better because geologic </a:t>
            </a:r>
            <a:r>
              <a:rPr lang="en-US" dirty="0" smtClean="0">
                <a:solidFill>
                  <a:schemeClr val="accent1"/>
                </a:solidFill>
              </a:rPr>
              <a:t>parameters are essentially unchanging with time--early wells provide accurate indications of </a:t>
            </a:r>
            <a:r>
              <a:rPr lang="en-US" dirty="0" smtClean="0">
                <a:solidFill>
                  <a:schemeClr val="accent1"/>
                </a:solidFill>
              </a:rPr>
              <a:t>original gas-in-place </a:t>
            </a:r>
            <a:r>
              <a:rPr lang="en-US" dirty="0" smtClean="0">
                <a:solidFill>
                  <a:schemeClr val="accent1"/>
                </a:solidFill>
              </a:rPr>
              <a:t>and multiple determinations can be made of technically recoverable resources using both current and potential future recovery factors.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>
                <a:solidFill>
                  <a:schemeClr val="bg1"/>
                </a:solidFill>
              </a:rPr>
              <a:pPr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0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Methodology and Data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76998"/>
            <a:ext cx="8686800" cy="304801"/>
          </a:xfrm>
        </p:spPr>
        <p:txBody>
          <a:bodyPr/>
          <a:lstStyle/>
          <a:p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Background     Purpose     Questions     Other  Studies     </a:t>
            </a:r>
            <a:r>
              <a:rPr lang="en-US" sz="1100" dirty="0" smtClean="0">
                <a:solidFill>
                  <a:schemeClr val="accent2"/>
                </a:solidFill>
              </a:rPr>
              <a:t>Methodology/Data</a:t>
            </a:r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     Results/Products     Concerns/Obstacles     Future 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68580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With the </a:t>
            </a:r>
            <a:r>
              <a:rPr lang="en-US" sz="2400" dirty="0" smtClean="0">
                <a:solidFill>
                  <a:schemeClr val="bg1"/>
                </a:solidFill>
              </a:rPr>
              <a:t>geologic approach </a:t>
            </a:r>
            <a:r>
              <a:rPr lang="en-US" sz="2400" dirty="0" smtClean="0">
                <a:solidFill>
                  <a:schemeClr val="accent1"/>
                </a:solidFill>
              </a:rPr>
              <a:t>one of the primary tasks is to estimate total original gas-in-place.</a:t>
            </a:r>
          </a:p>
          <a:p>
            <a:pPr algn="ctr"/>
            <a:endParaRPr lang="en-US" sz="2000" dirty="0" smtClean="0">
              <a:solidFill>
                <a:schemeClr val="accent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The total original gas-in-place equation for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a shale is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:</a:t>
            </a:r>
            <a:endParaRPr lang="en-US" sz="2400" i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total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original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gas-in-place  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=   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area * thickness * (</a:t>
            </a:r>
            <a:r>
              <a:rPr lang="en-US" sz="2400" i="1" dirty="0" smtClean="0">
                <a:solidFill>
                  <a:schemeClr val="bg1"/>
                </a:solidFill>
              </a:rPr>
              <a:t>free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gas-in-place + </a:t>
            </a:r>
            <a:r>
              <a:rPr lang="en-US" sz="2400" i="1" dirty="0" smtClean="0">
                <a:solidFill>
                  <a:schemeClr val="bg1"/>
                </a:solidFill>
              </a:rPr>
              <a:t>adsorbed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gas-in-place)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Picture 7" descr="AdsorbedGasShale_Cr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2971800"/>
            <a:ext cx="2130552" cy="2130552"/>
          </a:xfrm>
          <a:prstGeom prst="rect">
            <a:avLst/>
          </a:prstGeom>
        </p:spPr>
      </p:pic>
      <p:pic>
        <p:nvPicPr>
          <p:cNvPr id="9" name="Picture 8" descr="FreeGasShaleCropped_Cr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2971800"/>
            <a:ext cx="2133600" cy="2133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24200" y="5257800"/>
            <a:ext cx="2133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Formation </a:t>
            </a:r>
            <a:r>
              <a:rPr lang="en-US" sz="1000" dirty="0" err="1" smtClean="0">
                <a:solidFill>
                  <a:schemeClr val="bg1"/>
                </a:solidFill>
              </a:rPr>
              <a:t>MicroImager</a:t>
            </a:r>
            <a:r>
              <a:rPr lang="en-US" sz="1000" dirty="0" smtClean="0">
                <a:solidFill>
                  <a:schemeClr val="bg1"/>
                </a:solidFill>
              </a:rPr>
              <a:t> image of fractures in a gas shale</a:t>
            </a:r>
          </a:p>
          <a:p>
            <a:pPr algn="ctr"/>
            <a:endParaRPr lang="en-US" sz="1000" i="1" dirty="0" smtClean="0">
              <a:solidFill>
                <a:schemeClr val="bg1"/>
              </a:solidFill>
            </a:endParaRPr>
          </a:p>
          <a:p>
            <a:pPr algn="ctr"/>
            <a:r>
              <a:rPr lang="en-US" sz="1400" i="1" dirty="0" smtClean="0">
                <a:solidFill>
                  <a:schemeClr val="bg2"/>
                </a:solidFill>
              </a:rPr>
              <a:t>Free</a:t>
            </a:r>
            <a:r>
              <a:rPr lang="en-US" sz="1400" i="1" dirty="0" smtClean="0">
                <a:solidFill>
                  <a:schemeClr val="accent1"/>
                </a:solidFill>
              </a:rPr>
              <a:t> </a:t>
            </a:r>
            <a:r>
              <a:rPr lang="en-US" sz="1400" i="1" dirty="0" smtClean="0">
                <a:solidFill>
                  <a:schemeClr val="accent1"/>
                </a:solidFill>
              </a:rPr>
              <a:t>gas is that</a:t>
            </a:r>
          </a:p>
          <a:p>
            <a:pPr algn="ctr"/>
            <a:r>
              <a:rPr lang="en-US" sz="1400" i="1" dirty="0" smtClean="0">
                <a:solidFill>
                  <a:schemeClr val="accent1"/>
                </a:solidFill>
              </a:rPr>
              <a:t>in </a:t>
            </a:r>
            <a:r>
              <a:rPr lang="en-US" sz="1400" i="1" dirty="0" smtClean="0">
                <a:solidFill>
                  <a:schemeClr val="bg2"/>
                </a:solidFill>
              </a:rPr>
              <a:t>fractures and pores</a:t>
            </a:r>
            <a:endParaRPr lang="en-US" sz="1400" i="1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5257800"/>
            <a:ext cx="2133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Basic components of a gas shale</a:t>
            </a:r>
          </a:p>
          <a:p>
            <a:pPr algn="ctr"/>
            <a:endParaRPr lang="en-US" sz="1000" i="1" dirty="0" smtClean="0">
              <a:solidFill>
                <a:schemeClr val="bg1"/>
              </a:solidFill>
            </a:endParaRPr>
          </a:p>
          <a:p>
            <a:pPr algn="ctr"/>
            <a:endParaRPr lang="en-US" sz="1000" i="1" dirty="0" smtClean="0">
              <a:solidFill>
                <a:schemeClr val="bg1"/>
              </a:solidFill>
            </a:endParaRPr>
          </a:p>
          <a:p>
            <a:pPr algn="ctr"/>
            <a:r>
              <a:rPr lang="en-US" sz="1400" i="1" dirty="0" smtClean="0">
                <a:solidFill>
                  <a:schemeClr val="bg2"/>
                </a:solidFill>
              </a:rPr>
              <a:t>Adsorbed</a:t>
            </a:r>
            <a:r>
              <a:rPr lang="en-US" sz="1400" i="1" dirty="0" smtClean="0">
                <a:solidFill>
                  <a:schemeClr val="accent1"/>
                </a:solidFill>
              </a:rPr>
              <a:t> </a:t>
            </a:r>
            <a:r>
              <a:rPr lang="en-US" sz="1400" i="1" dirty="0" smtClean="0">
                <a:solidFill>
                  <a:schemeClr val="accent1"/>
                </a:solidFill>
              </a:rPr>
              <a:t>gas is that</a:t>
            </a:r>
          </a:p>
          <a:p>
            <a:pPr algn="ctr"/>
            <a:r>
              <a:rPr lang="en-US" sz="1400" i="1" dirty="0" err="1" smtClean="0">
                <a:solidFill>
                  <a:schemeClr val="bg2"/>
                </a:solidFill>
              </a:rPr>
              <a:t>sorbed</a:t>
            </a:r>
            <a:r>
              <a:rPr lang="en-US" sz="1400" i="1" dirty="0" smtClean="0">
                <a:solidFill>
                  <a:schemeClr val="bg2"/>
                </a:solidFill>
              </a:rPr>
              <a:t> to </a:t>
            </a:r>
            <a:r>
              <a:rPr lang="en-US" sz="1400" i="1" dirty="0" err="1" smtClean="0">
                <a:solidFill>
                  <a:schemeClr val="bg2"/>
                </a:solidFill>
              </a:rPr>
              <a:t>kerogen</a:t>
            </a:r>
            <a:endParaRPr lang="en-US" sz="1400" i="1" dirty="0" smtClean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5105400"/>
            <a:ext cx="213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>
                <a:solidFill>
                  <a:schemeClr val="bg1"/>
                </a:solidFill>
              </a:rPr>
              <a:t>For Educational Purposes Only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61722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Crain, E.R.  2010.  Special Cases—Gas </a:t>
            </a:r>
            <a:r>
              <a:rPr lang="en-US" sz="1000" dirty="0" err="1" smtClean="0">
                <a:solidFill>
                  <a:schemeClr val="bg1"/>
                </a:solidFill>
              </a:rPr>
              <a:t>Shales</a:t>
            </a:r>
            <a:r>
              <a:rPr lang="en-US" sz="1000" dirty="0" smtClean="0">
                <a:solidFill>
                  <a:schemeClr val="bg1"/>
                </a:solidFill>
              </a:rPr>
              <a:t>.  </a:t>
            </a:r>
            <a:r>
              <a:rPr lang="en-US" sz="1000" b="1" dirty="0" smtClean="0">
                <a:solidFill>
                  <a:schemeClr val="bg1"/>
                </a:solidFill>
              </a:rPr>
              <a:t>In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i="1" dirty="0" smtClean="0">
                <a:solidFill>
                  <a:schemeClr val="bg1"/>
                </a:solidFill>
              </a:rPr>
              <a:t>Crain’s </a:t>
            </a:r>
            <a:r>
              <a:rPr lang="en-US" sz="1000" i="1" dirty="0" err="1" smtClean="0">
                <a:solidFill>
                  <a:schemeClr val="bg1"/>
                </a:solidFill>
              </a:rPr>
              <a:t>Petrophysical</a:t>
            </a:r>
            <a:r>
              <a:rPr lang="en-US" sz="1000" i="1" dirty="0" smtClean="0">
                <a:solidFill>
                  <a:schemeClr val="bg1"/>
                </a:solidFill>
              </a:rPr>
              <a:t> Handbook</a:t>
            </a:r>
            <a:r>
              <a:rPr lang="en-US" sz="1000" dirty="0" smtClean="0">
                <a:solidFill>
                  <a:schemeClr val="bg1"/>
                </a:solidFill>
              </a:rPr>
              <a:t>.  On-line.  Available from </a:t>
            </a:r>
            <a:r>
              <a:rPr lang="en-US" sz="1000" u="sng" dirty="0" smtClean="0">
                <a:solidFill>
                  <a:schemeClr val="bg1"/>
                </a:solidFill>
                <a:hlinkClick r:id="rId4"/>
              </a:rPr>
              <a:t>http://spec2000.net/17-specshgas.htm#b6</a:t>
            </a:r>
            <a:r>
              <a:rPr lang="en-US" sz="1000" dirty="0" smtClean="0">
                <a:solidFill>
                  <a:schemeClr val="bg1"/>
                </a:solidFill>
              </a:rPr>
              <a:t>, accessed 15 November 2010.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3600" y="5105400"/>
            <a:ext cx="213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>
                <a:solidFill>
                  <a:schemeClr val="bg1"/>
                </a:solidFill>
              </a:rPr>
              <a:t>For Educational Purposes Only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>
                <a:solidFill>
                  <a:schemeClr val="bg1"/>
                </a:solidFill>
              </a:rPr>
              <a:pPr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Methodology and Data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76998"/>
            <a:ext cx="8686800" cy="304801"/>
          </a:xfrm>
        </p:spPr>
        <p:txBody>
          <a:bodyPr/>
          <a:lstStyle/>
          <a:p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Background     Purpose     Questions     Other  Studies     </a:t>
            </a:r>
            <a:r>
              <a:rPr lang="en-US" sz="1100" dirty="0" smtClean="0">
                <a:solidFill>
                  <a:schemeClr val="accent2"/>
                </a:solidFill>
              </a:rPr>
              <a:t>Methodology/Data</a:t>
            </a:r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     Results/Products     Concerns/Obstacles     Future 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5564550"/>
            <a:ext cx="8686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Boyce, M.  2010.  </a:t>
            </a:r>
            <a:r>
              <a:rPr lang="en-US" sz="1000" i="1" dirty="0" err="1" smtClean="0">
                <a:solidFill>
                  <a:schemeClr val="bg1"/>
                </a:solidFill>
              </a:rPr>
              <a:t>Petrophysics</a:t>
            </a:r>
            <a:r>
              <a:rPr lang="en-US" sz="1000" i="1" dirty="0" smtClean="0">
                <a:solidFill>
                  <a:schemeClr val="bg1"/>
                </a:solidFill>
              </a:rPr>
              <a:t>, </a:t>
            </a:r>
            <a:r>
              <a:rPr lang="en-US" sz="1000" i="1" dirty="0" err="1" smtClean="0">
                <a:solidFill>
                  <a:schemeClr val="bg1"/>
                </a:solidFill>
              </a:rPr>
              <a:t>Stratigraphy</a:t>
            </a:r>
            <a:r>
              <a:rPr lang="en-US" sz="1000" i="1" dirty="0" smtClean="0">
                <a:solidFill>
                  <a:schemeClr val="bg1"/>
                </a:solidFill>
              </a:rPr>
              <a:t>, and Depositional Dynamics of the Middle Devonian Marcellus Interval in West Virginia and Southwestern Pennsylvania</a:t>
            </a:r>
            <a:r>
              <a:rPr lang="en-US" sz="1000" dirty="0" smtClean="0">
                <a:solidFill>
                  <a:schemeClr val="bg1"/>
                </a:solidFill>
              </a:rPr>
              <a:t>.  Pittsburgh, PA:  Pittsburgh Association of Petroleum Geologists.  On-line.  Available from </a:t>
            </a:r>
            <a:r>
              <a:rPr lang="en-US" sz="1000" u="sng" dirty="0" smtClean="0">
                <a:solidFill>
                  <a:schemeClr val="bg1"/>
                </a:solidFill>
                <a:hlinkClick r:id="rId2"/>
              </a:rPr>
              <a:t>http://www.papgrocks.org/boyce_papg_5-20-10.pdf</a:t>
            </a:r>
            <a:r>
              <a:rPr lang="en-US" sz="1000" dirty="0" smtClean="0">
                <a:solidFill>
                  <a:schemeClr val="bg1"/>
                </a:solidFill>
              </a:rPr>
              <a:t>, accessed 17 November 2010.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sz="1000" dirty="0" smtClean="0">
                <a:solidFill>
                  <a:schemeClr val="bg1"/>
                </a:solidFill>
              </a:rPr>
              <a:t>Crain, E.R.  2010.  Special Cases—Gas </a:t>
            </a:r>
            <a:r>
              <a:rPr lang="en-US" sz="1000" dirty="0" err="1" smtClean="0">
                <a:solidFill>
                  <a:schemeClr val="bg1"/>
                </a:solidFill>
              </a:rPr>
              <a:t>Shales</a:t>
            </a:r>
            <a:r>
              <a:rPr lang="en-US" sz="1000" dirty="0" smtClean="0">
                <a:solidFill>
                  <a:schemeClr val="bg1"/>
                </a:solidFill>
              </a:rPr>
              <a:t>.  </a:t>
            </a:r>
            <a:r>
              <a:rPr lang="en-US" sz="1000" b="1" dirty="0" smtClean="0">
                <a:solidFill>
                  <a:schemeClr val="bg1"/>
                </a:solidFill>
              </a:rPr>
              <a:t>In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i="1" dirty="0" smtClean="0">
                <a:solidFill>
                  <a:schemeClr val="bg1"/>
                </a:solidFill>
              </a:rPr>
              <a:t>Crain’s </a:t>
            </a:r>
            <a:r>
              <a:rPr lang="en-US" sz="1000" i="1" dirty="0" err="1" smtClean="0">
                <a:solidFill>
                  <a:schemeClr val="bg1"/>
                </a:solidFill>
              </a:rPr>
              <a:t>Petrophysical</a:t>
            </a:r>
            <a:r>
              <a:rPr lang="en-US" sz="1000" i="1" dirty="0" smtClean="0">
                <a:solidFill>
                  <a:schemeClr val="bg1"/>
                </a:solidFill>
              </a:rPr>
              <a:t> Handbook</a:t>
            </a:r>
            <a:r>
              <a:rPr lang="en-US" sz="1000" dirty="0" smtClean="0">
                <a:solidFill>
                  <a:schemeClr val="bg1"/>
                </a:solidFill>
              </a:rPr>
              <a:t>.  On-line.  Available from </a:t>
            </a:r>
            <a:r>
              <a:rPr lang="en-US" sz="1000" u="sng" dirty="0" smtClean="0">
                <a:solidFill>
                  <a:schemeClr val="bg1"/>
                </a:solidFill>
                <a:hlinkClick r:id="rId3"/>
              </a:rPr>
              <a:t>http://spec2000.net/17-specshgas.htm#b6</a:t>
            </a:r>
            <a:r>
              <a:rPr lang="en-US" sz="1000" dirty="0" smtClean="0">
                <a:solidFill>
                  <a:schemeClr val="bg1"/>
                </a:solidFill>
              </a:rPr>
              <a:t>, accessed 15 November 2010.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>
                <a:solidFill>
                  <a:schemeClr val="bg1"/>
                </a:solidFill>
              </a:rPr>
              <a:pPr/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FreeGasInPlaceEquations_2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609600"/>
            <a:ext cx="4876800" cy="4885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Methodology and Data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76998"/>
            <a:ext cx="8686800" cy="304801"/>
          </a:xfrm>
        </p:spPr>
        <p:txBody>
          <a:bodyPr/>
          <a:lstStyle/>
          <a:p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Background     Purpose     Questions     Other  Studies     </a:t>
            </a:r>
            <a:r>
              <a:rPr lang="en-US" sz="1100" dirty="0" smtClean="0">
                <a:solidFill>
                  <a:schemeClr val="accent2"/>
                </a:solidFill>
              </a:rPr>
              <a:t>Methodology/Data</a:t>
            </a:r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     Results/Products     Concerns/Obstacles     Future Work</a:t>
            </a:r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 descr="WVWellLog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914400"/>
            <a:ext cx="2971800" cy="5325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2413338"/>
            <a:ext cx="563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chemeClr val="accent1"/>
                </a:solidFill>
              </a:rPr>
              <a:t>Free Gas-In-Place</a:t>
            </a:r>
          </a:p>
          <a:p>
            <a:pPr algn="ctr"/>
            <a:r>
              <a:rPr lang="en-US" dirty="0" err="1" smtClean="0">
                <a:solidFill>
                  <a:schemeClr val="accent1"/>
                </a:solidFill>
              </a:rPr>
              <a:t>GIP</a:t>
            </a:r>
            <a:r>
              <a:rPr lang="en-US" baseline="-25000" dirty="0" err="1" smtClean="0">
                <a:solidFill>
                  <a:schemeClr val="accent1"/>
                </a:solidFill>
              </a:rPr>
              <a:t>free</a:t>
            </a:r>
            <a:r>
              <a:rPr lang="en-US" dirty="0" smtClean="0">
                <a:solidFill>
                  <a:schemeClr val="accent1"/>
                </a:solidFill>
              </a:rPr>
              <a:t> = (</a:t>
            </a:r>
            <a:r>
              <a:rPr lang="en-US" dirty="0" err="1" smtClean="0">
                <a:solidFill>
                  <a:schemeClr val="accent1"/>
                </a:solidFill>
                <a:latin typeface="Symbol" pitchFamily="18" charset="2"/>
              </a:rPr>
              <a:t>f</a:t>
            </a:r>
            <a:r>
              <a:rPr lang="en-US" baseline="-25000" dirty="0" err="1" smtClean="0">
                <a:solidFill>
                  <a:schemeClr val="accent1"/>
                </a:solidFill>
              </a:rPr>
              <a:t>eff</a:t>
            </a:r>
            <a:r>
              <a:rPr lang="en-US" baseline="-25000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* (1 – </a:t>
            </a:r>
            <a:r>
              <a:rPr lang="en-US" dirty="0" err="1" smtClean="0">
                <a:solidFill>
                  <a:schemeClr val="accent1"/>
                </a:solidFill>
              </a:rPr>
              <a:t>S</a:t>
            </a:r>
            <a:r>
              <a:rPr lang="en-US" baseline="-25000" dirty="0" err="1" smtClean="0">
                <a:solidFill>
                  <a:schemeClr val="accent1"/>
                </a:solidFill>
              </a:rPr>
              <a:t>w</a:t>
            </a:r>
            <a:r>
              <a:rPr lang="en-US" dirty="0" smtClean="0">
                <a:solidFill>
                  <a:schemeClr val="accent1"/>
                </a:solidFill>
              </a:rPr>
              <a:t>) * </a:t>
            </a:r>
            <a:r>
              <a:rPr lang="en-US" dirty="0" err="1" smtClean="0">
                <a:solidFill>
                  <a:schemeClr val="accent1"/>
                </a:solidFill>
              </a:rPr>
              <a:t>A</a:t>
            </a:r>
            <a:r>
              <a:rPr lang="en-US" baseline="-25000" dirty="0" err="1" smtClean="0">
                <a:solidFill>
                  <a:schemeClr val="accent1"/>
                </a:solidFill>
              </a:rPr>
              <a:t>gc</a:t>
            </a:r>
            <a:r>
              <a:rPr lang="en-US" dirty="0" smtClean="0">
                <a:solidFill>
                  <a:schemeClr val="accent1"/>
                </a:solidFill>
              </a:rPr>
              <a:t> * </a:t>
            </a:r>
            <a:r>
              <a:rPr lang="en-US" dirty="0" err="1" smtClean="0">
                <a:solidFill>
                  <a:schemeClr val="accent1"/>
                </a:solidFill>
              </a:rPr>
              <a:t>H</a:t>
            </a:r>
            <a:r>
              <a:rPr lang="en-US" baseline="-25000" dirty="0" err="1" smtClean="0">
                <a:solidFill>
                  <a:schemeClr val="accent1"/>
                </a:solidFill>
              </a:rPr>
              <a:t>fm</a:t>
            </a:r>
            <a:r>
              <a:rPr lang="en-US" dirty="0" smtClean="0">
                <a:solidFill>
                  <a:schemeClr val="accent1"/>
                </a:solidFill>
              </a:rPr>
              <a:t>) / </a:t>
            </a:r>
            <a:r>
              <a:rPr lang="en-US" dirty="0" err="1" smtClean="0">
                <a:solidFill>
                  <a:schemeClr val="accent1"/>
                </a:solidFill>
              </a:rPr>
              <a:t>B</a:t>
            </a:r>
            <a:r>
              <a:rPr lang="en-US" baseline="-25000" dirty="0" err="1" smtClean="0">
                <a:solidFill>
                  <a:schemeClr val="accent1"/>
                </a:solidFill>
              </a:rPr>
              <a:t>g</a:t>
            </a:r>
            <a:endParaRPr lang="en-US" baseline="-25000" dirty="0" smtClean="0">
              <a:solidFill>
                <a:schemeClr val="accent1"/>
              </a:solidFill>
            </a:endParaRPr>
          </a:p>
          <a:p>
            <a:pPr algn="ctr"/>
            <a:r>
              <a:rPr lang="en-US" dirty="0" err="1" smtClean="0">
                <a:solidFill>
                  <a:schemeClr val="accent1"/>
                </a:solidFill>
                <a:latin typeface="Symbol" pitchFamily="18" charset="2"/>
              </a:rPr>
              <a:t>f</a:t>
            </a:r>
            <a:r>
              <a:rPr lang="en-US" baseline="-25000" dirty="0" err="1" smtClean="0">
                <a:solidFill>
                  <a:schemeClr val="accent1"/>
                </a:solidFill>
              </a:rPr>
              <a:t>eff</a:t>
            </a:r>
            <a:r>
              <a:rPr lang="en-US" baseline="-25000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 is derived from porosity well logs;</a:t>
            </a:r>
            <a:endParaRPr lang="en-US" baseline="-25000" dirty="0" smtClean="0">
              <a:solidFill>
                <a:schemeClr val="accent1"/>
              </a:solidFill>
            </a:endParaRPr>
          </a:p>
          <a:p>
            <a:pPr algn="ctr"/>
            <a:r>
              <a:rPr lang="en-US" dirty="0" err="1" smtClean="0">
                <a:solidFill>
                  <a:schemeClr val="accent1"/>
                </a:solidFill>
              </a:rPr>
              <a:t>S</a:t>
            </a:r>
            <a:r>
              <a:rPr lang="en-US" baseline="-25000" dirty="0" err="1" smtClean="0">
                <a:solidFill>
                  <a:schemeClr val="accent1"/>
                </a:solidFill>
              </a:rPr>
              <a:t>w</a:t>
            </a:r>
            <a:r>
              <a:rPr lang="en-US" baseline="-25000" dirty="0" smtClean="0">
                <a:solidFill>
                  <a:schemeClr val="accent1"/>
                </a:solidFill>
              </a:rPr>
              <a:t>  </a:t>
            </a:r>
            <a:r>
              <a:rPr lang="en-US" dirty="0" smtClean="0">
                <a:solidFill>
                  <a:schemeClr val="accent1"/>
                </a:solidFill>
              </a:rPr>
              <a:t>is derived from porosity and resistivity well logs;</a:t>
            </a:r>
            <a:endParaRPr lang="en-US" baseline="-25000" dirty="0" smtClean="0">
              <a:solidFill>
                <a:schemeClr val="accent1"/>
              </a:solidFill>
            </a:endParaRPr>
          </a:p>
          <a:p>
            <a:pPr algn="ctr"/>
            <a:r>
              <a:rPr lang="en-US" dirty="0" err="1" smtClean="0">
                <a:solidFill>
                  <a:schemeClr val="accent1"/>
                </a:solidFill>
              </a:rPr>
              <a:t>B</a:t>
            </a:r>
            <a:r>
              <a:rPr lang="en-US" baseline="-25000" dirty="0" err="1" smtClean="0">
                <a:solidFill>
                  <a:schemeClr val="accent1"/>
                </a:solidFill>
              </a:rPr>
              <a:t>g</a:t>
            </a:r>
            <a:r>
              <a:rPr lang="en-US" baseline="-25000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is derived from temperature well logs, surface temperature/pressure, formation pressure, and gas compressibility factor. </a:t>
            </a:r>
            <a:endParaRPr lang="en-US" baseline="-25000" dirty="0" smtClean="0">
              <a:solidFill>
                <a:schemeClr val="accent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>
                <a:solidFill>
                  <a:schemeClr val="bg1"/>
                </a:solidFill>
              </a:rPr>
              <a:pPr/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6248400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Example well logs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Presentation Overview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9273" y="685800"/>
            <a:ext cx="540545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 Background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 Purpose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Research Questions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Other Studies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Methodology and Data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Results and Products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Concerns and Potential Obstacles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Future Work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Methodology and Data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76998"/>
            <a:ext cx="8686800" cy="304801"/>
          </a:xfrm>
        </p:spPr>
        <p:txBody>
          <a:bodyPr/>
          <a:lstStyle/>
          <a:p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Background     Purpose     Questions     Other  Studies     </a:t>
            </a:r>
            <a:r>
              <a:rPr lang="en-US" sz="1100" dirty="0" smtClean="0">
                <a:solidFill>
                  <a:schemeClr val="accent2"/>
                </a:solidFill>
              </a:rPr>
              <a:t>Methodology/Data</a:t>
            </a:r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     Results/Products     Concerns/Obstacles     Future 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6172200"/>
            <a:ext cx="8686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Crain, E.R.  2010.  Special Cases—Gas </a:t>
            </a:r>
            <a:r>
              <a:rPr lang="en-US" sz="1000" dirty="0" err="1" smtClean="0">
                <a:solidFill>
                  <a:schemeClr val="bg1"/>
                </a:solidFill>
              </a:rPr>
              <a:t>Shales</a:t>
            </a:r>
            <a:r>
              <a:rPr lang="en-US" sz="1000" dirty="0" smtClean="0">
                <a:solidFill>
                  <a:schemeClr val="bg1"/>
                </a:solidFill>
              </a:rPr>
              <a:t>.  </a:t>
            </a:r>
            <a:r>
              <a:rPr lang="en-US" sz="1000" b="1" dirty="0" smtClean="0">
                <a:solidFill>
                  <a:schemeClr val="bg1"/>
                </a:solidFill>
              </a:rPr>
              <a:t>In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i="1" dirty="0" smtClean="0">
                <a:solidFill>
                  <a:schemeClr val="bg1"/>
                </a:solidFill>
              </a:rPr>
              <a:t>Crain’s </a:t>
            </a:r>
            <a:r>
              <a:rPr lang="en-US" sz="1000" i="1" dirty="0" err="1" smtClean="0">
                <a:solidFill>
                  <a:schemeClr val="bg1"/>
                </a:solidFill>
              </a:rPr>
              <a:t>Petrophysical</a:t>
            </a:r>
            <a:r>
              <a:rPr lang="en-US" sz="1000" i="1" dirty="0" smtClean="0">
                <a:solidFill>
                  <a:schemeClr val="bg1"/>
                </a:solidFill>
              </a:rPr>
              <a:t> Handbook</a:t>
            </a:r>
            <a:r>
              <a:rPr lang="en-US" sz="1000" dirty="0" smtClean="0">
                <a:solidFill>
                  <a:schemeClr val="bg1"/>
                </a:solidFill>
              </a:rPr>
              <a:t>.  On-line.  Available from </a:t>
            </a:r>
            <a:r>
              <a:rPr lang="en-US" sz="1000" u="sng" dirty="0" smtClean="0">
                <a:solidFill>
                  <a:schemeClr val="bg1"/>
                </a:solidFill>
                <a:hlinkClick r:id="rId2"/>
              </a:rPr>
              <a:t>http://spec2000.net/17-specshgas.htm#b6</a:t>
            </a:r>
            <a:r>
              <a:rPr lang="en-US" sz="1000" dirty="0" smtClean="0">
                <a:solidFill>
                  <a:schemeClr val="bg1"/>
                </a:solidFill>
              </a:rPr>
              <a:t>, accessed 15 November 2010.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>
                <a:solidFill>
                  <a:schemeClr val="bg1"/>
                </a:solidFill>
              </a:rPr>
              <a:pPr/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FreeGasInPlaceEquation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609600"/>
            <a:ext cx="5020056" cy="1991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Methodology and Data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76998"/>
            <a:ext cx="8686800" cy="304801"/>
          </a:xfrm>
        </p:spPr>
        <p:txBody>
          <a:bodyPr/>
          <a:lstStyle/>
          <a:p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Background     Purpose     Questions     Other  Studies     </a:t>
            </a:r>
            <a:r>
              <a:rPr lang="en-US" sz="1100" dirty="0" smtClean="0">
                <a:solidFill>
                  <a:schemeClr val="accent2"/>
                </a:solidFill>
              </a:rPr>
              <a:t>Methodology/Data</a:t>
            </a:r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     Results/Products     Concerns/Obstacles     Future 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61722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chemeClr val="bg1"/>
                </a:solidFill>
              </a:rPr>
              <a:t>Soeder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n-US" sz="1000" dirty="0" smtClean="0">
                <a:solidFill>
                  <a:schemeClr val="bg1"/>
                </a:solidFill>
              </a:rPr>
              <a:t>D.J</a:t>
            </a:r>
            <a:r>
              <a:rPr lang="en-US" sz="1000" dirty="0" smtClean="0">
                <a:solidFill>
                  <a:schemeClr val="bg1"/>
                </a:solidFill>
              </a:rPr>
              <a:t>.  1988.  </a:t>
            </a:r>
            <a:r>
              <a:rPr lang="en-US" sz="1000" i="1" dirty="0" smtClean="0">
                <a:solidFill>
                  <a:schemeClr val="bg1"/>
                </a:solidFill>
              </a:rPr>
              <a:t>Porosity and Permeability of Eastern Devonian Gas Shale</a:t>
            </a:r>
            <a:r>
              <a:rPr lang="en-US" sz="1000" dirty="0" smtClean="0">
                <a:solidFill>
                  <a:schemeClr val="bg1"/>
                </a:solidFill>
              </a:rPr>
              <a:t>.  SPE Unconventional Gas Technology Symposium.  On-line.  Available from </a:t>
            </a:r>
            <a:r>
              <a:rPr lang="en-US" sz="1000" dirty="0" smtClean="0">
                <a:solidFill>
                  <a:schemeClr val="bg1"/>
                </a:solidFill>
                <a:hlinkClick r:id="rId2"/>
              </a:rPr>
              <a:t>http://www.pe.tamu.edu/wattenbarger/public_html/Selected_papers/--Shale%20Gas/SPE15213.pdf</a:t>
            </a:r>
            <a:r>
              <a:rPr lang="en-US" sz="1000" dirty="0" smtClean="0">
                <a:solidFill>
                  <a:schemeClr val="bg1"/>
                </a:solidFill>
              </a:rPr>
              <a:t>, accessed 15 November 2010.</a:t>
            </a:r>
          </a:p>
        </p:txBody>
      </p:sp>
      <p:pic>
        <p:nvPicPr>
          <p:cNvPr id="9" name="Picture 8" descr="WV6CoreTableModifi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438400"/>
            <a:ext cx="4861089" cy="2851747"/>
          </a:xfrm>
          <a:prstGeom prst="rect">
            <a:avLst/>
          </a:prstGeom>
        </p:spPr>
      </p:pic>
      <p:pic>
        <p:nvPicPr>
          <p:cNvPr id="10" name="Picture 9" descr="WV6CoreIsothermModifi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74912" y="1094071"/>
            <a:ext cx="3040487" cy="45447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09600"/>
            <a:ext cx="525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chemeClr val="accent1"/>
                </a:solidFill>
              </a:rPr>
              <a:t>Adsorbed Gas-in-Place</a:t>
            </a:r>
          </a:p>
          <a:p>
            <a:pPr algn="ctr"/>
            <a:r>
              <a:rPr lang="en-US" dirty="0" err="1" smtClean="0">
                <a:solidFill>
                  <a:schemeClr val="accent1"/>
                </a:solidFill>
              </a:rPr>
              <a:t>GIP</a:t>
            </a:r>
            <a:r>
              <a:rPr lang="en-US" baseline="-25000" dirty="0" err="1" smtClean="0">
                <a:solidFill>
                  <a:schemeClr val="accent1"/>
                </a:solidFill>
              </a:rPr>
              <a:t>adsorb</a:t>
            </a:r>
            <a:r>
              <a:rPr lang="en-US" dirty="0" smtClean="0">
                <a:solidFill>
                  <a:schemeClr val="accent1"/>
                </a:solidFill>
              </a:rPr>
              <a:t> = </a:t>
            </a:r>
            <a:r>
              <a:rPr lang="en-US" dirty="0" err="1" smtClean="0">
                <a:solidFill>
                  <a:schemeClr val="accent1"/>
                </a:solidFill>
              </a:rPr>
              <a:t>G</a:t>
            </a:r>
            <a:r>
              <a:rPr lang="en-US" baseline="-25000" dirty="0" err="1" smtClean="0">
                <a:solidFill>
                  <a:schemeClr val="accent1"/>
                </a:solidFill>
              </a:rPr>
              <a:t>c</a:t>
            </a:r>
            <a:r>
              <a:rPr lang="en-US" dirty="0" smtClean="0">
                <a:solidFill>
                  <a:schemeClr val="accent1"/>
                </a:solidFill>
              </a:rPr>
              <a:t> * </a:t>
            </a:r>
            <a:r>
              <a:rPr lang="en-US" dirty="0" err="1" smtClean="0">
                <a:solidFill>
                  <a:schemeClr val="accent1"/>
                </a:solidFill>
                <a:latin typeface="Symbol" pitchFamily="18" charset="2"/>
              </a:rPr>
              <a:t>r</a:t>
            </a:r>
            <a:r>
              <a:rPr lang="en-US" baseline="-25000" dirty="0" err="1" smtClean="0">
                <a:solidFill>
                  <a:schemeClr val="accent1"/>
                </a:solidFill>
              </a:rPr>
              <a:t>fm</a:t>
            </a:r>
            <a:r>
              <a:rPr lang="en-US" dirty="0" smtClean="0">
                <a:solidFill>
                  <a:schemeClr val="accent1"/>
                </a:solidFill>
              </a:rPr>
              <a:t> *  </a:t>
            </a:r>
            <a:r>
              <a:rPr lang="en-US" dirty="0" err="1" smtClean="0">
                <a:solidFill>
                  <a:schemeClr val="accent1"/>
                </a:solidFill>
              </a:rPr>
              <a:t>A</a:t>
            </a:r>
            <a:r>
              <a:rPr lang="en-US" baseline="-25000" dirty="0" err="1" smtClean="0">
                <a:solidFill>
                  <a:schemeClr val="accent1"/>
                </a:solidFill>
              </a:rPr>
              <a:t>gc</a:t>
            </a:r>
            <a:r>
              <a:rPr lang="en-US" dirty="0" smtClean="0">
                <a:solidFill>
                  <a:schemeClr val="accent1"/>
                </a:solidFill>
              </a:rPr>
              <a:t> * </a:t>
            </a:r>
            <a:r>
              <a:rPr lang="en-US" dirty="0" err="1" smtClean="0">
                <a:solidFill>
                  <a:schemeClr val="accent1"/>
                </a:solidFill>
              </a:rPr>
              <a:t>H</a:t>
            </a:r>
            <a:r>
              <a:rPr lang="en-US" baseline="-25000" dirty="0" err="1" smtClean="0">
                <a:solidFill>
                  <a:schemeClr val="accent1"/>
                </a:solidFill>
              </a:rPr>
              <a:t>fm</a:t>
            </a:r>
            <a:r>
              <a:rPr lang="en-US" dirty="0" smtClean="0">
                <a:solidFill>
                  <a:schemeClr val="accent1"/>
                </a:solidFill>
              </a:rPr>
              <a:t> * </a:t>
            </a:r>
            <a:r>
              <a:rPr lang="en-US" dirty="0" err="1" smtClean="0">
                <a:solidFill>
                  <a:schemeClr val="accent1"/>
                </a:solidFill>
              </a:rPr>
              <a:t>D</a:t>
            </a:r>
            <a:r>
              <a:rPr lang="en-US" baseline="-25000" dirty="0" err="1" smtClean="0">
                <a:solidFill>
                  <a:schemeClr val="accent1"/>
                </a:solidFill>
              </a:rPr>
              <a:t>cc</a:t>
            </a:r>
            <a:r>
              <a:rPr lang="en-US" dirty="0" smtClean="0">
                <a:solidFill>
                  <a:schemeClr val="accent1"/>
                </a:solidFill>
              </a:rPr>
              <a:t> where</a:t>
            </a:r>
          </a:p>
          <a:p>
            <a:pPr algn="ctr"/>
            <a:r>
              <a:rPr lang="en-US" dirty="0" err="1" smtClean="0">
                <a:solidFill>
                  <a:schemeClr val="accent1"/>
                </a:solidFill>
              </a:rPr>
              <a:t>G</a:t>
            </a:r>
            <a:r>
              <a:rPr lang="en-US" baseline="-25000" dirty="0" err="1" smtClean="0">
                <a:solidFill>
                  <a:schemeClr val="accent1"/>
                </a:solidFill>
              </a:rPr>
              <a:t>c</a:t>
            </a:r>
            <a:r>
              <a:rPr lang="en-US" baseline="-25000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 is dependent on formation pressure and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derived from an isotherm;</a:t>
            </a:r>
          </a:p>
          <a:p>
            <a:pPr algn="ctr"/>
            <a:r>
              <a:rPr lang="en-US" dirty="0" err="1" smtClean="0">
                <a:solidFill>
                  <a:schemeClr val="accent1"/>
                </a:solidFill>
                <a:latin typeface="Symbol" pitchFamily="18" charset="2"/>
              </a:rPr>
              <a:t>r</a:t>
            </a:r>
            <a:r>
              <a:rPr lang="en-US" baseline="-25000" dirty="0" err="1" smtClean="0">
                <a:solidFill>
                  <a:schemeClr val="accent1"/>
                </a:solidFill>
              </a:rPr>
              <a:t>fm</a:t>
            </a:r>
            <a:r>
              <a:rPr lang="en-US" dirty="0" smtClean="0">
                <a:solidFill>
                  <a:schemeClr val="accent1"/>
                </a:solidFill>
              </a:rPr>
              <a:t> is derived from a porosity (bulk density) well log.</a:t>
            </a:r>
          </a:p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000" y="5596268"/>
            <a:ext cx="1752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 smtClean="0">
                <a:solidFill>
                  <a:schemeClr val="bg1"/>
                </a:solidFill>
              </a:rPr>
              <a:t>For Educational Purposes Only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52800" y="52578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 smtClean="0">
                <a:solidFill>
                  <a:schemeClr val="bg1"/>
                </a:solidFill>
              </a:rPr>
              <a:t>For Educational Purposes Only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57912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The table and graph show isotherm data.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>
                <a:solidFill>
                  <a:schemeClr val="bg1"/>
                </a:solidFill>
              </a:rPr>
              <a:pPr/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Methodology and Data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76998"/>
            <a:ext cx="8686800" cy="304801"/>
          </a:xfrm>
        </p:spPr>
        <p:txBody>
          <a:bodyPr/>
          <a:lstStyle/>
          <a:p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Background     Purpose     Questions     Other  Studies     </a:t>
            </a:r>
            <a:r>
              <a:rPr lang="en-US" sz="1100" dirty="0" smtClean="0">
                <a:solidFill>
                  <a:schemeClr val="accent2"/>
                </a:solidFill>
              </a:rPr>
              <a:t>Methodology/Data</a:t>
            </a:r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     Results/Products     Concerns/Obstacles     Future Work</a:t>
            </a:r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858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Data will be obtained from well logs, core, operator reports, maps, and literature.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Picture 7" descr="DataitemsSourc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3551" y="1143000"/>
            <a:ext cx="5176898" cy="5334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>
                <a:solidFill>
                  <a:schemeClr val="bg1"/>
                </a:solidFill>
              </a:rPr>
              <a:pPr/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Methodology and Data</a:t>
            </a:r>
          </a:p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Research Steps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76998"/>
            <a:ext cx="8686800" cy="304801"/>
          </a:xfrm>
        </p:spPr>
        <p:txBody>
          <a:bodyPr/>
          <a:lstStyle/>
          <a:p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Background     Purpose     Questions     Other  Studies     </a:t>
            </a:r>
            <a:r>
              <a:rPr lang="en-US" sz="1100" dirty="0" smtClean="0">
                <a:solidFill>
                  <a:schemeClr val="accent2"/>
                </a:solidFill>
              </a:rPr>
              <a:t>Methodology/Data</a:t>
            </a:r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     Results/Products     Concerns/Obstacles     Future Work</a:t>
            </a:r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Identify wells having logs at WVGES that penetrate the Marcellus shale.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>
                <a:solidFill>
                  <a:schemeClr val="bg1"/>
                </a:solidFill>
              </a:rPr>
              <a:pPr/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566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Methodology and Data</a:t>
            </a:r>
          </a:p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Research Steps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76998"/>
            <a:ext cx="8686800" cy="304801"/>
          </a:xfrm>
        </p:spPr>
        <p:txBody>
          <a:bodyPr/>
          <a:lstStyle/>
          <a:p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Background     Purpose     Questions     Other  Studies     </a:t>
            </a:r>
            <a:r>
              <a:rPr lang="en-US" sz="1100" dirty="0" smtClean="0">
                <a:solidFill>
                  <a:schemeClr val="accent2"/>
                </a:solidFill>
              </a:rPr>
              <a:t>Methodology/Data</a:t>
            </a:r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     Results/Products     Concerns/Obstacles     Future Work</a:t>
            </a:r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Identify wells having logs at WVGES that penetrate the Marcellus shale.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Load data into ESRI </a:t>
            </a:r>
            <a:r>
              <a:rPr lang="en-US" dirty="0" err="1" smtClean="0">
                <a:solidFill>
                  <a:schemeClr val="accent1"/>
                </a:solidFill>
              </a:rPr>
              <a:t>ArcMap</a:t>
            </a:r>
            <a:r>
              <a:rPr lang="en-US" dirty="0" smtClean="0">
                <a:solidFill>
                  <a:schemeClr val="accent1"/>
                </a:solidFill>
              </a:rPr>
              <a:t>.  Create an updated well log distribution map and add all data to the attribute table as it is collected.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>
                <a:solidFill>
                  <a:schemeClr val="bg1"/>
                </a:solidFill>
              </a:rPr>
              <a:pPr/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gis_icon1_smallcol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828800"/>
            <a:ext cx="396207" cy="396207"/>
          </a:xfrm>
          <a:prstGeom prst="rect">
            <a:avLst/>
          </a:prstGeom>
        </p:spPr>
      </p:pic>
      <p:pic>
        <p:nvPicPr>
          <p:cNvPr id="10" name="Picture 9" descr="gis_icon1_smallcol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6172200"/>
            <a:ext cx="320007" cy="3200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96200" y="61722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   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= GIS required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Methodology and Data</a:t>
            </a:r>
          </a:p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Research Steps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76998"/>
            <a:ext cx="8686800" cy="304801"/>
          </a:xfrm>
        </p:spPr>
        <p:txBody>
          <a:bodyPr/>
          <a:lstStyle/>
          <a:p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Background     Purpose     Questions     Other  Studies     </a:t>
            </a:r>
            <a:r>
              <a:rPr lang="en-US" sz="1100" dirty="0" smtClean="0">
                <a:solidFill>
                  <a:schemeClr val="accent2"/>
                </a:solidFill>
              </a:rPr>
              <a:t>Methodology/Data</a:t>
            </a:r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     Results/Products     Concerns/Obstacles     Future Work</a:t>
            </a:r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Identify wells having logs at WVGES that penetrate the Marcellus shale.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Load data into ESRI </a:t>
            </a:r>
            <a:r>
              <a:rPr lang="en-US" dirty="0" err="1" smtClean="0">
                <a:solidFill>
                  <a:schemeClr val="accent1"/>
                </a:solidFill>
              </a:rPr>
              <a:t>ArcMap</a:t>
            </a:r>
            <a:r>
              <a:rPr lang="en-US" dirty="0" smtClean="0">
                <a:solidFill>
                  <a:schemeClr val="accent1"/>
                </a:solidFill>
              </a:rPr>
              <a:t>.  Create an updated well log distribution map and add all data to the attribute table as it is collected.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>
                <a:solidFill>
                  <a:schemeClr val="bg1"/>
                </a:solidFill>
              </a:rPr>
              <a:pPr/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gis_icon1_smallcol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828800"/>
            <a:ext cx="396207" cy="396207"/>
          </a:xfrm>
          <a:prstGeom prst="rect">
            <a:avLst/>
          </a:prstGeom>
        </p:spPr>
      </p:pic>
      <p:pic>
        <p:nvPicPr>
          <p:cNvPr id="8" name="Picture 7" descr="WVWellLogsCor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9388" y="2770963"/>
            <a:ext cx="3705225" cy="32169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77000" y="2971800"/>
            <a:ext cx="251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</a:rPr>
              <a:t>Most data </a:t>
            </a:r>
            <a:r>
              <a:rPr lang="en-US" sz="1200" i="1" dirty="0" smtClean="0">
                <a:solidFill>
                  <a:schemeClr val="bg2">
                    <a:lumMod val="75000"/>
                  </a:schemeClr>
                </a:solidFill>
              </a:rPr>
              <a:t>will be from</a:t>
            </a:r>
          </a:p>
          <a:p>
            <a:pPr algn="ctr"/>
            <a:r>
              <a:rPr lang="en-US" sz="1200" i="1" dirty="0" smtClean="0">
                <a:solidFill>
                  <a:schemeClr val="bg2">
                    <a:lumMod val="75000"/>
                  </a:schemeClr>
                </a:solidFill>
              </a:rPr>
              <a:t>well logs.</a:t>
            </a:r>
          </a:p>
          <a:p>
            <a:pPr algn="ctr"/>
            <a:endParaRPr lang="en-US" sz="1200" i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sz="1200" i="1" dirty="0" smtClean="0">
                <a:solidFill>
                  <a:schemeClr val="bg2">
                    <a:lumMod val="75000"/>
                  </a:schemeClr>
                </a:solidFill>
              </a:rPr>
              <a:t>This map shows the distribution of available</a:t>
            </a:r>
          </a:p>
          <a:p>
            <a:pPr algn="ctr"/>
            <a:r>
              <a:rPr lang="en-US" sz="1200" i="1" dirty="0" smtClean="0">
                <a:solidFill>
                  <a:schemeClr val="bg2">
                    <a:lumMod val="75000"/>
                  </a:schemeClr>
                </a:solidFill>
              </a:rPr>
              <a:t>well log data </a:t>
            </a:r>
          </a:p>
          <a:p>
            <a:pPr algn="ctr"/>
            <a:r>
              <a:rPr lang="en-US" sz="1200" i="1" dirty="0" smtClean="0">
                <a:solidFill>
                  <a:schemeClr val="bg2">
                    <a:lumMod val="75000"/>
                  </a:schemeClr>
                </a:solidFill>
              </a:rPr>
              <a:t>from WVGES as of</a:t>
            </a:r>
          </a:p>
          <a:p>
            <a:pPr algn="ctr"/>
            <a:r>
              <a:rPr lang="en-US" sz="1200" i="1" dirty="0" smtClean="0">
                <a:solidFill>
                  <a:schemeClr val="bg1"/>
                </a:solidFill>
              </a:rPr>
              <a:t>February 2008</a:t>
            </a:r>
            <a:r>
              <a:rPr lang="en-US" sz="1200" i="1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algn="ctr"/>
            <a:endParaRPr lang="en-US" sz="1200" i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sz="1200" i="1" dirty="0" smtClean="0">
                <a:solidFill>
                  <a:schemeClr val="bg2">
                    <a:lumMod val="75000"/>
                  </a:schemeClr>
                </a:solidFill>
              </a:rPr>
              <a:t>Step 1 of the project is to identify any additional well logs.</a:t>
            </a:r>
          </a:p>
          <a:p>
            <a:pPr algn="ctr"/>
            <a:endParaRPr lang="en-US" sz="1200" i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sz="1200" i="1" dirty="0" smtClean="0">
                <a:solidFill>
                  <a:schemeClr val="bg2">
                    <a:lumMod val="75000"/>
                  </a:schemeClr>
                </a:solidFill>
              </a:rPr>
              <a:t>And obtain the API number, well location, well log traces, and formation pressure.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61722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West Virginia Geological &amp; Economic Survey.  2010</a:t>
            </a:r>
            <a:r>
              <a:rPr lang="en-US" sz="1000" i="1" dirty="0" smtClean="0">
                <a:solidFill>
                  <a:schemeClr val="bg1"/>
                </a:solidFill>
              </a:rPr>
              <a:t>.  Selected References about Devonian Shales</a:t>
            </a:r>
            <a:r>
              <a:rPr lang="en-US" sz="1000" dirty="0" smtClean="0">
                <a:solidFill>
                  <a:schemeClr val="bg1"/>
                </a:solidFill>
              </a:rPr>
              <a:t>.  Morgantown, WV:  West Virginia Geological &amp; Economic Survey.  On-line.  Available from </a:t>
            </a:r>
            <a:r>
              <a:rPr lang="en-US" sz="1000" u="sng" dirty="0" smtClean="0">
                <a:solidFill>
                  <a:schemeClr val="bg1"/>
                </a:solidFill>
                <a:hlinkClick r:id="rId4"/>
              </a:rPr>
              <a:t>http://www.wvgs.wvnet.edu/www/datastat/devshales.htm</a:t>
            </a:r>
            <a:r>
              <a:rPr lang="en-US" sz="1000" dirty="0" smtClean="0">
                <a:solidFill>
                  <a:schemeClr val="bg1"/>
                </a:solidFill>
              </a:rPr>
              <a:t>, accessed 10 December 2010.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01246" y="5827899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   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= GIS required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3" name="Picture 12" descr="gis_icon1_smallcol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36163" y="5827900"/>
            <a:ext cx="320007" cy="320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Methodology and Data</a:t>
            </a:r>
          </a:p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Research Steps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76998"/>
            <a:ext cx="8686800" cy="304801"/>
          </a:xfrm>
        </p:spPr>
        <p:txBody>
          <a:bodyPr/>
          <a:lstStyle/>
          <a:p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Background     Purpose     Questions     Other  Studies     </a:t>
            </a:r>
            <a:r>
              <a:rPr lang="en-US" sz="1100" dirty="0" smtClean="0">
                <a:solidFill>
                  <a:schemeClr val="accent2"/>
                </a:solidFill>
              </a:rPr>
              <a:t>Methodology/Data</a:t>
            </a:r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     Results/Products     Concerns/Obstacles     Future Work</a:t>
            </a:r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Identify wells having logs at WVGES that penetrate the Marcellus shale.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Load data into ESRI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ArcMap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.  Create an updated well log distribution map and add all data to the attribute table as it is collected.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Determine appropriate sample size and distribution for representative well logs.  Focus on well logs that have the following traces:  gamma ray, porosity, resistivity, and temperature.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>
                <a:solidFill>
                  <a:schemeClr val="bg1"/>
                </a:solidFill>
              </a:rPr>
              <a:pPr/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gis_icon1_smallgr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828800"/>
            <a:ext cx="396610" cy="396610"/>
          </a:xfrm>
          <a:prstGeom prst="rect">
            <a:avLst/>
          </a:prstGeom>
        </p:spPr>
      </p:pic>
      <p:pic>
        <p:nvPicPr>
          <p:cNvPr id="9" name="Picture 8" descr="gis_icon1_small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667000"/>
            <a:ext cx="396207" cy="3962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96200" y="61722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   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= GIS required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1" name="Picture 10" descr="gis_icon1_small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6172200"/>
            <a:ext cx="320007" cy="320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Methodology and Data</a:t>
            </a:r>
          </a:p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Research Steps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76998"/>
            <a:ext cx="8686800" cy="304801"/>
          </a:xfrm>
        </p:spPr>
        <p:txBody>
          <a:bodyPr/>
          <a:lstStyle/>
          <a:p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Background     Purpose     Questions     Other  Studies     </a:t>
            </a:r>
            <a:r>
              <a:rPr lang="en-US" sz="1100" dirty="0" smtClean="0">
                <a:solidFill>
                  <a:schemeClr val="accent2"/>
                </a:solidFill>
              </a:rPr>
              <a:t>Methodology/Data</a:t>
            </a:r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     Results/Products     Concerns/Obstacles     Future Work</a:t>
            </a:r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Identify wells having logs at WVGES that penetrate the Marcellus shale.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Load data into ESRI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ArcMap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.  Create an updated well log distribution map and add all data to the attribute table as it is collected.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Determine appropriate sample size and distribution for representative well logs.  Focus on well logs that have the following traces:  gamma ray, porosity, resistivity, and temperature.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Obtain basic data not available from WVGES including:  pressure gradient, adsorption isotherm, cementation factor, saturation exponent, and gas compressibility factor.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>
                <a:solidFill>
                  <a:schemeClr val="bg1"/>
                </a:solidFill>
              </a:rPr>
              <a:pPr/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gis_icon1_smallgr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828800"/>
            <a:ext cx="396610" cy="396610"/>
          </a:xfrm>
          <a:prstGeom prst="rect">
            <a:avLst/>
          </a:prstGeom>
        </p:spPr>
      </p:pic>
      <p:pic>
        <p:nvPicPr>
          <p:cNvPr id="9" name="Picture 8" descr="gis_icon1_smallgr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667000"/>
            <a:ext cx="396610" cy="396610"/>
          </a:xfrm>
          <a:prstGeom prst="rect">
            <a:avLst/>
          </a:prstGeom>
        </p:spPr>
      </p:pic>
      <p:pic>
        <p:nvPicPr>
          <p:cNvPr id="10" name="Picture 9" descr="gis_icon1_small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733800"/>
            <a:ext cx="396207" cy="3962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96200" y="61722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   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= GIS required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2" name="Picture 11" descr="gis_icon1_small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6172200"/>
            <a:ext cx="320007" cy="320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Methodology and Data</a:t>
            </a:r>
          </a:p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Research Steps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76998"/>
            <a:ext cx="8686800" cy="304801"/>
          </a:xfrm>
        </p:spPr>
        <p:txBody>
          <a:bodyPr/>
          <a:lstStyle/>
          <a:p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Background     Purpose     Questions     Other  Studies     </a:t>
            </a:r>
            <a:r>
              <a:rPr lang="en-US" sz="1100" dirty="0" smtClean="0">
                <a:solidFill>
                  <a:schemeClr val="accent2"/>
                </a:solidFill>
              </a:rPr>
              <a:t>Methodology/Data</a:t>
            </a:r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     Results/Products     Concerns/Obstacles     Future Work</a:t>
            </a:r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8458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Identify wells having logs at WVGES that penetrate the Marcellus shale.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Load data into ESRI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ArcMap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.  Create an updated well log distribution map and add all data to the attribute table as it is collected.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Determine appropriate sample size and distribution for representative well logs.  Focus on well logs that have the following traces:  gamma ray, porosity, resistivity, and temperature.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Obtain basic data not available from WVGES including:  pressure gradient, adsorption isotherm, cementation factor, saturation exponent, and gas compressibility factor.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Evaluate logs </a:t>
            </a:r>
            <a:r>
              <a:rPr lang="en-US" i="1" dirty="0" smtClean="0">
                <a:solidFill>
                  <a:schemeClr val="bg1"/>
                </a:solidFill>
              </a:rPr>
              <a:t>for each representative well</a:t>
            </a:r>
            <a:r>
              <a:rPr lang="en-US" dirty="0" smtClean="0">
                <a:solidFill>
                  <a:schemeClr val="accent1"/>
                </a:solidFill>
              </a:rPr>
              <a:t> to obtain:  reservoir extent / thickness, formation density, porosity, water saturation, and temperature.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>
                <a:solidFill>
                  <a:schemeClr val="bg1"/>
                </a:solidFill>
              </a:rPr>
              <a:pPr/>
              <a:t>28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gis_icon1_smallgr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828800"/>
            <a:ext cx="396610" cy="396610"/>
          </a:xfrm>
          <a:prstGeom prst="rect">
            <a:avLst/>
          </a:prstGeom>
        </p:spPr>
      </p:pic>
      <p:pic>
        <p:nvPicPr>
          <p:cNvPr id="9" name="Picture 8" descr="gis_icon1_smallgr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667000"/>
            <a:ext cx="396610" cy="396610"/>
          </a:xfrm>
          <a:prstGeom prst="rect">
            <a:avLst/>
          </a:prstGeom>
        </p:spPr>
      </p:pic>
      <p:pic>
        <p:nvPicPr>
          <p:cNvPr id="10" name="Picture 9" descr="gis_icon1_smallgr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733800"/>
            <a:ext cx="396610" cy="396610"/>
          </a:xfrm>
          <a:prstGeom prst="rect">
            <a:avLst/>
          </a:prstGeom>
        </p:spPr>
      </p:pic>
      <p:pic>
        <p:nvPicPr>
          <p:cNvPr id="11" name="Picture 10" descr="gis_icon1_small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876800"/>
            <a:ext cx="396207" cy="3962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96200" y="61722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   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= GIS required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3" name="Picture 12" descr="gis_icon1_small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6172200"/>
            <a:ext cx="320007" cy="320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Methodology and Data</a:t>
            </a:r>
          </a:p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Research Steps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76998"/>
            <a:ext cx="8686800" cy="304801"/>
          </a:xfrm>
        </p:spPr>
        <p:txBody>
          <a:bodyPr/>
          <a:lstStyle/>
          <a:p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Background     Purpose     Questions     Other  Studies     </a:t>
            </a:r>
            <a:r>
              <a:rPr lang="en-US" sz="1100" dirty="0" smtClean="0">
                <a:solidFill>
                  <a:schemeClr val="accent2"/>
                </a:solidFill>
              </a:rPr>
              <a:t>Methodology/Data</a:t>
            </a:r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     Results/Products     Concerns/Obstacles     Future Work</a:t>
            </a:r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8458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Identify wells having logs at WVGES that penetrate the Marcellus shale.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Load data into ESRI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ArcMap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.  Create an updated well log distribution map and add all data to the attribute table as it is collected.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Determine appropriate sample size and distribution for representative well logs.  Focus on well logs that have the following traces:  gamma ray, porosity, resistivity, and temperature.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Obtain basic data not available from WVGES including:  pressure gradient, adsorption isotherm, cementation factor, saturation exponent, and gas compressibility factor.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Evaluate logs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for each representative well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to obtain:  reservoir extent / thickness, formation density, porosity, water saturation, and temperature.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Determine appropriate grid size and grid all values required for calculations.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>
                <a:solidFill>
                  <a:schemeClr val="bg1"/>
                </a:solidFill>
              </a:rPr>
              <a:pPr/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61722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   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= GIS required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Picture 8" descr="gis_icon1_smallcol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6172200"/>
            <a:ext cx="320007" cy="320007"/>
          </a:xfrm>
          <a:prstGeom prst="rect">
            <a:avLst/>
          </a:prstGeom>
        </p:spPr>
      </p:pic>
      <p:pic>
        <p:nvPicPr>
          <p:cNvPr id="10" name="Picture 9" descr="gis_icon1_smallgr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828800"/>
            <a:ext cx="396610" cy="396610"/>
          </a:xfrm>
          <a:prstGeom prst="rect">
            <a:avLst/>
          </a:prstGeom>
        </p:spPr>
      </p:pic>
      <p:pic>
        <p:nvPicPr>
          <p:cNvPr id="11" name="Picture 10" descr="gis_icon1_smallgr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667000"/>
            <a:ext cx="396610" cy="396610"/>
          </a:xfrm>
          <a:prstGeom prst="rect">
            <a:avLst/>
          </a:prstGeom>
        </p:spPr>
      </p:pic>
      <p:pic>
        <p:nvPicPr>
          <p:cNvPr id="12" name="Picture 11" descr="gis_icon1_smallgr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733800"/>
            <a:ext cx="396610" cy="396610"/>
          </a:xfrm>
          <a:prstGeom prst="rect">
            <a:avLst/>
          </a:prstGeom>
        </p:spPr>
      </p:pic>
      <p:pic>
        <p:nvPicPr>
          <p:cNvPr id="13" name="Picture 12" descr="gis_icon1_smallgr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876800"/>
            <a:ext cx="396610" cy="396610"/>
          </a:xfrm>
          <a:prstGeom prst="rect">
            <a:avLst/>
          </a:prstGeom>
        </p:spPr>
      </p:pic>
      <p:pic>
        <p:nvPicPr>
          <p:cNvPr id="14" name="Picture 13" descr="gis_icon1_smallcol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5638800"/>
            <a:ext cx="396207" cy="396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Background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76998"/>
            <a:ext cx="8686800" cy="304801"/>
          </a:xfrm>
        </p:spPr>
        <p:txBody>
          <a:bodyPr/>
          <a:lstStyle/>
          <a:p>
            <a:r>
              <a:rPr lang="en-US" sz="1100" dirty="0" smtClean="0">
                <a:solidFill>
                  <a:schemeClr val="accent2"/>
                </a:solidFill>
              </a:rPr>
              <a:t>Background</a:t>
            </a:r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     Purpose     Questions     Other  Studies     Methodology/Data     Results/Products     Concerns/Obstacles     Future Work</a:t>
            </a:r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905506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What is a natural gas resource assessment?</a:t>
            </a:r>
          </a:p>
          <a:p>
            <a:pPr algn="ctr"/>
            <a:endParaRPr lang="en-US" sz="2400" dirty="0" smtClean="0">
              <a:solidFill>
                <a:schemeClr val="accent1"/>
              </a:solidFill>
            </a:endParaRPr>
          </a:p>
          <a:p>
            <a:pPr algn="ctr"/>
            <a:endParaRPr lang="en-US" sz="2400" dirty="0">
              <a:solidFill>
                <a:schemeClr val="accent1"/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 What is the Marcellus shale?</a:t>
            </a:r>
          </a:p>
          <a:p>
            <a:pPr algn="ctr"/>
            <a:endParaRPr lang="en-US" sz="2400" dirty="0" smtClean="0">
              <a:solidFill>
                <a:schemeClr val="accent1"/>
              </a:solidFill>
            </a:endParaRPr>
          </a:p>
          <a:p>
            <a:pPr algn="ctr"/>
            <a:endParaRPr lang="en-US" sz="2400" dirty="0">
              <a:solidFill>
                <a:schemeClr val="accent1"/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How will basic geologic data and GIS be used</a:t>
            </a:r>
          </a:p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to conduct the study?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Methodology and Data</a:t>
            </a:r>
          </a:p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Research Steps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76998"/>
            <a:ext cx="8686800" cy="304801"/>
          </a:xfrm>
        </p:spPr>
        <p:txBody>
          <a:bodyPr/>
          <a:lstStyle/>
          <a:p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Background     Purpose     Questions     Other  Studies     </a:t>
            </a:r>
            <a:r>
              <a:rPr lang="en-US" sz="1100" dirty="0" smtClean="0">
                <a:solidFill>
                  <a:schemeClr val="accent2"/>
                </a:solidFill>
              </a:rPr>
              <a:t>Methodology/Data</a:t>
            </a:r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     Results/Products     Concerns/Obstacles     Future Work</a:t>
            </a:r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en-US" dirty="0" smtClean="0">
                <a:solidFill>
                  <a:schemeClr val="accent1"/>
                </a:solidFill>
              </a:rPr>
              <a:t>Calculate free gas-in-place and adsorbed gas-in-place for each grid cell.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>
                <a:solidFill>
                  <a:schemeClr val="bg1"/>
                </a:solidFill>
              </a:rPr>
              <a:pPr/>
              <a:t>30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61722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   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= GIS required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Picture 8" descr="gis_icon1_smallcol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6172200"/>
            <a:ext cx="320007" cy="320007"/>
          </a:xfrm>
          <a:prstGeom prst="rect">
            <a:avLst/>
          </a:prstGeom>
        </p:spPr>
      </p:pic>
      <p:pic>
        <p:nvPicPr>
          <p:cNvPr id="10" name="Picture 9" descr="gis_icon1_smallcol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95400"/>
            <a:ext cx="396207" cy="396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Methodology and Data</a:t>
            </a:r>
          </a:p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Research Steps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76998"/>
            <a:ext cx="8686800" cy="304801"/>
          </a:xfrm>
        </p:spPr>
        <p:txBody>
          <a:bodyPr/>
          <a:lstStyle/>
          <a:p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Background     Purpose     Questions     Other  Studies     </a:t>
            </a:r>
            <a:r>
              <a:rPr lang="en-US" sz="1100" dirty="0" smtClean="0">
                <a:solidFill>
                  <a:schemeClr val="accent2"/>
                </a:solidFill>
              </a:rPr>
              <a:t>Methodology/Data</a:t>
            </a:r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     Results/Products     Concerns/Obstacles     Future Work</a:t>
            </a:r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Calculate free gas-in-place and adsorbed gas-in-place for each grid cell.</a:t>
            </a:r>
          </a:p>
          <a:p>
            <a:pPr marL="342900" indent="-342900">
              <a:buFont typeface="+mj-lt"/>
              <a:buAutoNum type="arabicPeriod" startAt="7"/>
            </a:pPr>
            <a:endParaRPr lang="en-US" dirty="0" smtClean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 startAt="7"/>
            </a:pPr>
            <a:r>
              <a:rPr lang="en-US" dirty="0" smtClean="0">
                <a:solidFill>
                  <a:schemeClr val="accent1"/>
                </a:solidFill>
              </a:rPr>
              <a:t>Calculate total original gas-in-place for each grid cell.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>
                <a:solidFill>
                  <a:schemeClr val="bg1"/>
                </a:solidFill>
              </a:rPr>
              <a:pPr/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61722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   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= GIS required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Picture 8" descr="gis_icon1_smallcol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6172200"/>
            <a:ext cx="320007" cy="320007"/>
          </a:xfrm>
          <a:prstGeom prst="rect">
            <a:avLst/>
          </a:prstGeom>
        </p:spPr>
      </p:pic>
      <p:pic>
        <p:nvPicPr>
          <p:cNvPr id="10" name="Picture 9" descr="gis_icon1_smallgr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295400"/>
            <a:ext cx="396610" cy="396610"/>
          </a:xfrm>
          <a:prstGeom prst="rect">
            <a:avLst/>
          </a:prstGeom>
        </p:spPr>
      </p:pic>
      <p:pic>
        <p:nvPicPr>
          <p:cNvPr id="11" name="Picture 10" descr="gis_icon1_smallcol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828800"/>
            <a:ext cx="396207" cy="396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Methodology and Data</a:t>
            </a:r>
          </a:p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Research Steps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76998"/>
            <a:ext cx="8686800" cy="304801"/>
          </a:xfrm>
        </p:spPr>
        <p:txBody>
          <a:bodyPr/>
          <a:lstStyle/>
          <a:p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Background     Purpose     Questions     Other  Studies     </a:t>
            </a:r>
            <a:r>
              <a:rPr lang="en-US" sz="1100" dirty="0" smtClean="0">
                <a:solidFill>
                  <a:schemeClr val="accent2"/>
                </a:solidFill>
              </a:rPr>
              <a:t>Methodology/Data</a:t>
            </a:r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     Results/Products     Concerns/Obstacles     Future Work</a:t>
            </a:r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Calculate free gas-in-place and adsorbed gas-in-place for each grid cell.</a:t>
            </a:r>
          </a:p>
          <a:p>
            <a:pPr marL="342900" indent="-342900">
              <a:buFont typeface="+mj-lt"/>
              <a:buAutoNum type="arabicPeriod" startAt="7"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 startAt="7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Calculate total original gas-in-place for each grid cell.</a:t>
            </a:r>
          </a:p>
          <a:p>
            <a:pPr marL="342900" indent="-342900">
              <a:buFont typeface="+mj-lt"/>
              <a:buAutoNum type="arabicPeriod" startAt="7"/>
            </a:pPr>
            <a:endParaRPr lang="en-US" dirty="0" smtClean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 startAt="7"/>
            </a:pPr>
            <a:r>
              <a:rPr lang="en-US" dirty="0" smtClean="0">
                <a:solidFill>
                  <a:schemeClr val="accent1"/>
                </a:solidFill>
              </a:rPr>
              <a:t>Calculate the overall total original gas-in-place by adding grid cell values.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>
                <a:solidFill>
                  <a:schemeClr val="bg1"/>
                </a:solidFill>
              </a:rPr>
              <a:pPr/>
              <a:t>32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61722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   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= GIS required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Picture 8" descr="gis_icon1_smallcol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6172200"/>
            <a:ext cx="320007" cy="320007"/>
          </a:xfrm>
          <a:prstGeom prst="rect">
            <a:avLst/>
          </a:prstGeom>
        </p:spPr>
      </p:pic>
      <p:pic>
        <p:nvPicPr>
          <p:cNvPr id="10" name="Picture 9" descr="gis_icon1_smallgr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295400"/>
            <a:ext cx="396610" cy="396610"/>
          </a:xfrm>
          <a:prstGeom prst="rect">
            <a:avLst/>
          </a:prstGeom>
        </p:spPr>
      </p:pic>
      <p:pic>
        <p:nvPicPr>
          <p:cNvPr id="11" name="Picture 10" descr="gis_icon1_smallgr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828800"/>
            <a:ext cx="396610" cy="396610"/>
          </a:xfrm>
          <a:prstGeom prst="rect">
            <a:avLst/>
          </a:prstGeom>
        </p:spPr>
      </p:pic>
      <p:pic>
        <p:nvPicPr>
          <p:cNvPr id="13" name="Picture 12" descr="gis_icon1_smallcol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362200"/>
            <a:ext cx="396207" cy="396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Methodology and Data</a:t>
            </a:r>
          </a:p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Research Steps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76998"/>
            <a:ext cx="8686800" cy="304801"/>
          </a:xfrm>
        </p:spPr>
        <p:txBody>
          <a:bodyPr/>
          <a:lstStyle/>
          <a:p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Background     Purpose     Questions     Other  Studies     </a:t>
            </a:r>
            <a:r>
              <a:rPr lang="en-US" sz="1100" dirty="0" smtClean="0">
                <a:solidFill>
                  <a:schemeClr val="accent2"/>
                </a:solidFill>
              </a:rPr>
              <a:t>Methodology/Data</a:t>
            </a:r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     Results/Products     Concerns/Obstacles     Future Work</a:t>
            </a:r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Calculate free gas-in-place and adsorbed gas-in-place for each grid cell.</a:t>
            </a:r>
          </a:p>
          <a:p>
            <a:pPr marL="342900" indent="-342900">
              <a:buFont typeface="+mj-lt"/>
              <a:buAutoNum type="arabicPeriod" startAt="7"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 startAt="7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Calculate total original gas-in-place for each grid cell.</a:t>
            </a:r>
          </a:p>
          <a:p>
            <a:pPr marL="342900" indent="-342900">
              <a:buFont typeface="+mj-lt"/>
              <a:buAutoNum type="arabicPeriod" startAt="7"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 startAt="7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Calculate the overall total original gas-in-place by adding grid cell values. </a:t>
            </a:r>
          </a:p>
          <a:p>
            <a:pPr marL="342900" indent="-342900">
              <a:buFont typeface="+mj-lt"/>
              <a:buAutoNum type="arabicPeriod" startAt="7"/>
            </a:pPr>
            <a:endParaRPr lang="en-US" dirty="0" smtClean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 startAt="7"/>
            </a:pPr>
            <a:r>
              <a:rPr lang="en-US" dirty="0" smtClean="0">
                <a:solidFill>
                  <a:schemeClr val="accent1"/>
                </a:solidFill>
              </a:rPr>
              <a:t>Identify current recovery factor(s) in literature or derive current recovery factor(s) from production data.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>
                <a:solidFill>
                  <a:schemeClr val="bg1"/>
                </a:solidFill>
              </a:rPr>
              <a:pPr/>
              <a:t>33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61722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   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= GIS required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Picture 8" descr="gis_icon1_smallcol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6172200"/>
            <a:ext cx="320007" cy="320007"/>
          </a:xfrm>
          <a:prstGeom prst="rect">
            <a:avLst/>
          </a:prstGeom>
        </p:spPr>
      </p:pic>
      <p:pic>
        <p:nvPicPr>
          <p:cNvPr id="10" name="Picture 9" descr="gis_icon1_smallgr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295400"/>
            <a:ext cx="396610" cy="396610"/>
          </a:xfrm>
          <a:prstGeom prst="rect">
            <a:avLst/>
          </a:prstGeom>
        </p:spPr>
      </p:pic>
      <p:pic>
        <p:nvPicPr>
          <p:cNvPr id="11" name="Picture 10" descr="gis_icon1_smallgr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828800"/>
            <a:ext cx="396610" cy="396610"/>
          </a:xfrm>
          <a:prstGeom prst="rect">
            <a:avLst/>
          </a:prstGeom>
        </p:spPr>
      </p:pic>
      <p:pic>
        <p:nvPicPr>
          <p:cNvPr id="12" name="Picture 11" descr="gis_icon1_smallgr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362200"/>
            <a:ext cx="396610" cy="396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Methodology and Data</a:t>
            </a:r>
          </a:p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Research Steps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76998"/>
            <a:ext cx="8686800" cy="304801"/>
          </a:xfrm>
        </p:spPr>
        <p:txBody>
          <a:bodyPr/>
          <a:lstStyle/>
          <a:p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Background     Purpose     Questions     Other  Studies     </a:t>
            </a:r>
            <a:r>
              <a:rPr lang="en-US" sz="1100" dirty="0" smtClean="0">
                <a:solidFill>
                  <a:schemeClr val="accent2"/>
                </a:solidFill>
              </a:rPr>
              <a:t>Methodology/Data</a:t>
            </a:r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     Results/Products     Concerns/Obstacles     Future Work</a:t>
            </a:r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8458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Calculate free gas-in-place and adsorbed gas-in-place for each grid cell.</a:t>
            </a:r>
          </a:p>
          <a:p>
            <a:pPr marL="342900" indent="-342900">
              <a:buFont typeface="+mj-lt"/>
              <a:buAutoNum type="arabicPeriod" startAt="7"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 startAt="7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Calculate total original gas-in-place for each grid cell.</a:t>
            </a:r>
          </a:p>
          <a:p>
            <a:pPr marL="342900" indent="-342900">
              <a:buFont typeface="+mj-lt"/>
              <a:buAutoNum type="arabicPeriod" startAt="7"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 startAt="7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Calculate the overall total original gas-in-place by adding grid cell values. </a:t>
            </a:r>
          </a:p>
          <a:p>
            <a:pPr marL="342900" indent="-342900">
              <a:buFont typeface="+mj-lt"/>
              <a:buAutoNum type="arabicPeriod" startAt="7"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 startAt="7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Identify current recovery factor(s) in literature or derive current recovery factor(s) from production data.</a:t>
            </a:r>
          </a:p>
          <a:p>
            <a:pPr marL="342900" indent="-342900">
              <a:buFont typeface="+mj-lt"/>
              <a:buAutoNum type="arabicPeriod" startAt="7"/>
            </a:pPr>
            <a:endParaRPr lang="en-US" dirty="0" smtClean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 startAt="7"/>
            </a:pPr>
            <a:r>
              <a:rPr lang="en-US" dirty="0" smtClean="0">
                <a:solidFill>
                  <a:schemeClr val="accent1"/>
                </a:solidFill>
              </a:rPr>
              <a:t>Calculate current recoverable gas using total original gas-in-place and recovery factor.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>
                <a:solidFill>
                  <a:schemeClr val="bg1"/>
                </a:solidFill>
              </a:rPr>
              <a:pPr/>
              <a:t>34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61722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   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= GIS required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Picture 8" descr="gis_icon1_smallcol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6172200"/>
            <a:ext cx="320007" cy="320007"/>
          </a:xfrm>
          <a:prstGeom prst="rect">
            <a:avLst/>
          </a:prstGeom>
        </p:spPr>
      </p:pic>
      <p:pic>
        <p:nvPicPr>
          <p:cNvPr id="10" name="Picture 9" descr="gis_icon1_smallgr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295400"/>
            <a:ext cx="396610" cy="396610"/>
          </a:xfrm>
          <a:prstGeom prst="rect">
            <a:avLst/>
          </a:prstGeom>
        </p:spPr>
      </p:pic>
      <p:pic>
        <p:nvPicPr>
          <p:cNvPr id="11" name="Picture 10" descr="gis_icon1_smallgr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828800"/>
            <a:ext cx="396610" cy="396610"/>
          </a:xfrm>
          <a:prstGeom prst="rect">
            <a:avLst/>
          </a:prstGeom>
        </p:spPr>
      </p:pic>
      <p:pic>
        <p:nvPicPr>
          <p:cNvPr id="12" name="Picture 11" descr="gis_icon1_smallgr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362200"/>
            <a:ext cx="396610" cy="396610"/>
          </a:xfrm>
          <a:prstGeom prst="rect">
            <a:avLst/>
          </a:prstGeom>
        </p:spPr>
      </p:pic>
      <p:pic>
        <p:nvPicPr>
          <p:cNvPr id="13" name="Picture 12" descr="gis_icon1_smallcol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733800"/>
            <a:ext cx="396207" cy="396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Methodology and Data</a:t>
            </a:r>
          </a:p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Research Steps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76998"/>
            <a:ext cx="8686800" cy="304801"/>
          </a:xfrm>
        </p:spPr>
        <p:txBody>
          <a:bodyPr/>
          <a:lstStyle/>
          <a:p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Background     Purpose     Questions     Other  Studies     </a:t>
            </a:r>
            <a:r>
              <a:rPr lang="en-US" sz="1100" dirty="0" smtClean="0">
                <a:solidFill>
                  <a:schemeClr val="accent2"/>
                </a:solidFill>
              </a:rPr>
              <a:t>Methodology/Data</a:t>
            </a:r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     Results/Products     Concerns/Obstacles     Future Work</a:t>
            </a:r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8458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Calculate free gas-in-place and adsorbed gas-in-place for each grid cell.</a:t>
            </a:r>
          </a:p>
          <a:p>
            <a:pPr marL="342900" indent="-342900">
              <a:buFont typeface="+mj-lt"/>
              <a:buAutoNum type="arabicPeriod" startAt="7"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 startAt="7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Calculate total original gas-in-place for each grid cell.</a:t>
            </a:r>
          </a:p>
          <a:p>
            <a:pPr marL="342900" indent="-342900">
              <a:buFont typeface="+mj-lt"/>
              <a:buAutoNum type="arabicPeriod" startAt="7"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 startAt="7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Calculate the overall total original gas-in-place by adding grid cell values. </a:t>
            </a:r>
          </a:p>
          <a:p>
            <a:pPr marL="342900" indent="-342900">
              <a:buFont typeface="+mj-lt"/>
              <a:buAutoNum type="arabicPeriod" startAt="7"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 startAt="7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Identify current recovery factor(s) in literature or derive current recovery factor(s) from production data.</a:t>
            </a:r>
          </a:p>
          <a:p>
            <a:pPr marL="342900" indent="-342900">
              <a:buFont typeface="+mj-lt"/>
              <a:buAutoNum type="arabicPeriod" startAt="7"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 startAt="7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Calculate current recoverable gas using total original gas-in-place and recovery factor.</a:t>
            </a:r>
          </a:p>
          <a:p>
            <a:pPr marL="342900" indent="-342900">
              <a:buFont typeface="+mj-lt"/>
              <a:buAutoNum type="arabicPeriod" startAt="7"/>
            </a:pPr>
            <a:endParaRPr lang="en-US" dirty="0" smtClean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 startAt="7"/>
            </a:pPr>
            <a:r>
              <a:rPr lang="en-US" dirty="0" smtClean="0">
                <a:solidFill>
                  <a:schemeClr val="accent1"/>
                </a:solidFill>
              </a:rPr>
              <a:t>Document the entire process; develop metadata for all layers.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>
                <a:solidFill>
                  <a:schemeClr val="bg1"/>
                </a:solidFill>
              </a:rPr>
              <a:pPr/>
              <a:t>35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61722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   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= GIS required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Picture 8" descr="gis_icon1_smallcol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6172200"/>
            <a:ext cx="320007" cy="320007"/>
          </a:xfrm>
          <a:prstGeom prst="rect">
            <a:avLst/>
          </a:prstGeom>
        </p:spPr>
      </p:pic>
      <p:pic>
        <p:nvPicPr>
          <p:cNvPr id="10" name="Picture 9" descr="gis_icon1_smallgr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295400"/>
            <a:ext cx="396610" cy="396610"/>
          </a:xfrm>
          <a:prstGeom prst="rect">
            <a:avLst/>
          </a:prstGeom>
        </p:spPr>
      </p:pic>
      <p:pic>
        <p:nvPicPr>
          <p:cNvPr id="11" name="Picture 10" descr="gis_icon1_smallgr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828800"/>
            <a:ext cx="396610" cy="396610"/>
          </a:xfrm>
          <a:prstGeom prst="rect">
            <a:avLst/>
          </a:prstGeom>
        </p:spPr>
      </p:pic>
      <p:pic>
        <p:nvPicPr>
          <p:cNvPr id="12" name="Picture 11" descr="gis_icon1_smallgr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362200"/>
            <a:ext cx="396610" cy="396610"/>
          </a:xfrm>
          <a:prstGeom prst="rect">
            <a:avLst/>
          </a:prstGeom>
        </p:spPr>
      </p:pic>
      <p:pic>
        <p:nvPicPr>
          <p:cNvPr id="13" name="Picture 12" descr="gis_icon1_smallgr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733800"/>
            <a:ext cx="396610" cy="396610"/>
          </a:xfrm>
          <a:prstGeom prst="rect">
            <a:avLst/>
          </a:prstGeom>
        </p:spPr>
      </p:pic>
      <p:pic>
        <p:nvPicPr>
          <p:cNvPr id="14" name="Picture 13" descr="gis_icon1_smallcol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572000"/>
            <a:ext cx="396207" cy="396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Methodology and Data</a:t>
            </a:r>
          </a:p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Research Steps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76998"/>
            <a:ext cx="8686800" cy="304801"/>
          </a:xfrm>
        </p:spPr>
        <p:txBody>
          <a:bodyPr/>
          <a:lstStyle/>
          <a:p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Background     Purpose     Questions     Other  Studies     </a:t>
            </a:r>
            <a:r>
              <a:rPr lang="en-US" sz="1100" dirty="0" smtClean="0">
                <a:solidFill>
                  <a:schemeClr val="accent2"/>
                </a:solidFill>
              </a:rPr>
              <a:t>Methodology/Data</a:t>
            </a:r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     Results/Products     Concerns/Obstacles     Future Work</a:t>
            </a:r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8458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Calculate free gas-in-place and adsorbed gas-in-place for each grid cell.</a:t>
            </a:r>
          </a:p>
          <a:p>
            <a:pPr marL="342900" indent="-342900">
              <a:buFont typeface="+mj-lt"/>
              <a:buAutoNum type="arabicPeriod" startAt="7"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 startAt="7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Calculate total original gas-in-place for each grid cell.</a:t>
            </a:r>
          </a:p>
          <a:p>
            <a:pPr marL="342900" indent="-342900">
              <a:buFont typeface="+mj-lt"/>
              <a:buAutoNum type="arabicPeriod" startAt="7"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 startAt="7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Calculate the overall total original gas-in-place by adding grid cell values. </a:t>
            </a:r>
          </a:p>
          <a:p>
            <a:pPr marL="342900" indent="-342900">
              <a:buFont typeface="+mj-lt"/>
              <a:buAutoNum type="arabicPeriod" startAt="7"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 startAt="7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Identify current recovery factor(s) in literature or derive current recovery factor(s) from production data.</a:t>
            </a:r>
          </a:p>
          <a:p>
            <a:pPr marL="342900" indent="-342900">
              <a:buFont typeface="+mj-lt"/>
              <a:buAutoNum type="arabicPeriod" startAt="7"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 startAt="7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Calculate current recoverable gas using total original gas-in-place and recovery factor.</a:t>
            </a:r>
          </a:p>
          <a:p>
            <a:pPr marL="342900" indent="-342900">
              <a:buFont typeface="+mj-lt"/>
              <a:buAutoNum type="arabicPeriod" startAt="7"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 startAt="7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Document the entire process; develop metadata for all layers.</a:t>
            </a:r>
          </a:p>
          <a:p>
            <a:pPr marL="342900" indent="-342900">
              <a:buFont typeface="+mj-lt"/>
              <a:buAutoNum type="arabicPeriod" startAt="7"/>
            </a:pPr>
            <a:endParaRPr lang="en-US" dirty="0" smtClean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 startAt="7"/>
            </a:pPr>
            <a:r>
              <a:rPr lang="en-US" dirty="0" smtClean="0">
                <a:solidFill>
                  <a:schemeClr val="accent1"/>
                </a:solidFill>
              </a:rPr>
              <a:t>Provide selected data to the public through the web and a web-based GIS-driven interactive mapping system.</a:t>
            </a:r>
          </a:p>
          <a:p>
            <a:pPr marL="800100" lvl="1" indent="-342900"/>
            <a:r>
              <a:rPr lang="en-US" sz="1400" i="1" dirty="0" smtClean="0">
                <a:solidFill>
                  <a:schemeClr val="bg1"/>
                </a:solidFill>
              </a:rPr>
              <a:t>Note:  A preliminary version of such a system was developed by a colleague  using ESRI </a:t>
            </a:r>
            <a:r>
              <a:rPr lang="en-US" sz="1400" i="1" dirty="0" err="1" smtClean="0">
                <a:solidFill>
                  <a:schemeClr val="bg1"/>
                </a:solidFill>
              </a:rPr>
              <a:t>ArcIMS</a:t>
            </a:r>
            <a:r>
              <a:rPr lang="en-US" sz="1400" i="1" dirty="0" smtClean="0">
                <a:solidFill>
                  <a:schemeClr val="bg1"/>
                </a:solidFill>
              </a:rPr>
              <a:t> and will be redeveloped as the result of the study.  The study will generate Marcellus-specific and up-to-date data that is not currently available.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>
                <a:solidFill>
                  <a:schemeClr val="bg1"/>
                </a:solidFill>
              </a:rPr>
              <a:pPr/>
              <a:t>36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61722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   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= GIS required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Picture 8" descr="gis_icon1_smallcol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6172200"/>
            <a:ext cx="320007" cy="320007"/>
          </a:xfrm>
          <a:prstGeom prst="rect">
            <a:avLst/>
          </a:prstGeom>
        </p:spPr>
      </p:pic>
      <p:pic>
        <p:nvPicPr>
          <p:cNvPr id="10" name="Picture 9" descr="gis_icon1_smallgr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295400"/>
            <a:ext cx="396610" cy="396610"/>
          </a:xfrm>
          <a:prstGeom prst="rect">
            <a:avLst/>
          </a:prstGeom>
        </p:spPr>
      </p:pic>
      <p:pic>
        <p:nvPicPr>
          <p:cNvPr id="11" name="Picture 10" descr="gis_icon1_smallgr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828800"/>
            <a:ext cx="396610" cy="396610"/>
          </a:xfrm>
          <a:prstGeom prst="rect">
            <a:avLst/>
          </a:prstGeom>
        </p:spPr>
      </p:pic>
      <p:pic>
        <p:nvPicPr>
          <p:cNvPr id="12" name="Picture 11" descr="gis_icon1_smallgr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362200"/>
            <a:ext cx="396610" cy="396610"/>
          </a:xfrm>
          <a:prstGeom prst="rect">
            <a:avLst/>
          </a:prstGeom>
        </p:spPr>
      </p:pic>
      <p:pic>
        <p:nvPicPr>
          <p:cNvPr id="13" name="Picture 12" descr="gis_icon1_smallgr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733800"/>
            <a:ext cx="396610" cy="396610"/>
          </a:xfrm>
          <a:prstGeom prst="rect">
            <a:avLst/>
          </a:prstGeom>
        </p:spPr>
      </p:pic>
      <p:pic>
        <p:nvPicPr>
          <p:cNvPr id="14" name="Picture 13" descr="gis_icon1_smallgr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572000"/>
            <a:ext cx="396610" cy="396610"/>
          </a:xfrm>
          <a:prstGeom prst="rect">
            <a:avLst/>
          </a:prstGeom>
        </p:spPr>
      </p:pic>
      <p:pic>
        <p:nvPicPr>
          <p:cNvPr id="15" name="Picture 14" descr="gis_icon1_smallcol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5105400"/>
            <a:ext cx="396207" cy="396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Results and Products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76998"/>
            <a:ext cx="8686800" cy="304801"/>
          </a:xfrm>
        </p:spPr>
        <p:txBody>
          <a:bodyPr/>
          <a:lstStyle/>
          <a:p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Background     Purpose     Questions     Other  Studies     Methodology/Data     </a:t>
            </a:r>
            <a:r>
              <a:rPr lang="en-US" sz="1100" dirty="0" smtClean="0">
                <a:solidFill>
                  <a:schemeClr val="accent2"/>
                </a:solidFill>
              </a:rPr>
              <a:t>Results/Products</a:t>
            </a:r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     Concerns/Obstacles     Future 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5240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28600" y="1166843"/>
            <a:ext cx="8686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A</a:t>
            </a:r>
            <a:r>
              <a:rPr lang="en-US" sz="2400" dirty="0" smtClean="0">
                <a:solidFill>
                  <a:schemeClr val="accent1"/>
                </a:solidFill>
                <a:latin typeface="+mj-lt"/>
                <a:ea typeface="Calibri" pitchFamily="34" charset="0"/>
                <a:cs typeface="Arial" pitchFamily="34" charset="0"/>
              </a:rPr>
              <a:t>n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estimate of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total original</a:t>
            </a:r>
            <a:r>
              <a:rPr kumimoji="0" lang="en-US" sz="2400" b="0" i="1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natural gas-in-place volume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for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2400" dirty="0" smtClean="0">
                <a:solidFill>
                  <a:schemeClr val="accent1"/>
                </a:solidFill>
                <a:latin typeface="+mj-lt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Marcellus shale in West Virginia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An estimate of </a:t>
            </a:r>
            <a:r>
              <a:rPr lang="en-US" sz="2400" i="1" dirty="0" smtClean="0">
                <a:solidFill>
                  <a:schemeClr val="bg2"/>
                </a:solidFill>
                <a:latin typeface="+mj-lt"/>
                <a:ea typeface="Calibri" pitchFamily="34" charset="0"/>
                <a:cs typeface="Arial" pitchFamily="34" charset="0"/>
              </a:rPr>
              <a:t>current r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ecoverable natural gas volume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from Marcellus shale in West Virginia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Multiple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GIS-based maps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for the Marcellus shale including: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wells, location / extent, thickness, depth, pressure,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total original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natural gas-in-place volumes, and recoverable natural gas volumes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+mj-lt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accent1"/>
                </a:solidFill>
                <a:latin typeface="+mj-lt"/>
                <a:ea typeface="Calibri" pitchFamily="34" charset="0"/>
                <a:cs typeface="Arial" pitchFamily="34" charset="0"/>
              </a:rPr>
              <a:t>A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publicly accessible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web-based interactive mapping system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for the Marcellus shale for West Virginia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>
                <a:solidFill>
                  <a:schemeClr val="bg1"/>
                </a:solidFill>
              </a:rPr>
              <a:pPr/>
              <a:t>37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Results and Products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76998"/>
            <a:ext cx="8686800" cy="304801"/>
          </a:xfrm>
        </p:spPr>
        <p:txBody>
          <a:bodyPr/>
          <a:lstStyle/>
          <a:p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Background     Purpose     Questions     Other  Studies     Methodology/Data     </a:t>
            </a:r>
            <a:r>
              <a:rPr lang="en-US" sz="1100" dirty="0" smtClean="0">
                <a:solidFill>
                  <a:schemeClr val="accent2"/>
                </a:solidFill>
              </a:rPr>
              <a:t>Results/Products</a:t>
            </a:r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     Concerns/Obstacles     Future 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5240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28600" y="577334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2400" dirty="0" smtClean="0">
                <a:solidFill>
                  <a:schemeClr val="accent1"/>
                </a:solidFill>
                <a:latin typeface="+mj-lt"/>
                <a:ea typeface="Calibri" pitchFamily="34" charset="0"/>
                <a:cs typeface="Arial" pitchFamily="34" charset="0"/>
              </a:rPr>
              <a:t>Features such as access to cross-sections and well logs may be added to the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publicly accessible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2400" i="1" dirty="0" smtClean="0">
                <a:solidFill>
                  <a:schemeClr val="bg2"/>
                </a:solidFill>
                <a:latin typeface="+mj-lt"/>
                <a:ea typeface="Calibri" pitchFamily="34" charset="0"/>
                <a:cs typeface="Arial" pitchFamily="34" charset="0"/>
              </a:rPr>
              <a:t>Marcellus Shale w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eb-based interactive mapping system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8" name="Picture 7" descr="TGS_XSection_Examp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905000"/>
            <a:ext cx="7315200" cy="41037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61722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West Virginia Geological &amp; Economic Survey.  2010.  </a:t>
            </a:r>
            <a:r>
              <a:rPr lang="en-US" sz="1000" i="1" dirty="0" smtClean="0">
                <a:solidFill>
                  <a:schemeClr val="bg1"/>
                </a:solidFill>
              </a:rPr>
              <a:t>WVGES:  Appalachian Tight Gas Mapping System</a:t>
            </a:r>
            <a:r>
              <a:rPr lang="en-US" sz="1000" dirty="0" smtClean="0">
                <a:solidFill>
                  <a:schemeClr val="bg1"/>
                </a:solidFill>
              </a:rPr>
              <a:t>.  Morgantown, WV:  West Virginia Geological &amp; Economic Survey.  On-line.  Available from </a:t>
            </a:r>
            <a:r>
              <a:rPr lang="en-US" sz="1000" dirty="0" smtClean="0">
                <a:solidFill>
                  <a:schemeClr val="bg1"/>
                </a:solidFill>
                <a:hlinkClick r:id="rId3"/>
              </a:rPr>
              <a:t>http://ims.wvgs.wvnet.edu/ATG5/viewer.htm</a:t>
            </a:r>
            <a:r>
              <a:rPr lang="en-US" sz="1000" dirty="0" smtClean="0">
                <a:solidFill>
                  <a:schemeClr val="bg1"/>
                </a:solidFill>
              </a:rPr>
              <a:t>, accessed 12 December 2010.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>
                <a:solidFill>
                  <a:schemeClr val="bg1"/>
                </a:solidFill>
              </a:rPr>
              <a:pPr/>
              <a:t>38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Concerns and Potential Obstacles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76998"/>
            <a:ext cx="8686800" cy="304801"/>
          </a:xfrm>
        </p:spPr>
        <p:txBody>
          <a:bodyPr/>
          <a:lstStyle/>
          <a:p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Background     Purpose     Questions     Other  Studies     Methodology/Data     Results/Products     </a:t>
            </a:r>
            <a:r>
              <a:rPr lang="en-US" sz="1100" dirty="0" smtClean="0">
                <a:solidFill>
                  <a:schemeClr val="accent2"/>
                </a:solidFill>
              </a:rPr>
              <a:t>Concerns/Obstacles</a:t>
            </a:r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     Future 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838200"/>
            <a:ext cx="8686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 Obtaining all data required</a:t>
            </a:r>
          </a:p>
          <a:p>
            <a:pPr lvl="0" algn="ctr"/>
            <a:r>
              <a:rPr lang="en-US" sz="2400" dirty="0" smtClean="0">
                <a:solidFill>
                  <a:schemeClr val="accent1"/>
                </a:solidFill>
              </a:rPr>
              <a:t>to conduct a meaningful resource assessment.</a:t>
            </a:r>
          </a:p>
          <a:p>
            <a:pPr lvl="0" algn="ctr">
              <a:buFont typeface="Arial" pitchFamily="34" charset="0"/>
              <a:buChar char="•"/>
            </a:pPr>
            <a:endParaRPr lang="en-US" sz="2400" dirty="0" smtClean="0">
              <a:solidFill>
                <a:schemeClr val="accent1"/>
              </a:solidFill>
            </a:endParaRPr>
          </a:p>
          <a:p>
            <a:pPr lvl="0" algn="ctr">
              <a:buFont typeface="Arial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Using an adsorption isotherm from one core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*</a:t>
            </a:r>
            <a:r>
              <a:rPr lang="en-US" sz="2400" dirty="0" smtClean="0">
                <a:solidFill>
                  <a:schemeClr val="accent1"/>
                </a:solidFill>
              </a:rPr>
              <a:t>.</a:t>
            </a:r>
          </a:p>
          <a:p>
            <a:pPr lvl="0" algn="ctr">
              <a:buFont typeface="Arial" pitchFamily="34" charset="0"/>
              <a:buChar char="•"/>
            </a:pPr>
            <a:endParaRPr lang="en-US" sz="2400" dirty="0" smtClean="0">
              <a:solidFill>
                <a:schemeClr val="accent1"/>
              </a:solidFill>
            </a:endParaRPr>
          </a:p>
          <a:p>
            <a:pPr lvl="0"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 Selecting appropriate sample and grid cell size.</a:t>
            </a:r>
          </a:p>
          <a:p>
            <a:pPr lvl="0" algn="ctr">
              <a:buFont typeface="Arial" pitchFamily="34" charset="0"/>
              <a:buChar char="•"/>
            </a:pPr>
            <a:endParaRPr lang="en-US" sz="2400" dirty="0" smtClean="0">
              <a:solidFill>
                <a:schemeClr val="accent1"/>
              </a:solidFill>
            </a:endParaRPr>
          </a:p>
          <a:p>
            <a:pPr lvl="0"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 Capturing the uncertainty inherent in the data collected and accurately portraying its impact on the reported results.</a:t>
            </a:r>
          </a:p>
          <a:p>
            <a:pPr lvl="0" algn="ctr">
              <a:buFont typeface="Arial" pitchFamily="34" charset="0"/>
              <a:buChar char="•"/>
            </a:pPr>
            <a:endParaRPr lang="en-US" sz="2400" dirty="0" smtClean="0">
              <a:solidFill>
                <a:schemeClr val="accent1"/>
              </a:solidFill>
            </a:endParaRPr>
          </a:p>
          <a:p>
            <a:pPr lvl="0"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 Addressing commingled production.</a:t>
            </a:r>
            <a:endParaRPr lang="en-US" dirty="0" smtClean="0">
              <a:solidFill>
                <a:schemeClr val="accent1"/>
              </a:solidFill>
            </a:endParaRPr>
          </a:p>
          <a:p>
            <a:pPr lvl="0" algn="ctr">
              <a:buFont typeface="Arial" pitchFamily="34" charset="0"/>
              <a:buChar char="•"/>
            </a:pPr>
            <a:endParaRPr lang="en-US" dirty="0" smtClean="0">
              <a:solidFill>
                <a:schemeClr val="accent1"/>
              </a:solidFill>
            </a:endParaRPr>
          </a:p>
          <a:p>
            <a:pPr lvl="0"/>
            <a:r>
              <a:rPr lang="en-US" sz="2000" i="1" dirty="0" smtClean="0">
                <a:solidFill>
                  <a:schemeClr val="bg2">
                    <a:lumMod val="75000"/>
                  </a:schemeClr>
                </a:solidFill>
              </a:rPr>
              <a:t>*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Lewis et al. (2004) indicate that normally only one isotherm is needed for each basin or sub-basin; however, the one core or isotherm may be anomalous.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6019800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Lewis, R., D. </a:t>
            </a:r>
            <a:r>
              <a:rPr lang="en-US" sz="1000" dirty="0" err="1" smtClean="0">
                <a:solidFill>
                  <a:schemeClr val="bg1"/>
                </a:solidFill>
              </a:rPr>
              <a:t>Ingraham</a:t>
            </a:r>
            <a:r>
              <a:rPr lang="en-US" sz="1000" dirty="0" smtClean="0">
                <a:solidFill>
                  <a:schemeClr val="bg1"/>
                </a:solidFill>
              </a:rPr>
              <a:t>, M. </a:t>
            </a:r>
            <a:r>
              <a:rPr lang="en-US" sz="1000" dirty="0" err="1" smtClean="0">
                <a:solidFill>
                  <a:schemeClr val="bg1"/>
                </a:solidFill>
              </a:rPr>
              <a:t>Pearcy</a:t>
            </a:r>
            <a:r>
              <a:rPr lang="en-US" sz="1000" dirty="0" smtClean="0">
                <a:solidFill>
                  <a:schemeClr val="bg1"/>
                </a:solidFill>
              </a:rPr>
              <a:t>, J. Williamson, W. Sawyer, and J. Frantz.   2004.  </a:t>
            </a:r>
            <a:r>
              <a:rPr lang="en-US" sz="1000" i="1" dirty="0" smtClean="0">
                <a:solidFill>
                  <a:schemeClr val="bg1"/>
                </a:solidFill>
              </a:rPr>
              <a:t>New Evaluation Techniques for Gas Shale Reservoirs</a:t>
            </a:r>
            <a:r>
              <a:rPr lang="en-US" sz="1000" dirty="0" smtClean="0">
                <a:solidFill>
                  <a:schemeClr val="bg1"/>
                </a:solidFill>
              </a:rPr>
              <a:t>.  Schlumberger Reservoir Symposium 2004.  On-line.  Available from  </a:t>
            </a:r>
            <a:r>
              <a:rPr lang="en-US" sz="1000" u="sng" dirty="0" smtClean="0">
                <a:solidFill>
                  <a:schemeClr val="bg1"/>
                </a:solidFill>
                <a:hlinkClick r:id="rId2"/>
              </a:rPr>
              <a:t>http://www.sipeshouston.org/presentations/Pickens%20Shale%20Gas.pdf</a:t>
            </a:r>
            <a:r>
              <a:rPr lang="en-US" sz="1000" dirty="0" smtClean="0">
                <a:solidFill>
                  <a:schemeClr val="bg1"/>
                </a:solidFill>
              </a:rPr>
              <a:t>, accessed 22 October 2010.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>
                <a:solidFill>
                  <a:schemeClr val="bg1"/>
                </a:solidFill>
              </a:rPr>
              <a:pPr/>
              <a:t>39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Background—Resource Assessment</a:t>
            </a:r>
          </a:p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What is a natural gas resource assessment?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76998"/>
            <a:ext cx="8686800" cy="304801"/>
          </a:xfrm>
        </p:spPr>
        <p:txBody>
          <a:bodyPr/>
          <a:lstStyle/>
          <a:p>
            <a:r>
              <a:rPr lang="en-US" sz="1100" dirty="0" smtClean="0">
                <a:solidFill>
                  <a:schemeClr val="accent2"/>
                </a:solidFill>
              </a:rPr>
              <a:t>Background</a:t>
            </a:r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     Purpose     Questions     Other  Studies     Methodology/Data     Results/Products     Concerns/Obstacles     Future Work</a:t>
            </a:r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" y="2090172"/>
            <a:ext cx="845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A determination of </a:t>
            </a:r>
            <a:r>
              <a:rPr lang="en-US" sz="2400" i="1" dirty="0" smtClean="0">
                <a:solidFill>
                  <a:schemeClr val="bg1"/>
                </a:solidFill>
              </a:rPr>
              <a:t>how much natural gas is present</a:t>
            </a:r>
          </a:p>
          <a:p>
            <a:pPr algn="ctr"/>
            <a:endParaRPr lang="en-US" sz="2400" dirty="0" smtClean="0">
              <a:solidFill>
                <a:schemeClr val="accent1"/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along with</a:t>
            </a:r>
          </a:p>
          <a:p>
            <a:pPr algn="ctr"/>
            <a:endParaRPr lang="en-US" sz="2400" dirty="0" smtClean="0">
              <a:solidFill>
                <a:schemeClr val="accent1"/>
              </a:solidFill>
            </a:endParaRPr>
          </a:p>
          <a:p>
            <a:pPr algn="ctr"/>
            <a:r>
              <a:rPr lang="en-US" sz="2400" dirty="0">
                <a:solidFill>
                  <a:schemeClr val="accent1"/>
                </a:solidFill>
              </a:rPr>
              <a:t>a</a:t>
            </a:r>
            <a:r>
              <a:rPr lang="en-US" sz="2400" dirty="0" smtClean="0">
                <a:solidFill>
                  <a:schemeClr val="accent1"/>
                </a:solidFill>
              </a:rPr>
              <a:t> determination of </a:t>
            </a:r>
            <a:r>
              <a:rPr lang="en-US" sz="2400" i="1" dirty="0" smtClean="0">
                <a:solidFill>
                  <a:schemeClr val="bg1"/>
                </a:solidFill>
              </a:rPr>
              <a:t>how much natural gas can be extracted</a:t>
            </a:r>
          </a:p>
          <a:p>
            <a:pPr algn="ctr"/>
            <a:endParaRPr lang="en-US" sz="2400" dirty="0" smtClean="0">
              <a:solidFill>
                <a:schemeClr val="accent1"/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under various conditions or scenarios.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714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Future Work</a:t>
            </a:r>
          </a:p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(Short Term)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76998"/>
            <a:ext cx="8686800" cy="304801"/>
          </a:xfrm>
        </p:spPr>
        <p:txBody>
          <a:bodyPr/>
          <a:lstStyle/>
          <a:p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Background     Purpose     Questions     Other  Studies     Methodology/Data     Results/Products     Concerns/Obstacles     </a:t>
            </a:r>
            <a:r>
              <a:rPr lang="en-US" sz="1100" dirty="0" smtClean="0">
                <a:solidFill>
                  <a:schemeClr val="accent2"/>
                </a:solidFill>
              </a:rPr>
              <a:t>Future 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990600"/>
            <a:ext cx="8686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 Refine research steps by working through an example.</a:t>
            </a:r>
          </a:p>
          <a:p>
            <a:pPr lvl="0" algn="ctr">
              <a:buFont typeface="Arial" pitchFamily="34" charset="0"/>
              <a:buChar char="•"/>
            </a:pPr>
            <a:endParaRPr lang="en-US" sz="2400" dirty="0" smtClean="0">
              <a:solidFill>
                <a:schemeClr val="accent1"/>
              </a:solidFill>
            </a:endParaRPr>
          </a:p>
          <a:p>
            <a:pPr lvl="0"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 Investigate possibility of using irregular grids for calculations. </a:t>
            </a:r>
          </a:p>
          <a:p>
            <a:pPr lvl="0" algn="ctr">
              <a:buFont typeface="Arial" pitchFamily="34" charset="0"/>
              <a:buChar char="•"/>
            </a:pPr>
            <a:endParaRPr lang="en-US" sz="2400" dirty="0" smtClean="0">
              <a:solidFill>
                <a:schemeClr val="accent1"/>
              </a:solidFill>
            </a:endParaRPr>
          </a:p>
          <a:p>
            <a:pPr lvl="0"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 Investigate thermal maturity and total organic content further.</a:t>
            </a:r>
          </a:p>
          <a:p>
            <a:pPr lvl="0" algn="ctr">
              <a:buFont typeface="Arial" pitchFamily="34" charset="0"/>
              <a:buChar char="•"/>
            </a:pPr>
            <a:endParaRPr lang="en-US" sz="2400" dirty="0" smtClean="0">
              <a:solidFill>
                <a:schemeClr val="accent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 Determine if the Marcellus should be broken into separate layers.</a:t>
            </a:r>
          </a:p>
          <a:p>
            <a:pPr lvl="0" algn="ctr"/>
            <a:endParaRPr lang="en-US" sz="2400" dirty="0" smtClean="0">
              <a:solidFill>
                <a:schemeClr val="accent1"/>
              </a:solidFill>
            </a:endParaRPr>
          </a:p>
          <a:p>
            <a:pPr lvl="0"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 Calculate conversion constant required for adsorbed gas.</a:t>
            </a:r>
          </a:p>
          <a:p>
            <a:pPr lvl="0" algn="ctr">
              <a:buFont typeface="Arial" pitchFamily="34" charset="0"/>
              <a:buChar char="•"/>
            </a:pPr>
            <a:endParaRPr lang="en-US" sz="2400" dirty="0" smtClean="0">
              <a:solidFill>
                <a:schemeClr val="accent1"/>
              </a:solidFill>
            </a:endParaRPr>
          </a:p>
          <a:p>
            <a:pPr lvl="0"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 Request data from WVU.</a:t>
            </a:r>
          </a:p>
          <a:p>
            <a:pPr lvl="0" algn="ctr">
              <a:buFont typeface="Arial" pitchFamily="34" charset="0"/>
              <a:buChar char="•"/>
            </a:pPr>
            <a:endParaRPr lang="en-US" sz="2400" dirty="0" smtClean="0">
              <a:solidFill>
                <a:schemeClr val="accent1"/>
              </a:solidFill>
            </a:endParaRPr>
          </a:p>
          <a:p>
            <a:pPr lvl="0"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 Continue to review Marcellus resource-related studies and stay up-to-date on Marcellus news and issues.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>
                <a:solidFill>
                  <a:schemeClr val="bg1"/>
                </a:solidFill>
              </a:rPr>
              <a:pPr/>
              <a:t>40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Future Work</a:t>
            </a:r>
          </a:p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(Long Term)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76998"/>
            <a:ext cx="8686800" cy="304801"/>
          </a:xfrm>
        </p:spPr>
        <p:txBody>
          <a:bodyPr/>
          <a:lstStyle/>
          <a:p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Background     Purpose     Questions     Other  Studies     Methodology/Data     Results/Products     Concerns/Obstacles     </a:t>
            </a:r>
            <a:r>
              <a:rPr lang="en-US" sz="1100" dirty="0" smtClean="0">
                <a:solidFill>
                  <a:schemeClr val="accent2"/>
                </a:solidFill>
              </a:rPr>
              <a:t>Future 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990600"/>
            <a:ext cx="868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 Estimate remaining recoverable resources.</a:t>
            </a:r>
          </a:p>
          <a:p>
            <a:pPr algn="ctr">
              <a:buFont typeface="Arial" pitchFamily="34" charset="0"/>
              <a:buChar char="•"/>
            </a:pPr>
            <a:endParaRPr lang="en-US" sz="2400" dirty="0" smtClean="0">
              <a:solidFill>
                <a:schemeClr val="accent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 Assess </a:t>
            </a:r>
            <a:r>
              <a:rPr lang="en-US" sz="2400" dirty="0" smtClean="0">
                <a:solidFill>
                  <a:schemeClr val="accent1"/>
                </a:solidFill>
              </a:rPr>
              <a:t>varying </a:t>
            </a:r>
            <a:r>
              <a:rPr lang="en-US" sz="2400" dirty="0" smtClean="0">
                <a:solidFill>
                  <a:schemeClr val="accent1"/>
                </a:solidFill>
              </a:rPr>
              <a:t>conditions impact on </a:t>
            </a:r>
            <a:r>
              <a:rPr lang="en-US" sz="2400" dirty="0" smtClean="0">
                <a:solidFill>
                  <a:schemeClr val="accent1"/>
                </a:solidFill>
              </a:rPr>
              <a:t>recoverable resources.</a:t>
            </a:r>
          </a:p>
          <a:p>
            <a:pPr lvl="0" algn="ctr">
              <a:buFont typeface="Arial" pitchFamily="34" charset="0"/>
              <a:buChar char="•"/>
            </a:pPr>
            <a:endParaRPr lang="en-US" sz="2400" dirty="0" smtClean="0">
              <a:solidFill>
                <a:schemeClr val="accent1"/>
              </a:solidFill>
            </a:endParaRPr>
          </a:p>
          <a:p>
            <a:pPr lvl="0"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 Develop blueprint for assessing shale-based gas resources.</a:t>
            </a:r>
          </a:p>
          <a:p>
            <a:pPr lvl="0" algn="ctr"/>
            <a:endParaRPr lang="en-US" sz="2400" dirty="0" smtClean="0">
              <a:solidFill>
                <a:schemeClr val="accent1"/>
              </a:solidFill>
            </a:endParaRPr>
          </a:p>
          <a:p>
            <a:pPr lvl="0"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 Build GIS-based tools for future shale resource assessments.</a:t>
            </a:r>
          </a:p>
          <a:p>
            <a:pPr lvl="0" algn="ctr"/>
            <a:endParaRPr lang="en-US" sz="2400" dirty="0" smtClean="0">
              <a:solidFill>
                <a:schemeClr val="accent1"/>
              </a:solidFill>
            </a:endParaRPr>
          </a:p>
          <a:p>
            <a:pPr lvl="0"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 Extend Marcellus resource assessment geographically.</a:t>
            </a:r>
          </a:p>
          <a:p>
            <a:pPr lvl="0" algn="ctr"/>
            <a:endParaRPr lang="en-US" sz="2400" dirty="0" smtClean="0">
              <a:solidFill>
                <a:schemeClr val="accent1"/>
              </a:solidFill>
            </a:endParaRPr>
          </a:p>
          <a:p>
            <a:pPr lvl="0"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 Explore conflict management.</a:t>
            </a:r>
          </a:p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         </a:t>
            </a:r>
          </a:p>
          <a:p>
            <a:pPr lvl="0"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 Conduct cost-benefit analyses</a:t>
            </a:r>
            <a:r>
              <a:rPr lang="en-US" sz="2400" dirty="0" smtClean="0">
                <a:solidFill>
                  <a:schemeClr val="accent1"/>
                </a:solidFill>
              </a:rPr>
              <a:t>.</a:t>
            </a:r>
          </a:p>
          <a:p>
            <a:pPr lvl="0" algn="ctr">
              <a:buFont typeface="Arial" pitchFamily="34" charset="0"/>
              <a:buChar char="•"/>
            </a:pPr>
            <a:endParaRPr lang="en-US" sz="2400" dirty="0" smtClean="0">
              <a:solidFill>
                <a:schemeClr val="accent1"/>
              </a:solidFill>
            </a:endParaRPr>
          </a:p>
          <a:p>
            <a:pPr lvl="0"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 Investigate any potential spatial patterns.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>
                <a:solidFill>
                  <a:schemeClr val="bg1"/>
                </a:solidFill>
              </a:rPr>
              <a:pPr/>
              <a:t>41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2700" y="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Acknowledgements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359203"/>
            <a:ext cx="8839199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 Dr. Jonathan Mathews, Dr. Douglas Miller, and Beth King</a:t>
            </a:r>
          </a:p>
          <a:p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  </a:t>
            </a:r>
            <a:r>
              <a:rPr lang="en-US" sz="2000" i="1" dirty="0" smtClean="0">
                <a:solidFill>
                  <a:schemeClr val="bg2">
                    <a:lumMod val="75000"/>
                  </a:schemeClr>
                </a:solidFill>
              </a:rPr>
              <a:t>Penn State University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 Dr. Michael Hohn, Mary </a:t>
            </a:r>
            <a:r>
              <a:rPr lang="en-US" sz="2400" dirty="0" err="1" smtClean="0">
                <a:solidFill>
                  <a:schemeClr val="accent1"/>
                </a:solidFill>
              </a:rPr>
              <a:t>Behling</a:t>
            </a:r>
            <a:r>
              <a:rPr lang="en-US" sz="2400" dirty="0" smtClean="0">
                <a:solidFill>
                  <a:schemeClr val="accent1"/>
                </a:solidFill>
              </a:rPr>
              <a:t>, John </a:t>
            </a:r>
            <a:r>
              <a:rPr lang="en-US" sz="2400" dirty="0" err="1" smtClean="0">
                <a:solidFill>
                  <a:schemeClr val="accent1"/>
                </a:solidFill>
              </a:rPr>
              <a:t>Bocan</a:t>
            </a:r>
            <a:r>
              <a:rPr lang="en-US" sz="2400" dirty="0" smtClean="0">
                <a:solidFill>
                  <a:schemeClr val="accent1"/>
                </a:solidFill>
              </a:rPr>
              <a:t>, Sarah Gooding, Susan Kite, Eric Lewis, and John Saucer</a:t>
            </a:r>
          </a:p>
          <a:p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  </a:t>
            </a:r>
            <a:r>
              <a:rPr lang="en-US" sz="2000" i="1" dirty="0" smtClean="0">
                <a:solidFill>
                  <a:schemeClr val="bg2">
                    <a:lumMod val="75000"/>
                  </a:schemeClr>
                </a:solidFill>
              </a:rPr>
              <a:t>West Virginia Geological and Economic Survey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Dr. Ray Boswell</a:t>
            </a:r>
          </a:p>
          <a:p>
            <a:r>
              <a:rPr lang="en-US" sz="2000" i="1" dirty="0" smtClean="0">
                <a:solidFill>
                  <a:schemeClr val="bg2">
                    <a:lumMod val="75000"/>
                  </a:schemeClr>
                </a:solidFill>
              </a:rPr>
              <a:t>   U.S. Department of Energy, National Energy Technology Laboratory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>
                <a:solidFill>
                  <a:schemeClr val="bg1"/>
                </a:solidFill>
              </a:rPr>
              <a:pPr/>
              <a:t>42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2700" y="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Questions?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>
                <a:solidFill>
                  <a:schemeClr val="bg1"/>
                </a:solidFill>
              </a:rPr>
              <a:pPr/>
              <a:t>43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Background—Marcellus Shale</a:t>
            </a:r>
          </a:p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What is the Marcellus shale?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76998"/>
            <a:ext cx="8686800" cy="304801"/>
          </a:xfrm>
        </p:spPr>
        <p:txBody>
          <a:bodyPr/>
          <a:lstStyle/>
          <a:p>
            <a:r>
              <a:rPr lang="en-US" sz="1100" dirty="0" smtClean="0">
                <a:solidFill>
                  <a:schemeClr val="accent2"/>
                </a:solidFill>
              </a:rPr>
              <a:t>Background</a:t>
            </a:r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     Purpose     Questions     Other  Studies     Methodology/Data     Results/Products     Concerns/Obstacles     Future Work</a:t>
            </a:r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974" y="954107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Shale is a fine-grained sedimentary rock; the </a:t>
            </a:r>
            <a:r>
              <a:rPr lang="en-US" dirty="0" smtClean="0">
                <a:solidFill>
                  <a:schemeClr val="accent1"/>
                </a:solidFill>
              </a:rPr>
              <a:t>Marcellus shale is a geologic formation that underlies portions of seven northeastern </a:t>
            </a:r>
            <a:r>
              <a:rPr lang="en-US" dirty="0" smtClean="0">
                <a:solidFill>
                  <a:schemeClr val="accent1"/>
                </a:solidFill>
              </a:rPr>
              <a:t>states.  The </a:t>
            </a:r>
            <a:r>
              <a:rPr lang="en-US" dirty="0" smtClean="0">
                <a:solidFill>
                  <a:schemeClr val="accent1"/>
                </a:solidFill>
              </a:rPr>
              <a:t>Marcellus shale currently is of great interest because it is thought to contain </a:t>
            </a:r>
            <a:r>
              <a:rPr lang="en-US" dirty="0" smtClean="0">
                <a:solidFill>
                  <a:schemeClr val="accent1"/>
                </a:solidFill>
              </a:rPr>
              <a:t>a large volume of natural </a:t>
            </a:r>
            <a:r>
              <a:rPr lang="en-US" dirty="0" smtClean="0">
                <a:solidFill>
                  <a:schemeClr val="accent1"/>
                </a:solidFill>
              </a:rPr>
              <a:t>gas</a:t>
            </a:r>
            <a:r>
              <a:rPr lang="en-US" dirty="0" smtClean="0">
                <a:solidFill>
                  <a:schemeClr val="accent1"/>
                </a:solidFill>
              </a:rPr>
              <a:t>. 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1722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Milici, R.C.  2005.  </a:t>
            </a:r>
            <a:r>
              <a:rPr lang="en-US" sz="1000" i="1" dirty="0" smtClean="0">
                <a:solidFill>
                  <a:schemeClr val="bg1"/>
                </a:solidFill>
              </a:rPr>
              <a:t>Assessment of Undiscovered Natural Gas Resources in Devonian Black Shales, Appalachian Basin, Eastern U.S.A</a:t>
            </a:r>
            <a:r>
              <a:rPr lang="en-US" sz="1000" dirty="0" smtClean="0">
                <a:solidFill>
                  <a:schemeClr val="bg1"/>
                </a:solidFill>
              </a:rPr>
              <a:t>.  Reston, Virginia:  U.S. Geological Survey.  On-line.  Available from  </a:t>
            </a:r>
            <a:r>
              <a:rPr lang="en-US" sz="1000" dirty="0" smtClean="0">
                <a:solidFill>
                  <a:schemeClr val="bg1"/>
                </a:solidFill>
                <a:hlinkClick r:id="rId2"/>
              </a:rPr>
              <a:t>http://pubs.usgs.gov/of/2005/1268/2005-1268.pdf</a:t>
            </a:r>
            <a:r>
              <a:rPr lang="en-US" sz="1000" dirty="0" smtClean="0">
                <a:solidFill>
                  <a:schemeClr val="bg1"/>
                </a:solidFill>
              </a:rPr>
              <a:t>, accessed 8 December 2010.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5452" y="2155158"/>
            <a:ext cx="5173096" cy="39706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15200" y="3200400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2">
                    <a:lumMod val="75000"/>
                  </a:schemeClr>
                </a:solidFill>
              </a:rPr>
              <a:t>Gas </a:t>
            </a:r>
            <a:r>
              <a:rPr lang="en-US" sz="1200" i="1" dirty="0" smtClean="0">
                <a:solidFill>
                  <a:schemeClr val="bg2">
                    <a:lumMod val="75000"/>
                  </a:schemeClr>
                </a:solidFill>
              </a:rPr>
              <a:t>drilling in </a:t>
            </a:r>
            <a:r>
              <a:rPr lang="en-US" sz="1200" i="1" dirty="0" smtClean="0">
                <a:solidFill>
                  <a:schemeClr val="bg2">
                    <a:lumMod val="75000"/>
                  </a:schemeClr>
                </a:solidFill>
              </a:rPr>
              <a:t>the Marcellus shale has accelerated recently largely because of technological </a:t>
            </a:r>
            <a:r>
              <a:rPr lang="en-US" sz="1200" i="1" dirty="0" smtClean="0">
                <a:solidFill>
                  <a:schemeClr val="bg2">
                    <a:lumMod val="75000"/>
                  </a:schemeClr>
                </a:solidFill>
              </a:rPr>
              <a:t>advances and</a:t>
            </a:r>
          </a:p>
          <a:p>
            <a:pPr algn="ctr"/>
            <a:r>
              <a:rPr lang="en-US" sz="1200" i="1" dirty="0" smtClean="0">
                <a:solidFill>
                  <a:schemeClr val="bg2">
                    <a:lumMod val="75000"/>
                  </a:schemeClr>
                </a:solidFill>
              </a:rPr>
              <a:t>economic </a:t>
            </a:r>
            <a:r>
              <a:rPr lang="en-US" sz="1200" i="1" dirty="0" smtClean="0">
                <a:solidFill>
                  <a:schemeClr val="bg2">
                    <a:lumMod val="75000"/>
                  </a:schemeClr>
                </a:solidFill>
              </a:rPr>
              <a:t>conditions</a:t>
            </a:r>
            <a:r>
              <a:rPr lang="en-US" sz="1200" i="1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en-US" sz="1200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14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Background—Marcellus Shale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76999"/>
            <a:ext cx="8686800" cy="304802"/>
          </a:xfrm>
        </p:spPr>
        <p:txBody>
          <a:bodyPr/>
          <a:lstStyle/>
          <a:p>
            <a:r>
              <a:rPr lang="en-US" sz="1100" dirty="0" smtClean="0">
                <a:solidFill>
                  <a:schemeClr val="accent2"/>
                </a:solidFill>
              </a:rPr>
              <a:t>Background</a:t>
            </a:r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     Purpose     Questions     Other  Studies     Methodology/Data     Results/Products     Concerns/Obstacles     Future Work</a:t>
            </a:r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932765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This project will focus on the Marcellus shale in West Virginia.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1722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chemeClr val="bg1"/>
                </a:solidFill>
              </a:rPr>
              <a:t>Milici</a:t>
            </a:r>
            <a:r>
              <a:rPr lang="en-US" sz="1000" dirty="0" smtClean="0">
                <a:solidFill>
                  <a:schemeClr val="bg1"/>
                </a:solidFill>
              </a:rPr>
              <a:t>, R.C.  2005.  </a:t>
            </a:r>
            <a:r>
              <a:rPr lang="en-US" sz="1000" i="1" dirty="0" smtClean="0">
                <a:solidFill>
                  <a:schemeClr val="bg1"/>
                </a:solidFill>
              </a:rPr>
              <a:t>Assessment of Undiscovered Natural Gas Resources in Devonian Black Shales, Appalachian Basin, Eastern U.S.A</a:t>
            </a:r>
            <a:r>
              <a:rPr lang="en-US" sz="1000" dirty="0" smtClean="0">
                <a:solidFill>
                  <a:schemeClr val="bg1"/>
                </a:solidFill>
              </a:rPr>
              <a:t>.  Reston, Virginia:  U.S. Geological Survey.  On-line.  Available from  </a:t>
            </a:r>
            <a:r>
              <a:rPr lang="en-US" sz="1000" dirty="0" smtClean="0">
                <a:solidFill>
                  <a:schemeClr val="bg1"/>
                </a:solidFill>
                <a:hlinkClick r:id="rId2"/>
              </a:rPr>
              <a:t>http://pubs.usgs.gov/of/2005/1268/2005-1268.pdf</a:t>
            </a:r>
            <a:r>
              <a:rPr lang="en-US" sz="1000" dirty="0" smtClean="0">
                <a:solidFill>
                  <a:schemeClr val="bg1"/>
                </a:solidFill>
              </a:rPr>
              <a:t>, accessed 8 December 2010.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4248" y="2157984"/>
            <a:ext cx="5170312" cy="3968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Background—Marcellus Shale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76999"/>
            <a:ext cx="8686800" cy="304802"/>
          </a:xfrm>
        </p:spPr>
        <p:txBody>
          <a:bodyPr/>
          <a:lstStyle/>
          <a:p>
            <a:r>
              <a:rPr lang="en-US" sz="1100" dirty="0" smtClean="0">
                <a:solidFill>
                  <a:schemeClr val="accent2"/>
                </a:solidFill>
              </a:rPr>
              <a:t>Background</a:t>
            </a:r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     Purpose     Questions     Other  Studies     Methodology/Data     Results/Products     Concerns/Obstacles     Future Work</a:t>
            </a:r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096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Presently in West Virginia,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Marcellus shale well depths range from about 2,000 to 9,500+ feet.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The shale can be up to approximately 100 feet thick.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Picture 7" descr="WVMarcellusDepthThickne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8851" y="1643070"/>
            <a:ext cx="4686299" cy="43623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34200" y="1981200"/>
            <a:ext cx="2133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2">
                    <a:lumMod val="75000"/>
                  </a:schemeClr>
                </a:solidFill>
              </a:rPr>
              <a:t>Basic data will be gathered for the Marcellus shale.</a:t>
            </a:r>
          </a:p>
          <a:p>
            <a:endParaRPr lang="en-US" sz="1200" i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1200" i="1" dirty="0" smtClean="0">
                <a:solidFill>
                  <a:schemeClr val="bg2">
                    <a:lumMod val="75000"/>
                  </a:schemeClr>
                </a:solidFill>
              </a:rPr>
              <a:t>For statewide maps, currently:</a:t>
            </a:r>
          </a:p>
          <a:p>
            <a:r>
              <a:rPr lang="en-US" sz="1200" i="1" dirty="0" smtClean="0">
                <a:solidFill>
                  <a:schemeClr val="bg2">
                    <a:lumMod val="75000"/>
                  </a:schemeClr>
                </a:solidFill>
              </a:rPr>
              <a:t>the depth to the base of the shale is estimated based on the depth to the top of the Onondaga Limestone (an underlying unit)</a:t>
            </a:r>
          </a:p>
          <a:p>
            <a:endParaRPr lang="en-US" sz="1200" i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1200" i="1" dirty="0" smtClean="0">
                <a:solidFill>
                  <a:schemeClr val="bg2">
                    <a:lumMod val="75000"/>
                  </a:schemeClr>
                </a:solidFill>
              </a:rPr>
              <a:t>and </a:t>
            </a:r>
          </a:p>
          <a:p>
            <a:endParaRPr lang="en-US" sz="1200" i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1200" i="1" dirty="0" smtClean="0">
                <a:solidFill>
                  <a:schemeClr val="bg2">
                    <a:lumMod val="75000"/>
                  </a:schemeClr>
                </a:solidFill>
              </a:rPr>
              <a:t>the thickness is for that of a selected shale within the Hamilton Group (of which the Marcellus is a  part). </a:t>
            </a:r>
          </a:p>
          <a:p>
            <a:endParaRPr lang="en-US" sz="1200" i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1200" i="1" dirty="0" smtClean="0">
                <a:solidFill>
                  <a:schemeClr val="bg2">
                    <a:lumMod val="75000"/>
                  </a:schemeClr>
                </a:solidFill>
              </a:rPr>
              <a:t>Both  maps were created in the  early 1980’s.</a:t>
            </a:r>
            <a:endParaRPr lang="en-US" sz="12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1722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West Virginia Geological &amp; Economic Survey.  2010</a:t>
            </a:r>
            <a:r>
              <a:rPr lang="en-US" sz="1000" i="1" dirty="0" smtClean="0">
                <a:solidFill>
                  <a:schemeClr val="bg1"/>
                </a:solidFill>
              </a:rPr>
              <a:t>.  Selected References about Devonian Shales</a:t>
            </a:r>
            <a:r>
              <a:rPr lang="en-US" sz="1000" dirty="0" smtClean="0">
                <a:solidFill>
                  <a:schemeClr val="bg1"/>
                </a:solidFill>
              </a:rPr>
              <a:t>.  Morgantown, WV:  West Virginia Geological &amp; Economic Survey.  On-line.  Available from </a:t>
            </a:r>
            <a:r>
              <a:rPr lang="en-US" sz="1000" u="sng" dirty="0" smtClean="0">
                <a:solidFill>
                  <a:schemeClr val="bg1"/>
                </a:solidFill>
                <a:hlinkClick r:id="rId3"/>
              </a:rPr>
              <a:t>http://www.wvgs.wvnet.edu/www/datastat/devshales.htm</a:t>
            </a:r>
            <a:r>
              <a:rPr lang="en-US" sz="1000" dirty="0" smtClean="0">
                <a:solidFill>
                  <a:schemeClr val="bg1"/>
                </a:solidFill>
              </a:rPr>
              <a:t>, accessed 10 December 2010.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Background—Geologic Data and GIS</a:t>
            </a:r>
          </a:p>
          <a:p>
            <a:pPr algn="ctr"/>
            <a:r>
              <a:rPr lang="en-US" sz="2400" dirty="0">
                <a:solidFill>
                  <a:schemeClr val="accent2"/>
                </a:solidFill>
              </a:rPr>
              <a:t>How will basic geologic data and GIS be </a:t>
            </a:r>
            <a:r>
              <a:rPr lang="en-US" sz="2400" dirty="0" smtClean="0">
                <a:solidFill>
                  <a:schemeClr val="accent2"/>
                </a:solidFill>
              </a:rPr>
              <a:t>used?</a:t>
            </a:r>
            <a:endParaRPr lang="en-US" sz="2400" dirty="0">
              <a:solidFill>
                <a:schemeClr val="accent2"/>
              </a:solidFill>
            </a:endParaRPr>
          </a:p>
          <a:p>
            <a:pPr algn="ctr"/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76999"/>
            <a:ext cx="8686800" cy="304802"/>
          </a:xfrm>
        </p:spPr>
        <p:txBody>
          <a:bodyPr/>
          <a:lstStyle/>
          <a:p>
            <a:r>
              <a:rPr lang="en-US" sz="1100" dirty="0" smtClean="0">
                <a:solidFill>
                  <a:schemeClr val="accent2"/>
                </a:solidFill>
              </a:rPr>
              <a:t>Background</a:t>
            </a:r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     Purpose     Questions     Other  Studies     Methodology/Data     Results/Products     Concerns/Obstacles     Future Work</a:t>
            </a:r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1569" y="914400"/>
            <a:ext cx="8686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Basic Geologic Data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Data will be used to define characteristics of the Marcellus shale and to calculate gas volumes.  </a:t>
            </a:r>
            <a:r>
              <a:rPr lang="en-US" dirty="0">
                <a:solidFill>
                  <a:schemeClr val="accent1"/>
                </a:solidFill>
              </a:rPr>
              <a:t>D</a:t>
            </a:r>
            <a:r>
              <a:rPr lang="en-US" dirty="0" smtClean="0">
                <a:solidFill>
                  <a:schemeClr val="accent1"/>
                </a:solidFill>
              </a:rPr>
              <a:t>ata </a:t>
            </a:r>
            <a:r>
              <a:rPr lang="en-US" dirty="0">
                <a:solidFill>
                  <a:schemeClr val="accent1"/>
                </a:solidFill>
              </a:rPr>
              <a:t>will be obtained </a:t>
            </a:r>
            <a:r>
              <a:rPr lang="en-US" i="1" dirty="0">
                <a:solidFill>
                  <a:schemeClr val="accent1"/>
                </a:solidFill>
              </a:rPr>
              <a:t>primarily</a:t>
            </a:r>
            <a:r>
              <a:rPr lang="en-US" dirty="0">
                <a:solidFill>
                  <a:schemeClr val="accent1"/>
                </a:solidFill>
              </a:rPr>
              <a:t> from well </a:t>
            </a:r>
            <a:r>
              <a:rPr lang="en-US" dirty="0" smtClean="0">
                <a:solidFill>
                  <a:schemeClr val="accent1"/>
                </a:solidFill>
              </a:rPr>
              <a:t>logs, core, and production records.</a:t>
            </a:r>
          </a:p>
          <a:p>
            <a:pPr lvl="1"/>
            <a:endParaRPr lang="en-US" dirty="0" smtClean="0">
              <a:solidFill>
                <a:schemeClr val="accent1"/>
              </a:solidFill>
            </a:endParaRPr>
          </a:p>
          <a:p>
            <a:pPr marL="742950" lvl="1" indent="-285750">
              <a:buFont typeface="Wingdings" pitchFamily="2" charset="2"/>
              <a:buChar char="§"/>
            </a:pPr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GIS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i="1" dirty="0" smtClean="0">
                <a:solidFill>
                  <a:schemeClr val="bg1"/>
                </a:solidFill>
              </a:rPr>
              <a:t>Capture, store, and retrieve data</a:t>
            </a:r>
            <a:r>
              <a:rPr lang="en-US" dirty="0" smtClean="0">
                <a:solidFill>
                  <a:schemeClr val="accent1"/>
                </a:solidFill>
              </a:rPr>
              <a:t> including well log, core, and production data as well as all supplemental data required for calculations.</a:t>
            </a:r>
          </a:p>
          <a:p>
            <a:pPr lvl="1">
              <a:buFont typeface="Wingdings" pitchFamily="2" charset="2"/>
              <a:buChar char="§"/>
            </a:pPr>
            <a:endParaRPr lang="en-US" dirty="0">
              <a:solidFill>
                <a:schemeClr val="accent1"/>
              </a:solidFill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US" i="1" dirty="0" smtClean="0">
                <a:solidFill>
                  <a:schemeClr val="bg1"/>
                </a:solidFill>
              </a:rPr>
              <a:t>Manipulate and analyze </a:t>
            </a:r>
            <a:r>
              <a:rPr lang="en-US" i="1" dirty="0" smtClean="0">
                <a:solidFill>
                  <a:schemeClr val="bg1"/>
                </a:solidFill>
              </a:rPr>
              <a:t>data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by </a:t>
            </a:r>
            <a:r>
              <a:rPr lang="en-US" dirty="0" smtClean="0">
                <a:solidFill>
                  <a:schemeClr val="accent1"/>
                </a:solidFill>
              </a:rPr>
              <a:t>generating maps/grids </a:t>
            </a:r>
            <a:r>
              <a:rPr lang="en-US" dirty="0" smtClean="0">
                <a:solidFill>
                  <a:schemeClr val="accent1"/>
                </a:solidFill>
              </a:rPr>
              <a:t>and calculating gas volumes as well as </a:t>
            </a:r>
            <a:r>
              <a:rPr lang="en-US" dirty="0" smtClean="0">
                <a:solidFill>
                  <a:schemeClr val="accent1"/>
                </a:solidFill>
              </a:rPr>
              <a:t>examining </a:t>
            </a:r>
            <a:r>
              <a:rPr lang="en-US" dirty="0" smtClean="0">
                <a:solidFill>
                  <a:schemeClr val="accent1"/>
                </a:solidFill>
              </a:rPr>
              <a:t>any possible geographic patterns.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>
              <a:solidFill>
                <a:schemeClr val="accent1"/>
              </a:solidFill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US" i="1" dirty="0" smtClean="0">
                <a:solidFill>
                  <a:schemeClr val="bg1"/>
                </a:solidFill>
              </a:rPr>
              <a:t>Present data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through </a:t>
            </a:r>
            <a:r>
              <a:rPr lang="en-US" dirty="0" smtClean="0">
                <a:solidFill>
                  <a:schemeClr val="accent1"/>
                </a:solidFill>
              </a:rPr>
              <a:t>maps/data </a:t>
            </a:r>
            <a:r>
              <a:rPr lang="en-US" dirty="0" smtClean="0">
                <a:solidFill>
                  <a:schemeClr val="accent1"/>
                </a:solidFill>
              </a:rPr>
              <a:t>layers as well </a:t>
            </a:r>
            <a:r>
              <a:rPr lang="en-US" dirty="0" smtClean="0">
                <a:solidFill>
                  <a:schemeClr val="accent1"/>
                </a:solidFill>
              </a:rPr>
              <a:t>as web-based </a:t>
            </a:r>
            <a:r>
              <a:rPr lang="en-US" dirty="0" smtClean="0">
                <a:solidFill>
                  <a:schemeClr val="accent1"/>
                </a:solidFill>
              </a:rPr>
              <a:t>interactive mapping.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49724"/>
            <a:ext cx="1268272" cy="192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2149847"/>
            <a:ext cx="137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u="sng" dirty="0" smtClean="0">
                <a:solidFill>
                  <a:schemeClr val="bg2">
                    <a:lumMod val="75000"/>
                  </a:schemeClr>
                </a:solidFill>
              </a:rPr>
              <a:t>Well logs</a:t>
            </a:r>
          </a:p>
          <a:p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gamma ray</a:t>
            </a:r>
          </a:p>
          <a:p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p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orosity</a:t>
            </a:r>
          </a:p>
          <a:p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r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esistivity</a:t>
            </a:r>
          </a:p>
          <a:p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t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emperature</a:t>
            </a:r>
          </a:p>
          <a:p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149847"/>
            <a:ext cx="13843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4200" y="2857584"/>
            <a:ext cx="1162212" cy="78115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3156" y="2172707"/>
            <a:ext cx="13843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CorePhotograp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38600" y="3124200"/>
            <a:ext cx="1524000" cy="1146699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4532" y="2249724"/>
            <a:ext cx="1225731" cy="183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780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Purpose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76998"/>
            <a:ext cx="8686800" cy="304801"/>
          </a:xfrm>
        </p:spPr>
        <p:txBody>
          <a:bodyPr/>
          <a:lstStyle/>
          <a:p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Background     </a:t>
            </a:r>
            <a:r>
              <a:rPr lang="en-US" sz="1100" dirty="0" smtClean="0">
                <a:solidFill>
                  <a:schemeClr val="accent2"/>
                </a:solidFill>
              </a:rPr>
              <a:t>Purpose</a:t>
            </a:r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     Questions     Other  Studies     Methodology/Data     Results/Products     Concerns/Obstacles     Future Work</a:t>
            </a:r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" y="609600"/>
            <a:ext cx="891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The purpose of the project is to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collect basic geologic data, conduct a natural gas resource assessment, and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 make data available through the web and a web-based GIS-driven interface.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Ultimately, the project is intended to benefit the citizens of West Virginia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by aiding in resource management.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Picture 6" descr="PreliminaryMarcellusIM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2286000"/>
            <a:ext cx="5715000" cy="38413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7600" y="35052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2">
                    <a:lumMod val="75000"/>
                  </a:schemeClr>
                </a:solidFill>
              </a:rPr>
              <a:t>A preliminary version of  an interactive mapping system has been developed already and is publicly accessible</a:t>
            </a:r>
            <a:endParaRPr lang="en-US" sz="12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1722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West Virginia Geological &amp; Economic Survey.  2010.  </a:t>
            </a:r>
            <a:r>
              <a:rPr lang="en-US" sz="1000" i="1" dirty="0" smtClean="0">
                <a:solidFill>
                  <a:schemeClr val="bg1"/>
                </a:solidFill>
              </a:rPr>
              <a:t>WVGES:  Marcellus Shale Mapping System</a:t>
            </a:r>
            <a:r>
              <a:rPr lang="en-US" sz="1000" dirty="0" smtClean="0">
                <a:solidFill>
                  <a:schemeClr val="bg1"/>
                </a:solidFill>
              </a:rPr>
              <a:t>.  Morgantown, WV:  West Virginia Geological &amp; Economic Survey.  On-line.  Available from </a:t>
            </a:r>
            <a:r>
              <a:rPr lang="en-US" sz="1000" dirty="0" smtClean="0">
                <a:solidFill>
                  <a:schemeClr val="bg1"/>
                </a:solidFill>
                <a:hlinkClick r:id="rId3"/>
              </a:rPr>
              <a:t>http://ims.wvgs.wvnet.edu/mar/viewer.htm</a:t>
            </a:r>
            <a:r>
              <a:rPr lang="en-US" sz="1000" dirty="0" smtClean="0">
                <a:solidFill>
                  <a:schemeClr val="bg1"/>
                </a:solidFill>
              </a:rPr>
              <a:t>, accessed 3 December 2010.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C028-DD0B-4D32-A3BF-8983E67DD08C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5696</TotalTime>
  <Words>3561</Words>
  <Application>Microsoft Office PowerPoint</Application>
  <PresentationFormat>On-screen Show (4:3)</PresentationFormat>
  <Paragraphs>505</Paragraphs>
  <Slides>43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Module</vt:lpstr>
      <vt:lpstr>Conducting a Preliminary Natural Gas Resource Assessment of the Marcellus Shale for West Virginia using Basic Geologic Data and GIS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>WVGES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 E. Pool</dc:creator>
  <cp:lastModifiedBy>Susan E. Pool</cp:lastModifiedBy>
  <cp:revision>396</cp:revision>
  <dcterms:created xsi:type="dcterms:W3CDTF">2010-12-03T19:14:16Z</dcterms:created>
  <dcterms:modified xsi:type="dcterms:W3CDTF">2011-01-11T22:44:09Z</dcterms:modified>
</cp:coreProperties>
</file>