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56" r:id="rId2"/>
    <p:sldId id="259" r:id="rId3"/>
    <p:sldId id="276" r:id="rId4"/>
    <p:sldId id="271" r:id="rId5"/>
    <p:sldId id="258" r:id="rId6"/>
    <p:sldId id="278" r:id="rId7"/>
    <p:sldId id="260" r:id="rId8"/>
    <p:sldId id="280" r:id="rId9"/>
    <p:sldId id="277" r:id="rId10"/>
    <p:sldId id="261" r:id="rId11"/>
    <p:sldId id="272" r:id="rId12"/>
    <p:sldId id="262" r:id="rId13"/>
    <p:sldId id="285" r:id="rId14"/>
    <p:sldId id="263" r:id="rId15"/>
    <p:sldId id="281" r:id="rId16"/>
    <p:sldId id="282" r:id="rId17"/>
    <p:sldId id="273" r:id="rId18"/>
    <p:sldId id="274" r:id="rId19"/>
    <p:sldId id="287" r:id="rId20"/>
    <p:sldId id="264" r:id="rId21"/>
    <p:sldId id="286" r:id="rId22"/>
    <p:sldId id="266" r:id="rId23"/>
    <p:sldId id="284" r:id="rId24"/>
    <p:sldId id="283" r:id="rId25"/>
    <p:sldId id="267" r:id="rId26"/>
    <p:sldId id="268" r:id="rId27"/>
    <p:sldId id="269" r:id="rId28"/>
    <p:sldId id="27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DCFB061-4267-4D9F-8017-6F550D3068DF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6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879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5783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461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3859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349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1C6-60D0-4CD1-8F31-F912522EB04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7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0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5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3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3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0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4C8-2960-4ADD-862C-4D9643CB15AC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6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EA15-09CD-4275-A8E0-385C965F48B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8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riticalzone.org/shale-hills/about/" TargetMode="External"/><Relationship Id="rId13" Type="http://schemas.openxmlformats.org/officeDocument/2006/relationships/hyperlink" Target="https://www.diginvt.com/assets/places/Place-Detail-Maple/Merck-Forest__FillWzg1MCw0NTNd.JPG" TargetMode="External"/><Relationship Id="rId18" Type="http://schemas.openxmlformats.org/officeDocument/2006/relationships/hyperlink" Target="https://www.edmundoptics.com/contentassets/520f2173de1e4ec482a7be8edcdece8a/figure4.jpg" TargetMode="External"/><Relationship Id="rId3" Type="http://schemas.openxmlformats.org/officeDocument/2006/relationships/hyperlink" Target="https://www.google.com/url?sa=i&amp;url=https%3A%2F%2Fwww.britannica.com%2Fscience%2Fdeciduous-forest&amp;psig=AOvVaw1L-qQgzJ2jQ5Ysl2KxvLeP&amp;ust=1606076019908000&amp;source=images&amp;cd=vfe&amp;ved=0CAIQjRxqFwoTCMCQ3Mq5lO0CFQAAAAAdAAAAABAD" TargetMode="External"/><Relationship Id="rId7" Type="http://schemas.openxmlformats.org/officeDocument/2006/relationships/hyperlink" Target="https://en.wikipedia.org/wiki/Pennsylvania#/media/File:Pennsylvania_in_United_States.svg" TargetMode="External"/><Relationship Id="rId12" Type="http://schemas.openxmlformats.org/officeDocument/2006/relationships/hyperlink" Target="https://static.inaturalist.org/photos/6639392/large.jpg?1489968192" TargetMode="External"/><Relationship Id="rId17" Type="http://schemas.openxmlformats.org/officeDocument/2006/relationships/hyperlink" Target="https://www.landinfo.com/images/gallery/pagosa_springs-Class.jpg" TargetMode="External"/><Relationship Id="rId2" Type="http://schemas.openxmlformats.org/officeDocument/2006/relationships/hyperlink" Target="https://cdn.shopify.com/s/files/1/0083/1372/files/P1120807_grande.JPG?v=1539873328" TargetMode="External"/><Relationship Id="rId16" Type="http://schemas.openxmlformats.org/officeDocument/2006/relationships/hyperlink" Target="https://i1.wp.com/appliedmachinelearning.blog/wp-content/uploads/2017/03/svm_logo1.png?fit=392%2C374&amp;ssl=1" TargetMode="External"/><Relationship Id="rId20" Type="http://schemas.openxmlformats.org/officeDocument/2006/relationships/hyperlink" Target="https://www.google.com/url?sa=i&amp;url=https%3A%2F%2Fmathworld.wolfram.com%2FSquarePointPicking.html&amp;psig=AOvVaw0qTif4R9LDAMv_zRb0WBng&amp;ust=1607115251872000&amp;source=images&amp;cd=vfe&amp;ved=0CAIQjRxqFwoTCLig2cDZsu0CFQAAAAAdAAAAABA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lideplayer.com/slide/3869099/13/images/17/Minimum+Noise+Fraction+%28MNF%29.jpg" TargetMode="External"/><Relationship Id="rId11" Type="http://schemas.openxmlformats.org/officeDocument/2006/relationships/hyperlink" Target="https://cdn11.bigcommerce.com/s-2lqvsr5/images/stencil/800x800/products/801/967/oak__06015.1597180361.jpg?c=2" TargetMode="External"/><Relationship Id="rId5" Type="http://schemas.openxmlformats.org/officeDocument/2006/relationships/hyperlink" Target="https://wildlife.org/wp-content/uploads/2017/02/lidar.png" TargetMode="External"/><Relationship Id="rId15" Type="http://schemas.openxmlformats.org/officeDocument/2006/relationships/hyperlink" Target="https://www.mitosistech.com/mitosis/uploads/2020/02/SVM.jpg" TargetMode="External"/><Relationship Id="rId10" Type="http://schemas.openxmlformats.org/officeDocument/2006/relationships/hyperlink" Target="https://www.thetreecenter.com/c/uploads/Shumard_Red_Oak_1.jpg" TargetMode="External"/><Relationship Id="rId19" Type="http://schemas.openxmlformats.org/officeDocument/2006/relationships/hyperlink" Target="https://sites.google.com/site/3ddatavisualizationresearch/project-definition/esri-story-maps" TargetMode="External"/><Relationship Id="rId4" Type="http://schemas.openxmlformats.org/officeDocument/2006/relationships/hyperlink" Target="https://gsp.humboldt.edu/OLM/Courses/GSP_216_Online/images/DEM_DSM_CHM.png" TargetMode="External"/><Relationship Id="rId9" Type="http://schemas.openxmlformats.org/officeDocument/2006/relationships/hyperlink" Target="https://youngforest.org/demo/penn-state-experimental-forest-central-pennsylvania" TargetMode="External"/><Relationship Id="rId14" Type="http://schemas.openxmlformats.org/officeDocument/2006/relationships/hyperlink" Target="https://www.positive.news/wp-content/uploads/2019/03/feat-1800x0-c-center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9F60-C64A-4C50-8165-6F2243A03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449" y="1109545"/>
            <a:ext cx="4117259" cy="1857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Stone Valley Forest, PA: Tree Species Inventory Using Hyperspectral Imagery and Lidar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CD641-AD06-4BAE-9204-00284754A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690" y="4192406"/>
            <a:ext cx="3710018" cy="915561"/>
          </a:xfrm>
        </p:spPr>
        <p:txBody>
          <a:bodyPr>
            <a:normAutofit/>
          </a:bodyPr>
          <a:lstStyle/>
          <a:p>
            <a:r>
              <a:rPr lang="en-US" dirty="0"/>
              <a:t>Jennifer A. Pramuk</a:t>
            </a:r>
          </a:p>
        </p:txBody>
      </p:sp>
      <p:pic>
        <p:nvPicPr>
          <p:cNvPr id="5" name="Picture 4" descr="A tree in a forest&#10;&#10;Description automatically generated">
            <a:extLst>
              <a:ext uri="{FF2B5EF4-FFF2-40B4-BE49-F238E27FC236}">
                <a16:creationId xmlns:a16="http://schemas.microsoft.com/office/drawing/2014/main" id="{98366282-DF24-49DD-94E5-146DCEAC8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r="22542" b="1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6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26" y="1036040"/>
            <a:ext cx="3767105" cy="1428750"/>
          </a:xfrm>
        </p:spPr>
        <p:txBody>
          <a:bodyPr>
            <a:normAutofit/>
          </a:bodyPr>
          <a:lstStyle/>
          <a:p>
            <a:r>
              <a:rPr lang="en-US" sz="4200" dirty="0"/>
              <a:t>Methodology </a:t>
            </a:r>
            <a:br>
              <a:rPr lang="en-US" sz="4200" dirty="0"/>
            </a:br>
            <a:r>
              <a:rPr lang="en-US" sz="4200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5969" y="3485911"/>
            <a:ext cx="5024405" cy="1814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level overview of how hyperspectral imagery and lidar will be combined in order to classify tree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7" name="Picture 6" descr="A picture containing sitting, display, parked, purple&#10;&#10;Description automatically generated">
            <a:extLst>
              <a:ext uri="{FF2B5EF4-FFF2-40B4-BE49-F238E27FC236}">
                <a16:creationId xmlns:a16="http://schemas.microsoft.com/office/drawing/2014/main" id="{B5B9472B-A7CE-4CD5-9EC8-83DEEF3B3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37" y="73891"/>
            <a:ext cx="3686125" cy="67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6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What is Object-Based Image Analysis?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5736" y="1419144"/>
            <a:ext cx="4663286" cy="52830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 then classify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Involves pixels being grouping into objects based on a variety of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Spectral similarity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Height information (lidar)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Compactness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Also segments based on relationship to surrounding pixels and other objects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Connectivity with other objects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Proximity to other objects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BE32D44-FD7B-4C34-9BC3-80B7DD470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9708"/>
            <a:ext cx="5816895" cy="34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7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Object-Based Image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2086" y="2070981"/>
            <a:ext cx="4663286" cy="336258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objects on which to classify allows for greater classification accuracy, oftentimes reaching accuracies of at least 90%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pixel classification alone causes a noisy “salt-and-pepper effect”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Canopies will be aggregated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canopy’s 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ollective spectral signature takes into account inherent spectral variability among trees</a:t>
            </a:r>
            <a:endParaRPr lang="en-US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401BF6E-63FE-4622-8BF0-5BECD3ED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4" y="1145219"/>
            <a:ext cx="5223510" cy="55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BD2B-185D-4849-8F33-925096A5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743" y="1116945"/>
            <a:ext cx="8911687" cy="1280890"/>
          </a:xfrm>
        </p:spPr>
        <p:txBody>
          <a:bodyPr/>
          <a:lstStyle/>
          <a:p>
            <a:r>
              <a:rPr lang="en-US" dirty="0"/>
              <a:t>Lidar data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3F1431-B311-4DE4-8C2F-22C8E922A801}"/>
              </a:ext>
            </a:extLst>
          </p:cNvPr>
          <p:cNvSpPr txBox="1">
            <a:spLocks/>
          </p:cNvSpPr>
          <p:nvPr/>
        </p:nvSpPr>
        <p:spPr>
          <a:xfrm>
            <a:off x="2274466" y="2937165"/>
            <a:ext cx="4569680" cy="378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following slide will outline the steps taken to create a canopy height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Remove vegetation below 2.5 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remaining first return lidar points</a:t>
            </a:r>
          </a:p>
        </p:txBody>
      </p:sp>
      <p:pic>
        <p:nvPicPr>
          <p:cNvPr id="13" name="Picture 12" descr="A picture containing sitting, display, parked, purple&#10;&#10;Description automatically generated">
            <a:extLst>
              <a:ext uri="{FF2B5EF4-FFF2-40B4-BE49-F238E27FC236}">
                <a16:creationId xmlns:a16="http://schemas.microsoft.com/office/drawing/2014/main" id="{0DAE3233-5AAD-4988-86E4-13BA68BE0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56" y="64654"/>
            <a:ext cx="3696273" cy="67286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5A166D-BF50-413A-AAD5-CCE3D2D80F93}"/>
              </a:ext>
            </a:extLst>
          </p:cNvPr>
          <p:cNvSpPr/>
          <p:nvPr/>
        </p:nvSpPr>
        <p:spPr>
          <a:xfrm>
            <a:off x="9599075" y="624111"/>
            <a:ext cx="1256146" cy="2313054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Canopy Height Model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905" y="675882"/>
            <a:ext cx="5116048" cy="365532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Remove heights below 2.5 meters for DSM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DSM will be created from remaining first return points using triangular irregular network (TIN)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canopy height model (CHM) will be generated by subtracting the DEM from the DSM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CHM gaps could affect the classification analysis, if so PFSK model will be used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44FE301-6474-42E1-9C0E-46D82CC33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2" y="3861865"/>
            <a:ext cx="11428571" cy="3060317"/>
          </a:xfrm>
          <a:prstGeom prst="rect">
            <a:avLst/>
          </a:prstGeom>
        </p:spPr>
      </p:pic>
      <p:pic>
        <p:nvPicPr>
          <p:cNvPr id="8" name="Picture 7" descr="A plant in a forest&#10;&#10;Description automatically generated">
            <a:extLst>
              <a:ext uri="{FF2B5EF4-FFF2-40B4-BE49-F238E27FC236}">
                <a16:creationId xmlns:a16="http://schemas.microsoft.com/office/drawing/2014/main" id="{0FFAF576-A3CE-45A7-9C4C-5B19D8E8F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3" y="1568359"/>
            <a:ext cx="5389738" cy="22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3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BD2B-185D-4849-8F33-925096A5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452" y="1172361"/>
            <a:ext cx="8911687" cy="1280890"/>
          </a:xfrm>
        </p:spPr>
        <p:txBody>
          <a:bodyPr/>
          <a:lstStyle/>
          <a:p>
            <a:r>
              <a:rPr lang="en-US" dirty="0"/>
              <a:t>Hyperspectral data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3F1431-B311-4DE4-8C2F-22C8E922A801}"/>
              </a:ext>
            </a:extLst>
          </p:cNvPr>
          <p:cNvSpPr txBox="1">
            <a:spLocks/>
          </p:cNvSpPr>
          <p:nvPr/>
        </p:nvSpPr>
        <p:spPr>
          <a:xfrm>
            <a:off x="2302175" y="2992581"/>
            <a:ext cx="4569680" cy="378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following slides will outline the steps taken to clean up the hyperspectral data for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Mask non-forested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Minimum noise fraction reduction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Mask shadows</a:t>
            </a:r>
          </a:p>
        </p:txBody>
      </p:sp>
      <p:pic>
        <p:nvPicPr>
          <p:cNvPr id="13" name="Picture 12" descr="A picture containing sitting, display, parked, purple&#10;&#10;Description automatically generated">
            <a:extLst>
              <a:ext uri="{FF2B5EF4-FFF2-40B4-BE49-F238E27FC236}">
                <a16:creationId xmlns:a16="http://schemas.microsoft.com/office/drawing/2014/main" id="{0DAE3233-5AAD-4988-86E4-13BA68BE0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56" y="64654"/>
            <a:ext cx="3696273" cy="67286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5A166D-BF50-413A-AAD5-CCE3D2D80F93}"/>
              </a:ext>
            </a:extLst>
          </p:cNvPr>
          <p:cNvSpPr/>
          <p:nvPr/>
        </p:nvSpPr>
        <p:spPr>
          <a:xfrm>
            <a:off x="8414328" y="0"/>
            <a:ext cx="1256146" cy="2927927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BD2B-185D-4849-8F33-925096A5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 Non-Forested Areas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123A10-FBF4-4F41-A333-AB3D42BA52A2}"/>
              </a:ext>
            </a:extLst>
          </p:cNvPr>
          <p:cNvSpPr txBox="1">
            <a:spLocks/>
          </p:cNvSpPr>
          <p:nvPr/>
        </p:nvSpPr>
        <p:spPr>
          <a:xfrm>
            <a:off x="8711011" y="2320884"/>
            <a:ext cx="3284510" cy="365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Farmland, roads, structures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Software: eCognition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Inputs: Lidar and 4-band </a:t>
            </a:r>
            <a:r>
              <a:rPr lang="en-US" dirty="0" err="1"/>
              <a:t>orthoimagery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OBIA using ground point returns and specific band combinations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Output: Polygon shapefile</a:t>
            </a:r>
          </a:p>
        </p:txBody>
      </p:sp>
      <p:pic>
        <p:nvPicPr>
          <p:cNvPr id="6" name="Picture 5" descr="A picture containing grass, outdoor, field, grazing&#10;&#10;Description automatically generated">
            <a:extLst>
              <a:ext uri="{FF2B5EF4-FFF2-40B4-BE49-F238E27FC236}">
                <a16:creationId xmlns:a16="http://schemas.microsoft.com/office/drawing/2014/main" id="{D5680D7C-0889-4125-8B5A-173FFE76C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" y="2122774"/>
            <a:ext cx="80962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Minimum Noise Fraction Transformation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8604" y="1559620"/>
            <a:ext cx="5139784" cy="51767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Hughes phenomenon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forward Minimum Noise Fraction (MNF) reduction will reduce the number of bands used by defining which bands are uncorrelated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MNF is a transformation based on two principal component analysis rotations, which uses principal components to de-correlate noisy data and then uses the noise-removed principal components for a final transformation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 5.6 software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 value greater than or equal to a number between 3 and 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deliver less than 25 decorrelated bands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79618DA-CA9E-4441-A0F5-E22832320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65" y="1559620"/>
            <a:ext cx="4786212" cy="45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9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Shadows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731" y="1308860"/>
            <a:ext cx="4972708" cy="246347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Shadows affect 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Shadow are inanely found within canopies due to gaps within upper story trees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Shadowing is also found within other parts of imagery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 recent study, green-blue ratio was used to identify shadow areas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eCognition will be used to parse out shadows using OBIA</a:t>
            </a: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D720BCA-77F3-493F-A78B-D5160EA96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75" y="1249551"/>
            <a:ext cx="5296639" cy="5372850"/>
          </a:xfrm>
          <a:prstGeom prst="rect">
            <a:avLst/>
          </a:prstGeom>
        </p:spPr>
      </p:pic>
      <p:pic>
        <p:nvPicPr>
          <p:cNvPr id="8" name="Picture 7" descr="A tree in a forest&#10;&#10;Description automatically generated">
            <a:extLst>
              <a:ext uri="{FF2B5EF4-FFF2-40B4-BE49-F238E27FC236}">
                <a16:creationId xmlns:a16="http://schemas.microsoft.com/office/drawing/2014/main" id="{C0F4FCDD-3565-46AB-A25B-945E61008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3" y="3772334"/>
            <a:ext cx="4471733" cy="29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7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BD2B-185D-4849-8F33-925096A5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216" y="975091"/>
            <a:ext cx="5516602" cy="1380181"/>
          </a:xfrm>
        </p:spPr>
        <p:txBody>
          <a:bodyPr/>
          <a:lstStyle/>
          <a:p>
            <a:r>
              <a:rPr lang="en-US" dirty="0"/>
              <a:t>Crown Segmentation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3F1431-B311-4DE4-8C2F-22C8E922A801}"/>
              </a:ext>
            </a:extLst>
          </p:cNvPr>
          <p:cNvSpPr txBox="1">
            <a:spLocks/>
          </p:cNvSpPr>
          <p:nvPr/>
        </p:nvSpPr>
        <p:spPr>
          <a:xfrm>
            <a:off x="2292938" y="2795312"/>
            <a:ext cx="4569680" cy="378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following slide will describe how crowns will be segmented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Iterative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Inputs are the reduced hyperspectral imagery and the CHM</a:t>
            </a:r>
          </a:p>
        </p:txBody>
      </p:sp>
      <p:pic>
        <p:nvPicPr>
          <p:cNvPr id="13" name="Picture 12" descr="A picture containing sitting, display, parked, purple&#10;&#10;Description automatically generated">
            <a:extLst>
              <a:ext uri="{FF2B5EF4-FFF2-40B4-BE49-F238E27FC236}">
                <a16:creationId xmlns:a16="http://schemas.microsoft.com/office/drawing/2014/main" id="{0DAE3233-5AAD-4988-86E4-13BA68BE0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56" y="64654"/>
            <a:ext cx="3696273" cy="67286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5A166D-BF50-413A-AAD5-CCE3D2D80F93}"/>
              </a:ext>
            </a:extLst>
          </p:cNvPr>
          <p:cNvSpPr/>
          <p:nvPr/>
        </p:nvSpPr>
        <p:spPr>
          <a:xfrm>
            <a:off x="8515927" y="3084945"/>
            <a:ext cx="3103418" cy="1496291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273" y="1681531"/>
            <a:ext cx="5572073" cy="39277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Tree species information provides a resource for: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Knowledge of locations, distributions, and abundance of tree species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Sustainable forest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Identifying and managing raw materials and resources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Preventing soil erosion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Sustaining biodiversity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Mitigating global climate change</a:t>
            </a:r>
          </a:p>
        </p:txBody>
      </p:sp>
      <p:pic>
        <p:nvPicPr>
          <p:cNvPr id="6" name="Picture 5" descr="A picture containing grass, green, cake, sitting&#10;&#10;Description automatically generated">
            <a:extLst>
              <a:ext uri="{FF2B5EF4-FFF2-40B4-BE49-F238E27FC236}">
                <a16:creationId xmlns:a16="http://schemas.microsoft.com/office/drawing/2014/main" id="{018C5BB0-9766-4981-BBC6-6DC3DBE7D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46" y="1330035"/>
            <a:ext cx="5312746" cy="4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Crown Segmentation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5076" y="1384269"/>
            <a:ext cx="6065404" cy="37899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Inputs: MNF bands and the CHM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Individual tree crowns will be delineated using multiresolution segmentation in eCognition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parameters used will be determined by comparing segmentation outputs to a set of reference tree crowns </a:t>
            </a:r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BB821385-DB3E-483A-AE09-3524CAFBF9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88" y="4696200"/>
            <a:ext cx="6388815" cy="1713401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EF69A74-1800-4597-A320-6DB2BC7E2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65" y="1410094"/>
            <a:ext cx="3775045" cy="30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5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BD2B-185D-4849-8F33-925096A5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216" y="975091"/>
            <a:ext cx="5516602" cy="1380181"/>
          </a:xfrm>
        </p:spPr>
        <p:txBody>
          <a:bodyPr/>
          <a:lstStyle/>
          <a:p>
            <a:r>
              <a:rPr lang="en-US" dirty="0"/>
              <a:t>Support Vector Machine Learning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3F1431-B311-4DE4-8C2F-22C8E922A801}"/>
              </a:ext>
            </a:extLst>
          </p:cNvPr>
          <p:cNvSpPr txBox="1">
            <a:spLocks/>
          </p:cNvSpPr>
          <p:nvPr/>
        </p:nvSpPr>
        <p:spPr>
          <a:xfrm>
            <a:off x="2292938" y="2795312"/>
            <a:ext cx="4569680" cy="378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following slides will describe support vector machine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inputs for SVM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Reduced hyperspectral imagery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Delineated crown objects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Field Data</a:t>
            </a:r>
          </a:p>
        </p:txBody>
      </p:sp>
      <p:pic>
        <p:nvPicPr>
          <p:cNvPr id="13" name="Picture 12" descr="A picture containing sitting, display, parked, purple&#10;&#10;Description automatically generated">
            <a:extLst>
              <a:ext uri="{FF2B5EF4-FFF2-40B4-BE49-F238E27FC236}">
                <a16:creationId xmlns:a16="http://schemas.microsoft.com/office/drawing/2014/main" id="{0DAE3233-5AAD-4988-86E4-13BA68BE0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56" y="64654"/>
            <a:ext cx="3696273" cy="67286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5A166D-BF50-413A-AAD5-CCE3D2D80F93}"/>
              </a:ext>
            </a:extLst>
          </p:cNvPr>
          <p:cNvSpPr/>
          <p:nvPr/>
        </p:nvSpPr>
        <p:spPr>
          <a:xfrm>
            <a:off x="7860145" y="4479636"/>
            <a:ext cx="4017819" cy="1930400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3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Support Vector Machine Learning?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1517" y="2248250"/>
            <a:ext cx="5000639" cy="397244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Separates classes by defining an optimal hyperplane between classes, based on support vectors that are defined by training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Good at handling complex, highly dimensional, and noisy data such as hyperspectral imagery combined with elevation data (such as CHM)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Hyperplane shows where maximum class separability falls</a:t>
            </a:r>
          </a:p>
          <a:p>
            <a:endParaRPr lang="en-US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22BF2483-4703-48D5-A5D8-8D722475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" y="1671782"/>
            <a:ext cx="6065213" cy="454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38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Support Vector 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2185" y="2457974"/>
            <a:ext cx="5000639" cy="284803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SVM is a well-known machine learning algorithm that has the capacity to classify tree species in temperate forests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Does not need nearly as much training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Used to differentiate between tree species</a:t>
            </a:r>
          </a:p>
          <a:p>
            <a:endParaRPr lang="en-US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310F7BA-0054-477E-9657-006F17861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19" y="1507387"/>
            <a:ext cx="4977778" cy="47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082F-DE15-475F-8008-7A3BCD0F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635" y="531747"/>
            <a:ext cx="8911687" cy="1280890"/>
          </a:xfrm>
        </p:spPr>
        <p:txBody>
          <a:bodyPr/>
          <a:lstStyle/>
          <a:p>
            <a:r>
              <a:rPr lang="en-US" dirty="0"/>
              <a:t>Methodology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C68C-475C-4A6D-9859-9A7E495C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45" y="2224310"/>
            <a:ext cx="4080355" cy="37776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Combination of hyperspectral imagery and lidar will be used to train this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Field sample points will be used in order to train the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Field samples will also be used for an accuracy assessment</a:t>
            </a:r>
          </a:p>
          <a:p>
            <a:endParaRPr lang="en-US" dirty="0"/>
          </a:p>
        </p:txBody>
      </p:sp>
      <p:pic>
        <p:nvPicPr>
          <p:cNvPr id="8" name="Picture 7" descr="A picture containing sitting, display, parked, purple&#10;&#10;Description automatically generated">
            <a:extLst>
              <a:ext uri="{FF2B5EF4-FFF2-40B4-BE49-F238E27FC236}">
                <a16:creationId xmlns:a16="http://schemas.microsoft.com/office/drawing/2014/main" id="{D59D8C48-F9DD-426A-A192-C1A6D571B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19" y="115454"/>
            <a:ext cx="3640461" cy="66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52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Accuracy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3395" y="1276888"/>
            <a:ext cx="5174023" cy="1843236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Compare outputs of the analysis with field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Confusion Matrix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Overall Accuracy (OA)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Producer’s Accuracy (PA)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User’s Accuracy (UA)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Kappa coefficient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048B30-2AE0-45A8-B935-40B892487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36144"/>
              </p:ext>
            </p:extLst>
          </p:nvPr>
        </p:nvGraphicFramePr>
        <p:xfrm>
          <a:off x="2063691" y="3251793"/>
          <a:ext cx="8263157" cy="31903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65717">
                  <a:extLst>
                    <a:ext uri="{9D8B030D-6E8A-4147-A177-3AD203B41FA5}">
                      <a16:colId xmlns:a16="http://schemas.microsoft.com/office/drawing/2014/main" val="2030767717"/>
                    </a:ext>
                  </a:extLst>
                </a:gridCol>
                <a:gridCol w="1365717">
                  <a:extLst>
                    <a:ext uri="{9D8B030D-6E8A-4147-A177-3AD203B41FA5}">
                      <a16:colId xmlns:a16="http://schemas.microsoft.com/office/drawing/2014/main" val="1251528571"/>
                    </a:ext>
                  </a:extLst>
                </a:gridCol>
                <a:gridCol w="1365717">
                  <a:extLst>
                    <a:ext uri="{9D8B030D-6E8A-4147-A177-3AD203B41FA5}">
                      <a16:colId xmlns:a16="http://schemas.microsoft.com/office/drawing/2014/main" val="1557533863"/>
                    </a:ext>
                  </a:extLst>
                </a:gridCol>
                <a:gridCol w="1365717">
                  <a:extLst>
                    <a:ext uri="{9D8B030D-6E8A-4147-A177-3AD203B41FA5}">
                      <a16:colId xmlns:a16="http://schemas.microsoft.com/office/drawing/2014/main" val="307366447"/>
                    </a:ext>
                  </a:extLst>
                </a:gridCol>
                <a:gridCol w="1365717">
                  <a:extLst>
                    <a:ext uri="{9D8B030D-6E8A-4147-A177-3AD203B41FA5}">
                      <a16:colId xmlns:a16="http://schemas.microsoft.com/office/drawing/2014/main" val="177999432"/>
                    </a:ext>
                  </a:extLst>
                </a:gridCol>
                <a:gridCol w="1434572">
                  <a:extLst>
                    <a:ext uri="{9D8B030D-6E8A-4147-A177-3AD203B41FA5}">
                      <a16:colId xmlns:a16="http://schemas.microsoft.com/office/drawing/2014/main" val="2895295313"/>
                    </a:ext>
                  </a:extLst>
                </a:gridCol>
              </a:tblGrid>
              <a:tr h="5649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User’s 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610746"/>
                  </a:ext>
                </a:extLst>
              </a:tr>
              <a:tr h="3228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Tree 1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90.0%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980992"/>
                  </a:ext>
                </a:extLst>
              </a:tr>
              <a:tr h="3228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Tree 2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94.0%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5344731"/>
                  </a:ext>
                </a:extLst>
              </a:tr>
              <a:tr h="3228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053709"/>
                  </a:ext>
                </a:extLst>
              </a:tr>
              <a:tr h="7981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Producer’s Accuracy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93.8%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90.4%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92.0%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971601"/>
                  </a:ext>
                </a:extLst>
              </a:tr>
              <a:tr h="6548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Kappa Coefficient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03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790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Anticipated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8312" y="2308194"/>
            <a:ext cx="6559018" cy="37899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Point shapefile of classified tree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Confusion matrix for accuracy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 paper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Story map</a:t>
            </a:r>
          </a:p>
        </p:txBody>
      </p:sp>
      <p:pic>
        <p:nvPicPr>
          <p:cNvPr id="5" name="Picture 4" descr="A close up of a light&#10;&#10;Description automatically generated">
            <a:extLst>
              <a:ext uri="{FF2B5EF4-FFF2-40B4-BE49-F238E27FC236}">
                <a16:creationId xmlns:a16="http://schemas.microsoft.com/office/drawing/2014/main" id="{A080FD7D-08B5-4F2D-B1BA-68F7E6C96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59" y="4278312"/>
            <a:ext cx="2171700" cy="216217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166EAB7-78C8-4C0A-B051-265EC8BB7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3442"/>
              </p:ext>
            </p:extLst>
          </p:nvPr>
        </p:nvGraphicFramePr>
        <p:xfrm>
          <a:off x="3962371" y="4278312"/>
          <a:ext cx="3467863" cy="2133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73161">
                  <a:extLst>
                    <a:ext uri="{9D8B030D-6E8A-4147-A177-3AD203B41FA5}">
                      <a16:colId xmlns:a16="http://schemas.microsoft.com/office/drawing/2014/main" val="2030767717"/>
                    </a:ext>
                  </a:extLst>
                </a:gridCol>
                <a:gridCol w="573161">
                  <a:extLst>
                    <a:ext uri="{9D8B030D-6E8A-4147-A177-3AD203B41FA5}">
                      <a16:colId xmlns:a16="http://schemas.microsoft.com/office/drawing/2014/main" val="1251528571"/>
                    </a:ext>
                  </a:extLst>
                </a:gridCol>
                <a:gridCol w="573161">
                  <a:extLst>
                    <a:ext uri="{9D8B030D-6E8A-4147-A177-3AD203B41FA5}">
                      <a16:colId xmlns:a16="http://schemas.microsoft.com/office/drawing/2014/main" val="1557533863"/>
                    </a:ext>
                  </a:extLst>
                </a:gridCol>
                <a:gridCol w="573161">
                  <a:extLst>
                    <a:ext uri="{9D8B030D-6E8A-4147-A177-3AD203B41FA5}">
                      <a16:colId xmlns:a16="http://schemas.microsoft.com/office/drawing/2014/main" val="307366447"/>
                    </a:ext>
                  </a:extLst>
                </a:gridCol>
                <a:gridCol w="573161">
                  <a:extLst>
                    <a:ext uri="{9D8B030D-6E8A-4147-A177-3AD203B41FA5}">
                      <a16:colId xmlns:a16="http://schemas.microsoft.com/office/drawing/2014/main" val="177999432"/>
                    </a:ext>
                  </a:extLst>
                </a:gridCol>
                <a:gridCol w="602058">
                  <a:extLst>
                    <a:ext uri="{9D8B030D-6E8A-4147-A177-3AD203B41FA5}">
                      <a16:colId xmlns:a16="http://schemas.microsoft.com/office/drawing/2014/main" val="2895295313"/>
                    </a:ext>
                  </a:extLst>
                </a:gridCol>
              </a:tblGrid>
              <a:tr h="416131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Tree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Tree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User’s 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610746"/>
                  </a:ext>
                </a:extLst>
              </a:tr>
              <a:tr h="19419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Tree 1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accent6"/>
                          </a:solidFill>
                        </a:rPr>
                        <a:t>90.0%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980992"/>
                  </a:ext>
                </a:extLst>
              </a:tr>
              <a:tr h="19419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Tree 2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accent6"/>
                          </a:solidFill>
                        </a:rPr>
                        <a:t>94.0%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5344731"/>
                  </a:ext>
                </a:extLst>
              </a:tr>
              <a:tr h="19419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Total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053709"/>
                  </a:ext>
                </a:extLst>
              </a:tr>
              <a:tr h="5271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Producer’s Accuracy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93.8%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accent4"/>
                          </a:solidFill>
                        </a:rPr>
                        <a:t>90.4%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accent1"/>
                          </a:solidFill>
                        </a:rPr>
                        <a:t>92.0%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971601"/>
                  </a:ext>
                </a:extLst>
              </a:tr>
              <a:tr h="416131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accent3"/>
                          </a:solidFill>
                        </a:rPr>
                        <a:t>Kappa Coefficient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035669"/>
                  </a:ext>
                </a:extLst>
              </a:tr>
            </a:tbl>
          </a:graphicData>
        </a:graphic>
      </p:graphicFrame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ADFFDB3-45E4-4F85-A8D4-8E4CF8F04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46" y="4350868"/>
            <a:ext cx="4111210" cy="20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30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Project 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61365-63A6-4A1D-B274-E94928B2E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42" y="2978045"/>
            <a:ext cx="9920999" cy="9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22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328" y="96982"/>
            <a:ext cx="2980932" cy="652527"/>
          </a:xfrm>
        </p:spPr>
        <p:txBody>
          <a:bodyPr>
            <a:normAutofit fontScale="90000"/>
          </a:bodyPr>
          <a:lstStyle/>
          <a:p>
            <a:r>
              <a:rPr lang="en-US" dirty="0"/>
              <a:t>Works Cited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576" y="36855"/>
            <a:ext cx="10931029" cy="6724163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Literature: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Baldeck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A., &amp; Asner, G. P. (2014). Improving remote species identification through efficient training data collection.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Sensing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(4), 2682–2698. https://doi.org/10.3390/rs6042682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Ballanti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Blesius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Hines, E., &amp; Kruse, B. (2016). Tree species classification using hyperspectral imagery: A comparison of two classifiers.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Sensing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(6), 1–18. https://doi.org/10.3390/rs8060445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Congalton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G. (1991). A review of assessing the accuracy of classifications of remotely sensed data.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Sensing of Environment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35–46. https://doi.org/10.1016/0034-4257(91)90048-B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Dabiri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Z., &amp; Lang, S. (2018).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Spectral-spatial dimensionality reduction of APEX hyperspectral imagery for tree species classification ; a case study of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Salzach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riparian mixed forest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1–12. https://doi.org/10.20944/preprints201806.0188.v1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Erfanifard, Y.,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Stereńczak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Kraszewski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Kamińska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(2018). Development of a robust canopy height model derived from ALS point clouds for predicting individual crown attributes at the species level.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of Remote Sensing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(23), 9206–9227. https://doi.org/10.1080/01431161.2018.1508916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Fassnacht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E.,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Latifi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Stereńczak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Modzelewska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Lefsky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T., Straub, C., &amp; Ghosh, A. (2016). Review of studies on tree species classification from remotely sensed data.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Sensing of Environment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64–87. https://doi.org/10.1016/j.rse.2016.08.013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Ghosh, A.,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Fassnacht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E., Joshi, P. K.,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Kochb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 (2014). A framework for mapping tree species combining hyperspectral and LiDAR data: Role of selected classifiers and sensor across three spatial scales.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of Applied Earth Observation and Geoinformation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49–63. https://doi.org/10.1016/j.jag.2013.05.017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Gu, J.,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Grybas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Congalton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G. (2020). A comparison of forest tree crown delineation from unmanned aerial imagery using canopy height models vs. spectral lightness.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(6). https://doi.org/10.3390/F11060605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Hycza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Stereńczak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Bałazy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(2018). Potential use of hyperspectral data to classify forest tree species.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Zealand Journal of Forestry Science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(1). https://doi.org/10.1186/s40490-018-0123-9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Laybros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Aubry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-Kientz, M.,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Féret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B.,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Bedeau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Brunaux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Derroire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G., &amp; Vincent, G. (2020). Quantitative airborne inventories in dense tropical forest using imaging spectroscopy.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Sensing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(10), 1–27. https://doi.org/10.3390/rs12101577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Modzelewska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Fassnacht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E.,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Stereńczak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 (2020). Tree species identification within an extensive forest area with diverse management regimes using airborne hyperspectral data.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of Applied Earth Observation and Geoinformation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(August 2019), 101960. https://doi.org/10.1016/j.jag.2019.101960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Olson, C. E. (2008). Is 80 % Accuracy Good Enough ?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Future of Land Imaging...Going Operational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18–21.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Shi, Y., Skidmore, A. K., Wang, T.,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Holzwarth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Heiden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Pinnel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N., Zhu, X.,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Heurich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(2018). Tree species classification using plant functional traits from LiDAR and hyperspectral data.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of Applied Earth Observation and Geoinformation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(June), 207–219. https://doi.org/10.1016/j.jag.2018.06.018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Tarabalka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Chanussot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Benediktsson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A. (2010). Segmentation and classification of hyperspectral images using watershed transformation.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Pattern Recognition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(7), 2367–2379. https://doi.org/10.1016/j.patcog.2010.01.016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Tian, X., Zhang, X., &amp; Wu, Y. (2020). Classification of planted forest species in southern China with airborne hyperspectral and LiDAR data.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Forest Research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(00), 1–10. https://doi.org/10.1080/13416979.2020.1786898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Trier, Ø. D.,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Salberg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B., Kermit, M.,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Rudjord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Ø.,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Gobakken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Næsset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Aarsten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(2018). Tree species classification in Norway from airborne hyperspectral and airborne laser scanning data.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Journal of Remote Sensing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336–351. https://doi.org/10.1080/22797254.2018.1434424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Laybros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Monnet, J. M., Dalla Mura, M., Barré, J. B., Vincent, G.,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Dalponte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Féret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B.,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Chanussot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(2020). Fusion of hyperspectral imaging and LiDAR for forest monitoring.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Handling in Science and Technology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281–303. https://doi.org/10.1016/B978-0-444-63977-6.00013-4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Wietecha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Jełowicki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Ł.,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Mitelsztedt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Miścicki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Stereńczak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 (2019). The capability of species-related forest stand characteristics determination with the use of hyperspectral data.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Sensing of Environment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(May), 111232. https://doi.org/10.1016/j.rse.2019.111232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Wu, Y., &amp; Zhang, X. (2020). Object-Based tree species classification using airborne hyperspectral images and LiDAR data.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(1). https://doi.org/10.3390/f11010032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Yu, X.,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Hyyppä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Litkey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Kaartinen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Vastaranta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Holopainen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(2017). Single-sensor solution to tree species classification using multispectral airborne laser scanning.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Sensing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(2), 1–16. https://doi.org/10.3390/rs9020108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Zhang, Z.,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Kazakova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Moskal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M.,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Styers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M. (2016). Object-based tree species classification in urban ecosystems using LiDAR and hyperspectral data.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(6). https://doi.org/10.3390/f7060122</a:t>
            </a:r>
          </a:p>
          <a:p>
            <a:pPr marL="304800" marR="0" indent="-304800">
              <a:lnSpc>
                <a:spcPts val="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Images:</a:t>
            </a:r>
          </a:p>
          <a:p>
            <a:pPr marL="304800" marR="0" indent="-304800">
              <a:lnSpc>
                <a:spcPts val="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hlinkClick r:id="rId2"/>
              </a:rPr>
              <a:t>https://cdn.shopify.com/s/files/1/0083/1372/files/P1120807_grande.JPG?v=1539873328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3"/>
              </a:rPr>
              <a:t>https://www.google.com/url?sa=i&amp;url=https%3A%2F%2Fwww.britannica.com%2Fscience%2Fdeciduous-forest&amp;psig=AOvVaw1L-qQgzJ2jQ5Ysl2KxvLeP&amp;ust=1606076019908000&amp;source=images&amp;cd=vfe&amp;ved=0CAIQjRxqFwoTCMCQ3Mq5lO0CFQAAAAAdAAAAABAD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4"/>
              </a:rPr>
              <a:t>https://gsp.humboldt.edu/OLM/Courses/GSP_216_Online/images/DEM_DSM_CHM.png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5"/>
              </a:rPr>
              <a:t>https://wildlife.org/wp-content/uploads/2017/02/lidar.png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6"/>
              </a:rPr>
              <a:t>https://slideplayer.com/slide/3869099/13/images/17/Minimum+Noise+Fraction+%28MNF%29.jpg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7"/>
              </a:rPr>
              <a:t>https://en.wikipedia.org/wiki/Pennsylvania#/media/File:Pennsylvania_in_United_States.svg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8"/>
              </a:rPr>
              <a:t>http://criticalzone.org/shale-hills/about/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9"/>
              </a:rPr>
              <a:t>https://youngforest.org/demo/penn-state-experimental-forest-central-pennsylvania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10"/>
              </a:rPr>
              <a:t>https://www.thetreecenter.com/c/uploads/Shumard_Red_Oak_1.jpg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11"/>
              </a:rPr>
              <a:t>https://cdn11.bigcommerce.com/s-2lqvsr5/images/stencil/800x800/products/801/967/oak__06015.1597180361.jpg?c=2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12"/>
              </a:rPr>
              <a:t>https://static.inaturalist.org/photos/6639392/large.jpg?1489968192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13"/>
              </a:rPr>
              <a:t>https://www.diginvt.com/assets/places/Place-Detail-Maple/Merck-Forest__FillWzg1MCw0NTNd.JPG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14"/>
              </a:rPr>
              <a:t>https://www.positive.news/wp-content/uploads/2019/03/feat-1800x0-c-center.jpg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15"/>
              </a:rPr>
              <a:t>https://www.mitosistech.com/mitosis/uploads/2020/02/SVM.jpg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16"/>
              </a:rPr>
              <a:t>https://i1.wp.com/appliedmachinelearning.blog/wp-content/uploads/2017/03/svm_logo1.png?fit=392%2C374&amp;ssl=1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17"/>
              </a:rPr>
              <a:t>https://www.landinfo.com/images/gallery/pagosa_springs-Class.jpg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18"/>
              </a:rPr>
              <a:t>https://www.edmundoptics.com/contentassets/520f2173de1e4ec482a7be8edcdece8a/figure4.jpg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19"/>
              </a:rPr>
              <a:t>https://sites.google.com/site/3ddatavisualizationresearch/project-definition/esri-story-maps</a:t>
            </a:r>
            <a:endParaRPr lang="en-US" dirty="0"/>
          </a:p>
          <a:p>
            <a:pPr>
              <a:lnSpc>
                <a:spcPts val="200"/>
              </a:lnSpc>
            </a:pPr>
            <a:r>
              <a:rPr lang="en-US" dirty="0">
                <a:hlinkClick r:id="rId20"/>
              </a:rPr>
              <a:t>https://www.google.com/url?sa=i&amp;url=https%3A%2F%2Fmathworld.wolfram.com%2FSquarePointPicking.html&amp;psig=AOvVaw0qTif4R9LDAMv_zRb0WBng&amp;ust=1607115251872000&amp;source=images&amp;cd=vfe&amp;ved=0CAIQjRxqFwoTCLig2cDZsu0CFQAAAAAdAAAAABAD</a:t>
            </a:r>
            <a:endParaRPr lang="en-US" dirty="0"/>
          </a:p>
          <a:p>
            <a:pPr>
              <a:lnSpc>
                <a:spcPts val="200"/>
              </a:lnSpc>
            </a:pPr>
            <a:endParaRPr lang="en-US" dirty="0"/>
          </a:p>
          <a:p>
            <a:pPr>
              <a:lnSpc>
                <a:spcPts val="200"/>
              </a:lnSpc>
            </a:pPr>
            <a:endParaRPr lang="en-US" dirty="0"/>
          </a:p>
          <a:p>
            <a:pPr>
              <a:lnSpc>
                <a:spcPts val="2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2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135D38D9-F98D-4FA8-A18D-1511ECC37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64" y="136138"/>
            <a:ext cx="6136880" cy="6585723"/>
          </a:xfr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052EAEAB-C42E-4FA4-9566-3DFE9E122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64" y="5440972"/>
            <a:ext cx="2089114" cy="1280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BB685-C19A-49F7-93F6-113E1813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691" y="254994"/>
            <a:ext cx="4132274" cy="149839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Penn State Experimental Forest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9040634-633F-4340-A4AE-CCFA782843A9}"/>
              </a:ext>
            </a:extLst>
          </p:cNvPr>
          <p:cNvSpPr txBox="1">
            <a:spLocks/>
          </p:cNvSpPr>
          <p:nvPr/>
        </p:nvSpPr>
        <p:spPr>
          <a:xfrm>
            <a:off x="1445823" y="2070378"/>
            <a:ext cx="3710272" cy="438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1930s farm abandonment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1950s outdoor laboratory deeded to Penn State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Late 1980s timber-cutting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7,000 acres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Heterogeneous, mixed-deciduous forest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Mainly mixed hardwoods with some conifers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7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405B12-D919-414D-B7ED-62BB0D35442F}"/>
              </a:ext>
            </a:extLst>
          </p:cNvPr>
          <p:cNvSpPr txBox="1">
            <a:spLocks/>
          </p:cNvSpPr>
          <p:nvPr/>
        </p:nvSpPr>
        <p:spPr>
          <a:xfrm>
            <a:off x="1199017" y="-10522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effectLst/>
              </a:rPr>
              <a:t>Study Area: Shale Hills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4D076FF-BC93-440D-9284-B6B93863B390}"/>
              </a:ext>
            </a:extLst>
          </p:cNvPr>
          <p:cNvSpPr txBox="1">
            <a:spLocks/>
          </p:cNvSpPr>
          <p:nvPr/>
        </p:nvSpPr>
        <p:spPr>
          <a:xfrm>
            <a:off x="1715705" y="2223148"/>
            <a:ext cx="4639312" cy="315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Study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Shale Hills: 41 acres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Leading Ridge:  303 acres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Critical zone observatory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Managed by Penn State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B7830A86-6C0B-469A-B0D0-C28A066C6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87" y="0"/>
            <a:ext cx="5518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Study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B1-3C77-40ED-895F-1CE18073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1965" y="1672745"/>
            <a:ext cx="4026372" cy="4249882"/>
          </a:xfrm>
        </p:spPr>
        <p:txBody>
          <a:bodyPr>
            <a:normAutofit fontScale="92500" lnSpcReduction="10000"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Forest inventory of 10 dominant, overstory trees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irst step towards sustainable forest management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Building block for future research within the forest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Combine hyperspectral imagery and lidar for classification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Remotely sensed classification methods are more efficient compared to field data collection alone</a:t>
            </a:r>
          </a:p>
        </p:txBody>
      </p:sp>
      <p:pic>
        <p:nvPicPr>
          <p:cNvPr id="5" name="Picture 4" descr="A tree in a forest&#10;&#10;Description automatically generated">
            <a:extLst>
              <a:ext uri="{FF2B5EF4-FFF2-40B4-BE49-F238E27FC236}">
                <a16:creationId xmlns:a16="http://schemas.microsoft.com/office/drawing/2014/main" id="{990ADE7E-6A0D-415F-8C01-55528C8FC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3" y="1835933"/>
            <a:ext cx="5929123" cy="34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1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BC56-49A7-4074-BE80-0E95713F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980" y="494801"/>
            <a:ext cx="8911687" cy="1280890"/>
          </a:xfrm>
        </p:spPr>
        <p:txBody>
          <a:bodyPr/>
          <a:lstStyle/>
          <a:p>
            <a:r>
              <a:rPr lang="en-US" dirty="0"/>
              <a:t>Tree Species To Be Identified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156D7B96-B1A2-4439-9FF1-2043FFB62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79730"/>
              </p:ext>
            </p:extLst>
          </p:nvPr>
        </p:nvGraphicFramePr>
        <p:xfrm>
          <a:off x="3124566" y="1775691"/>
          <a:ext cx="6233110" cy="43938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16555">
                  <a:extLst>
                    <a:ext uri="{9D8B030D-6E8A-4147-A177-3AD203B41FA5}">
                      <a16:colId xmlns:a16="http://schemas.microsoft.com/office/drawing/2014/main" val="1100903008"/>
                    </a:ext>
                  </a:extLst>
                </a:gridCol>
                <a:gridCol w="3116555">
                  <a:extLst>
                    <a:ext uri="{9D8B030D-6E8A-4147-A177-3AD203B41FA5}">
                      <a16:colId xmlns:a16="http://schemas.microsoft.com/office/drawing/2014/main" val="976455586"/>
                    </a:ext>
                  </a:extLst>
                </a:gridCol>
              </a:tblGrid>
              <a:tr h="43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Scientific Name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Common Name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8321288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Quercus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prinus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Chestnut oak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6464329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Quercus rubra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Red oak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1394711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Quercus alba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White oak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9282117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Tsuga canadensis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Eastern hemlock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9289551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Carya glabra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Pignut hickory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5226773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Carya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tormentosa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Mockernut hickory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7294997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Acer  saccharum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Sugar maple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5213639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Pinus virginiana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Virginia pine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63560369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Pinus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strobus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Eastern white pine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2080018"/>
                  </a:ext>
                </a:extLst>
              </a:tr>
            </a:tbl>
          </a:graphicData>
        </a:graphic>
      </p:graphicFrame>
      <p:pic>
        <p:nvPicPr>
          <p:cNvPr id="11" name="Picture 10" descr="Chestnut Oak&#10;&#10;Description automatically generated">
            <a:extLst>
              <a:ext uri="{FF2B5EF4-FFF2-40B4-BE49-F238E27FC236}">
                <a16:creationId xmlns:a16="http://schemas.microsoft.com/office/drawing/2014/main" id="{506FC681-AB64-4AFA-A18A-414EFD75B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066" y="494801"/>
            <a:ext cx="2161592" cy="3246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3BC50F-8F27-4E96-AE96-3F2BF4CD6387}"/>
              </a:ext>
            </a:extLst>
          </p:cNvPr>
          <p:cNvSpPr txBox="1"/>
          <p:nvPr/>
        </p:nvSpPr>
        <p:spPr>
          <a:xfrm>
            <a:off x="9793066" y="3484362"/>
            <a:ext cx="1614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Chestnut Oak</a:t>
            </a:r>
          </a:p>
        </p:txBody>
      </p:sp>
      <p:pic>
        <p:nvPicPr>
          <p:cNvPr id="16" name="Picture 15" descr="A large tree&#10;&#10;Description automatically generated">
            <a:extLst>
              <a:ext uri="{FF2B5EF4-FFF2-40B4-BE49-F238E27FC236}">
                <a16:creationId xmlns:a16="http://schemas.microsoft.com/office/drawing/2014/main" id="{5B748B2D-91D9-49C8-9D96-2870B56CE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36" y="4033470"/>
            <a:ext cx="2451417" cy="24514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2000CB-DA3D-4A88-8E36-E9CA9DA986DE}"/>
              </a:ext>
            </a:extLst>
          </p:cNvPr>
          <p:cNvSpPr txBox="1"/>
          <p:nvPr/>
        </p:nvSpPr>
        <p:spPr>
          <a:xfrm>
            <a:off x="9544616" y="6182655"/>
            <a:ext cx="1614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Red Oak</a:t>
            </a:r>
          </a:p>
        </p:txBody>
      </p:sp>
      <p:pic>
        <p:nvPicPr>
          <p:cNvPr id="19" name="Picture 18" descr="A large tree&#10;&#10;Description automatically generated">
            <a:extLst>
              <a:ext uri="{FF2B5EF4-FFF2-40B4-BE49-F238E27FC236}">
                <a16:creationId xmlns:a16="http://schemas.microsoft.com/office/drawing/2014/main" id="{2D3206C9-B2FC-4452-B6DF-D245F39B0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4" y="1106027"/>
            <a:ext cx="2099310" cy="304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3634FF-C31B-477E-88A4-2F18490B0F29}"/>
              </a:ext>
            </a:extLst>
          </p:cNvPr>
          <p:cNvSpPr txBox="1"/>
          <p:nvPr/>
        </p:nvSpPr>
        <p:spPr>
          <a:xfrm>
            <a:off x="365704" y="3822972"/>
            <a:ext cx="1614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White Oak</a:t>
            </a:r>
          </a:p>
        </p:txBody>
      </p:sp>
      <p:pic>
        <p:nvPicPr>
          <p:cNvPr id="22" name="Picture 21" descr="A close up of a tree&#10;&#10;Description automatically generated">
            <a:extLst>
              <a:ext uri="{FF2B5EF4-FFF2-40B4-BE49-F238E27FC236}">
                <a16:creationId xmlns:a16="http://schemas.microsoft.com/office/drawing/2014/main" id="{58A31D25-FF3F-4541-9C88-11733B86F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3" y="4292663"/>
            <a:ext cx="2023513" cy="2493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145647-0E19-409C-A1F7-B997B24DB0F9}"/>
              </a:ext>
            </a:extLst>
          </p:cNvPr>
          <p:cNvSpPr txBox="1"/>
          <p:nvPr/>
        </p:nvSpPr>
        <p:spPr>
          <a:xfrm>
            <a:off x="683162" y="4297638"/>
            <a:ext cx="1614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Eastern Hemlock</a:t>
            </a:r>
          </a:p>
        </p:txBody>
      </p:sp>
    </p:spTree>
    <p:extLst>
      <p:ext uri="{BB962C8B-B14F-4D97-AF65-F5344CB8AC3E}">
        <p14:creationId xmlns:p14="http://schemas.microsoft.com/office/powerpoint/2010/main" val="311598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9F6A-458C-4AEB-B5E8-083B654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53" y="243310"/>
            <a:ext cx="10593694" cy="901909"/>
          </a:xfrm>
        </p:spPr>
        <p:txBody>
          <a:bodyPr>
            <a:normAutofit/>
          </a:bodyPr>
          <a:lstStyle/>
          <a:p>
            <a:r>
              <a:rPr lang="en-US" dirty="0"/>
              <a:t>Remote Sensing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F00B03-FBEF-476C-B4AE-808C97C96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74805"/>
              </p:ext>
            </p:extLst>
          </p:nvPr>
        </p:nvGraphicFramePr>
        <p:xfrm>
          <a:off x="2234153" y="1649691"/>
          <a:ext cx="8772200" cy="48087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4440">
                  <a:extLst>
                    <a:ext uri="{9D8B030D-6E8A-4147-A177-3AD203B41FA5}">
                      <a16:colId xmlns:a16="http://schemas.microsoft.com/office/drawing/2014/main" val="192578076"/>
                    </a:ext>
                  </a:extLst>
                </a:gridCol>
                <a:gridCol w="1754440">
                  <a:extLst>
                    <a:ext uri="{9D8B030D-6E8A-4147-A177-3AD203B41FA5}">
                      <a16:colId xmlns:a16="http://schemas.microsoft.com/office/drawing/2014/main" val="944599727"/>
                    </a:ext>
                  </a:extLst>
                </a:gridCol>
                <a:gridCol w="1754440">
                  <a:extLst>
                    <a:ext uri="{9D8B030D-6E8A-4147-A177-3AD203B41FA5}">
                      <a16:colId xmlns:a16="http://schemas.microsoft.com/office/drawing/2014/main" val="2893512258"/>
                    </a:ext>
                  </a:extLst>
                </a:gridCol>
                <a:gridCol w="1754440">
                  <a:extLst>
                    <a:ext uri="{9D8B030D-6E8A-4147-A177-3AD203B41FA5}">
                      <a16:colId xmlns:a16="http://schemas.microsoft.com/office/drawing/2014/main" val="2614208049"/>
                    </a:ext>
                  </a:extLst>
                </a:gridCol>
                <a:gridCol w="1754440">
                  <a:extLst>
                    <a:ext uri="{9D8B030D-6E8A-4147-A177-3AD203B41FA5}">
                      <a16:colId xmlns:a16="http://schemas.microsoft.com/office/drawing/2014/main" val="4182478637"/>
                    </a:ext>
                  </a:extLst>
                </a:gridCol>
              </a:tblGrid>
              <a:tr h="480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248340"/>
                  </a:ext>
                </a:extLst>
              </a:tr>
              <a:tr h="865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Hyperspectral imagery (48 bands)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 m, 1.5 ft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– 1050 nm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 HDR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1983 (2011)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StatePlane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Pennsylvania South FIPS 3702 (Meters)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9854366"/>
                  </a:ext>
                </a:extLst>
              </a:tr>
              <a:tr h="865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4-Band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Orthoimagery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cm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8-bit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GeoTIFF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1983 (2011)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StatePlane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Pennsylvania South FIPS 3702 (Meters)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1617409"/>
                  </a:ext>
                </a:extLst>
              </a:tr>
              <a:tr h="865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cm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1.4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1983 (2011)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StatePlane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Pennsylvania South FIPS 3702 (Meters)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62651215"/>
                  </a:ext>
                </a:extLst>
              </a:tr>
              <a:tr h="865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m, 3 ft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32-bit ESRI Grid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1983 (2011)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StatePlane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Pennsylvania South FIPS 3702 (Meters)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3224504"/>
                  </a:ext>
                </a:extLst>
              </a:tr>
              <a:tr h="865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Intensity Imagery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.5 m, 1.5 ft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32-bit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GeoTIFF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1983 (2011)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StatePlane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Pennsylvania South FIPS 3702 (Meters)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184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6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E98A-5E8A-4F02-ABC6-F10A7C55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Hyperspectral Imagery (2020)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E5A754-F7B0-44D0-824E-D96AA20E07F0}"/>
              </a:ext>
            </a:extLst>
          </p:cNvPr>
          <p:cNvSpPr txBox="1">
            <a:spLocks/>
          </p:cNvSpPr>
          <p:nvPr/>
        </p:nvSpPr>
        <p:spPr>
          <a:xfrm>
            <a:off x="1942423" y="2189666"/>
            <a:ext cx="4026372" cy="3158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Collected by ITRES CASI 1500H VNIR sensor in 2020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Pixel resolution of 0.5 meters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48 bands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380 - 1050 nm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imagery was a special flight mission to collect data of Stone Valley Forest specifically for Penn State</a:t>
            </a:r>
          </a:p>
        </p:txBody>
      </p:sp>
      <p:pic>
        <p:nvPicPr>
          <p:cNvPr id="8" name="Picture 7" descr="Chart, treemap chart&#10;&#10;Description automatically generated">
            <a:extLst>
              <a:ext uri="{FF2B5EF4-FFF2-40B4-BE49-F238E27FC236}">
                <a16:creationId xmlns:a16="http://schemas.microsoft.com/office/drawing/2014/main" id="{9F6F1413-FB4B-480C-9AF8-2F23D1BBF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20" y="1905000"/>
            <a:ext cx="5485709" cy="38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0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catter chart&#10;&#10;Description automatically generated">
            <a:extLst>
              <a:ext uri="{FF2B5EF4-FFF2-40B4-BE49-F238E27FC236}">
                <a16:creationId xmlns:a16="http://schemas.microsoft.com/office/drawing/2014/main" id="{D50FF914-6C08-4469-9536-CF6EF4C64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26" y="85437"/>
            <a:ext cx="8653930" cy="6687125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CA93452-5D7C-408B-B889-F320C348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17" y="1295401"/>
            <a:ext cx="8911687" cy="1280890"/>
          </a:xfrm>
        </p:spPr>
        <p:txBody>
          <a:bodyPr/>
          <a:lstStyle/>
          <a:p>
            <a:r>
              <a:rPr lang="en-US" dirty="0"/>
              <a:t>Field Data</a:t>
            </a:r>
          </a:p>
        </p:txBody>
      </p:sp>
    </p:spTree>
    <p:extLst>
      <p:ext uri="{BB962C8B-B14F-4D97-AF65-F5344CB8AC3E}">
        <p14:creationId xmlns:p14="http://schemas.microsoft.com/office/powerpoint/2010/main" val="265282786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8338</TotalTime>
  <Words>2711</Words>
  <Application>Microsoft Office PowerPoint</Application>
  <PresentationFormat>Widescreen</PresentationFormat>
  <Paragraphs>287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Wisp</vt:lpstr>
      <vt:lpstr>Stone Valley Forest, PA: Tree Species Inventory Using Hyperspectral Imagery and Lidar</vt:lpstr>
      <vt:lpstr>Background</vt:lpstr>
      <vt:lpstr>Penn State Experimental Forest</vt:lpstr>
      <vt:lpstr>PowerPoint Presentation</vt:lpstr>
      <vt:lpstr>Study Objective</vt:lpstr>
      <vt:lpstr>Tree Species To Be Identified</vt:lpstr>
      <vt:lpstr>Remote Sensing Data</vt:lpstr>
      <vt:lpstr>Hyperspectral Imagery (2020)</vt:lpstr>
      <vt:lpstr>Field Data</vt:lpstr>
      <vt:lpstr>Methodology  Overview</vt:lpstr>
      <vt:lpstr>What is Object-Based Image Analysis?</vt:lpstr>
      <vt:lpstr>Object-Based Image Analysis</vt:lpstr>
      <vt:lpstr>Lidar data</vt:lpstr>
      <vt:lpstr>Canopy Height Model </vt:lpstr>
      <vt:lpstr>Hyperspectral data</vt:lpstr>
      <vt:lpstr>Masking Non-Forested Areas</vt:lpstr>
      <vt:lpstr>Minimum Noise Fraction Transformation</vt:lpstr>
      <vt:lpstr>Shadows</vt:lpstr>
      <vt:lpstr>Crown Segmentation</vt:lpstr>
      <vt:lpstr>Crown Segmentation</vt:lpstr>
      <vt:lpstr>Support Vector Machine Learning</vt:lpstr>
      <vt:lpstr>What is Support Vector Machine Learning?</vt:lpstr>
      <vt:lpstr>Support Vector Machine Learning</vt:lpstr>
      <vt:lpstr>Methodology Recap</vt:lpstr>
      <vt:lpstr>Accuracy Assessment</vt:lpstr>
      <vt:lpstr> Anticipated Results</vt:lpstr>
      <vt:lpstr>Project Timeline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Valley Forest: Tree Species Inventory Using Hyperspectral Imagery and Lidar, Stone Valley Forest, PA</dc:title>
  <dc:creator>Jennifer</dc:creator>
  <cp:lastModifiedBy>Jennifer</cp:lastModifiedBy>
  <cp:revision>68</cp:revision>
  <dcterms:created xsi:type="dcterms:W3CDTF">2020-11-21T20:11:50Z</dcterms:created>
  <dcterms:modified xsi:type="dcterms:W3CDTF">2020-12-03T22:42:34Z</dcterms:modified>
</cp:coreProperties>
</file>