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90" r:id="rId2"/>
  </p:sldMasterIdLst>
  <p:notesMasterIdLst>
    <p:notesMasterId r:id="rId18"/>
  </p:notesMasterIdLst>
  <p:handoutMasterIdLst>
    <p:handoutMasterId r:id="rId19"/>
  </p:handoutMasterIdLst>
  <p:sldIdLst>
    <p:sldId id="277" r:id="rId3"/>
    <p:sldId id="267" r:id="rId4"/>
    <p:sldId id="278" r:id="rId5"/>
    <p:sldId id="279" r:id="rId6"/>
    <p:sldId id="280" r:id="rId7"/>
    <p:sldId id="281" r:id="rId8"/>
    <p:sldId id="296" r:id="rId9"/>
    <p:sldId id="282" r:id="rId10"/>
    <p:sldId id="285" r:id="rId11"/>
    <p:sldId id="290" r:id="rId12"/>
    <p:sldId id="295" r:id="rId13"/>
    <p:sldId id="287" r:id="rId14"/>
    <p:sldId id="289" r:id="rId15"/>
    <p:sldId id="293" r:id="rId16"/>
    <p:sldId id="288"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2880"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9DCAF9ED-07DC-4A11-8D7F-57B35C25682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66" autoAdjust="0"/>
    <p:restoredTop sz="72547" autoAdjust="0"/>
  </p:normalViewPr>
  <p:slideViewPr>
    <p:cSldViewPr snapToGrid="0">
      <p:cViewPr varScale="1">
        <p:scale>
          <a:sx n="47" d="100"/>
          <a:sy n="47" d="100"/>
        </p:scale>
        <p:origin x="1044" y="42"/>
      </p:cViewPr>
      <p:guideLst>
        <p:guide pos="2880"/>
        <p:guide orient="horz" pos="2160"/>
      </p:guideLst>
    </p:cSldViewPr>
  </p:slideViewPr>
  <p:notesTextViewPr>
    <p:cViewPr>
      <p:scale>
        <a:sx n="1" d="1"/>
        <a:sy n="1" d="1"/>
      </p:scale>
      <p:origin x="0" y="0"/>
    </p:cViewPr>
  </p:notesTextViewPr>
  <p:notesViewPr>
    <p:cSldViewPr snapToGrid="0">
      <p:cViewPr varScale="1">
        <p:scale>
          <a:sx n="82" d="100"/>
          <a:sy n="82" d="100"/>
        </p:scale>
        <p:origin x="2994"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5DD71D7-55AC-46BD-81B3-09AB2F9EFBD8}" type="datetimeFigureOut">
              <a:rPr lang="en-US" smtClean="0"/>
              <a:pPr/>
              <a:t>5/13/2015</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840BD58-3BFF-4EAF-BB8B-AC67FE801E47}" type="slidenum">
              <a:rPr lang="en-US" smtClean="0"/>
              <a:pPr/>
              <a:t>‹#›</a:t>
            </a:fld>
            <a:endParaRPr lang="en-US"/>
          </a:p>
        </p:txBody>
      </p:sp>
    </p:spTree>
    <p:extLst>
      <p:ext uri="{BB962C8B-B14F-4D97-AF65-F5344CB8AC3E}">
        <p14:creationId xmlns:p14="http://schemas.microsoft.com/office/powerpoint/2010/main" val="40105943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F89424F-BB59-4F4E-9822-4CA3E770FFD2}" type="datetimeFigureOut">
              <a:rPr lang="en-US" smtClean="0"/>
              <a:pPr/>
              <a:t>5/13/2015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0861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322CDD-9D6C-4F63-9EC2-648226624108}" type="slidenum">
              <a:rPr lang="en-US" smtClean="0"/>
              <a:pPr/>
              <a:t>‹#›</a:t>
            </a:fld>
            <a:endParaRPr lang="en-US"/>
          </a:p>
        </p:txBody>
      </p:sp>
    </p:spTree>
    <p:extLst>
      <p:ext uri="{BB962C8B-B14F-4D97-AF65-F5344CB8AC3E}">
        <p14:creationId xmlns:p14="http://schemas.microsoft.com/office/powerpoint/2010/main" val="8510265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8322CDD-9D6C-4F63-9EC2-648226624108}" type="slidenum">
              <a:rPr lang="en-US" smtClean="0"/>
              <a:pPr/>
              <a:t>1</a:t>
            </a:fld>
            <a:endParaRPr lang="en-US"/>
          </a:p>
        </p:txBody>
      </p:sp>
    </p:spTree>
    <p:extLst>
      <p:ext uri="{BB962C8B-B14F-4D97-AF65-F5344CB8AC3E}">
        <p14:creationId xmlns:p14="http://schemas.microsoft.com/office/powerpoint/2010/main" val="16295439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8322CDD-9D6C-4F63-9EC2-648226624108}" type="slidenum">
              <a:rPr lang="en-US" smtClean="0"/>
              <a:pPr/>
              <a:t>10</a:t>
            </a:fld>
            <a:endParaRPr lang="en-US"/>
          </a:p>
        </p:txBody>
      </p:sp>
    </p:spTree>
    <p:extLst>
      <p:ext uri="{BB962C8B-B14F-4D97-AF65-F5344CB8AC3E}">
        <p14:creationId xmlns:p14="http://schemas.microsoft.com/office/powerpoint/2010/main" val="40394441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68322CDD-9D6C-4F63-9EC2-648226624108}" type="slidenum">
              <a:rPr lang="en-US" smtClean="0"/>
              <a:pPr/>
              <a:t>11</a:t>
            </a:fld>
            <a:endParaRPr lang="en-US"/>
          </a:p>
        </p:txBody>
      </p:sp>
    </p:spTree>
    <p:extLst>
      <p:ext uri="{BB962C8B-B14F-4D97-AF65-F5344CB8AC3E}">
        <p14:creationId xmlns:p14="http://schemas.microsoft.com/office/powerpoint/2010/main" val="25342058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68322CDD-9D6C-4F63-9EC2-648226624108}" type="slidenum">
              <a:rPr lang="en-US" smtClean="0"/>
              <a:pPr/>
              <a:t>12</a:t>
            </a:fld>
            <a:endParaRPr lang="en-US"/>
          </a:p>
        </p:txBody>
      </p:sp>
    </p:spTree>
    <p:extLst>
      <p:ext uri="{BB962C8B-B14F-4D97-AF65-F5344CB8AC3E}">
        <p14:creationId xmlns:p14="http://schemas.microsoft.com/office/powerpoint/2010/main" val="32377396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8322CDD-9D6C-4F63-9EC2-648226624108}" type="slidenum">
              <a:rPr lang="en-US" smtClean="0"/>
              <a:pPr/>
              <a:t>13</a:t>
            </a:fld>
            <a:endParaRPr lang="en-US"/>
          </a:p>
        </p:txBody>
      </p:sp>
    </p:spTree>
    <p:extLst>
      <p:ext uri="{BB962C8B-B14F-4D97-AF65-F5344CB8AC3E}">
        <p14:creationId xmlns:p14="http://schemas.microsoft.com/office/powerpoint/2010/main" val="684069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8322CDD-9D6C-4F63-9EC2-648226624108}" type="slidenum">
              <a:rPr lang="en-US" smtClean="0"/>
              <a:pPr/>
              <a:t>14</a:t>
            </a:fld>
            <a:endParaRPr lang="en-US"/>
          </a:p>
        </p:txBody>
      </p:sp>
    </p:spTree>
    <p:extLst>
      <p:ext uri="{BB962C8B-B14F-4D97-AF65-F5344CB8AC3E}">
        <p14:creationId xmlns:p14="http://schemas.microsoft.com/office/powerpoint/2010/main" val="8635668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t>
            </a:r>
            <a:endParaRPr lang="en-US" dirty="0"/>
          </a:p>
        </p:txBody>
      </p:sp>
      <p:sp>
        <p:nvSpPr>
          <p:cNvPr id="4" name="Slide Number Placeholder 3"/>
          <p:cNvSpPr>
            <a:spLocks noGrp="1"/>
          </p:cNvSpPr>
          <p:nvPr>
            <p:ph type="sldNum" sz="quarter" idx="10"/>
          </p:nvPr>
        </p:nvSpPr>
        <p:spPr/>
        <p:txBody>
          <a:bodyPr/>
          <a:lstStyle/>
          <a:p>
            <a:fld id="{68322CDD-9D6C-4F63-9EC2-648226624108}" type="slidenum">
              <a:rPr lang="en-US" smtClean="0"/>
              <a:pPr/>
              <a:t>2</a:t>
            </a:fld>
            <a:endParaRPr lang="en-US"/>
          </a:p>
        </p:txBody>
      </p:sp>
    </p:spTree>
    <p:extLst>
      <p:ext uri="{BB962C8B-B14F-4D97-AF65-F5344CB8AC3E}">
        <p14:creationId xmlns:p14="http://schemas.microsoft.com/office/powerpoint/2010/main" val="17499679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endParaRPr lang="en-US" dirty="0"/>
          </a:p>
        </p:txBody>
      </p:sp>
      <p:sp>
        <p:nvSpPr>
          <p:cNvPr id="4" name="Slide Number Placeholder 3"/>
          <p:cNvSpPr>
            <a:spLocks noGrp="1"/>
          </p:cNvSpPr>
          <p:nvPr>
            <p:ph type="sldNum" sz="quarter" idx="10"/>
          </p:nvPr>
        </p:nvSpPr>
        <p:spPr/>
        <p:txBody>
          <a:bodyPr/>
          <a:lstStyle/>
          <a:p>
            <a:fld id="{68322CDD-9D6C-4F63-9EC2-648226624108}" type="slidenum">
              <a:rPr lang="en-US" smtClean="0"/>
              <a:pPr/>
              <a:t>3</a:t>
            </a:fld>
            <a:endParaRPr lang="en-US"/>
          </a:p>
        </p:txBody>
      </p:sp>
    </p:spTree>
    <p:extLst>
      <p:ext uri="{BB962C8B-B14F-4D97-AF65-F5344CB8AC3E}">
        <p14:creationId xmlns:p14="http://schemas.microsoft.com/office/powerpoint/2010/main" val="21648797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endParaRPr lang="en-US" dirty="0"/>
          </a:p>
        </p:txBody>
      </p:sp>
      <p:sp>
        <p:nvSpPr>
          <p:cNvPr id="4" name="Slide Number Placeholder 3"/>
          <p:cNvSpPr>
            <a:spLocks noGrp="1"/>
          </p:cNvSpPr>
          <p:nvPr>
            <p:ph type="sldNum" sz="quarter" idx="10"/>
          </p:nvPr>
        </p:nvSpPr>
        <p:spPr/>
        <p:txBody>
          <a:bodyPr/>
          <a:lstStyle/>
          <a:p>
            <a:fld id="{68322CDD-9D6C-4F63-9EC2-648226624108}" type="slidenum">
              <a:rPr lang="en-US" smtClean="0"/>
              <a:pPr/>
              <a:t>4</a:t>
            </a:fld>
            <a:endParaRPr lang="en-US"/>
          </a:p>
        </p:txBody>
      </p:sp>
    </p:spTree>
    <p:extLst>
      <p:ext uri="{BB962C8B-B14F-4D97-AF65-F5344CB8AC3E}">
        <p14:creationId xmlns:p14="http://schemas.microsoft.com/office/powerpoint/2010/main" val="11685725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68322CDD-9D6C-4F63-9EC2-648226624108}" type="slidenum">
              <a:rPr lang="en-US" smtClean="0"/>
              <a:pPr/>
              <a:t>5</a:t>
            </a:fld>
            <a:endParaRPr lang="en-US"/>
          </a:p>
        </p:txBody>
      </p:sp>
    </p:spTree>
    <p:extLst>
      <p:ext uri="{BB962C8B-B14F-4D97-AF65-F5344CB8AC3E}">
        <p14:creationId xmlns:p14="http://schemas.microsoft.com/office/powerpoint/2010/main" val="16020891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8322CDD-9D6C-4F63-9EC2-648226624108}" type="slidenum">
              <a:rPr lang="en-US" smtClean="0"/>
              <a:pPr/>
              <a:t>6</a:t>
            </a:fld>
            <a:endParaRPr lang="en-US"/>
          </a:p>
        </p:txBody>
      </p:sp>
    </p:spTree>
    <p:extLst>
      <p:ext uri="{BB962C8B-B14F-4D97-AF65-F5344CB8AC3E}">
        <p14:creationId xmlns:p14="http://schemas.microsoft.com/office/powerpoint/2010/main" val="20182041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8322CDD-9D6C-4F63-9EC2-648226624108}" type="slidenum">
              <a:rPr lang="en-US" smtClean="0"/>
              <a:pPr/>
              <a:t>7</a:t>
            </a:fld>
            <a:endParaRPr lang="en-US"/>
          </a:p>
        </p:txBody>
      </p:sp>
    </p:spTree>
    <p:extLst>
      <p:ext uri="{BB962C8B-B14F-4D97-AF65-F5344CB8AC3E}">
        <p14:creationId xmlns:p14="http://schemas.microsoft.com/office/powerpoint/2010/main" val="23097775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r>
              <a:rPr lang="en-US" sz="1200" baseline="0" dirty="0" smtClean="0"/>
              <a:t> </a:t>
            </a:r>
            <a:r>
              <a:rPr lang="en-US" sz="1200" dirty="0" smtClean="0"/>
              <a:t>   </a:t>
            </a:r>
            <a:r>
              <a:rPr lang="en-US" sz="1200" baseline="0" dirty="0" smtClean="0"/>
              <a:t>  </a:t>
            </a:r>
            <a:r>
              <a:rPr lang="en-US" dirty="0" smtClean="0"/>
              <a:t>   </a:t>
            </a:r>
            <a:endParaRPr lang="en-US" dirty="0"/>
          </a:p>
        </p:txBody>
      </p:sp>
      <p:sp>
        <p:nvSpPr>
          <p:cNvPr id="4" name="Slide Number Placeholder 3"/>
          <p:cNvSpPr>
            <a:spLocks noGrp="1"/>
          </p:cNvSpPr>
          <p:nvPr>
            <p:ph type="sldNum" sz="quarter" idx="10"/>
          </p:nvPr>
        </p:nvSpPr>
        <p:spPr/>
        <p:txBody>
          <a:bodyPr/>
          <a:lstStyle/>
          <a:p>
            <a:fld id="{68322CDD-9D6C-4F63-9EC2-648226624108}" type="slidenum">
              <a:rPr lang="en-US" smtClean="0"/>
              <a:pPr/>
              <a:t>8</a:t>
            </a:fld>
            <a:endParaRPr lang="en-US"/>
          </a:p>
        </p:txBody>
      </p:sp>
    </p:spTree>
    <p:extLst>
      <p:ext uri="{BB962C8B-B14F-4D97-AF65-F5344CB8AC3E}">
        <p14:creationId xmlns:p14="http://schemas.microsoft.com/office/powerpoint/2010/main" val="27437947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2"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68322CDD-9D6C-4F63-9EC2-648226624108}" type="slidenum">
              <a:rPr lang="en-US" smtClean="0"/>
              <a:pPr/>
              <a:t>9</a:t>
            </a:fld>
            <a:endParaRPr lang="en-US"/>
          </a:p>
        </p:txBody>
      </p:sp>
    </p:spTree>
    <p:extLst>
      <p:ext uri="{BB962C8B-B14F-4D97-AF65-F5344CB8AC3E}">
        <p14:creationId xmlns:p14="http://schemas.microsoft.com/office/powerpoint/2010/main" val="41461956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1"/>
            <a:ext cx="9144000" cy="4572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42900" y="4960137"/>
            <a:ext cx="5829300" cy="1463040"/>
          </a:xfrm>
        </p:spPr>
        <p:txBody>
          <a:bodyPr anchor="ctr">
            <a:normAutofit/>
          </a:bodyPr>
          <a:lstStyle>
            <a:lvl1pPr algn="r">
              <a:defRPr sz="4400" spc="200" baseline="0"/>
            </a:lvl1pPr>
          </a:lstStyle>
          <a:p>
            <a:r>
              <a:rPr lang="en-US" smtClean="0"/>
              <a:t>Click to edit Master title style</a:t>
            </a:r>
            <a:endParaRPr lang="en-US" dirty="0"/>
          </a:p>
        </p:txBody>
      </p:sp>
      <p:sp>
        <p:nvSpPr>
          <p:cNvPr id="3" name="Subtitle 2"/>
          <p:cNvSpPr>
            <a:spLocks noGrp="1"/>
          </p:cNvSpPr>
          <p:nvPr>
            <p:ph type="subTitle" idx="1"/>
          </p:nvPr>
        </p:nvSpPr>
        <p:spPr>
          <a:xfrm>
            <a:off x="6457950" y="4960137"/>
            <a:ext cx="2400300" cy="1463040"/>
          </a:xfrm>
        </p:spPr>
        <p:txBody>
          <a:bodyPr lIns="91440" rIns="91440" anchor="ctr">
            <a:normAutofit/>
          </a:bodyPr>
          <a:lstStyle>
            <a:lvl1pPr marL="0" indent="0" algn="l">
              <a:lnSpc>
                <a:spcPct val="100000"/>
              </a:lnSpc>
              <a:spcBef>
                <a:spcPts val="0"/>
              </a:spcBef>
              <a:buNone/>
              <a:defRPr sz="1600">
                <a:solidFill>
                  <a:schemeClr val="tx1">
                    <a:lumMod val="90000"/>
                    <a:lumOff val="10000"/>
                  </a:schemeClr>
                </a:solidFill>
              </a:defRPr>
            </a:lvl1pPr>
            <a:lvl2pPr marL="457189" indent="0" algn="ctr">
              <a:buNone/>
              <a:defRPr sz="1600"/>
            </a:lvl2pPr>
            <a:lvl3pPr marL="914377" indent="0" algn="ctr">
              <a:buNone/>
              <a:defRPr sz="16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96DFF08F-DC6B-4601-B491-B0F83F6DD2DA}" type="datetimeFigureOut">
              <a:rPr lang="en-US" smtClean="0"/>
              <a:pPr/>
              <a:t>5/13/2015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cxnSp>
        <p:nvCxnSpPr>
          <p:cNvPr id="8" name="Straight Connector 7"/>
          <p:cNvCxnSpPr/>
          <p:nvPr/>
        </p:nvCxnSpPr>
        <p:spPr>
          <a:xfrm flipV="1">
            <a:off x="629013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9" name="Rectangle 8"/>
          <p:cNvSpPr/>
          <p:nvPr userDrawn="1"/>
        </p:nvSpPr>
        <p:spPr>
          <a:xfrm>
            <a:off x="0" y="5888736"/>
            <a:ext cx="9144000" cy="109728"/>
          </a:xfrm>
          <a:prstGeom prst="rect">
            <a:avLst/>
          </a:prstGeom>
          <a:ln>
            <a:noFill/>
          </a:ln>
          <a:effectLst>
            <a:outerShdw blurRad="25400" dist="25400" dir="54000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Rectangle 9"/>
          <p:cNvSpPr/>
          <p:nvPr userDrawn="1"/>
        </p:nvSpPr>
        <p:spPr>
          <a:xfrm>
            <a:off x="0" y="5888736"/>
            <a:ext cx="9144000" cy="109728"/>
          </a:xfrm>
          <a:prstGeom prst="rect">
            <a:avLst/>
          </a:prstGeom>
          <a:ln>
            <a:noFill/>
          </a:ln>
          <a:effectLst>
            <a:innerShdw blurRad="25400" dist="12700" dir="16200000">
              <a:schemeClr val="accent1">
                <a:lumMod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1668927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pPr/>
              <a:t>‹#›</a:t>
            </a:fld>
            <a:endParaRPr lang="en-US"/>
          </a:p>
        </p:txBody>
      </p:sp>
    </p:spTree>
    <p:extLst>
      <p:ext uri="{BB962C8B-B14F-4D97-AF65-F5344CB8AC3E}">
        <p14:creationId xmlns:p14="http://schemas.microsoft.com/office/powerpoint/2010/main" val="2104471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762000"/>
            <a:ext cx="1971675" cy="5410200"/>
          </a:xfrm>
        </p:spPr>
        <p:txBody>
          <a:bodyPr vert="eaVert" lIns="45720" tIns="91440" rIns="45720" bIns="9144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742951" y="762000"/>
            <a:ext cx="5686425"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pPr/>
              <a:t>‹#›</a:t>
            </a:fld>
            <a:endParaRPr lang="en-US"/>
          </a:p>
        </p:txBody>
      </p:sp>
      <p:cxnSp>
        <p:nvCxnSpPr>
          <p:cNvPr id="7" name="Straight Connector 6"/>
          <p:cNvCxnSpPr/>
          <p:nvPr/>
        </p:nvCxnSpPr>
        <p:spPr>
          <a:xfrm rot="5400000" flipV="1">
            <a:off x="7543800" y="173563"/>
            <a:ext cx="0" cy="6858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43155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pPr/>
              <a:t>‹#›</a:t>
            </a:fld>
            <a:endParaRPr lang="en-US"/>
          </a:p>
        </p:txBody>
      </p:sp>
    </p:spTree>
    <p:extLst>
      <p:ext uri="{BB962C8B-B14F-4D97-AF65-F5344CB8AC3E}">
        <p14:creationId xmlns:p14="http://schemas.microsoft.com/office/powerpoint/2010/main" val="1832304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1"/>
            <a:ext cx="9144000" cy="457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4960137"/>
            <a:ext cx="5829300" cy="1463040"/>
          </a:xfrm>
        </p:spPr>
        <p:txBody>
          <a:bodyPr anchor="ctr">
            <a:normAutofit/>
          </a:bodyPr>
          <a:lstStyle>
            <a:lvl1pPr algn="r">
              <a:defRPr sz="4400" b="0" spc="200" baseline="0"/>
            </a:lvl1pPr>
          </a:lstStyle>
          <a:p>
            <a:r>
              <a:rPr lang="en-US" smtClean="0"/>
              <a:t>Click to edit Master title style</a:t>
            </a:r>
            <a:endParaRPr lang="en-US" dirty="0"/>
          </a:p>
        </p:txBody>
      </p:sp>
      <p:sp>
        <p:nvSpPr>
          <p:cNvPr id="3" name="Text Placeholder 2"/>
          <p:cNvSpPr>
            <a:spLocks noGrp="1"/>
          </p:cNvSpPr>
          <p:nvPr>
            <p:ph type="body" idx="1"/>
          </p:nvPr>
        </p:nvSpPr>
        <p:spPr>
          <a:xfrm>
            <a:off x="6457950" y="4960137"/>
            <a:ext cx="2400300" cy="1463040"/>
          </a:xfrm>
        </p:spPr>
        <p:txBody>
          <a:bodyPr lIns="91440" rIns="91440" anchor="ctr">
            <a:normAutofit/>
          </a:bodyPr>
          <a:lstStyle>
            <a:lvl1pPr marL="0" indent="0">
              <a:lnSpc>
                <a:spcPct val="100000"/>
              </a:lnSpc>
              <a:spcBef>
                <a:spcPts val="0"/>
              </a:spcBef>
              <a:buNone/>
              <a:defRPr sz="1600">
                <a:solidFill>
                  <a:schemeClr val="tx1">
                    <a:lumMod val="90000"/>
                    <a:lumOff val="10000"/>
                  </a:schemeClr>
                </a:solidFill>
              </a:defRPr>
            </a:lvl1pPr>
            <a:lvl2pPr marL="457189" indent="0">
              <a:buNone/>
              <a:defRPr sz="16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6DFF08F-DC6B-4601-B491-B0F83F6DD2DA}" type="datetimeFigureOut">
              <a:rPr lang="en-US" smtClean="0"/>
              <a:pPr/>
              <a:t>5/13/2015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cxnSp>
        <p:nvCxnSpPr>
          <p:cNvPr id="8" name="Straight Connector 7"/>
          <p:cNvCxnSpPr/>
          <p:nvPr/>
        </p:nvCxnSpPr>
        <p:spPr>
          <a:xfrm flipV="1">
            <a:off x="629013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bwMode="hidden">
          <a:xfrm>
            <a:off x="5815305" y="283"/>
            <a:ext cx="3326788" cy="6856286"/>
          </a:xfrm>
          <a:prstGeom prst="rect">
            <a:avLst/>
          </a:prstGeom>
        </p:spPr>
      </p:pic>
      <p:sp>
        <p:nvSpPr>
          <p:cNvPr id="10" name="Rectangle 9"/>
          <p:cNvSpPr/>
          <p:nvPr userDrawn="1"/>
        </p:nvSpPr>
        <p:spPr>
          <a:xfrm>
            <a:off x="5780313" y="0"/>
            <a:ext cx="41148" cy="6858000"/>
          </a:xfrm>
          <a:prstGeom prst="rect">
            <a:avLst/>
          </a:prstGeom>
          <a:ln>
            <a:noFill/>
          </a:ln>
          <a:effectLst>
            <a:outerShdw blurRad="25400" dist="254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Rectangle 10"/>
          <p:cNvSpPr/>
          <p:nvPr userDrawn="1"/>
        </p:nvSpPr>
        <p:spPr>
          <a:xfrm>
            <a:off x="5780313" y="0"/>
            <a:ext cx="41148" cy="6858000"/>
          </a:xfrm>
          <a:prstGeom prst="rect">
            <a:avLst/>
          </a:prstGeom>
          <a:ln>
            <a:noFill/>
          </a:ln>
          <a:effectLst>
            <a:innerShdw blurRad="25400" dist="127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347860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290054" cy="1499616"/>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768096" y="2286000"/>
            <a:ext cx="35661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91990" y="2286000"/>
            <a:ext cx="35661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1375A4-56A4-47D6-9801-1991572033F7}" type="slidenum">
              <a:rPr lang="en-US" smtClean="0"/>
              <a:pPr/>
              <a:t>‹#›</a:t>
            </a:fld>
            <a:endParaRPr lang="en-US"/>
          </a:p>
        </p:txBody>
      </p:sp>
    </p:spTree>
    <p:extLst>
      <p:ext uri="{BB962C8B-B14F-4D97-AF65-F5344CB8AC3E}">
        <p14:creationId xmlns:p14="http://schemas.microsoft.com/office/powerpoint/2010/main" val="2953179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768096" y="585216"/>
            <a:ext cx="7290054" cy="1499616"/>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768096" y="2179636"/>
            <a:ext cx="3566160" cy="822960"/>
          </a:xfrm>
        </p:spPr>
        <p:txBody>
          <a:bodyPr lIns="137160" rIns="137160" anchor="ctr">
            <a:normAutofit/>
          </a:bodyPr>
          <a:lstStyle>
            <a:lvl1pPr marL="0" indent="0">
              <a:spcBef>
                <a:spcPts val="0"/>
              </a:spcBef>
              <a:spcAft>
                <a:spcPts val="0"/>
              </a:spcAft>
              <a:buNone/>
              <a:defRPr sz="2200" b="0" cap="none" baseline="0">
                <a:solidFill>
                  <a:schemeClr val="accent2">
                    <a:lumMod val="75000"/>
                  </a:schemeClr>
                </a:solidFill>
                <a:latin typeface="+mn-lt"/>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68096" y="2967788"/>
            <a:ext cx="3566160" cy="33415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91990" y="2179636"/>
            <a:ext cx="3566160" cy="822960"/>
          </a:xfrm>
        </p:spPr>
        <p:txBody>
          <a:bodyPr lIns="137160" rIns="137160" anchor="ctr">
            <a:normAutofit/>
          </a:bodyPr>
          <a:lstStyle>
            <a:lvl1pPr marL="0" indent="0">
              <a:spcBef>
                <a:spcPts val="0"/>
              </a:spcBef>
              <a:spcAft>
                <a:spcPts val="0"/>
              </a:spcAft>
              <a:buNone/>
              <a:defRPr lang="en-US" sz="2200" b="0" kern="1200" cap="none" baseline="0" dirty="0">
                <a:solidFill>
                  <a:schemeClr val="accent2">
                    <a:lumMod val="75000"/>
                  </a:schemeClr>
                </a:solidFill>
                <a:latin typeface="+mn-lt"/>
                <a:ea typeface="+mn-ea"/>
                <a:cs typeface="+mn-cs"/>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marL="0" lvl="0" indent="0" algn="l" defTabSz="914377" rtl="0" eaLnBrk="1" latinLnBrk="0" hangingPunct="1">
              <a:lnSpc>
                <a:spcPct val="90000"/>
              </a:lnSpc>
              <a:spcBef>
                <a:spcPts val="1800"/>
              </a:spcBef>
              <a:buNone/>
            </a:pPr>
            <a:r>
              <a:rPr lang="en-US" smtClean="0"/>
              <a:t>Click to edit Master text styles</a:t>
            </a:r>
          </a:p>
        </p:txBody>
      </p:sp>
      <p:sp>
        <p:nvSpPr>
          <p:cNvPr id="6" name="Content Placeholder 5"/>
          <p:cNvSpPr>
            <a:spLocks noGrp="1"/>
          </p:cNvSpPr>
          <p:nvPr>
            <p:ph sz="quarter" idx="4"/>
          </p:nvPr>
        </p:nvSpPr>
        <p:spPr>
          <a:xfrm>
            <a:off x="4491990" y="2967788"/>
            <a:ext cx="3566160" cy="33415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31375A4-56A4-47D6-9801-1991572033F7}" type="slidenum">
              <a:rPr lang="en-US" smtClean="0"/>
              <a:pPr/>
              <a:t>‹#›</a:t>
            </a:fld>
            <a:endParaRPr lang="en-US"/>
          </a:p>
        </p:txBody>
      </p:sp>
    </p:spTree>
    <p:extLst>
      <p:ext uri="{BB962C8B-B14F-4D97-AF65-F5344CB8AC3E}">
        <p14:creationId xmlns:p14="http://schemas.microsoft.com/office/powerpoint/2010/main" val="3392599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31375A4-56A4-47D6-9801-1991572033F7}" type="slidenum">
              <a:rPr lang="en-US" smtClean="0"/>
              <a:pPr/>
              <a:t>‹#›</a:t>
            </a:fld>
            <a:endParaRPr lang="en-US"/>
          </a:p>
        </p:txBody>
      </p:sp>
    </p:spTree>
    <p:extLst>
      <p:ext uri="{BB962C8B-B14F-4D97-AF65-F5344CB8AC3E}">
        <p14:creationId xmlns:p14="http://schemas.microsoft.com/office/powerpoint/2010/main" val="25450703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31375A4-56A4-47D6-9801-1991572033F7}" type="slidenum">
              <a:rPr lang="en-US" smtClean="0"/>
              <a:pPr/>
              <a:t>‹#›</a:t>
            </a:fld>
            <a:endParaRPr lang="en-US"/>
          </a:p>
        </p:txBody>
      </p:sp>
    </p:spTree>
    <p:extLst>
      <p:ext uri="{BB962C8B-B14F-4D97-AF65-F5344CB8AC3E}">
        <p14:creationId xmlns:p14="http://schemas.microsoft.com/office/powerpoint/2010/main" val="2873241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768096" y="471509"/>
            <a:ext cx="3291840" cy="1737360"/>
          </a:xfrm>
        </p:spPr>
        <p:txBody>
          <a:bodyPr>
            <a:noAutofit/>
          </a:bodyPr>
          <a:lstStyle>
            <a:lvl1pPr>
              <a:lnSpc>
                <a:spcPct val="80000"/>
              </a:lnSpc>
              <a:defRPr sz="3600"/>
            </a:lvl1pPr>
          </a:lstStyle>
          <a:p>
            <a:r>
              <a:rPr lang="en-US" smtClean="0"/>
              <a:t>Click to edit Master title style</a:t>
            </a:r>
            <a:endParaRPr lang="en-US" dirty="0"/>
          </a:p>
        </p:txBody>
      </p:sp>
      <p:sp>
        <p:nvSpPr>
          <p:cNvPr id="3" name="Content Placeholder 2"/>
          <p:cNvSpPr>
            <a:spLocks noGrp="1"/>
          </p:cNvSpPr>
          <p:nvPr>
            <p:ph idx="1"/>
          </p:nvPr>
        </p:nvSpPr>
        <p:spPr>
          <a:xfrm>
            <a:off x="4286250" y="822960"/>
            <a:ext cx="4258818" cy="5184648"/>
          </a:xfrm>
        </p:spPr>
        <p:txBody>
          <a:bodyPr>
            <a:normAutofit/>
          </a:bodyPr>
          <a:lstStyle>
            <a:lvl1pPr>
              <a:defRPr sz="2000"/>
            </a:lvl1pPr>
            <a:lvl2pPr>
              <a:defRPr sz="16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68096" y="2257506"/>
            <a:ext cx="3291840" cy="3762294"/>
          </a:xfrm>
        </p:spPr>
        <p:txBody>
          <a:bodyPr lIns="91440" rIns="91440">
            <a:normAutofit/>
          </a:bodyPr>
          <a:lstStyle>
            <a:lvl1pPr marL="0" indent="0">
              <a:lnSpc>
                <a:spcPct val="108000"/>
              </a:lnSpc>
              <a:spcBef>
                <a:spcPts val="600"/>
              </a:spcBef>
              <a:buNone/>
              <a:defRPr sz="16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1375A4-56A4-47D6-9801-1991572033F7}" type="slidenum">
              <a:rPr lang="en-US" smtClean="0"/>
              <a:pPr/>
              <a:t>‹#›</a:t>
            </a:fld>
            <a:endParaRPr lang="en-US"/>
          </a:p>
        </p:txBody>
      </p:sp>
      <p:pic>
        <p:nvPicPr>
          <p:cNvPr id="9" name="Picture 8"/>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bwMode="hidden">
          <a:xfrm>
            <a:off x="5815305" y="283"/>
            <a:ext cx="3326788" cy="6856286"/>
          </a:xfrm>
          <a:prstGeom prst="rect">
            <a:avLst/>
          </a:prstGeom>
        </p:spPr>
      </p:pic>
      <p:sp>
        <p:nvSpPr>
          <p:cNvPr id="10" name="Rectangle 9"/>
          <p:cNvSpPr/>
          <p:nvPr userDrawn="1"/>
        </p:nvSpPr>
        <p:spPr>
          <a:xfrm>
            <a:off x="5780313" y="0"/>
            <a:ext cx="41148" cy="6858000"/>
          </a:xfrm>
          <a:prstGeom prst="rect">
            <a:avLst/>
          </a:prstGeom>
          <a:ln>
            <a:noFill/>
          </a:ln>
          <a:effectLst>
            <a:outerShdw blurRad="25400" dist="254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Rectangle 10"/>
          <p:cNvSpPr/>
          <p:nvPr userDrawn="1"/>
        </p:nvSpPr>
        <p:spPr>
          <a:xfrm>
            <a:off x="5780313" y="0"/>
            <a:ext cx="41148" cy="6858000"/>
          </a:xfrm>
          <a:prstGeom prst="rect">
            <a:avLst/>
          </a:prstGeom>
          <a:ln>
            <a:noFill/>
          </a:ln>
          <a:effectLst>
            <a:innerShdw blurRad="25400" dist="127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3526709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4960138"/>
            <a:ext cx="5829300" cy="1463040"/>
          </a:xfrm>
        </p:spPr>
        <p:txBody>
          <a:bodyPr anchor="ctr">
            <a:normAutofit/>
          </a:bodyPr>
          <a:lstStyle>
            <a:lvl1pPr algn="r">
              <a:defRPr sz="4400" spc="2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1"/>
            <a:ext cx="9141714" cy="4572000"/>
          </a:xfrm>
          <a:solidFill>
            <a:schemeClr val="accent2">
              <a:lumMod val="60000"/>
              <a:lumOff val="40000"/>
            </a:schemeClr>
          </a:solidFill>
        </p:spPr>
        <p:txBody>
          <a:bodyPr lIns="457200" tIns="365760"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dirty="0"/>
          </a:p>
        </p:txBody>
      </p:sp>
      <p:sp>
        <p:nvSpPr>
          <p:cNvPr id="4" name="Text Placeholder 3"/>
          <p:cNvSpPr>
            <a:spLocks noGrp="1"/>
          </p:cNvSpPr>
          <p:nvPr>
            <p:ph type="body" sz="half" idx="2"/>
          </p:nvPr>
        </p:nvSpPr>
        <p:spPr>
          <a:xfrm>
            <a:off x="6457950" y="4960138"/>
            <a:ext cx="2400300" cy="1463040"/>
          </a:xfrm>
        </p:spPr>
        <p:txBody>
          <a:bodyPr lIns="91440" rIns="91440" anchor="ctr">
            <a:normAutofit/>
          </a:bodyPr>
          <a:lstStyle>
            <a:lvl1pPr marL="0" indent="0">
              <a:lnSpc>
                <a:spcPct val="100000"/>
              </a:lnSpc>
              <a:spcBef>
                <a:spcPts val="0"/>
              </a:spcBef>
              <a:buNone/>
              <a:defRPr sz="1600">
                <a:solidFill>
                  <a:schemeClr val="tx1">
                    <a:lumMod val="90000"/>
                    <a:lumOff val="10000"/>
                  </a:schemeClr>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1375A4-56A4-47D6-9801-1991572033F7}" type="slidenum">
              <a:rPr lang="en-US" smtClean="0"/>
              <a:pPr/>
              <a:t>‹#›</a:t>
            </a:fld>
            <a:endParaRPr lang="en-US"/>
          </a:p>
        </p:txBody>
      </p:sp>
      <p:cxnSp>
        <p:nvCxnSpPr>
          <p:cNvPr id="9" name="Straight Connector 8"/>
          <p:cNvCxnSpPr/>
          <p:nvPr/>
        </p:nvCxnSpPr>
        <p:spPr>
          <a:xfrm flipV="1">
            <a:off x="629013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02038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8096" y="585216"/>
            <a:ext cx="7290054" cy="1499616"/>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68096" y="2286000"/>
            <a:ext cx="7290055" cy="4023360"/>
          </a:xfrm>
          <a:prstGeom prst="rect">
            <a:avLst/>
          </a:prstGeom>
        </p:spPr>
        <p:txBody>
          <a:bodyPr vert="horz" lIns="45720" tIns="45720" rIns="4572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8097" y="6470704"/>
            <a:ext cx="1615607"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endParaRPr lang="en-US"/>
          </a:p>
        </p:txBody>
      </p:sp>
      <p:sp>
        <p:nvSpPr>
          <p:cNvPr id="5" name="Footer Placeholder 4"/>
          <p:cNvSpPr>
            <a:spLocks noGrp="1"/>
          </p:cNvSpPr>
          <p:nvPr>
            <p:ph type="ftr" sz="quarter" idx="3"/>
          </p:nvPr>
        </p:nvSpPr>
        <p:spPr>
          <a:xfrm>
            <a:off x="3632200" y="6470704"/>
            <a:ext cx="4426094" cy="274320"/>
          </a:xfrm>
          <a:prstGeom prst="rect">
            <a:avLst/>
          </a:prstGeom>
        </p:spPr>
        <p:txBody>
          <a:bodyPr vert="horz" lIns="91440" tIns="45720" rIns="91440" bIns="45720" rtlCol="0" anchor="ctr"/>
          <a:lstStyle>
            <a:lvl1pPr algn="r">
              <a:defRPr sz="1000" cap="all" baseline="0">
                <a:solidFill>
                  <a:schemeClr val="tx1">
                    <a:lumMod val="90000"/>
                    <a:lumOff val="10000"/>
                  </a:schemeClr>
                </a:solidFill>
                <a:latin typeface="+mj-lt"/>
              </a:defRPr>
            </a:lvl1pPr>
          </a:lstStyle>
          <a:p>
            <a:endParaRPr lang="en-US" dirty="0"/>
          </a:p>
        </p:txBody>
      </p:sp>
      <p:sp>
        <p:nvSpPr>
          <p:cNvPr id="6" name="Slide Number Placeholder 5"/>
          <p:cNvSpPr>
            <a:spLocks noGrp="1"/>
          </p:cNvSpPr>
          <p:nvPr>
            <p:ph type="sldNum" sz="quarter" idx="4"/>
          </p:nvPr>
        </p:nvSpPr>
        <p:spPr>
          <a:xfrm>
            <a:off x="8128000" y="6470704"/>
            <a:ext cx="730250"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fld id="{E31375A4-56A4-47D6-9801-1991572033F7}" type="slidenum">
              <a:rPr lang="en-US" smtClean="0"/>
              <a:pPr/>
              <a:t>‹#›</a:t>
            </a:fld>
            <a:endParaRPr lang="en-US"/>
          </a:p>
        </p:txBody>
      </p:sp>
      <p:cxnSp>
        <p:nvCxnSpPr>
          <p:cNvPr id="7" name="Straight Connector 6"/>
          <p:cNvCxnSpPr/>
          <p:nvPr/>
        </p:nvCxnSpPr>
        <p:spPr>
          <a:xfrm flipV="1">
            <a:off x="571500" y="826324"/>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8" name="Rectangle 7"/>
          <p:cNvSpPr/>
          <p:nvPr userDrawn="1"/>
        </p:nvSpPr>
        <p:spPr>
          <a:xfrm>
            <a:off x="0" y="6257036"/>
            <a:ext cx="9144000" cy="54864"/>
          </a:xfrm>
          <a:prstGeom prst="rect">
            <a:avLst/>
          </a:prstGeom>
          <a:ln>
            <a:noFill/>
          </a:ln>
          <a:effectLst>
            <a:outerShdw blurRad="25400" dist="25400" dir="54000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Rectangle 8"/>
          <p:cNvSpPr/>
          <p:nvPr userDrawn="1"/>
        </p:nvSpPr>
        <p:spPr>
          <a:xfrm>
            <a:off x="0" y="6257036"/>
            <a:ext cx="9144000" cy="54864"/>
          </a:xfrm>
          <a:prstGeom prst="rect">
            <a:avLst/>
          </a:prstGeom>
          <a:ln>
            <a:noFill/>
          </a:ln>
          <a:effectLst>
            <a:innerShdw blurRad="25400" dist="12700" dir="16200000">
              <a:schemeClr val="accent1">
                <a:lumMod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1316195333"/>
      </p:ext>
    </p:extLst>
  </p:cSld>
  <p:clrMap bg1="lt1" tx1="dk1" bg2="lt2" tx2="dk2" accent1="accent1" accent2="accent2" accent3="accent3" accent4="accent4" accent5="accent5" accent6="accent6" hlink="hlink" folHlink="folHlink"/>
  <p:sldLayoutIdLst>
    <p:sldLayoutId id="2147483791" r:id="rId1"/>
    <p:sldLayoutId id="2147483792" r:id="rId2"/>
    <p:sldLayoutId id="2147483793" r:id="rId3"/>
    <p:sldLayoutId id="2147483794" r:id="rId4"/>
    <p:sldLayoutId id="2147483795" r:id="rId5"/>
    <p:sldLayoutId id="2147483796" r:id="rId6"/>
    <p:sldLayoutId id="2147483797" r:id="rId7"/>
    <p:sldLayoutId id="2147483798" r:id="rId8"/>
    <p:sldLayoutId id="2147483799" r:id="rId9"/>
    <p:sldLayoutId id="2147483800" r:id="rId10"/>
    <p:sldLayoutId id="214748380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sldNum="0" hdr="0" ftr="0" dt="0"/>
  <p:txStyles>
    <p:titleStyle>
      <a:lvl1pPr algn="l" defTabSz="914377" rtl="0" eaLnBrk="1" latinLnBrk="0" hangingPunct="1">
        <a:lnSpc>
          <a:spcPct val="80000"/>
        </a:lnSpc>
        <a:spcBef>
          <a:spcPct val="0"/>
        </a:spcBef>
        <a:buNone/>
        <a:defRPr sz="4400" kern="1200" cap="all" spc="100" baseline="0">
          <a:solidFill>
            <a:schemeClr val="tx1">
              <a:lumMod val="90000"/>
              <a:lumOff val="10000"/>
            </a:schemeClr>
          </a:solidFill>
          <a:latin typeface="+mj-lt"/>
          <a:ea typeface="+mj-ea"/>
          <a:cs typeface="+mj-cs"/>
        </a:defRPr>
      </a:lvl1pPr>
    </p:titleStyle>
    <p:bodyStyle>
      <a:lvl1pPr marL="91440" indent="-91440" algn="l" defTabSz="914377"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600" kern="1200">
          <a:solidFill>
            <a:schemeClr val="tx1"/>
          </a:solidFill>
          <a:latin typeface="+mn-lt"/>
          <a:ea typeface="+mn-ea"/>
          <a:cs typeface="+mn-cs"/>
        </a:defRPr>
      </a:lvl2pPr>
      <a:lvl3pPr marL="44805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3pPr>
      <a:lvl4pPr marL="59436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4pPr>
      <a:lvl5pPr marL="77724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5pPr>
      <a:lvl6pPr marL="91440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6pPr>
      <a:lvl7pPr marL="1060704"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7pPr>
      <a:lvl8pPr marL="1216152"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8pPr>
      <a:lvl9pPr marL="136245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0040" y="4609617"/>
            <a:ext cx="5829300" cy="1463040"/>
          </a:xfrm>
        </p:spPr>
        <p:txBody>
          <a:bodyPr anchor="t">
            <a:noAutofit/>
          </a:bodyPr>
          <a:lstStyle/>
          <a:p>
            <a:pPr algn="l"/>
            <a:r>
              <a:rPr lang="en-US" sz="2000" b="1" dirty="0">
                <a:latin typeface="+mn-lt"/>
              </a:rPr>
              <a:t>Using GIS and Open Source Information to Study Effects of China’s Reclamation Projects on Change of Regional Military </a:t>
            </a:r>
            <a:r>
              <a:rPr lang="en-US" sz="2000" b="1" dirty="0" smtClean="0">
                <a:latin typeface="+mn-lt"/>
              </a:rPr>
              <a:t>Strength in the South China Sea </a:t>
            </a:r>
            <a:endParaRPr lang="en-US" sz="2000" b="1" dirty="0">
              <a:latin typeface="+mn-lt"/>
            </a:endParaRPr>
          </a:p>
        </p:txBody>
      </p:sp>
      <p:sp>
        <p:nvSpPr>
          <p:cNvPr id="3" name="Subtitle 2"/>
          <p:cNvSpPr>
            <a:spLocks noGrp="1"/>
          </p:cNvSpPr>
          <p:nvPr>
            <p:ph type="subTitle" idx="1"/>
          </p:nvPr>
        </p:nvSpPr>
        <p:spPr>
          <a:xfrm>
            <a:off x="320040" y="6010871"/>
            <a:ext cx="7543800" cy="520781"/>
          </a:xfrm>
        </p:spPr>
        <p:txBody>
          <a:bodyPr>
            <a:noAutofit/>
          </a:bodyPr>
          <a:lstStyle/>
          <a:p>
            <a:r>
              <a:rPr lang="en-US" sz="1200" dirty="0">
                <a:latin typeface="+mn-lt"/>
              </a:rPr>
              <a:t>Robert Qi</a:t>
            </a:r>
          </a:p>
          <a:p>
            <a:r>
              <a:rPr lang="en-US" sz="1200" dirty="0" smtClean="0">
                <a:latin typeface="+mn-lt"/>
              </a:rPr>
              <a:t>5/13/2015</a:t>
            </a:r>
            <a:endParaRPr lang="en-US" sz="1200" dirty="0">
              <a:latin typeface="+mn-lt"/>
            </a:endParaRPr>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53749" y="0"/>
            <a:ext cx="7598093" cy="4557713"/>
          </a:xfrm>
          <a:prstGeom prst="rect">
            <a:avLst/>
          </a:prstGeom>
          <a:effectLst>
            <a:outerShdw blurRad="50800" dist="38100" dir="5400000" algn="t" rotWithShape="0">
              <a:prstClr val="black">
                <a:alpha val="40000"/>
              </a:prstClr>
            </a:outerShdw>
          </a:effectLst>
        </p:spPr>
      </p:pic>
      <p:sp>
        <p:nvSpPr>
          <p:cNvPr id="5" name="Rectangle 4"/>
          <p:cNvSpPr/>
          <p:nvPr/>
        </p:nvSpPr>
        <p:spPr>
          <a:xfrm>
            <a:off x="5469790" y="4192916"/>
            <a:ext cx="2733441" cy="430887"/>
          </a:xfrm>
          <a:prstGeom prst="rect">
            <a:avLst/>
          </a:prstGeom>
        </p:spPr>
        <p:txBody>
          <a:bodyPr wrap="none">
            <a:spAutoFit/>
          </a:bodyPr>
          <a:lstStyle/>
          <a:p>
            <a:r>
              <a:rPr lang="en-US" sz="1100" b="1" dirty="0" smtClean="0">
                <a:solidFill>
                  <a:schemeClr val="bg1"/>
                </a:solidFill>
              </a:rPr>
              <a:t>Construction on Johnson South Reef</a:t>
            </a:r>
          </a:p>
          <a:p>
            <a:r>
              <a:rPr lang="en-US" sz="1100" dirty="0" smtClean="0"/>
              <a:t>Photograph: Armed Forces Of The Philippines</a:t>
            </a:r>
            <a:endParaRPr lang="en-US" sz="1100" b="1" dirty="0"/>
          </a:p>
        </p:txBody>
      </p:sp>
      <p:sp>
        <p:nvSpPr>
          <p:cNvPr id="6" name="Subtitle 2"/>
          <p:cNvSpPr txBox="1">
            <a:spLocks/>
          </p:cNvSpPr>
          <p:nvPr/>
        </p:nvSpPr>
        <p:spPr>
          <a:xfrm>
            <a:off x="6289950" y="5601601"/>
            <a:ext cx="1638858" cy="368018"/>
          </a:xfrm>
          <a:prstGeom prst="rect">
            <a:avLst/>
          </a:prstGeom>
        </p:spPr>
        <p:txBody>
          <a:bodyPr vert="horz" lIns="91440" tIns="45720" rIns="91440" bIns="45720" rtlCol="0" anchor="ctr">
            <a:noAutofit/>
          </a:bodyPr>
          <a:lstStyle>
            <a:lvl1pPr marL="0" indent="0" algn="l" defTabSz="914377" rtl="0" eaLnBrk="1" latinLnBrk="0" hangingPunct="1">
              <a:lnSpc>
                <a:spcPct val="100000"/>
              </a:lnSpc>
              <a:spcBef>
                <a:spcPts val="0"/>
              </a:spcBef>
              <a:spcAft>
                <a:spcPts val="200"/>
              </a:spcAft>
              <a:buClr>
                <a:schemeClr val="accent2"/>
              </a:buClr>
              <a:buSzPct val="100000"/>
              <a:buFont typeface="Tw Cen MT" panose="020B0602020104020603" pitchFamily="34" charset="0"/>
              <a:buNone/>
              <a:defRPr sz="1600" kern="1200">
                <a:solidFill>
                  <a:schemeClr val="tx1">
                    <a:lumMod val="90000"/>
                    <a:lumOff val="10000"/>
                  </a:schemeClr>
                </a:solidFill>
                <a:latin typeface="+mn-lt"/>
                <a:ea typeface="+mn-ea"/>
                <a:cs typeface="+mn-cs"/>
              </a:defRPr>
            </a:lvl1pPr>
            <a:lvl2pPr marL="457189" indent="0" algn="ctr" defTabSz="914377" rtl="0" eaLnBrk="1" latinLnBrk="0" hangingPunct="1">
              <a:lnSpc>
                <a:spcPct val="90000"/>
              </a:lnSpc>
              <a:spcBef>
                <a:spcPts val="200"/>
              </a:spcBef>
              <a:spcAft>
                <a:spcPts val="400"/>
              </a:spcAft>
              <a:buClr>
                <a:schemeClr val="accent2"/>
              </a:buClr>
              <a:buFont typeface="Wingdings 3" pitchFamily="18" charset="2"/>
              <a:buNone/>
              <a:defRPr sz="1600" kern="1200">
                <a:solidFill>
                  <a:schemeClr val="tx1"/>
                </a:solidFill>
                <a:latin typeface="+mn-lt"/>
                <a:ea typeface="+mn-ea"/>
                <a:cs typeface="+mn-cs"/>
              </a:defRPr>
            </a:lvl2pPr>
            <a:lvl3pPr marL="914377" indent="0" algn="ctr" defTabSz="914377" rtl="0" eaLnBrk="1" latinLnBrk="0" hangingPunct="1">
              <a:lnSpc>
                <a:spcPct val="90000"/>
              </a:lnSpc>
              <a:spcBef>
                <a:spcPts val="200"/>
              </a:spcBef>
              <a:spcAft>
                <a:spcPts val="400"/>
              </a:spcAft>
              <a:buClr>
                <a:schemeClr val="accent2"/>
              </a:buClr>
              <a:buFont typeface="Wingdings 3" pitchFamily="18" charset="2"/>
              <a:buNone/>
              <a:defRPr sz="1600" kern="1200">
                <a:solidFill>
                  <a:schemeClr val="tx1"/>
                </a:solidFill>
                <a:latin typeface="+mn-lt"/>
                <a:ea typeface="+mn-ea"/>
                <a:cs typeface="+mn-cs"/>
              </a:defRPr>
            </a:lvl3pPr>
            <a:lvl4pPr marL="1371566" indent="0" algn="ctr" defTabSz="914377" rtl="0" eaLnBrk="1" latinLnBrk="0" hangingPunct="1">
              <a:lnSpc>
                <a:spcPct val="90000"/>
              </a:lnSpc>
              <a:spcBef>
                <a:spcPts val="200"/>
              </a:spcBef>
              <a:spcAft>
                <a:spcPts val="400"/>
              </a:spcAft>
              <a:buClr>
                <a:schemeClr val="accent2"/>
              </a:buClr>
              <a:buFont typeface="Wingdings 3" pitchFamily="18" charset="2"/>
              <a:buNone/>
              <a:defRPr sz="1600" kern="1200">
                <a:solidFill>
                  <a:schemeClr val="tx1"/>
                </a:solidFill>
                <a:latin typeface="+mn-lt"/>
                <a:ea typeface="+mn-ea"/>
                <a:cs typeface="+mn-cs"/>
              </a:defRPr>
            </a:lvl4pPr>
            <a:lvl5pPr marL="1828754" indent="0" algn="ctr" defTabSz="914377" rtl="0" eaLnBrk="1" latinLnBrk="0" hangingPunct="1">
              <a:lnSpc>
                <a:spcPct val="90000"/>
              </a:lnSpc>
              <a:spcBef>
                <a:spcPts val="200"/>
              </a:spcBef>
              <a:spcAft>
                <a:spcPts val="400"/>
              </a:spcAft>
              <a:buClr>
                <a:schemeClr val="accent2"/>
              </a:buClr>
              <a:buFont typeface="Wingdings 3" pitchFamily="18" charset="2"/>
              <a:buNone/>
              <a:defRPr sz="1600" kern="1200">
                <a:solidFill>
                  <a:schemeClr val="tx1"/>
                </a:solidFill>
                <a:latin typeface="+mn-lt"/>
                <a:ea typeface="+mn-ea"/>
                <a:cs typeface="+mn-cs"/>
              </a:defRPr>
            </a:lvl5pPr>
            <a:lvl6pPr marL="2285943" indent="0" algn="ctr" defTabSz="914377" rtl="0" eaLnBrk="1" latinLnBrk="0" hangingPunct="1">
              <a:lnSpc>
                <a:spcPct val="90000"/>
              </a:lnSpc>
              <a:spcBef>
                <a:spcPts val="200"/>
              </a:spcBef>
              <a:spcAft>
                <a:spcPts val="400"/>
              </a:spcAft>
              <a:buClr>
                <a:schemeClr val="accent2"/>
              </a:buClr>
              <a:buFont typeface="Wingdings 3" pitchFamily="18" charset="2"/>
              <a:buNone/>
              <a:defRPr sz="1600" kern="1200">
                <a:solidFill>
                  <a:schemeClr val="tx1"/>
                </a:solidFill>
                <a:latin typeface="+mn-lt"/>
                <a:ea typeface="+mn-ea"/>
                <a:cs typeface="+mn-cs"/>
              </a:defRPr>
            </a:lvl6pPr>
            <a:lvl7pPr marL="2743131" indent="0" algn="ctr" defTabSz="914377" rtl="0" eaLnBrk="1" latinLnBrk="0" hangingPunct="1">
              <a:lnSpc>
                <a:spcPct val="90000"/>
              </a:lnSpc>
              <a:spcBef>
                <a:spcPts val="200"/>
              </a:spcBef>
              <a:spcAft>
                <a:spcPts val="400"/>
              </a:spcAft>
              <a:buClr>
                <a:schemeClr val="accent2"/>
              </a:buClr>
              <a:buFont typeface="Wingdings 3" pitchFamily="18" charset="2"/>
              <a:buNone/>
              <a:defRPr sz="1600" kern="1200">
                <a:solidFill>
                  <a:schemeClr val="tx1"/>
                </a:solidFill>
                <a:latin typeface="+mn-lt"/>
                <a:ea typeface="+mn-ea"/>
                <a:cs typeface="+mn-cs"/>
              </a:defRPr>
            </a:lvl7pPr>
            <a:lvl8pPr marL="3200320" indent="0" algn="ctr" defTabSz="914377" rtl="0" eaLnBrk="1" latinLnBrk="0" hangingPunct="1">
              <a:lnSpc>
                <a:spcPct val="90000"/>
              </a:lnSpc>
              <a:spcBef>
                <a:spcPts val="200"/>
              </a:spcBef>
              <a:spcAft>
                <a:spcPts val="400"/>
              </a:spcAft>
              <a:buClr>
                <a:schemeClr val="accent2"/>
              </a:buClr>
              <a:buFont typeface="Wingdings 3" pitchFamily="18" charset="2"/>
              <a:buNone/>
              <a:defRPr sz="1600" kern="1200">
                <a:solidFill>
                  <a:schemeClr val="tx1"/>
                </a:solidFill>
                <a:latin typeface="+mn-lt"/>
                <a:ea typeface="+mn-ea"/>
                <a:cs typeface="+mn-cs"/>
              </a:defRPr>
            </a:lvl8pPr>
            <a:lvl9pPr marL="3657509" indent="0" algn="ctr" defTabSz="914377" rtl="0" eaLnBrk="1" latinLnBrk="0" hangingPunct="1">
              <a:lnSpc>
                <a:spcPct val="90000"/>
              </a:lnSpc>
              <a:spcBef>
                <a:spcPts val="200"/>
              </a:spcBef>
              <a:spcAft>
                <a:spcPts val="400"/>
              </a:spcAft>
              <a:buClr>
                <a:schemeClr val="accent2"/>
              </a:buClr>
              <a:buFont typeface="Wingdings 3" pitchFamily="18" charset="2"/>
              <a:buNone/>
              <a:defRPr sz="1600" kern="1200">
                <a:solidFill>
                  <a:schemeClr val="tx1"/>
                </a:solidFill>
                <a:latin typeface="+mn-lt"/>
                <a:ea typeface="+mn-ea"/>
                <a:cs typeface="+mn-cs"/>
              </a:defRPr>
            </a:lvl9pPr>
          </a:lstStyle>
          <a:p>
            <a:r>
              <a:rPr lang="en-US" sz="1200" dirty="0" smtClean="0"/>
              <a:t>GEOG 596A</a:t>
            </a:r>
            <a:endParaRPr lang="en-US" sz="1200" dirty="0"/>
          </a:p>
        </p:txBody>
      </p:sp>
    </p:spTree>
    <p:extLst>
      <p:ext uri="{BB962C8B-B14F-4D97-AF65-F5344CB8AC3E}">
        <p14:creationId xmlns:p14="http://schemas.microsoft.com/office/powerpoint/2010/main" val="353226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a:spLocks noGrp="1" noRot="1" noChangeAspect="1" noMove="1" noResize="1" noEditPoints="1" noAdjustHandles="1" noChangeArrowheads="1" noChangeShapeType="1" noTextEdit="1"/>
          </p:cNvSpPr>
          <p:nvPr>
            <p:ph idx="1"/>
          </p:nvPr>
        </p:nvSpPr>
        <p:spPr>
          <a:xfrm>
            <a:off x="608813" y="1173229"/>
            <a:ext cx="8042705" cy="4524768"/>
          </a:xfrm>
          <a:blipFill rotWithShape="0">
            <a:blip r:embed="rId3" cstate="email">
              <a:extLst>
                <a:ext uri="{28A0092B-C50C-407E-A947-70E740481C1C}">
                  <a14:useLocalDpi xmlns:a14="http://schemas.microsoft.com/office/drawing/2010/main"/>
                </a:ext>
              </a:extLst>
            </a:blip>
            <a:stretch>
              <a:fillRect t="-538" b="-10363"/>
            </a:stretch>
          </a:blipFill>
        </p:spPr>
        <p:txBody>
          <a:bodyPr/>
          <a:lstStyle/>
          <a:p>
            <a:r>
              <a:rPr lang="en-US" dirty="0"/>
              <a:t> </a:t>
            </a:r>
          </a:p>
        </p:txBody>
      </p:sp>
      <p:sp>
        <p:nvSpPr>
          <p:cNvPr id="6" name="Title 1"/>
          <p:cNvSpPr>
            <a:spLocks noGrp="1"/>
          </p:cNvSpPr>
          <p:nvPr>
            <p:ph type="title"/>
          </p:nvPr>
        </p:nvSpPr>
        <p:spPr>
          <a:xfrm>
            <a:off x="716581" y="239489"/>
            <a:ext cx="7290054" cy="487882"/>
          </a:xfrm>
        </p:spPr>
        <p:txBody>
          <a:bodyPr anchor="t">
            <a:normAutofit/>
          </a:bodyPr>
          <a:lstStyle/>
          <a:p>
            <a:r>
              <a:rPr lang="en-US" sz="1800" dirty="0"/>
              <a:t>Research Methods </a:t>
            </a:r>
          </a:p>
        </p:txBody>
      </p:sp>
      <p:sp>
        <p:nvSpPr>
          <p:cNvPr id="4" name="Rectangle 3"/>
          <p:cNvSpPr/>
          <p:nvPr/>
        </p:nvSpPr>
        <p:spPr>
          <a:xfrm>
            <a:off x="6476370" y="4857262"/>
            <a:ext cx="2304893" cy="307777"/>
          </a:xfrm>
          <a:prstGeom prst="rect">
            <a:avLst/>
          </a:prstGeom>
        </p:spPr>
        <p:txBody>
          <a:bodyPr wrap="square">
            <a:spAutoFit/>
          </a:bodyPr>
          <a:lstStyle/>
          <a:p>
            <a:r>
              <a:rPr lang="en-US" sz="700" dirty="0">
                <a:solidFill>
                  <a:schemeClr val="bg1"/>
                </a:solidFill>
              </a:rPr>
              <a:t>CSIS ASIA MARITIME TRANSPARENCY INITIATIVE / DIGITALGLOBE / AFP-JIJI</a:t>
            </a:r>
          </a:p>
        </p:txBody>
      </p:sp>
      <p:pic>
        <p:nvPicPr>
          <p:cNvPr id="2" name="Picture 1"/>
          <p:cNvPicPr>
            <a:picLocks noChangeAspect="1"/>
          </p:cNvPicPr>
          <p:nvPr/>
        </p:nvPicPr>
        <p:blipFill rotWithShape="1">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4046837" y="362729"/>
            <a:ext cx="4371407" cy="2765871"/>
          </a:xfrm>
          <a:prstGeom prst="rect">
            <a:avLst/>
          </a:prstGeom>
        </p:spPr>
      </p:pic>
      <p:pic>
        <p:nvPicPr>
          <p:cNvPr id="3" name="Picture 2"/>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378793" y="3351087"/>
            <a:ext cx="2300952" cy="2338673"/>
          </a:xfrm>
          <a:prstGeom prst="rect">
            <a:avLst/>
          </a:prstGeom>
          <a:ln>
            <a:solidFill>
              <a:srgbClr val="FF0000"/>
            </a:solidFill>
          </a:ln>
        </p:spPr>
      </p:pic>
      <p:sp>
        <p:nvSpPr>
          <p:cNvPr id="5" name="Rectangle 4"/>
          <p:cNvSpPr/>
          <p:nvPr/>
        </p:nvSpPr>
        <p:spPr>
          <a:xfrm>
            <a:off x="6232540" y="1745664"/>
            <a:ext cx="296729" cy="26366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p:cNvCxnSpPr/>
          <p:nvPr/>
        </p:nvCxnSpPr>
        <p:spPr>
          <a:xfrm flipH="1">
            <a:off x="5378793" y="2009329"/>
            <a:ext cx="853747" cy="134175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6529269" y="2009329"/>
            <a:ext cx="1148989" cy="134175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5352262" y="5709081"/>
            <a:ext cx="3535368" cy="415498"/>
          </a:xfrm>
          <a:prstGeom prst="rect">
            <a:avLst/>
          </a:prstGeom>
        </p:spPr>
        <p:txBody>
          <a:bodyPr wrap="square">
            <a:spAutoFit/>
          </a:bodyPr>
          <a:lstStyle/>
          <a:p>
            <a:r>
              <a:rPr lang="en-US" sz="1000" dirty="0" smtClean="0">
                <a:solidFill>
                  <a:srgbClr val="000000"/>
                </a:solidFill>
                <a:latin typeface="Arial" panose="020B0604020202020204" pitchFamily="34" charset="0"/>
              </a:rPr>
              <a:t>Four Aircraft shelters on Woody Island with dimension of 35M X35M</a:t>
            </a:r>
            <a:endParaRPr lang="en-US" sz="1000" i="0" dirty="0">
              <a:solidFill>
                <a:srgbClr val="000000"/>
              </a:solidFill>
              <a:effectLst/>
              <a:latin typeface="Arial" panose="020B0604020202020204" pitchFamily="34" charset="0"/>
            </a:endParaRPr>
          </a:p>
        </p:txBody>
      </p:sp>
      <p:sp>
        <p:nvSpPr>
          <p:cNvPr id="9" name="Rectangle 8"/>
          <p:cNvSpPr/>
          <p:nvPr/>
        </p:nvSpPr>
        <p:spPr>
          <a:xfrm>
            <a:off x="2520176" y="4713249"/>
            <a:ext cx="148683" cy="1440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2444757" y="4654710"/>
            <a:ext cx="299523" cy="246221"/>
          </a:xfrm>
          <a:prstGeom prst="rect">
            <a:avLst/>
          </a:prstGeom>
          <a:noFill/>
          <a:ln>
            <a:noFill/>
          </a:ln>
        </p:spPr>
        <p:txBody>
          <a:bodyPr wrap="square" rtlCol="0">
            <a:spAutoFit/>
          </a:bodyPr>
          <a:lstStyle/>
          <a:p>
            <a:r>
              <a:rPr lang="en-US" sz="1000" dirty="0" smtClean="0"/>
              <a:t>to</a:t>
            </a:r>
            <a:endParaRPr lang="en-US" sz="1000" dirty="0"/>
          </a:p>
        </p:txBody>
      </p:sp>
    </p:spTree>
    <p:extLst>
      <p:ext uri="{BB962C8B-B14F-4D97-AF65-F5344CB8AC3E}">
        <p14:creationId xmlns:p14="http://schemas.microsoft.com/office/powerpoint/2010/main" val="1312667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768096" y="585216"/>
            <a:ext cx="7290054" cy="487882"/>
          </a:xfrm>
        </p:spPr>
        <p:txBody>
          <a:bodyPr anchor="t">
            <a:normAutofit/>
          </a:bodyPr>
          <a:lstStyle/>
          <a:p>
            <a:r>
              <a:rPr lang="en-US" sz="1800" dirty="0"/>
              <a:t>Analysis Plan</a:t>
            </a:r>
          </a:p>
        </p:txBody>
      </p:sp>
      <p:sp>
        <p:nvSpPr>
          <p:cNvPr id="4" name="Rectangle 3"/>
          <p:cNvSpPr/>
          <p:nvPr/>
        </p:nvSpPr>
        <p:spPr>
          <a:xfrm>
            <a:off x="6476370" y="4857262"/>
            <a:ext cx="2304893" cy="307777"/>
          </a:xfrm>
          <a:prstGeom prst="rect">
            <a:avLst/>
          </a:prstGeom>
        </p:spPr>
        <p:txBody>
          <a:bodyPr wrap="square">
            <a:spAutoFit/>
          </a:bodyPr>
          <a:lstStyle/>
          <a:p>
            <a:r>
              <a:rPr lang="en-US" sz="700" dirty="0">
                <a:solidFill>
                  <a:schemeClr val="bg1"/>
                </a:solidFill>
              </a:rPr>
              <a:t>CSIS ASIA MARITIME TRANSPARENCY INITIATIVE / DIGITALGLOBE / AFP-JIJI</a:t>
            </a:r>
          </a:p>
        </p:txBody>
      </p:sp>
      <p:sp>
        <p:nvSpPr>
          <p:cNvPr id="12" name="Content Placeholder 2"/>
          <p:cNvSpPr txBox="1">
            <a:spLocks/>
          </p:cNvSpPr>
          <p:nvPr/>
        </p:nvSpPr>
        <p:spPr>
          <a:xfrm>
            <a:off x="578585" y="1073098"/>
            <a:ext cx="8202678" cy="4348123"/>
          </a:xfrm>
          <a:prstGeom prst="rect">
            <a:avLst/>
          </a:prstGeom>
        </p:spPr>
        <p:txBody>
          <a:bodyPr vert="horz" lIns="45720" tIns="45720" rIns="45720" bIns="45720" rtlCol="0">
            <a:noAutofit/>
          </a:bodyPr>
          <a:lstStyle>
            <a:lvl1pPr marL="91440" indent="-91440" algn="l" defTabSz="914377"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600" kern="1200">
                <a:solidFill>
                  <a:schemeClr val="tx1"/>
                </a:solidFill>
                <a:latin typeface="+mn-lt"/>
                <a:ea typeface="+mn-ea"/>
                <a:cs typeface="+mn-cs"/>
              </a:defRPr>
            </a:lvl2pPr>
            <a:lvl3pPr marL="44805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3pPr>
            <a:lvl4pPr marL="59436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4pPr>
            <a:lvl5pPr marL="77724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5pPr>
            <a:lvl6pPr marL="91440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6pPr>
            <a:lvl7pPr marL="1060704"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7pPr>
            <a:lvl8pPr marL="1216152"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8pPr>
            <a:lvl9pPr marL="136245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9pPr>
          </a:lstStyle>
          <a:p>
            <a:pPr marL="500634" lvl="3" indent="-171450">
              <a:spcBef>
                <a:spcPts val="1200"/>
              </a:spcBef>
              <a:spcAft>
                <a:spcPts val="200"/>
              </a:spcAft>
              <a:buSzPct val="100000"/>
            </a:pPr>
            <a:r>
              <a:rPr lang="en-US" sz="1400" dirty="0" smtClean="0"/>
              <a:t>Analyze </a:t>
            </a:r>
            <a:r>
              <a:rPr lang="en-US" sz="1400" dirty="0"/>
              <a:t>and estimate PLA’s most likely and most dangerous </a:t>
            </a:r>
            <a:r>
              <a:rPr lang="en-US" sz="1400" dirty="0" smtClean="0"/>
              <a:t>courses </a:t>
            </a:r>
            <a:r>
              <a:rPr lang="en-US" sz="1400" dirty="0"/>
              <a:t>of </a:t>
            </a:r>
            <a:r>
              <a:rPr lang="en-US" sz="1400" dirty="0" smtClean="0"/>
              <a:t>action, </a:t>
            </a:r>
            <a:r>
              <a:rPr lang="en-US" sz="1400" dirty="0"/>
              <a:t>as well as </a:t>
            </a:r>
            <a:r>
              <a:rPr lang="en-US" sz="1400" dirty="0" smtClean="0"/>
              <a:t>changes </a:t>
            </a:r>
            <a:r>
              <a:rPr lang="en-US" sz="1400" dirty="0"/>
              <a:t>of the regional military power</a:t>
            </a:r>
          </a:p>
          <a:p>
            <a:pPr marL="500634" lvl="3" indent="-171450">
              <a:spcBef>
                <a:spcPts val="1200"/>
              </a:spcBef>
              <a:spcAft>
                <a:spcPts val="200"/>
              </a:spcAft>
              <a:buSzPct val="100000"/>
            </a:pPr>
            <a:r>
              <a:rPr lang="en-US" sz="1400" dirty="0"/>
              <a:t>Investigate the consequent effects on the scramble of resources and impact on U.S. military </a:t>
            </a:r>
            <a:r>
              <a:rPr lang="en-US" sz="1400" dirty="0" smtClean="0"/>
              <a:t>operations </a:t>
            </a:r>
            <a:r>
              <a:rPr lang="en-US" sz="1400" dirty="0"/>
              <a:t>in the region</a:t>
            </a:r>
          </a:p>
          <a:p>
            <a:pPr marL="500634" lvl="3" indent="-171450">
              <a:spcBef>
                <a:spcPts val="1200"/>
              </a:spcBef>
              <a:spcAft>
                <a:spcPts val="200"/>
              </a:spcAft>
              <a:buSzPct val="100000"/>
            </a:pPr>
            <a:r>
              <a:rPr lang="en-US" sz="1400" dirty="0"/>
              <a:t>Study geopolitical </a:t>
            </a:r>
            <a:r>
              <a:rPr lang="en-US" sz="1400" dirty="0" smtClean="0"/>
              <a:t>changes </a:t>
            </a:r>
            <a:r>
              <a:rPr lang="en-US" sz="1400" dirty="0"/>
              <a:t>caused </a:t>
            </a:r>
            <a:r>
              <a:rPr lang="en-US" sz="1400" dirty="0" smtClean="0"/>
              <a:t>by the </a:t>
            </a:r>
            <a:r>
              <a:rPr lang="en-US" sz="1400" dirty="0"/>
              <a:t>military extension</a:t>
            </a:r>
          </a:p>
          <a:p>
            <a:r>
              <a:rPr lang="en-US" sz="1400" dirty="0" smtClean="0"/>
              <a:t> </a:t>
            </a:r>
          </a:p>
          <a:p>
            <a:pPr lvl="1"/>
            <a:endParaRPr lang="en-US" sz="1100" dirty="0"/>
          </a:p>
          <a:p>
            <a:pPr marL="128019" lvl="1" indent="0">
              <a:buFont typeface="Wingdings 3" pitchFamily="18" charset="2"/>
              <a:buNone/>
            </a:pPr>
            <a:endParaRPr lang="en-US" sz="1100" dirty="0" smtClean="0"/>
          </a:p>
          <a:p>
            <a:endParaRPr lang="en-US" sz="1050" dirty="0"/>
          </a:p>
          <a:p>
            <a:endParaRPr lang="en-US" sz="1050" dirty="0"/>
          </a:p>
          <a:p>
            <a:pPr lvl="1"/>
            <a:endParaRPr lang="en-US" sz="1050" dirty="0"/>
          </a:p>
          <a:p>
            <a:endParaRPr lang="en-US" sz="1050" dirty="0"/>
          </a:p>
        </p:txBody>
      </p:sp>
    </p:spTree>
    <p:extLst>
      <p:ext uri="{BB962C8B-B14F-4D97-AF65-F5344CB8AC3E}">
        <p14:creationId xmlns:p14="http://schemas.microsoft.com/office/powerpoint/2010/main" val="3411646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768096" y="585216"/>
            <a:ext cx="7290054" cy="487882"/>
          </a:xfrm>
        </p:spPr>
        <p:txBody>
          <a:bodyPr anchor="t">
            <a:normAutofit/>
          </a:bodyPr>
          <a:lstStyle/>
          <a:p>
            <a:r>
              <a:rPr lang="en-US" sz="1800" dirty="0"/>
              <a:t>Research Methods </a:t>
            </a:r>
          </a:p>
        </p:txBody>
      </p:sp>
      <p:sp>
        <p:nvSpPr>
          <p:cNvPr id="4" name="Rectangle 3"/>
          <p:cNvSpPr/>
          <p:nvPr/>
        </p:nvSpPr>
        <p:spPr>
          <a:xfrm>
            <a:off x="6476370" y="4857262"/>
            <a:ext cx="2304893" cy="307777"/>
          </a:xfrm>
          <a:prstGeom prst="rect">
            <a:avLst/>
          </a:prstGeom>
        </p:spPr>
        <p:txBody>
          <a:bodyPr wrap="square">
            <a:spAutoFit/>
          </a:bodyPr>
          <a:lstStyle/>
          <a:p>
            <a:r>
              <a:rPr lang="en-US" sz="700" dirty="0">
                <a:solidFill>
                  <a:schemeClr val="bg1"/>
                </a:solidFill>
              </a:rPr>
              <a:t>CSIS ASIA MARITIME TRANSPARENCY INITIATIVE / DIGITALGLOBE / AFP-JIJI</a:t>
            </a:r>
          </a:p>
        </p:txBody>
      </p:sp>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239042" y="1004731"/>
            <a:ext cx="3542221" cy="4348123"/>
          </a:xfrm>
          <a:prstGeom prst="rect">
            <a:avLst/>
          </a:prstGeom>
        </p:spPr>
      </p:pic>
      <p:sp>
        <p:nvSpPr>
          <p:cNvPr id="12" name="Content Placeholder 2"/>
          <p:cNvSpPr txBox="1">
            <a:spLocks/>
          </p:cNvSpPr>
          <p:nvPr/>
        </p:nvSpPr>
        <p:spPr>
          <a:xfrm>
            <a:off x="578585" y="1073098"/>
            <a:ext cx="4660457" cy="4348123"/>
          </a:xfrm>
          <a:prstGeom prst="rect">
            <a:avLst/>
          </a:prstGeom>
        </p:spPr>
        <p:txBody>
          <a:bodyPr vert="horz" lIns="45720" tIns="45720" rIns="45720" bIns="45720" rtlCol="0">
            <a:noAutofit/>
          </a:bodyPr>
          <a:lstStyle>
            <a:lvl1pPr marL="91440" indent="-91440" algn="l" defTabSz="914377"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600" kern="1200">
                <a:solidFill>
                  <a:schemeClr val="tx1"/>
                </a:solidFill>
                <a:latin typeface="+mn-lt"/>
                <a:ea typeface="+mn-ea"/>
                <a:cs typeface="+mn-cs"/>
              </a:defRPr>
            </a:lvl2pPr>
            <a:lvl3pPr marL="44805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3pPr>
            <a:lvl4pPr marL="59436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4pPr>
            <a:lvl5pPr marL="77724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5pPr>
            <a:lvl6pPr marL="91440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6pPr>
            <a:lvl7pPr marL="1060704"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7pPr>
            <a:lvl8pPr marL="1216152"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8pPr>
            <a:lvl9pPr marL="136245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9pPr>
          </a:lstStyle>
          <a:p>
            <a:pPr marL="91440" lvl="1" indent="-91440">
              <a:spcBef>
                <a:spcPts val="1200"/>
              </a:spcBef>
              <a:spcAft>
                <a:spcPts val="200"/>
              </a:spcAft>
              <a:buSzPct val="100000"/>
              <a:buFont typeface="Tw Cen MT" panose="020B0602020104020603" pitchFamily="34" charset="0"/>
              <a:buChar char=" "/>
            </a:pPr>
            <a:r>
              <a:rPr lang="en-US" sz="1400" dirty="0" smtClean="0"/>
              <a:t>Effects of the Woody Island Airstrip </a:t>
            </a:r>
            <a:r>
              <a:rPr lang="en-US" sz="1400" dirty="0"/>
              <a:t>Extension </a:t>
            </a:r>
            <a:r>
              <a:rPr lang="en-US" sz="1400" dirty="0" smtClean="0"/>
              <a:t>project </a:t>
            </a:r>
            <a:r>
              <a:rPr lang="en-US" sz="1400" dirty="0"/>
              <a:t> on China’s military capability </a:t>
            </a:r>
            <a:endParaRPr lang="en-US" sz="1400" dirty="0" smtClean="0"/>
          </a:p>
          <a:p>
            <a:pPr marL="274320" lvl="2" indent="-91440">
              <a:lnSpc>
                <a:spcPct val="100000"/>
              </a:lnSpc>
              <a:spcBef>
                <a:spcPts val="1200"/>
              </a:spcBef>
              <a:spcAft>
                <a:spcPts val="200"/>
              </a:spcAft>
              <a:buSzPct val="100000"/>
              <a:buFont typeface="Tw Cen MT" panose="020B0602020104020603" pitchFamily="34" charset="0"/>
              <a:buChar char=" "/>
            </a:pPr>
            <a:r>
              <a:rPr lang="en-US" dirty="0" smtClean="0"/>
              <a:t>Command </a:t>
            </a:r>
            <a:r>
              <a:rPr lang="en-US" dirty="0"/>
              <a:t>and </a:t>
            </a:r>
            <a:r>
              <a:rPr lang="en-US" dirty="0" smtClean="0"/>
              <a:t>Control- capable for operation of Early-warning aircraft </a:t>
            </a:r>
          </a:p>
          <a:p>
            <a:pPr marL="274320" lvl="2" indent="-91440">
              <a:lnSpc>
                <a:spcPct val="100000"/>
              </a:lnSpc>
              <a:spcBef>
                <a:spcPts val="1200"/>
              </a:spcBef>
              <a:spcAft>
                <a:spcPts val="200"/>
              </a:spcAft>
              <a:buSzPct val="100000"/>
              <a:buFont typeface="Tw Cen MT" panose="020B0602020104020603" pitchFamily="34" charset="0"/>
              <a:buChar char=" "/>
            </a:pPr>
            <a:r>
              <a:rPr lang="en-US" dirty="0" smtClean="0"/>
              <a:t>Intelligence- Aerial SIGINT Platform </a:t>
            </a:r>
          </a:p>
          <a:p>
            <a:pPr marL="274320" lvl="2" indent="-91440">
              <a:lnSpc>
                <a:spcPct val="100000"/>
              </a:lnSpc>
              <a:spcBef>
                <a:spcPts val="1200"/>
              </a:spcBef>
              <a:spcAft>
                <a:spcPts val="200"/>
              </a:spcAft>
              <a:buSzPct val="100000"/>
              <a:buFont typeface="Tw Cen MT" panose="020B0602020104020603" pitchFamily="34" charset="0"/>
              <a:buChar char=" "/>
            </a:pPr>
            <a:r>
              <a:rPr lang="en-US" dirty="0" smtClean="0"/>
              <a:t>Fires- with increased range of H6K bombers, H6K bombers can directly fly from Woody Island to Guam without refueling </a:t>
            </a:r>
          </a:p>
          <a:p>
            <a:pPr marL="274320" lvl="2" indent="-91440">
              <a:lnSpc>
                <a:spcPct val="100000"/>
              </a:lnSpc>
              <a:spcBef>
                <a:spcPts val="1200"/>
              </a:spcBef>
              <a:spcAft>
                <a:spcPts val="200"/>
              </a:spcAft>
              <a:buSzPct val="100000"/>
              <a:buFont typeface="Tw Cen MT" panose="020B0602020104020603" pitchFamily="34" charset="0"/>
              <a:buChar char=" "/>
            </a:pPr>
            <a:r>
              <a:rPr lang="en-US" dirty="0" smtClean="0"/>
              <a:t>Movement and Maneuver- the extended airstrip is capable for refueling aircraft</a:t>
            </a:r>
          </a:p>
          <a:p>
            <a:pPr marL="274320" lvl="2" indent="-91440">
              <a:lnSpc>
                <a:spcPct val="100000"/>
              </a:lnSpc>
              <a:spcBef>
                <a:spcPts val="1200"/>
              </a:spcBef>
              <a:spcAft>
                <a:spcPts val="200"/>
              </a:spcAft>
              <a:buSzPct val="100000"/>
              <a:buFont typeface="Tw Cen MT" panose="020B0602020104020603" pitchFamily="34" charset="0"/>
              <a:buChar char=" "/>
            </a:pPr>
            <a:r>
              <a:rPr lang="en-US" dirty="0" smtClean="0"/>
              <a:t>Protection- Refueling aircraft extends range and duration time of fighters  </a:t>
            </a:r>
          </a:p>
          <a:p>
            <a:pPr marL="274320" lvl="2" indent="-91440">
              <a:lnSpc>
                <a:spcPct val="100000"/>
              </a:lnSpc>
              <a:spcBef>
                <a:spcPts val="1200"/>
              </a:spcBef>
              <a:spcAft>
                <a:spcPts val="200"/>
              </a:spcAft>
              <a:buSzPct val="100000"/>
              <a:buFont typeface="Tw Cen MT" panose="020B0602020104020603" pitchFamily="34" charset="0"/>
              <a:buChar char=" "/>
            </a:pPr>
            <a:r>
              <a:rPr lang="en-US" dirty="0" smtClean="0"/>
              <a:t>Sustainment- Large cargo airplane can land and take off from the extended airstrip </a:t>
            </a:r>
          </a:p>
          <a:p>
            <a:r>
              <a:rPr lang="en-US" sz="1400" dirty="0" smtClean="0"/>
              <a:t> </a:t>
            </a:r>
          </a:p>
          <a:p>
            <a:pPr lvl="1"/>
            <a:endParaRPr lang="en-US" sz="1100" dirty="0"/>
          </a:p>
          <a:p>
            <a:pPr marL="128019" lvl="1" indent="0">
              <a:buFont typeface="Wingdings 3" pitchFamily="18" charset="2"/>
              <a:buNone/>
            </a:pPr>
            <a:endParaRPr lang="en-US" sz="1100" dirty="0" smtClean="0"/>
          </a:p>
          <a:p>
            <a:endParaRPr lang="en-US" sz="1050" dirty="0"/>
          </a:p>
          <a:p>
            <a:endParaRPr lang="en-US" sz="1050" dirty="0"/>
          </a:p>
          <a:p>
            <a:pPr lvl="1"/>
            <a:endParaRPr lang="en-US" sz="1050" dirty="0"/>
          </a:p>
          <a:p>
            <a:endParaRPr lang="en-US" sz="1050" dirty="0"/>
          </a:p>
        </p:txBody>
      </p:sp>
      <p:sp>
        <p:nvSpPr>
          <p:cNvPr id="8" name="Rectangle 7"/>
          <p:cNvSpPr/>
          <p:nvPr/>
        </p:nvSpPr>
        <p:spPr>
          <a:xfrm>
            <a:off x="5239042" y="5350159"/>
            <a:ext cx="3537490" cy="861774"/>
          </a:xfrm>
          <a:prstGeom prst="rect">
            <a:avLst/>
          </a:prstGeom>
        </p:spPr>
        <p:txBody>
          <a:bodyPr wrap="square">
            <a:spAutoFit/>
          </a:bodyPr>
          <a:lstStyle/>
          <a:p>
            <a:r>
              <a:rPr lang="en-US" sz="1000" dirty="0" smtClean="0">
                <a:solidFill>
                  <a:srgbClr val="000000"/>
                </a:solidFill>
                <a:latin typeface="Arial" panose="020B0604020202020204" pitchFamily="34" charset="0"/>
              </a:rPr>
              <a:t>Overlay in blue shows change of the H6 bomber ‘s operation range along with completion of the airstrip in Woody Island, China’s southeast airstrip. H6 bomber(operational range of 3500 KM) can directly fly to Guam from Woody Island  without refueling    </a:t>
            </a:r>
            <a:endParaRPr lang="en-US" sz="1000" i="0" dirty="0">
              <a:solidFill>
                <a:srgbClr val="000000"/>
              </a:solidFill>
              <a:effectLst/>
              <a:latin typeface="Arial" panose="020B0604020202020204" pitchFamily="34" charset="0"/>
            </a:endParaRPr>
          </a:p>
        </p:txBody>
      </p:sp>
    </p:spTree>
    <p:extLst>
      <p:ext uri="{BB962C8B-B14F-4D97-AF65-F5344CB8AC3E}">
        <p14:creationId xmlns:p14="http://schemas.microsoft.com/office/powerpoint/2010/main" val="1487131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768096" y="585216"/>
            <a:ext cx="7290054" cy="487882"/>
          </a:xfrm>
        </p:spPr>
        <p:txBody>
          <a:bodyPr anchor="t">
            <a:normAutofit/>
          </a:bodyPr>
          <a:lstStyle/>
          <a:p>
            <a:r>
              <a:rPr lang="en-US" sz="1800" dirty="0"/>
              <a:t>Tools and Software</a:t>
            </a:r>
          </a:p>
        </p:txBody>
      </p:sp>
      <p:sp>
        <p:nvSpPr>
          <p:cNvPr id="4" name="Rectangle 3"/>
          <p:cNvSpPr/>
          <p:nvPr/>
        </p:nvSpPr>
        <p:spPr>
          <a:xfrm>
            <a:off x="6476370" y="4857262"/>
            <a:ext cx="2304893" cy="307777"/>
          </a:xfrm>
          <a:prstGeom prst="rect">
            <a:avLst/>
          </a:prstGeom>
        </p:spPr>
        <p:txBody>
          <a:bodyPr wrap="square">
            <a:spAutoFit/>
          </a:bodyPr>
          <a:lstStyle/>
          <a:p>
            <a:r>
              <a:rPr lang="en-US" sz="700" dirty="0">
                <a:solidFill>
                  <a:schemeClr val="bg1"/>
                </a:solidFill>
              </a:rPr>
              <a:t>CSIS ASIA MARITIME TRANSPARENCY INITIATIVE / DIGITALGLOBE / AFP-JIJI</a:t>
            </a:r>
          </a:p>
        </p:txBody>
      </p:sp>
      <p:sp>
        <p:nvSpPr>
          <p:cNvPr id="12" name="Content Placeholder 2"/>
          <p:cNvSpPr txBox="1">
            <a:spLocks/>
          </p:cNvSpPr>
          <p:nvPr/>
        </p:nvSpPr>
        <p:spPr>
          <a:xfrm>
            <a:off x="578585" y="1073098"/>
            <a:ext cx="4660457" cy="4348123"/>
          </a:xfrm>
          <a:prstGeom prst="rect">
            <a:avLst/>
          </a:prstGeom>
        </p:spPr>
        <p:txBody>
          <a:bodyPr vert="horz" lIns="45720" tIns="45720" rIns="45720" bIns="45720" rtlCol="0">
            <a:noAutofit/>
          </a:bodyPr>
          <a:lstStyle>
            <a:lvl1pPr marL="91440" indent="-91440" algn="l" defTabSz="914377"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600" kern="1200">
                <a:solidFill>
                  <a:schemeClr val="tx1"/>
                </a:solidFill>
                <a:latin typeface="+mn-lt"/>
                <a:ea typeface="+mn-ea"/>
                <a:cs typeface="+mn-cs"/>
              </a:defRPr>
            </a:lvl2pPr>
            <a:lvl3pPr marL="44805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3pPr>
            <a:lvl4pPr marL="59436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4pPr>
            <a:lvl5pPr marL="77724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5pPr>
            <a:lvl6pPr marL="91440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6pPr>
            <a:lvl7pPr marL="1060704"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7pPr>
            <a:lvl8pPr marL="1216152"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8pPr>
            <a:lvl9pPr marL="136245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9pPr>
          </a:lstStyle>
          <a:p>
            <a:pPr marL="91440" lvl="1" indent="-91440">
              <a:spcBef>
                <a:spcPts val="1200"/>
              </a:spcBef>
              <a:spcAft>
                <a:spcPts val="200"/>
              </a:spcAft>
              <a:buSzPct val="100000"/>
              <a:buFont typeface="Tw Cen MT" panose="020B0602020104020603" pitchFamily="34" charset="0"/>
              <a:buChar char=" "/>
            </a:pPr>
            <a:r>
              <a:rPr lang="en-US" sz="1400" dirty="0" smtClean="0"/>
              <a:t>ArcGIS-</a:t>
            </a:r>
            <a:r>
              <a:rPr lang="en-US" sz="1400" dirty="0"/>
              <a:t> </a:t>
            </a:r>
            <a:r>
              <a:rPr lang="en-US" sz="1400" dirty="0" smtClean="0"/>
              <a:t>Student </a:t>
            </a:r>
            <a:r>
              <a:rPr lang="en-US" sz="1400" dirty="0"/>
              <a:t>license provided by Pennsylvania State </a:t>
            </a:r>
            <a:r>
              <a:rPr lang="en-US" sz="1400" dirty="0" smtClean="0"/>
              <a:t>University</a:t>
            </a:r>
          </a:p>
          <a:p>
            <a:pPr marL="91440" lvl="1" indent="-91440">
              <a:spcBef>
                <a:spcPts val="1200"/>
              </a:spcBef>
              <a:spcAft>
                <a:spcPts val="200"/>
              </a:spcAft>
              <a:buSzPct val="100000"/>
              <a:buFont typeface="Tw Cen MT" panose="020B0602020104020603" pitchFamily="34" charset="0"/>
              <a:buChar char=" "/>
            </a:pPr>
            <a:r>
              <a:rPr lang="en-US" sz="1400" dirty="0" smtClean="0"/>
              <a:t>Google </a:t>
            </a:r>
            <a:r>
              <a:rPr lang="en-US" sz="1400" dirty="0"/>
              <a:t>Earth </a:t>
            </a:r>
            <a:r>
              <a:rPr lang="en-US" sz="1400" dirty="0" smtClean="0"/>
              <a:t>Pro-Free Software</a:t>
            </a:r>
          </a:p>
          <a:p>
            <a:pPr marL="91440" lvl="1" indent="-91440">
              <a:spcBef>
                <a:spcPts val="1200"/>
              </a:spcBef>
              <a:spcAft>
                <a:spcPts val="200"/>
              </a:spcAft>
              <a:buSzPct val="100000"/>
              <a:buFont typeface="Tw Cen MT" panose="020B0602020104020603" pitchFamily="34" charset="0"/>
              <a:buChar char=" "/>
            </a:pPr>
            <a:r>
              <a:rPr lang="en-US" sz="1400" dirty="0" smtClean="0"/>
              <a:t>PostgreSQL-Free </a:t>
            </a:r>
            <a:r>
              <a:rPr lang="en-US" sz="1400" dirty="0"/>
              <a:t>Software</a:t>
            </a:r>
            <a:endParaRPr lang="en-US" sz="1400" dirty="0" smtClean="0"/>
          </a:p>
          <a:p>
            <a:pPr marL="91440" lvl="1" indent="-91440">
              <a:spcBef>
                <a:spcPts val="1200"/>
              </a:spcBef>
              <a:spcAft>
                <a:spcPts val="200"/>
              </a:spcAft>
              <a:buSzPct val="100000"/>
              <a:buFont typeface="Tw Cen MT" panose="020B0602020104020603" pitchFamily="34" charset="0"/>
              <a:buChar char=" "/>
            </a:pPr>
            <a:r>
              <a:rPr lang="en-US" sz="1400" dirty="0" smtClean="0"/>
              <a:t>Python-Free </a:t>
            </a:r>
            <a:r>
              <a:rPr lang="en-US" sz="1400" dirty="0"/>
              <a:t>Software</a:t>
            </a:r>
          </a:p>
          <a:p>
            <a:pPr marL="128019" lvl="1" indent="0">
              <a:buFont typeface="Wingdings 3" pitchFamily="18" charset="2"/>
              <a:buNone/>
            </a:pPr>
            <a:endParaRPr lang="en-US" sz="1100" dirty="0" smtClean="0"/>
          </a:p>
          <a:p>
            <a:endParaRPr lang="en-US" sz="1050" dirty="0"/>
          </a:p>
          <a:p>
            <a:endParaRPr lang="en-US" sz="1050" dirty="0"/>
          </a:p>
          <a:p>
            <a:pPr lvl="1"/>
            <a:endParaRPr lang="en-US" sz="1050" dirty="0"/>
          </a:p>
          <a:p>
            <a:endParaRPr lang="en-US" sz="1050" dirty="0"/>
          </a:p>
        </p:txBody>
      </p:sp>
      <p:pic>
        <p:nvPicPr>
          <p:cNvPr id="3076" name="Picture 4" descr="ESRI_ARCMAP_transparente"/>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239042" y="967827"/>
            <a:ext cx="1621953" cy="593153"/>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www.intermap.com/hs-fs/hub/395294/file-2571668640-jpg/Blog/GoogleEarthPro.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140941" y="1666251"/>
            <a:ext cx="2089130" cy="1431614"/>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http://2.bp.blogspot.com/-xiBNHcpxjWE/TndsywouDGI/AAAAAAAAAoY/X3SPSn0bhcE/s320/postgresql_logo-555px.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342816" y="3097865"/>
            <a:ext cx="1258244" cy="1398049"/>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python™"/>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5095245" y="4526467"/>
            <a:ext cx="2762250" cy="7810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7287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768096" y="585216"/>
            <a:ext cx="7290054" cy="487882"/>
          </a:xfrm>
        </p:spPr>
        <p:txBody>
          <a:bodyPr anchor="t">
            <a:normAutofit/>
          </a:bodyPr>
          <a:lstStyle/>
          <a:p>
            <a:r>
              <a:rPr lang="en-US" sz="1800" dirty="0"/>
              <a:t>Anticipated Result </a:t>
            </a:r>
          </a:p>
        </p:txBody>
      </p:sp>
      <p:sp>
        <p:nvSpPr>
          <p:cNvPr id="4" name="Rectangle 3"/>
          <p:cNvSpPr/>
          <p:nvPr/>
        </p:nvSpPr>
        <p:spPr>
          <a:xfrm>
            <a:off x="6476370" y="4857262"/>
            <a:ext cx="2304893" cy="307777"/>
          </a:xfrm>
          <a:prstGeom prst="rect">
            <a:avLst/>
          </a:prstGeom>
        </p:spPr>
        <p:txBody>
          <a:bodyPr wrap="square">
            <a:spAutoFit/>
          </a:bodyPr>
          <a:lstStyle/>
          <a:p>
            <a:r>
              <a:rPr lang="en-US" sz="700" dirty="0">
                <a:solidFill>
                  <a:schemeClr val="bg1"/>
                </a:solidFill>
              </a:rPr>
              <a:t>CSIS ASIA MARITIME TRANSPARENCY INITIATIVE / DIGITALGLOBE / AFP-JIJI</a:t>
            </a:r>
          </a:p>
        </p:txBody>
      </p:sp>
      <p:sp>
        <p:nvSpPr>
          <p:cNvPr id="12" name="Content Placeholder 2"/>
          <p:cNvSpPr txBox="1">
            <a:spLocks/>
          </p:cNvSpPr>
          <p:nvPr/>
        </p:nvSpPr>
        <p:spPr>
          <a:xfrm>
            <a:off x="578585" y="1073098"/>
            <a:ext cx="6645931" cy="4348123"/>
          </a:xfrm>
          <a:prstGeom prst="rect">
            <a:avLst/>
          </a:prstGeom>
        </p:spPr>
        <p:txBody>
          <a:bodyPr vert="horz" lIns="45720" tIns="45720" rIns="45720" bIns="45720" rtlCol="0">
            <a:noAutofit/>
          </a:bodyPr>
          <a:lstStyle>
            <a:lvl1pPr marL="91440" indent="-91440" algn="l" defTabSz="914377"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600" kern="1200">
                <a:solidFill>
                  <a:schemeClr val="tx1"/>
                </a:solidFill>
                <a:latin typeface="+mn-lt"/>
                <a:ea typeface="+mn-ea"/>
                <a:cs typeface="+mn-cs"/>
              </a:defRPr>
            </a:lvl2pPr>
            <a:lvl3pPr marL="44805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3pPr>
            <a:lvl4pPr marL="59436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4pPr>
            <a:lvl5pPr marL="77724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5pPr>
            <a:lvl6pPr marL="91440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6pPr>
            <a:lvl7pPr marL="1060704"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7pPr>
            <a:lvl8pPr marL="1216152"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8pPr>
            <a:lvl9pPr marL="136245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9pPr>
          </a:lstStyle>
          <a:p>
            <a:pPr marL="91440" lvl="1" indent="-91440">
              <a:spcBef>
                <a:spcPts val="1200"/>
              </a:spcBef>
              <a:spcAft>
                <a:spcPts val="200"/>
              </a:spcAft>
              <a:buSzPct val="100000"/>
              <a:buFont typeface="Tw Cen MT" panose="020B0602020104020603" pitchFamily="34" charset="0"/>
              <a:buChar char=" "/>
            </a:pPr>
            <a:r>
              <a:rPr lang="en-US" sz="1400" dirty="0" smtClean="0"/>
              <a:t>GIS Products </a:t>
            </a:r>
          </a:p>
          <a:p>
            <a:pPr marL="354330" lvl="2" indent="-171450">
              <a:spcBef>
                <a:spcPts val="1200"/>
              </a:spcBef>
              <a:spcAft>
                <a:spcPts val="200"/>
              </a:spcAft>
              <a:buSzPct val="100000"/>
            </a:pPr>
            <a:r>
              <a:rPr lang="en-US" dirty="0" smtClean="0"/>
              <a:t>Processed high-resolution </a:t>
            </a:r>
            <a:r>
              <a:rPr lang="en-US" dirty="0"/>
              <a:t>aerial or satellite images of the targeted reefs</a:t>
            </a:r>
            <a:r>
              <a:rPr lang="en-US" dirty="0" smtClean="0"/>
              <a:t> </a:t>
            </a:r>
          </a:p>
          <a:p>
            <a:pPr marL="354330" lvl="2" indent="-171450">
              <a:spcBef>
                <a:spcPts val="1200"/>
              </a:spcBef>
              <a:spcAft>
                <a:spcPts val="200"/>
              </a:spcAft>
              <a:buSzPct val="100000"/>
            </a:pPr>
            <a:r>
              <a:rPr lang="en-US" dirty="0" smtClean="0"/>
              <a:t>A GIS </a:t>
            </a:r>
            <a:r>
              <a:rPr lang="en-US" dirty="0"/>
              <a:t>database </a:t>
            </a:r>
            <a:r>
              <a:rPr lang="en-US" dirty="0" smtClean="0"/>
              <a:t>set  </a:t>
            </a:r>
          </a:p>
          <a:p>
            <a:pPr marL="354330" lvl="2" indent="-171450">
              <a:spcBef>
                <a:spcPts val="1200"/>
              </a:spcBef>
              <a:spcAft>
                <a:spcPts val="200"/>
              </a:spcAft>
              <a:buSzPct val="100000"/>
            </a:pPr>
            <a:r>
              <a:rPr lang="en-US" dirty="0" smtClean="0"/>
              <a:t>Maps and combined overlays for </a:t>
            </a:r>
            <a:r>
              <a:rPr lang="en-US" dirty="0"/>
              <a:t>analysis of corresponding </a:t>
            </a:r>
            <a:r>
              <a:rPr lang="en-US" dirty="0" smtClean="0"/>
              <a:t>objectives</a:t>
            </a:r>
          </a:p>
          <a:p>
            <a:pPr marL="91440" lvl="1" indent="-91440">
              <a:spcBef>
                <a:spcPts val="1200"/>
              </a:spcBef>
              <a:spcAft>
                <a:spcPts val="200"/>
              </a:spcAft>
              <a:buSzPct val="100000"/>
              <a:buFont typeface="Tw Cen MT" panose="020B0602020104020603" pitchFamily="34" charset="0"/>
              <a:buChar char=" "/>
            </a:pPr>
            <a:r>
              <a:rPr lang="en-US" sz="1400" dirty="0" smtClean="0"/>
              <a:t>Anticipated Analysis Result</a:t>
            </a:r>
            <a:endParaRPr lang="en-US" sz="1000" dirty="0"/>
          </a:p>
          <a:p>
            <a:pPr lvl="1"/>
            <a:r>
              <a:rPr lang="en-US" sz="1200" dirty="0" smtClean="0"/>
              <a:t>China’s </a:t>
            </a:r>
            <a:r>
              <a:rPr lang="en-US" sz="1200" dirty="0"/>
              <a:t>military capability and </a:t>
            </a:r>
            <a:r>
              <a:rPr lang="en-US" sz="1200" dirty="0" smtClean="0"/>
              <a:t>operations, and law enforcement activities at </a:t>
            </a:r>
            <a:r>
              <a:rPr lang="en-US" sz="1200" dirty="0"/>
              <a:t>the southern end of the South China Sea will be significantly </a:t>
            </a:r>
            <a:r>
              <a:rPr lang="en-US" sz="1200" dirty="0" smtClean="0"/>
              <a:t>enhanced.</a:t>
            </a:r>
          </a:p>
          <a:p>
            <a:pPr lvl="1"/>
            <a:r>
              <a:rPr lang="en-US" sz="1200" dirty="0"/>
              <a:t>China will </a:t>
            </a:r>
            <a:r>
              <a:rPr lang="en-US" sz="1200" dirty="0" smtClean="0"/>
              <a:t>be benefited </a:t>
            </a:r>
            <a:r>
              <a:rPr lang="en-US" sz="1200" dirty="0"/>
              <a:t>from the new forward operation bases in escorting trade fleets, surveying and exploiting natural </a:t>
            </a:r>
            <a:r>
              <a:rPr lang="en-US" sz="1200" dirty="0" smtClean="0"/>
              <a:t>resources.</a:t>
            </a:r>
          </a:p>
          <a:p>
            <a:pPr lvl="1"/>
            <a:r>
              <a:rPr lang="en-US" sz="1200" dirty="0" smtClean="0"/>
              <a:t>Strengthened </a:t>
            </a:r>
            <a:r>
              <a:rPr lang="en-US" sz="1200" dirty="0"/>
              <a:t>military power will consolidate their claim on the dispute </a:t>
            </a:r>
            <a:r>
              <a:rPr lang="en-US" sz="1200" dirty="0" smtClean="0"/>
              <a:t>area. </a:t>
            </a:r>
          </a:p>
          <a:p>
            <a:pPr lvl="1"/>
            <a:r>
              <a:rPr lang="en-US" sz="1200" dirty="0" smtClean="0"/>
              <a:t>New disputes </a:t>
            </a:r>
            <a:r>
              <a:rPr lang="en-US" sz="1200" dirty="0"/>
              <a:t>and </a:t>
            </a:r>
            <a:r>
              <a:rPr lang="en-US" sz="1200" dirty="0" smtClean="0"/>
              <a:t>tensions </a:t>
            </a:r>
            <a:r>
              <a:rPr lang="en-US" sz="1200" dirty="0"/>
              <a:t>between China and other </a:t>
            </a:r>
            <a:r>
              <a:rPr lang="en-US" sz="1200" dirty="0" smtClean="0"/>
              <a:t>countries may emerge. </a:t>
            </a:r>
          </a:p>
          <a:p>
            <a:endParaRPr lang="en-US" sz="1050" dirty="0"/>
          </a:p>
          <a:p>
            <a:endParaRPr lang="en-US" sz="1050" dirty="0"/>
          </a:p>
          <a:p>
            <a:pPr lvl="1"/>
            <a:endParaRPr lang="en-US" sz="1050" dirty="0"/>
          </a:p>
          <a:p>
            <a:endParaRPr lang="en-US" sz="1050" dirty="0"/>
          </a:p>
        </p:txBody>
      </p:sp>
    </p:spTree>
    <p:extLst>
      <p:ext uri="{BB962C8B-B14F-4D97-AF65-F5344CB8AC3E}">
        <p14:creationId xmlns:p14="http://schemas.microsoft.com/office/powerpoint/2010/main" val="801557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smtClean="0"/>
              <a:t>Questions?</a:t>
            </a:r>
            <a:endParaRPr lang="en-US" dirty="0"/>
          </a:p>
        </p:txBody>
      </p:sp>
    </p:spTree>
    <p:extLst>
      <p:ext uri="{BB962C8B-B14F-4D97-AF65-F5344CB8AC3E}">
        <p14:creationId xmlns:p14="http://schemas.microsoft.com/office/powerpoint/2010/main" val="4228588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2133" y="457201"/>
            <a:ext cx="7704667" cy="403859"/>
          </a:xfrm>
        </p:spPr>
        <p:txBody>
          <a:bodyPr anchor="t">
            <a:normAutofit/>
          </a:bodyPr>
          <a:lstStyle/>
          <a:p>
            <a:r>
              <a:rPr lang="en-US" sz="2000" b="1" dirty="0" smtClean="0"/>
              <a:t>Agenda</a:t>
            </a:r>
            <a:endParaRPr lang="en-US" sz="2000" b="1" dirty="0"/>
          </a:p>
        </p:txBody>
      </p:sp>
      <p:sp>
        <p:nvSpPr>
          <p:cNvPr id="3" name="Content Placeholder 2"/>
          <p:cNvSpPr>
            <a:spLocks noGrp="1"/>
          </p:cNvSpPr>
          <p:nvPr>
            <p:ph idx="1"/>
          </p:nvPr>
        </p:nvSpPr>
        <p:spPr>
          <a:xfrm>
            <a:off x="578696" y="807720"/>
            <a:ext cx="7200900" cy="4936217"/>
          </a:xfrm>
        </p:spPr>
        <p:txBody>
          <a:bodyPr>
            <a:noAutofit/>
          </a:bodyPr>
          <a:lstStyle/>
          <a:p>
            <a:pPr>
              <a:lnSpc>
                <a:spcPct val="100000"/>
              </a:lnSpc>
              <a:spcBef>
                <a:spcPts val="450"/>
              </a:spcBef>
            </a:pPr>
            <a:r>
              <a:rPr lang="en-US" sz="1600" b="1" dirty="0"/>
              <a:t>Background Introduction</a:t>
            </a:r>
          </a:p>
          <a:p>
            <a:pPr>
              <a:lnSpc>
                <a:spcPct val="100000"/>
              </a:lnSpc>
              <a:spcBef>
                <a:spcPts val="450"/>
              </a:spcBef>
            </a:pPr>
            <a:r>
              <a:rPr lang="en-US" sz="1600" b="1" dirty="0" smtClean="0"/>
              <a:t>Research </a:t>
            </a:r>
            <a:r>
              <a:rPr lang="en-US" sz="1600" b="1" dirty="0"/>
              <a:t>Objectives </a:t>
            </a:r>
          </a:p>
          <a:p>
            <a:pPr>
              <a:lnSpc>
                <a:spcPct val="100000"/>
              </a:lnSpc>
              <a:spcBef>
                <a:spcPts val="450"/>
              </a:spcBef>
            </a:pPr>
            <a:r>
              <a:rPr lang="en-US" sz="1600" b="1" dirty="0" smtClean="0"/>
              <a:t>Significances</a:t>
            </a:r>
            <a:endParaRPr lang="en-US" sz="1600" b="1" dirty="0"/>
          </a:p>
          <a:p>
            <a:pPr>
              <a:lnSpc>
                <a:spcPct val="100000"/>
              </a:lnSpc>
              <a:spcBef>
                <a:spcPts val="450"/>
              </a:spcBef>
            </a:pPr>
            <a:r>
              <a:rPr lang="en-US" sz="1600" b="1" dirty="0"/>
              <a:t>Data </a:t>
            </a:r>
            <a:r>
              <a:rPr lang="en-US" sz="1600" b="1" dirty="0" smtClean="0"/>
              <a:t>Resources </a:t>
            </a:r>
            <a:endParaRPr lang="en-US" sz="1600" dirty="0"/>
          </a:p>
          <a:p>
            <a:pPr>
              <a:lnSpc>
                <a:spcPct val="100000"/>
              </a:lnSpc>
              <a:spcBef>
                <a:spcPts val="450"/>
              </a:spcBef>
            </a:pPr>
            <a:r>
              <a:rPr lang="en-US" sz="1600" b="1" dirty="0" smtClean="0"/>
              <a:t>Research </a:t>
            </a:r>
            <a:r>
              <a:rPr lang="en-US" sz="1600" b="1" dirty="0"/>
              <a:t>Methods </a:t>
            </a:r>
          </a:p>
          <a:p>
            <a:pPr lvl="2">
              <a:lnSpc>
                <a:spcPct val="100000"/>
              </a:lnSpc>
              <a:spcBef>
                <a:spcPts val="450"/>
              </a:spcBef>
            </a:pPr>
            <a:r>
              <a:rPr lang="en-US" b="1" dirty="0"/>
              <a:t>Image Process</a:t>
            </a:r>
            <a:endParaRPr lang="en-US" dirty="0"/>
          </a:p>
          <a:p>
            <a:pPr lvl="2">
              <a:lnSpc>
                <a:spcPct val="100000"/>
              </a:lnSpc>
              <a:spcBef>
                <a:spcPts val="450"/>
              </a:spcBef>
            </a:pPr>
            <a:r>
              <a:rPr lang="en-US" b="1" dirty="0"/>
              <a:t>GIS Products Development</a:t>
            </a:r>
            <a:endParaRPr lang="en-US" dirty="0"/>
          </a:p>
          <a:p>
            <a:pPr lvl="2">
              <a:lnSpc>
                <a:spcPct val="100000"/>
              </a:lnSpc>
              <a:spcBef>
                <a:spcPts val="450"/>
              </a:spcBef>
            </a:pPr>
            <a:r>
              <a:rPr lang="en-US" b="1" dirty="0"/>
              <a:t>Pilot Research</a:t>
            </a:r>
            <a:endParaRPr lang="en-US" dirty="0"/>
          </a:p>
          <a:p>
            <a:pPr lvl="2">
              <a:lnSpc>
                <a:spcPct val="100000"/>
              </a:lnSpc>
              <a:spcBef>
                <a:spcPts val="450"/>
              </a:spcBef>
            </a:pPr>
            <a:r>
              <a:rPr lang="en-US" b="1" dirty="0"/>
              <a:t>Pre-research Preparation </a:t>
            </a:r>
            <a:endParaRPr lang="en-US" dirty="0"/>
          </a:p>
          <a:p>
            <a:pPr lvl="2">
              <a:lnSpc>
                <a:spcPct val="100000"/>
              </a:lnSpc>
              <a:spcBef>
                <a:spcPts val="450"/>
              </a:spcBef>
            </a:pPr>
            <a:r>
              <a:rPr lang="en-US" b="1" dirty="0"/>
              <a:t>Analysis Plan</a:t>
            </a:r>
          </a:p>
          <a:p>
            <a:pPr>
              <a:lnSpc>
                <a:spcPct val="100000"/>
              </a:lnSpc>
              <a:spcBef>
                <a:spcPts val="450"/>
              </a:spcBef>
            </a:pPr>
            <a:r>
              <a:rPr lang="en-US" sz="1600" b="1" dirty="0"/>
              <a:t>Tools and Software</a:t>
            </a:r>
            <a:endParaRPr lang="en-US" sz="1600" dirty="0"/>
          </a:p>
          <a:p>
            <a:pPr>
              <a:lnSpc>
                <a:spcPct val="100000"/>
              </a:lnSpc>
              <a:spcBef>
                <a:spcPts val="450"/>
              </a:spcBef>
            </a:pPr>
            <a:r>
              <a:rPr lang="en-US" sz="1600" b="1" dirty="0" smtClean="0"/>
              <a:t>Research </a:t>
            </a:r>
            <a:r>
              <a:rPr lang="en-US" sz="1600" b="1" dirty="0"/>
              <a:t>Time </a:t>
            </a:r>
            <a:r>
              <a:rPr lang="en-US" sz="1600" b="1" dirty="0" smtClean="0"/>
              <a:t>Line</a:t>
            </a:r>
            <a:endParaRPr lang="en-US" sz="1600" dirty="0"/>
          </a:p>
          <a:p>
            <a:pPr>
              <a:lnSpc>
                <a:spcPct val="100000"/>
              </a:lnSpc>
              <a:spcBef>
                <a:spcPts val="450"/>
              </a:spcBef>
            </a:pPr>
            <a:r>
              <a:rPr lang="en-US" sz="1600" b="1" dirty="0" smtClean="0"/>
              <a:t>Anticipated </a:t>
            </a:r>
            <a:r>
              <a:rPr lang="en-US" sz="1600" b="1" dirty="0"/>
              <a:t>Results </a:t>
            </a:r>
            <a:endParaRPr lang="en-US" sz="1600" dirty="0"/>
          </a:p>
          <a:p>
            <a:endParaRPr lang="en-US" sz="1400" dirty="0"/>
          </a:p>
          <a:p>
            <a:pPr lvl="1"/>
            <a:endParaRPr lang="en-US" sz="1400" dirty="0"/>
          </a:p>
          <a:p>
            <a:endParaRPr lang="en-US" sz="1400" dirty="0"/>
          </a:p>
        </p:txBody>
      </p:sp>
      <p:pic>
        <p:nvPicPr>
          <p:cNvPr id="2050" name="Picture 2" descr="http://media.gotraffic.net/images/io0UGp29737w/v18/628x-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1842" y="1211579"/>
            <a:ext cx="5514109" cy="3644481"/>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462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2133" y="457201"/>
            <a:ext cx="7704667" cy="530943"/>
          </a:xfrm>
        </p:spPr>
        <p:txBody>
          <a:bodyPr anchor="t">
            <a:normAutofit/>
          </a:bodyPr>
          <a:lstStyle/>
          <a:p>
            <a:r>
              <a:rPr lang="en-US" sz="2000" b="1" dirty="0"/>
              <a:t>Background </a:t>
            </a:r>
            <a:r>
              <a:rPr lang="en-US" sz="2000" b="1" dirty="0" smtClean="0"/>
              <a:t>Introduction</a:t>
            </a:r>
            <a:endParaRPr lang="en-US" sz="2000" b="1" dirty="0"/>
          </a:p>
        </p:txBody>
      </p:sp>
      <p:sp>
        <p:nvSpPr>
          <p:cNvPr id="3" name="Content Placeholder 2"/>
          <p:cNvSpPr>
            <a:spLocks noGrp="1"/>
          </p:cNvSpPr>
          <p:nvPr>
            <p:ph idx="1"/>
          </p:nvPr>
        </p:nvSpPr>
        <p:spPr>
          <a:xfrm>
            <a:off x="5934436" y="1138025"/>
            <a:ext cx="2859044" cy="4396740"/>
          </a:xfrm>
        </p:spPr>
        <p:txBody>
          <a:bodyPr>
            <a:noAutofit/>
          </a:bodyPr>
          <a:lstStyle/>
          <a:p>
            <a:r>
              <a:rPr lang="en-US" sz="1400" dirty="0"/>
              <a:t>South China </a:t>
            </a:r>
            <a:r>
              <a:rPr lang="en-US" sz="1400" dirty="0" smtClean="0"/>
              <a:t>Sea</a:t>
            </a:r>
          </a:p>
          <a:p>
            <a:pPr lvl="1"/>
            <a:r>
              <a:rPr lang="en-US" sz="1200" dirty="0"/>
              <a:t>3,500,000 </a:t>
            </a:r>
            <a:r>
              <a:rPr lang="en-US" sz="1200" dirty="0" smtClean="0"/>
              <a:t>square kilometers</a:t>
            </a:r>
          </a:p>
          <a:p>
            <a:pPr lvl="1"/>
            <a:r>
              <a:rPr lang="en-US" sz="1200" dirty="0" smtClean="0"/>
              <a:t>Key International sea transportation route</a:t>
            </a:r>
          </a:p>
          <a:p>
            <a:pPr lvl="1"/>
            <a:r>
              <a:rPr lang="en-US" sz="1200" dirty="0" smtClean="0"/>
              <a:t>Vast fishery and natural resources</a:t>
            </a:r>
          </a:p>
          <a:p>
            <a:pPr lvl="1"/>
            <a:r>
              <a:rPr lang="en-US" sz="1200" dirty="0" smtClean="0"/>
              <a:t>Strategic significances </a:t>
            </a:r>
            <a:endParaRPr lang="en-US" sz="1200" dirty="0"/>
          </a:p>
          <a:p>
            <a:r>
              <a:rPr lang="en-US" sz="1400" dirty="0"/>
              <a:t>Disrupted Territories</a:t>
            </a:r>
          </a:p>
          <a:p>
            <a:pPr lvl="1"/>
            <a:r>
              <a:rPr lang="en-US" sz="1200" dirty="0"/>
              <a:t>Historical </a:t>
            </a:r>
            <a:r>
              <a:rPr lang="en-US" sz="1200" dirty="0" smtClean="0"/>
              <a:t>Issues</a:t>
            </a:r>
            <a:endParaRPr lang="en-US" sz="1200" dirty="0"/>
          </a:p>
          <a:p>
            <a:pPr lvl="1"/>
            <a:r>
              <a:rPr lang="en-US" sz="1200" dirty="0" smtClean="0"/>
              <a:t>China’s Nine-dashed Line</a:t>
            </a:r>
            <a:endParaRPr lang="en-US" sz="1200" dirty="0"/>
          </a:p>
          <a:p>
            <a:pPr lvl="1"/>
            <a:r>
              <a:rPr lang="en-US" sz="1200" dirty="0"/>
              <a:t>Disputed </a:t>
            </a:r>
            <a:r>
              <a:rPr lang="en-US" sz="1200" dirty="0" smtClean="0"/>
              <a:t>zone</a:t>
            </a:r>
            <a:endParaRPr lang="en-US" sz="1200" dirty="0"/>
          </a:p>
          <a:p>
            <a:r>
              <a:rPr lang="en-US" sz="1400" dirty="0"/>
              <a:t>Countries Involved</a:t>
            </a:r>
          </a:p>
          <a:p>
            <a:r>
              <a:rPr lang="en-US" sz="1400" dirty="0"/>
              <a:t>China’s Recent </a:t>
            </a:r>
            <a:r>
              <a:rPr lang="en-US" sz="1400" dirty="0" smtClean="0"/>
              <a:t>Actions</a:t>
            </a:r>
            <a:endParaRPr lang="en-US" sz="1100" dirty="0"/>
          </a:p>
          <a:p>
            <a:pPr lvl="1"/>
            <a:r>
              <a:rPr lang="en-US" sz="1200" dirty="0" smtClean="0"/>
              <a:t>Diplomatic Approaches </a:t>
            </a:r>
          </a:p>
          <a:p>
            <a:pPr lvl="1"/>
            <a:r>
              <a:rPr lang="en-US" sz="1200" dirty="0" smtClean="0"/>
              <a:t>Militarization </a:t>
            </a:r>
            <a:endParaRPr lang="en-US" sz="1200" dirty="0"/>
          </a:p>
          <a:p>
            <a:pPr lvl="1"/>
            <a:r>
              <a:rPr lang="en-US" sz="1200" dirty="0" smtClean="0"/>
              <a:t>Increased Law </a:t>
            </a:r>
            <a:r>
              <a:rPr lang="en-US" sz="1200" dirty="0"/>
              <a:t>Enforcement </a:t>
            </a:r>
            <a:r>
              <a:rPr lang="en-US" sz="1200" dirty="0" smtClean="0"/>
              <a:t>Activities</a:t>
            </a:r>
            <a:endParaRPr lang="en-US" sz="1200" dirty="0"/>
          </a:p>
          <a:p>
            <a:pPr lvl="1"/>
            <a:r>
              <a:rPr lang="en-US" sz="1200" dirty="0" smtClean="0"/>
              <a:t>Reclamation </a:t>
            </a:r>
            <a:r>
              <a:rPr lang="en-US" sz="1200" dirty="0"/>
              <a:t>Projects</a:t>
            </a:r>
          </a:p>
          <a:p>
            <a:endParaRPr lang="en-US" sz="1400" dirty="0"/>
          </a:p>
          <a:p>
            <a:pPr lvl="1"/>
            <a:endParaRPr lang="en-US" sz="1400" dirty="0"/>
          </a:p>
          <a:p>
            <a:endParaRPr lang="en-US" sz="1400" dirty="0"/>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89611" y="1138025"/>
            <a:ext cx="5238145" cy="4122420"/>
          </a:xfrm>
          <a:prstGeom prst="rect">
            <a:avLst/>
          </a:prstGeom>
        </p:spPr>
      </p:pic>
      <p:sp>
        <p:nvSpPr>
          <p:cNvPr id="5" name="Rectangle 4"/>
          <p:cNvSpPr/>
          <p:nvPr/>
        </p:nvSpPr>
        <p:spPr>
          <a:xfrm>
            <a:off x="581065" y="5335590"/>
            <a:ext cx="5230075" cy="307777"/>
          </a:xfrm>
          <a:prstGeom prst="rect">
            <a:avLst/>
          </a:prstGeom>
        </p:spPr>
        <p:txBody>
          <a:bodyPr wrap="square">
            <a:spAutoFit/>
          </a:bodyPr>
          <a:lstStyle/>
          <a:p>
            <a:r>
              <a:rPr lang="en-US" sz="700" dirty="0">
                <a:solidFill>
                  <a:srgbClr val="333333"/>
                </a:solidFill>
                <a:latin typeface="Georgia" panose="02040502050405020303" pitchFamily="18" charset="0"/>
              </a:rPr>
              <a:t>Source of map: The devil and the deep South China Sea, http://chinhdangvu.blogspot.com/2014/03/the-devil-and-deep-south-china-sea.html</a:t>
            </a:r>
          </a:p>
        </p:txBody>
      </p:sp>
      <p:sp>
        <p:nvSpPr>
          <p:cNvPr id="6" name="Rectangle 5"/>
          <p:cNvSpPr/>
          <p:nvPr/>
        </p:nvSpPr>
        <p:spPr>
          <a:xfrm>
            <a:off x="528364" y="5086338"/>
            <a:ext cx="4530745" cy="261610"/>
          </a:xfrm>
          <a:prstGeom prst="rect">
            <a:avLst/>
          </a:prstGeom>
        </p:spPr>
        <p:txBody>
          <a:bodyPr wrap="square">
            <a:spAutoFit/>
          </a:bodyPr>
          <a:lstStyle/>
          <a:p>
            <a:r>
              <a:rPr lang="en-US" sz="1100" b="1" dirty="0" smtClean="0">
                <a:solidFill>
                  <a:srgbClr val="333333"/>
                </a:solidFill>
                <a:latin typeface="Georgia" panose="02040502050405020303" pitchFamily="18" charset="0"/>
              </a:rPr>
              <a:t>Disputed Islands and Boundary in the South China Sea </a:t>
            </a:r>
            <a:endParaRPr lang="en-US" sz="1100" b="1" dirty="0">
              <a:solidFill>
                <a:srgbClr val="333333"/>
              </a:solidFill>
              <a:latin typeface="Georgia" panose="02040502050405020303" pitchFamily="18" charset="0"/>
            </a:endParaRPr>
          </a:p>
        </p:txBody>
      </p:sp>
    </p:spTree>
    <p:extLst>
      <p:ext uri="{BB962C8B-B14F-4D97-AF65-F5344CB8AC3E}">
        <p14:creationId xmlns:p14="http://schemas.microsoft.com/office/powerpoint/2010/main" val="3600313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8096" y="274154"/>
            <a:ext cx="7290054" cy="1499616"/>
          </a:xfrm>
        </p:spPr>
        <p:txBody>
          <a:bodyPr anchor="t">
            <a:normAutofit/>
          </a:bodyPr>
          <a:lstStyle/>
          <a:p>
            <a:r>
              <a:rPr lang="en-US" sz="1800" dirty="0"/>
              <a:t>China’s Reclamation Projects</a:t>
            </a:r>
          </a:p>
        </p:txBody>
      </p:sp>
      <p:sp>
        <p:nvSpPr>
          <p:cNvPr id="3" name="Content Placeholder 2"/>
          <p:cNvSpPr>
            <a:spLocks noGrp="1"/>
          </p:cNvSpPr>
          <p:nvPr>
            <p:ph idx="1"/>
          </p:nvPr>
        </p:nvSpPr>
        <p:spPr>
          <a:xfrm>
            <a:off x="508673" y="594549"/>
            <a:ext cx="2859044" cy="5140230"/>
          </a:xfrm>
        </p:spPr>
        <p:txBody>
          <a:bodyPr>
            <a:noAutofit/>
          </a:bodyPr>
          <a:lstStyle/>
          <a:p>
            <a:r>
              <a:rPr lang="en-US" sz="1400" dirty="0" smtClean="0"/>
              <a:t>The reclamation projects started on seven </a:t>
            </a:r>
            <a:r>
              <a:rPr lang="en-US" sz="1400" dirty="0"/>
              <a:t>d</a:t>
            </a:r>
            <a:r>
              <a:rPr lang="en-US" sz="1400" dirty="0" smtClean="0"/>
              <a:t>isputed Reefs in the Spratly Islands since 2013</a:t>
            </a:r>
          </a:p>
          <a:p>
            <a:pPr lvl="1">
              <a:lnSpc>
                <a:spcPct val="100000"/>
              </a:lnSpc>
              <a:spcBef>
                <a:spcPts val="0"/>
              </a:spcBef>
              <a:spcAft>
                <a:spcPts val="0"/>
              </a:spcAft>
            </a:pPr>
            <a:r>
              <a:rPr lang="en-US" sz="1200" dirty="0" smtClean="0"/>
              <a:t>Mischief Reef</a:t>
            </a:r>
          </a:p>
          <a:p>
            <a:pPr lvl="1">
              <a:lnSpc>
                <a:spcPct val="100000"/>
              </a:lnSpc>
              <a:spcBef>
                <a:spcPts val="0"/>
              </a:spcBef>
              <a:spcAft>
                <a:spcPts val="0"/>
              </a:spcAft>
            </a:pPr>
            <a:r>
              <a:rPr lang="en-US" sz="1200" dirty="0" smtClean="0"/>
              <a:t>Fiery Cross Reef</a:t>
            </a:r>
          </a:p>
          <a:p>
            <a:pPr lvl="1">
              <a:lnSpc>
                <a:spcPct val="100000"/>
              </a:lnSpc>
              <a:spcBef>
                <a:spcPts val="0"/>
              </a:spcBef>
              <a:spcAft>
                <a:spcPts val="0"/>
              </a:spcAft>
            </a:pPr>
            <a:r>
              <a:rPr lang="en-US" sz="1200" dirty="0" smtClean="0"/>
              <a:t>Johnson South Reef</a:t>
            </a:r>
          </a:p>
          <a:p>
            <a:pPr lvl="1">
              <a:lnSpc>
                <a:spcPct val="100000"/>
              </a:lnSpc>
              <a:spcBef>
                <a:spcPts val="0"/>
              </a:spcBef>
              <a:spcAft>
                <a:spcPts val="0"/>
              </a:spcAft>
            </a:pPr>
            <a:r>
              <a:rPr lang="en-US" sz="1200" dirty="0" err="1" smtClean="0"/>
              <a:t>Cuarteron</a:t>
            </a:r>
            <a:r>
              <a:rPr lang="en-US" sz="1200" dirty="0" smtClean="0"/>
              <a:t> Reef</a:t>
            </a:r>
          </a:p>
          <a:p>
            <a:pPr lvl="1">
              <a:lnSpc>
                <a:spcPct val="100000"/>
              </a:lnSpc>
              <a:spcBef>
                <a:spcPts val="0"/>
              </a:spcBef>
              <a:spcAft>
                <a:spcPts val="0"/>
              </a:spcAft>
            </a:pPr>
            <a:r>
              <a:rPr lang="en-US" sz="1200" dirty="0" smtClean="0"/>
              <a:t>Hughes Reef</a:t>
            </a:r>
          </a:p>
          <a:p>
            <a:pPr lvl="1">
              <a:lnSpc>
                <a:spcPct val="100000"/>
              </a:lnSpc>
              <a:spcBef>
                <a:spcPts val="0"/>
              </a:spcBef>
              <a:spcAft>
                <a:spcPts val="0"/>
              </a:spcAft>
            </a:pPr>
            <a:r>
              <a:rPr lang="en-US" sz="1200" dirty="0" err="1" smtClean="0"/>
              <a:t>Subi</a:t>
            </a:r>
            <a:r>
              <a:rPr lang="en-US" sz="1200" dirty="0" smtClean="0"/>
              <a:t> Reef</a:t>
            </a:r>
          </a:p>
          <a:p>
            <a:pPr lvl="1">
              <a:lnSpc>
                <a:spcPct val="100000"/>
              </a:lnSpc>
              <a:spcBef>
                <a:spcPts val="0"/>
              </a:spcBef>
              <a:spcAft>
                <a:spcPts val="0"/>
              </a:spcAft>
            </a:pPr>
            <a:r>
              <a:rPr lang="en-US" sz="1200" dirty="0" err="1" smtClean="0"/>
              <a:t>Gaven</a:t>
            </a:r>
            <a:r>
              <a:rPr lang="en-US" sz="1200" dirty="0" smtClean="0"/>
              <a:t> Reef </a:t>
            </a:r>
          </a:p>
          <a:p>
            <a:r>
              <a:rPr lang="en-US" sz="1400" dirty="0" smtClean="0"/>
              <a:t>The Construction projects include</a:t>
            </a:r>
            <a:endParaRPr lang="en-US" sz="1400" dirty="0"/>
          </a:p>
          <a:p>
            <a:pPr lvl="1"/>
            <a:r>
              <a:rPr lang="en-US" sz="1200" dirty="0"/>
              <a:t>Land extension</a:t>
            </a:r>
          </a:p>
          <a:p>
            <a:pPr lvl="1"/>
            <a:r>
              <a:rPr lang="en-US" sz="1200" dirty="0"/>
              <a:t>Living </a:t>
            </a:r>
            <a:r>
              <a:rPr lang="en-US" sz="1200" dirty="0" smtClean="0"/>
              <a:t>infrastructure</a:t>
            </a:r>
            <a:r>
              <a:rPr lang="en-US" sz="1200" dirty="0"/>
              <a:t> </a:t>
            </a:r>
            <a:r>
              <a:rPr lang="en-US" sz="1200" dirty="0" smtClean="0"/>
              <a:t>constructions </a:t>
            </a:r>
            <a:endParaRPr lang="en-US" sz="1200" dirty="0"/>
          </a:p>
          <a:p>
            <a:pPr lvl="1"/>
            <a:r>
              <a:rPr lang="en-US" sz="1200" dirty="0"/>
              <a:t>Military </a:t>
            </a:r>
            <a:r>
              <a:rPr lang="en-US" sz="1200" dirty="0" smtClean="0"/>
              <a:t>infrastructure </a:t>
            </a:r>
            <a:r>
              <a:rPr lang="en-US" sz="1200" dirty="0"/>
              <a:t>constructions </a:t>
            </a:r>
          </a:p>
          <a:p>
            <a:r>
              <a:rPr lang="en-US" sz="1400" dirty="0" smtClean="0"/>
              <a:t>Anticipated </a:t>
            </a:r>
            <a:r>
              <a:rPr lang="en-US" sz="1400" dirty="0"/>
              <a:t>effects of the </a:t>
            </a:r>
            <a:r>
              <a:rPr lang="en-US" sz="1400" dirty="0" smtClean="0"/>
              <a:t>Projects</a:t>
            </a:r>
          </a:p>
          <a:p>
            <a:pPr lvl="1"/>
            <a:r>
              <a:rPr lang="en-US" sz="1200" dirty="0" smtClean="0"/>
              <a:t>Increased military and law enforcement capability</a:t>
            </a:r>
          </a:p>
          <a:p>
            <a:pPr lvl="1"/>
            <a:r>
              <a:rPr lang="en-US" sz="1200" dirty="0" smtClean="0"/>
              <a:t>Strengthened control of </a:t>
            </a:r>
            <a:r>
              <a:rPr lang="en-US" sz="1200" dirty="0"/>
              <a:t>resource </a:t>
            </a:r>
            <a:r>
              <a:rPr lang="en-US" sz="1200" dirty="0" smtClean="0"/>
              <a:t>exploitation and transportation routes</a:t>
            </a:r>
          </a:p>
          <a:p>
            <a:pPr lvl="1"/>
            <a:r>
              <a:rPr lang="en-US" sz="1200" dirty="0" smtClean="0"/>
              <a:t>Enhanced political influence  </a:t>
            </a:r>
          </a:p>
          <a:p>
            <a:pPr marL="91440" lvl="1" indent="-91440">
              <a:spcBef>
                <a:spcPts val="1200"/>
              </a:spcBef>
              <a:spcAft>
                <a:spcPts val="200"/>
              </a:spcAft>
              <a:buSzPct val="100000"/>
              <a:buFont typeface="Tw Cen MT" panose="020B0602020104020603" pitchFamily="34" charset="0"/>
              <a:buChar char=" "/>
            </a:pPr>
            <a:r>
              <a:rPr lang="en-US" sz="1200" dirty="0"/>
              <a:t>Construction in Woody </a:t>
            </a:r>
            <a:r>
              <a:rPr lang="en-US" sz="1200" dirty="0" smtClean="0"/>
              <a:t>Island in </a:t>
            </a:r>
            <a:r>
              <a:rPr lang="en-US" sz="1200" dirty="0" err="1" smtClean="0"/>
              <a:t>Paracel</a:t>
            </a:r>
            <a:r>
              <a:rPr lang="en-US" sz="1200" dirty="0" smtClean="0"/>
              <a:t> Islands </a:t>
            </a:r>
          </a:p>
          <a:p>
            <a:pPr marL="182880" lvl="2" indent="0">
              <a:spcBef>
                <a:spcPts val="1200"/>
              </a:spcBef>
              <a:spcAft>
                <a:spcPts val="200"/>
              </a:spcAft>
              <a:buSzPct val="100000"/>
              <a:buNone/>
            </a:pPr>
            <a:r>
              <a:rPr lang="en-US" dirty="0" smtClean="0"/>
              <a:t>Airstrip Extension project in 2014 </a:t>
            </a:r>
          </a:p>
          <a:p>
            <a:r>
              <a:rPr lang="en-US" sz="1400" dirty="0" smtClean="0"/>
              <a:t> </a:t>
            </a:r>
          </a:p>
          <a:p>
            <a:endParaRPr lang="en-US" sz="1400" dirty="0"/>
          </a:p>
          <a:p>
            <a:endParaRPr lang="en-US" sz="1100" dirty="0"/>
          </a:p>
          <a:p>
            <a:pPr marL="34289" indent="0">
              <a:buNone/>
            </a:pPr>
            <a:endParaRPr lang="en-US" sz="1100" dirty="0"/>
          </a:p>
          <a:p>
            <a:pPr marL="34289" indent="0">
              <a:buNone/>
            </a:pPr>
            <a:endParaRPr lang="en-US" sz="1100" dirty="0"/>
          </a:p>
          <a:p>
            <a:pPr lvl="1"/>
            <a:endParaRPr lang="en-US" sz="1100" dirty="0"/>
          </a:p>
          <a:p>
            <a:endParaRPr lang="en-US" sz="1100" dirty="0"/>
          </a:p>
        </p:txBody>
      </p:sp>
      <p:pic>
        <p:nvPicPr>
          <p:cNvPr id="1028" name="Picture 4" descr="http://thediplomat.com/wp-content/uploads/2015/04/thediplomat_2015-04-25_02-45-12.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424112" y="1157160"/>
            <a:ext cx="2724510" cy="3606368"/>
          </a:xfrm>
          <a:prstGeom prst="rect">
            <a:avLst/>
          </a:prstGeom>
          <a:noFill/>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032" name="Picture 8" descr="http://i.imgur.com/o6gjx1m.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293697" y="1161005"/>
            <a:ext cx="2682281" cy="1508783"/>
          </a:xfrm>
          <a:prstGeom prst="rect">
            <a:avLst/>
          </a:prstGeom>
          <a:noFill/>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034" name="Picture 10" descr="http://globalnation.inquirer.net/files/2015/03/Johnson-South-reef-China-reclamation-South-China-Sea.jpe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296368" y="2960344"/>
            <a:ext cx="2679610" cy="1785662"/>
          </a:xfrm>
          <a:prstGeom prst="rect">
            <a:avLst/>
          </a:prstGeom>
          <a:noFill/>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7" name="Rectangle 6"/>
          <p:cNvSpPr/>
          <p:nvPr/>
        </p:nvSpPr>
        <p:spPr>
          <a:xfrm>
            <a:off x="3443955" y="4782575"/>
            <a:ext cx="2691925" cy="507831"/>
          </a:xfrm>
          <a:prstGeom prst="rect">
            <a:avLst/>
          </a:prstGeom>
        </p:spPr>
        <p:txBody>
          <a:bodyPr wrap="square">
            <a:spAutoFit/>
          </a:bodyPr>
          <a:lstStyle/>
          <a:p>
            <a:r>
              <a:rPr lang="en-US" sz="900" dirty="0" smtClean="0"/>
              <a:t>Source of map: The Diplomat, April 25, 2015, http://thediplomat.com/2015/04/south-china-sea-chinas-unprecedented-spratlys-building-program/</a:t>
            </a:r>
            <a:endParaRPr lang="en-US" sz="900" dirty="0"/>
          </a:p>
        </p:txBody>
      </p:sp>
      <p:sp>
        <p:nvSpPr>
          <p:cNvPr id="8" name="Rectangle 7"/>
          <p:cNvSpPr/>
          <p:nvPr/>
        </p:nvSpPr>
        <p:spPr>
          <a:xfrm>
            <a:off x="6302523" y="5173917"/>
            <a:ext cx="2670561" cy="338554"/>
          </a:xfrm>
          <a:prstGeom prst="rect">
            <a:avLst/>
          </a:prstGeom>
        </p:spPr>
        <p:txBody>
          <a:bodyPr wrap="square">
            <a:spAutoFit/>
          </a:bodyPr>
          <a:lstStyle/>
          <a:p>
            <a:r>
              <a:rPr lang="en-US" sz="800" dirty="0" smtClean="0"/>
              <a:t>Source of map: Peace and Freedom, https://johnib.wordpress.com/tag/island-building/</a:t>
            </a:r>
            <a:endParaRPr lang="en-US" sz="800" dirty="0"/>
          </a:p>
        </p:txBody>
      </p:sp>
      <p:sp>
        <p:nvSpPr>
          <p:cNvPr id="9" name="Rectangle 8"/>
          <p:cNvSpPr/>
          <p:nvPr/>
        </p:nvSpPr>
        <p:spPr>
          <a:xfrm>
            <a:off x="6301099" y="4736658"/>
            <a:ext cx="2670561" cy="430887"/>
          </a:xfrm>
          <a:prstGeom prst="rect">
            <a:avLst/>
          </a:prstGeom>
        </p:spPr>
        <p:txBody>
          <a:bodyPr wrap="square">
            <a:spAutoFit/>
          </a:bodyPr>
          <a:lstStyle/>
          <a:p>
            <a:r>
              <a:rPr lang="en-US" sz="1100" b="1" dirty="0" smtClean="0"/>
              <a:t>Change of Johnson South Reef from March 2012 to March 2015</a:t>
            </a:r>
            <a:endParaRPr lang="en-US" sz="1100" b="1" dirty="0"/>
          </a:p>
        </p:txBody>
      </p:sp>
      <p:pic>
        <p:nvPicPr>
          <p:cNvPr id="1026" name="Picture 2" descr="http://www.janes.com/images/assets/973/37973/1535847_-_main.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57136" y="1157160"/>
            <a:ext cx="5786864" cy="32551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6225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nodeType="clickEffect">
                                  <p:stCondLst>
                                    <p:cond delay="0"/>
                                  </p:stCondLst>
                                  <p:childTnLst>
                                    <p:set>
                                      <p:cBhvr>
                                        <p:cTn id="11" dur="1" fill="hold">
                                          <p:stCondLst>
                                            <p:cond delay="0"/>
                                          </p:stCondLst>
                                        </p:cTn>
                                        <p:tgtEl>
                                          <p:spTgt spid="10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9459" y="344567"/>
            <a:ext cx="7290054" cy="1499616"/>
          </a:xfrm>
        </p:spPr>
        <p:txBody>
          <a:bodyPr anchor="t">
            <a:normAutofit/>
          </a:bodyPr>
          <a:lstStyle/>
          <a:p>
            <a:r>
              <a:rPr lang="en-US" sz="1800" dirty="0" smtClean="0"/>
              <a:t>Significance of </a:t>
            </a:r>
            <a:r>
              <a:rPr lang="en-US" sz="1800" dirty="0"/>
              <a:t>the Research</a:t>
            </a:r>
            <a:r>
              <a:rPr lang="en-US" sz="1800" dirty="0" smtClean="0"/>
              <a:t> </a:t>
            </a:r>
            <a:endParaRPr lang="en-US" sz="1800" dirty="0"/>
          </a:p>
        </p:txBody>
      </p:sp>
      <p:sp>
        <p:nvSpPr>
          <p:cNvPr id="8" name="Content Placeholder 2"/>
          <p:cNvSpPr>
            <a:spLocks noGrp="1"/>
          </p:cNvSpPr>
          <p:nvPr>
            <p:ph idx="1"/>
          </p:nvPr>
        </p:nvSpPr>
        <p:spPr>
          <a:xfrm>
            <a:off x="563016" y="773068"/>
            <a:ext cx="4670851" cy="4416150"/>
          </a:xfrm>
        </p:spPr>
        <p:txBody>
          <a:bodyPr>
            <a:noAutofit/>
          </a:bodyPr>
          <a:lstStyle/>
          <a:p>
            <a:r>
              <a:rPr lang="en-US" sz="1400" dirty="0" smtClean="0"/>
              <a:t>Current problems </a:t>
            </a:r>
          </a:p>
          <a:p>
            <a:pPr lvl="1"/>
            <a:r>
              <a:rPr lang="en-US" sz="1200" dirty="0" smtClean="0"/>
              <a:t>Scant research combined spatial analysis, GIS, and open source information in open source domain</a:t>
            </a:r>
          </a:p>
          <a:p>
            <a:pPr lvl="1"/>
            <a:r>
              <a:rPr lang="en-US" sz="1200" dirty="0" smtClean="0"/>
              <a:t>Studies heavily rely on open source information</a:t>
            </a:r>
          </a:p>
          <a:p>
            <a:pPr lvl="1"/>
            <a:r>
              <a:rPr lang="en-US" sz="1200" dirty="0" smtClean="0"/>
              <a:t>Most of the articles only focus on a specific island</a:t>
            </a:r>
          </a:p>
          <a:p>
            <a:r>
              <a:rPr lang="en-US" sz="1400" dirty="0" smtClean="0"/>
              <a:t>This project studies an ongoing event in one of the most complex sea areas with important strategic means</a:t>
            </a:r>
          </a:p>
          <a:p>
            <a:pPr lvl="1"/>
            <a:r>
              <a:rPr lang="en-US" sz="1200" dirty="0" smtClean="0"/>
              <a:t>Dispute </a:t>
            </a:r>
            <a:r>
              <a:rPr lang="en-US" sz="1200" dirty="0"/>
              <a:t>may be escalated to conflict in the near future. </a:t>
            </a:r>
          </a:p>
          <a:p>
            <a:pPr lvl="1"/>
            <a:r>
              <a:rPr lang="en-US" sz="1200" dirty="0"/>
              <a:t>A sharp downturn in geostrategic circumstances will cause long-term and extensive global effects</a:t>
            </a:r>
          </a:p>
          <a:p>
            <a:r>
              <a:rPr lang="en-US" sz="1400" dirty="0"/>
              <a:t>The reclamation project is a significant step for China’s  transaction from a “land power” to “Sea power”, and “Blue Sea Navy Dream”</a:t>
            </a:r>
          </a:p>
          <a:p>
            <a:r>
              <a:rPr lang="en-US" sz="1400" dirty="0"/>
              <a:t>The research results can be used to forecast China’s further actions</a:t>
            </a:r>
          </a:p>
          <a:p>
            <a:r>
              <a:rPr lang="en-US" sz="1400" dirty="0" smtClean="0"/>
              <a:t>Focus on the “big picture” and 1</a:t>
            </a:r>
            <a:r>
              <a:rPr lang="en-US" sz="1400" baseline="30000" dirty="0" smtClean="0"/>
              <a:t>st</a:t>
            </a:r>
            <a:r>
              <a:rPr lang="en-US" sz="1400" dirty="0" smtClean="0"/>
              <a:t> order and 2</a:t>
            </a:r>
            <a:r>
              <a:rPr lang="en-US" sz="1400" baseline="30000" dirty="0" smtClean="0"/>
              <a:t>nd</a:t>
            </a:r>
            <a:r>
              <a:rPr lang="en-US" sz="1400" dirty="0" smtClean="0"/>
              <a:t> order effects caused by the reclamation projects</a:t>
            </a:r>
          </a:p>
          <a:p>
            <a:pPr marL="128019" lvl="1" indent="0">
              <a:buNone/>
            </a:pPr>
            <a:endParaRPr lang="en-US" sz="1100" dirty="0"/>
          </a:p>
          <a:p>
            <a:endParaRPr lang="en-US" sz="1050" dirty="0"/>
          </a:p>
          <a:p>
            <a:endParaRPr lang="en-US" sz="1050" dirty="0"/>
          </a:p>
          <a:p>
            <a:endParaRPr lang="en-US" sz="1050" dirty="0"/>
          </a:p>
          <a:p>
            <a:endParaRPr lang="en-US" sz="1050" dirty="0"/>
          </a:p>
          <a:p>
            <a:pPr lvl="1"/>
            <a:endParaRPr lang="en-US" sz="1050" dirty="0"/>
          </a:p>
          <a:p>
            <a:endParaRPr lang="en-US" sz="1050" dirty="0"/>
          </a:p>
        </p:txBody>
      </p:sp>
      <p:pic>
        <p:nvPicPr>
          <p:cNvPr id="2050" name="Picture 2" descr="The CGI plans show a runway, hangars for fast jets, a port, wind turbines, and greenhouses. (China State Shipbuilding Corporation)"/>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509259" y="1154070"/>
            <a:ext cx="2676697" cy="176934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5" name="Rectangle 4"/>
          <p:cNvSpPr/>
          <p:nvPr/>
        </p:nvSpPr>
        <p:spPr>
          <a:xfrm>
            <a:off x="5364478" y="2981143"/>
            <a:ext cx="3634391" cy="702308"/>
          </a:xfrm>
          <a:prstGeom prst="rect">
            <a:avLst/>
          </a:prstGeom>
        </p:spPr>
        <p:txBody>
          <a:bodyPr wrap="square">
            <a:spAutoFit/>
          </a:bodyPr>
          <a:lstStyle/>
          <a:p>
            <a:r>
              <a:rPr lang="en-US" sz="788" b="1" dirty="0">
                <a:solidFill>
                  <a:srgbClr val="000000"/>
                </a:solidFill>
                <a:latin typeface="arial" panose="020B0604020202020204" pitchFamily="34" charset="0"/>
              </a:rPr>
              <a:t>A CGI plan of </a:t>
            </a:r>
            <a:r>
              <a:rPr lang="en-US" sz="788" b="1" dirty="0" err="1">
                <a:solidFill>
                  <a:srgbClr val="000000"/>
                </a:solidFill>
                <a:latin typeface="arial" panose="020B0604020202020204" pitchFamily="34" charset="0"/>
              </a:rPr>
              <a:t>Gaven</a:t>
            </a:r>
            <a:r>
              <a:rPr lang="en-US" sz="788" b="1" dirty="0">
                <a:solidFill>
                  <a:srgbClr val="000000"/>
                </a:solidFill>
                <a:latin typeface="arial" panose="020B0604020202020204" pitchFamily="34" charset="0"/>
              </a:rPr>
              <a:t> Reef shows a runway, hangars for fast jets, a port, wind turbines, and greenhouses.  (China State Shipbuilding Corporation</a:t>
            </a:r>
            <a:r>
              <a:rPr lang="en-US" sz="788" b="1" dirty="0" smtClean="0">
                <a:solidFill>
                  <a:srgbClr val="000000"/>
                </a:solidFill>
                <a:latin typeface="arial" panose="020B0604020202020204" pitchFamily="34" charset="0"/>
              </a:rPr>
              <a:t>)</a:t>
            </a:r>
            <a:endParaRPr lang="en-US" sz="788" b="1" dirty="0">
              <a:solidFill>
                <a:srgbClr val="000000"/>
              </a:solidFill>
              <a:latin typeface="arial" panose="020B0604020202020204" pitchFamily="34" charset="0"/>
            </a:endParaRPr>
          </a:p>
          <a:p>
            <a:r>
              <a:rPr lang="en-US" sz="800" b="1" dirty="0"/>
              <a:t>Source: James Hardy, IHS  Jane's, http://www.janes.com/article/39716/china-goes-all-out-with-major-island-building-project-in-spratlys</a:t>
            </a:r>
          </a:p>
        </p:txBody>
      </p:sp>
      <p:pic>
        <p:nvPicPr>
          <p:cNvPr id="7" name="Picture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364479" y="3743146"/>
            <a:ext cx="3634391" cy="2019487"/>
          </a:xfrm>
          <a:prstGeom prst="rect">
            <a:avLst/>
          </a:prstGeom>
          <a:ln>
            <a:noFill/>
          </a:ln>
          <a:effectLst>
            <a:softEdge rad="112500"/>
          </a:effectLst>
        </p:spPr>
      </p:pic>
      <p:sp>
        <p:nvSpPr>
          <p:cNvPr id="9" name="Rectangle 8"/>
          <p:cNvSpPr/>
          <p:nvPr/>
        </p:nvSpPr>
        <p:spPr>
          <a:xfrm>
            <a:off x="5364479" y="5762633"/>
            <a:ext cx="3371850" cy="215444"/>
          </a:xfrm>
          <a:prstGeom prst="rect">
            <a:avLst/>
          </a:prstGeom>
        </p:spPr>
        <p:txBody>
          <a:bodyPr wrap="square">
            <a:spAutoFit/>
          </a:bodyPr>
          <a:lstStyle/>
          <a:p>
            <a:r>
              <a:rPr lang="en-US" sz="800" b="1" dirty="0"/>
              <a:t>Source: </a:t>
            </a:r>
            <a:r>
              <a:rPr lang="en-US" sz="800" b="1" i="1" dirty="0" err="1"/>
              <a:t>StratRisks</a:t>
            </a:r>
            <a:r>
              <a:rPr lang="en-US" sz="800" i="1" dirty="0"/>
              <a:t> </a:t>
            </a:r>
            <a:r>
              <a:rPr lang="en-US" sz="800" b="1" dirty="0"/>
              <a:t>, http://stratrisks.com/geostrat/13282</a:t>
            </a:r>
          </a:p>
        </p:txBody>
      </p:sp>
    </p:spTree>
    <p:extLst>
      <p:ext uri="{BB962C8B-B14F-4D97-AF65-F5344CB8AC3E}">
        <p14:creationId xmlns:p14="http://schemas.microsoft.com/office/powerpoint/2010/main" val="2428450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8095" y="233857"/>
            <a:ext cx="7290054" cy="1499616"/>
          </a:xfrm>
        </p:spPr>
        <p:txBody>
          <a:bodyPr anchor="t">
            <a:normAutofit/>
          </a:bodyPr>
          <a:lstStyle/>
          <a:p>
            <a:r>
              <a:rPr lang="en-US" sz="1800" dirty="0"/>
              <a:t>Research Objectives </a:t>
            </a:r>
          </a:p>
        </p:txBody>
      </p:sp>
      <p:sp>
        <p:nvSpPr>
          <p:cNvPr id="8" name="Content Placeholder 2"/>
          <p:cNvSpPr>
            <a:spLocks noGrp="1"/>
          </p:cNvSpPr>
          <p:nvPr>
            <p:ph idx="1"/>
          </p:nvPr>
        </p:nvSpPr>
        <p:spPr>
          <a:xfrm>
            <a:off x="566242" y="707615"/>
            <a:ext cx="8458200" cy="3456032"/>
          </a:xfrm>
        </p:spPr>
        <p:txBody>
          <a:bodyPr>
            <a:noAutofit/>
          </a:bodyPr>
          <a:lstStyle/>
          <a:p>
            <a:r>
              <a:rPr lang="en-US" sz="1400" dirty="0"/>
              <a:t>Research Goal</a:t>
            </a:r>
          </a:p>
          <a:p>
            <a:pPr lvl="1"/>
            <a:r>
              <a:rPr lang="en-US" sz="1200" dirty="0"/>
              <a:t>The research focuses on the change of China’s military capability and operations in the South China Sea, completion of the reclamation projects in the future, as well as the subsequent effects caused by the change from various perspectives by using GIS overlay analysis</a:t>
            </a:r>
            <a:r>
              <a:rPr lang="en-US" sz="1200" dirty="0" smtClean="0"/>
              <a:t>.</a:t>
            </a:r>
            <a:endParaRPr lang="en-US" sz="1200" dirty="0"/>
          </a:p>
          <a:p>
            <a:r>
              <a:rPr lang="en-US" sz="1400" dirty="0" smtClean="0"/>
              <a:t>Research Objectives - Answer the following questions by means of a geospatial approach:</a:t>
            </a:r>
          </a:p>
          <a:p>
            <a:pPr lvl="1"/>
            <a:r>
              <a:rPr lang="en-US" sz="1200" dirty="0" smtClean="0"/>
              <a:t>How the reclamation projects strengthen its regional military capability in all six military functions?</a:t>
            </a:r>
          </a:p>
          <a:p>
            <a:pPr lvl="1"/>
            <a:r>
              <a:rPr lang="en-US" sz="1200" dirty="0" smtClean="0"/>
              <a:t>What role will the strengthened military capability play in the scramble of energy and fishing resources? </a:t>
            </a:r>
          </a:p>
          <a:p>
            <a:pPr lvl="1"/>
            <a:r>
              <a:rPr lang="en-US" sz="1200" dirty="0" smtClean="0"/>
              <a:t>How the strengthened military capability impacts operations and existence of the US military in the region? </a:t>
            </a:r>
          </a:p>
          <a:p>
            <a:pPr lvl="1"/>
            <a:r>
              <a:rPr lang="en-US" sz="1200" dirty="0" smtClean="0"/>
              <a:t>How the change of military capability and subsequent results further affects international relationships and China’s strategies of the disrupted area?</a:t>
            </a:r>
          </a:p>
          <a:p>
            <a:endParaRPr lang="en-US" sz="1050" dirty="0" smtClean="0"/>
          </a:p>
          <a:p>
            <a:endParaRPr lang="en-US" sz="1050" dirty="0"/>
          </a:p>
          <a:p>
            <a:pPr lvl="1"/>
            <a:endParaRPr lang="en-US" sz="1050" dirty="0"/>
          </a:p>
          <a:p>
            <a:endParaRPr lang="en-US" sz="1050" dirty="0"/>
          </a:p>
        </p:txBody>
      </p:sp>
      <p:pic>
        <p:nvPicPr>
          <p:cNvPr id="1026" name="Picture 2" descr="http://graphics8.nytimes.com/packages/images/newsgraphics/2011/1223-south-china-sea/secondmap.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043620" y="3137789"/>
            <a:ext cx="4739005" cy="293134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Rectangle 3"/>
          <p:cNvSpPr/>
          <p:nvPr/>
        </p:nvSpPr>
        <p:spPr>
          <a:xfrm>
            <a:off x="3275631" y="3119706"/>
            <a:ext cx="2299027" cy="261610"/>
          </a:xfrm>
          <a:prstGeom prst="rect">
            <a:avLst/>
          </a:prstGeom>
        </p:spPr>
        <p:txBody>
          <a:bodyPr wrap="none">
            <a:spAutoFit/>
          </a:bodyPr>
          <a:lstStyle/>
          <a:p>
            <a:r>
              <a:rPr lang="en-US" sz="1100" dirty="0">
                <a:solidFill>
                  <a:srgbClr val="000000"/>
                </a:solidFill>
                <a:latin typeface="Arial" panose="020B0604020202020204" pitchFamily="34" charset="0"/>
              </a:rPr>
              <a:t>Spratly Islands Occupation </a:t>
            </a:r>
            <a:r>
              <a:rPr lang="en-US" sz="1100" dirty="0" smtClean="0">
                <a:solidFill>
                  <a:srgbClr val="000000"/>
                </a:solidFill>
                <a:latin typeface="Arial" panose="020B0604020202020204" pitchFamily="34" charset="0"/>
              </a:rPr>
              <a:t>Status</a:t>
            </a:r>
            <a:endParaRPr lang="en-US" sz="1100" i="0" dirty="0">
              <a:solidFill>
                <a:srgbClr val="000000"/>
              </a:solidFill>
              <a:effectLst/>
              <a:latin typeface="Arial" panose="020B0604020202020204" pitchFamily="34" charset="0"/>
            </a:endParaRPr>
          </a:p>
        </p:txBody>
      </p:sp>
      <p:sp>
        <p:nvSpPr>
          <p:cNvPr id="6" name="Rectangle 5"/>
          <p:cNvSpPr/>
          <p:nvPr/>
        </p:nvSpPr>
        <p:spPr>
          <a:xfrm>
            <a:off x="1958897" y="6007777"/>
            <a:ext cx="4572000" cy="307777"/>
          </a:xfrm>
          <a:prstGeom prst="rect">
            <a:avLst/>
          </a:prstGeom>
        </p:spPr>
        <p:txBody>
          <a:bodyPr>
            <a:spAutoFit/>
          </a:bodyPr>
          <a:lstStyle/>
          <a:p>
            <a:r>
              <a:rPr lang="en-US" sz="700" dirty="0">
                <a:latin typeface="arial" panose="020B0604020202020204" pitchFamily="34" charset="0"/>
              </a:rPr>
              <a:t>By JOE BURGESS</a:t>
            </a:r>
            <a:endParaRPr lang="en-US" sz="700" dirty="0">
              <a:latin typeface="georgia" panose="02040502050405020303" pitchFamily="18" charset="0"/>
            </a:endParaRPr>
          </a:p>
          <a:p>
            <a:r>
              <a:rPr lang="en-US" sz="700" dirty="0">
                <a:latin typeface="arial" panose="020B0604020202020204" pitchFamily="34" charset="0"/>
              </a:rPr>
              <a:t>Sources: U.S. Department of State, Office of the Geographer; GEBCO</a:t>
            </a:r>
            <a:endParaRPr lang="en-US" sz="700" b="0" i="0" dirty="0">
              <a:effectLst/>
              <a:latin typeface="arial" panose="020B0604020202020204" pitchFamily="34" charset="0"/>
            </a:endParaRPr>
          </a:p>
        </p:txBody>
      </p:sp>
    </p:spTree>
    <p:extLst>
      <p:ext uri="{BB962C8B-B14F-4D97-AF65-F5344CB8AC3E}">
        <p14:creationId xmlns:p14="http://schemas.microsoft.com/office/powerpoint/2010/main" val="3660541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752982" y="212899"/>
            <a:ext cx="7290054" cy="487882"/>
          </a:xfrm>
        </p:spPr>
        <p:txBody>
          <a:bodyPr anchor="t">
            <a:normAutofit/>
          </a:bodyPr>
          <a:lstStyle/>
          <a:p>
            <a:r>
              <a:rPr lang="en-US" sz="1800" smtClean="0"/>
              <a:t>Project Time Line</a:t>
            </a:r>
            <a:endParaRPr lang="en-US" sz="1800" dirty="0"/>
          </a:p>
        </p:txBody>
      </p:sp>
      <p:sp>
        <p:nvSpPr>
          <p:cNvPr id="4" name="Rectangle 3"/>
          <p:cNvSpPr/>
          <p:nvPr/>
        </p:nvSpPr>
        <p:spPr>
          <a:xfrm>
            <a:off x="6476370" y="4857262"/>
            <a:ext cx="2304893" cy="307777"/>
          </a:xfrm>
          <a:prstGeom prst="rect">
            <a:avLst/>
          </a:prstGeom>
        </p:spPr>
        <p:txBody>
          <a:bodyPr wrap="square">
            <a:spAutoFit/>
          </a:bodyPr>
          <a:lstStyle/>
          <a:p>
            <a:r>
              <a:rPr lang="en-US" sz="700" dirty="0">
                <a:solidFill>
                  <a:schemeClr val="bg1"/>
                </a:solidFill>
              </a:rPr>
              <a:t>CSIS ASIA MARITIME TRANSPARENCY INITIATIVE / DIGITALGLOBE / AFP-JIJI</a:t>
            </a:r>
          </a:p>
        </p:txBody>
      </p:sp>
      <p:graphicFrame>
        <p:nvGraphicFramePr>
          <p:cNvPr id="5" name="Table 4"/>
          <p:cNvGraphicFramePr>
            <a:graphicFrameLocks noGrp="1"/>
          </p:cNvGraphicFramePr>
          <p:nvPr>
            <p:extLst>
              <p:ext uri="{D42A27DB-BD31-4B8C-83A1-F6EECF244321}">
                <p14:modId xmlns:p14="http://schemas.microsoft.com/office/powerpoint/2010/main" val="1024614955"/>
              </p:ext>
            </p:extLst>
          </p:nvPr>
        </p:nvGraphicFramePr>
        <p:xfrm>
          <a:off x="654628" y="700781"/>
          <a:ext cx="4758037" cy="5225361"/>
        </p:xfrm>
        <a:graphic>
          <a:graphicData uri="http://schemas.openxmlformats.org/drawingml/2006/table">
            <a:tbl>
              <a:tblPr bandRow="1">
                <a:tableStyleId>{1E171933-4619-4E11-9A3F-F7608DF75F80}</a:tableStyleId>
              </a:tblPr>
              <a:tblGrid>
                <a:gridCol w="3355331"/>
                <a:gridCol w="1402706"/>
              </a:tblGrid>
              <a:tr h="182880">
                <a:tc>
                  <a:txBody>
                    <a:bodyPr/>
                    <a:lstStyle/>
                    <a:p>
                      <a:pPr marL="0" marR="0" algn="ctr">
                        <a:lnSpc>
                          <a:spcPct val="200000"/>
                        </a:lnSpc>
                        <a:spcBef>
                          <a:spcPts val="0"/>
                        </a:spcBef>
                        <a:spcAft>
                          <a:spcPts val="1000"/>
                        </a:spcAft>
                      </a:pPr>
                      <a:r>
                        <a:rPr lang="en-US" sz="1050" b="1" dirty="0">
                          <a:effectLst/>
                        </a:rPr>
                        <a:t>Task</a:t>
                      </a:r>
                      <a:endParaRPr lang="en-US" sz="1050" b="1" dirty="0">
                        <a:effectLst/>
                        <a:latin typeface="Calibri" panose="020F0502020204030204" pitchFamily="34" charset="0"/>
                        <a:ea typeface="宋体" panose="02010600030101010101" pitchFamily="2" charset="-122"/>
                        <a:cs typeface="Arial" panose="020B0604020202020204" pitchFamily="34" charset="0"/>
                      </a:endParaRPr>
                    </a:p>
                  </a:txBody>
                  <a:tcPr marL="31428" marR="31428" marT="0" marB="0"/>
                </a:tc>
                <a:tc>
                  <a:txBody>
                    <a:bodyPr/>
                    <a:lstStyle/>
                    <a:p>
                      <a:pPr marL="0" marR="0" algn="ctr">
                        <a:lnSpc>
                          <a:spcPct val="200000"/>
                        </a:lnSpc>
                        <a:spcBef>
                          <a:spcPts val="0"/>
                        </a:spcBef>
                        <a:spcAft>
                          <a:spcPts val="1000"/>
                        </a:spcAft>
                      </a:pPr>
                      <a:r>
                        <a:rPr lang="en-US" sz="1050" b="1" dirty="0">
                          <a:effectLst/>
                        </a:rPr>
                        <a:t>Date</a:t>
                      </a:r>
                      <a:endParaRPr lang="en-US" sz="1050" b="1" dirty="0">
                        <a:effectLst/>
                        <a:latin typeface="Calibri" panose="020F0502020204030204" pitchFamily="34" charset="0"/>
                        <a:ea typeface="宋体" panose="02010600030101010101" pitchFamily="2" charset="-122"/>
                        <a:cs typeface="Arial" panose="020B0604020202020204" pitchFamily="34" charset="0"/>
                      </a:endParaRPr>
                    </a:p>
                  </a:txBody>
                  <a:tcPr marL="31428" marR="31428" marT="0" marB="0"/>
                </a:tc>
              </a:tr>
              <a:tr h="182880">
                <a:tc>
                  <a:txBody>
                    <a:bodyPr/>
                    <a:lstStyle/>
                    <a:p>
                      <a:pPr marL="0" marR="0" algn="ctr">
                        <a:lnSpc>
                          <a:spcPct val="200000"/>
                        </a:lnSpc>
                        <a:spcBef>
                          <a:spcPts val="0"/>
                        </a:spcBef>
                        <a:spcAft>
                          <a:spcPts val="1000"/>
                        </a:spcAft>
                      </a:pPr>
                      <a:r>
                        <a:rPr lang="en-US" sz="1050" b="1" dirty="0">
                          <a:effectLst/>
                        </a:rPr>
                        <a:t>Proposal Phase</a:t>
                      </a:r>
                      <a:endParaRPr lang="en-US" sz="1050" b="1" dirty="0">
                        <a:effectLst/>
                        <a:latin typeface="Calibri" panose="020F0502020204030204" pitchFamily="34" charset="0"/>
                        <a:ea typeface="宋体" panose="02010600030101010101" pitchFamily="2" charset="-122"/>
                        <a:cs typeface="Arial" panose="020B0604020202020204" pitchFamily="34" charset="0"/>
                      </a:endParaRPr>
                    </a:p>
                  </a:txBody>
                  <a:tcPr marL="31428" marR="31428" marT="0" marB="0"/>
                </a:tc>
                <a:tc>
                  <a:txBody>
                    <a:bodyPr/>
                    <a:lstStyle/>
                    <a:p>
                      <a:pPr marL="0" marR="0" algn="ctr">
                        <a:lnSpc>
                          <a:spcPct val="200000"/>
                        </a:lnSpc>
                        <a:spcBef>
                          <a:spcPts val="0"/>
                        </a:spcBef>
                        <a:spcAft>
                          <a:spcPts val="1000"/>
                        </a:spcAft>
                      </a:pPr>
                      <a:r>
                        <a:rPr lang="en-US" sz="1050" b="1" dirty="0">
                          <a:effectLst/>
                        </a:rPr>
                        <a:t>February – May 2015</a:t>
                      </a:r>
                      <a:endParaRPr lang="en-US" sz="1050" b="1" dirty="0">
                        <a:effectLst/>
                        <a:latin typeface="Calibri" panose="020F0502020204030204" pitchFamily="34" charset="0"/>
                        <a:ea typeface="宋体" panose="02010600030101010101" pitchFamily="2" charset="-122"/>
                        <a:cs typeface="Arial" panose="020B0604020202020204" pitchFamily="34" charset="0"/>
                      </a:endParaRPr>
                    </a:p>
                  </a:txBody>
                  <a:tcPr marL="31428" marR="31428" marT="0" marB="0"/>
                </a:tc>
              </a:tr>
              <a:tr h="182880">
                <a:tc>
                  <a:txBody>
                    <a:bodyPr/>
                    <a:lstStyle/>
                    <a:p>
                      <a:pPr marL="0" marR="0" lvl="0" indent="0" algn="ctr">
                        <a:lnSpc>
                          <a:spcPct val="200000"/>
                        </a:lnSpc>
                        <a:spcBef>
                          <a:spcPts val="0"/>
                        </a:spcBef>
                        <a:spcAft>
                          <a:spcPts val="800"/>
                        </a:spcAft>
                        <a:buFont typeface="+mj-lt"/>
                        <a:buNone/>
                      </a:pPr>
                      <a:r>
                        <a:rPr lang="en-US" sz="1050" dirty="0">
                          <a:effectLst/>
                        </a:rPr>
                        <a:t>Develop a draft research proposal </a:t>
                      </a:r>
                      <a:endParaRPr lang="en-US" sz="1050" dirty="0">
                        <a:effectLst/>
                        <a:latin typeface="Calibri" panose="020F0502020204030204" pitchFamily="34" charset="0"/>
                      </a:endParaRPr>
                    </a:p>
                  </a:txBody>
                  <a:tcPr marL="31428" marR="31428" marT="0" marB="0">
                    <a:solidFill>
                      <a:schemeClr val="accent3">
                        <a:lumMod val="60000"/>
                        <a:lumOff val="40000"/>
                      </a:schemeClr>
                    </a:solidFill>
                  </a:tcPr>
                </a:tc>
                <a:tc>
                  <a:txBody>
                    <a:bodyPr/>
                    <a:lstStyle/>
                    <a:p>
                      <a:pPr marL="0" marR="0" algn="ctr">
                        <a:lnSpc>
                          <a:spcPct val="200000"/>
                        </a:lnSpc>
                        <a:spcBef>
                          <a:spcPts val="0"/>
                        </a:spcBef>
                        <a:spcAft>
                          <a:spcPts val="1000"/>
                        </a:spcAft>
                      </a:pPr>
                      <a:r>
                        <a:rPr lang="en-US" sz="1050">
                          <a:effectLst/>
                        </a:rPr>
                        <a:t> </a:t>
                      </a:r>
                      <a:endParaRPr lang="en-US" sz="1050">
                        <a:effectLst/>
                        <a:latin typeface="Calibri" panose="020F0502020204030204" pitchFamily="34" charset="0"/>
                        <a:ea typeface="宋体" panose="02010600030101010101" pitchFamily="2" charset="-122"/>
                        <a:cs typeface="Arial" panose="020B0604020202020204" pitchFamily="34" charset="0"/>
                      </a:endParaRPr>
                    </a:p>
                  </a:txBody>
                  <a:tcPr marL="31428" marR="31428" marT="0" marB="0">
                    <a:solidFill>
                      <a:schemeClr val="accent3">
                        <a:lumMod val="60000"/>
                        <a:lumOff val="40000"/>
                      </a:schemeClr>
                    </a:solidFill>
                  </a:tcPr>
                </a:tc>
              </a:tr>
              <a:tr h="182880">
                <a:tc>
                  <a:txBody>
                    <a:bodyPr/>
                    <a:lstStyle/>
                    <a:p>
                      <a:pPr marL="0" marR="0" lvl="0" indent="0" algn="ctr">
                        <a:lnSpc>
                          <a:spcPct val="200000"/>
                        </a:lnSpc>
                        <a:spcBef>
                          <a:spcPts val="0"/>
                        </a:spcBef>
                        <a:spcAft>
                          <a:spcPts val="800"/>
                        </a:spcAft>
                        <a:buFont typeface="+mj-lt"/>
                        <a:buNone/>
                      </a:pPr>
                      <a:r>
                        <a:rPr lang="en-US" sz="1050" dirty="0">
                          <a:effectLst/>
                        </a:rPr>
                        <a:t>Conduct a pilot research </a:t>
                      </a:r>
                      <a:endParaRPr lang="en-US" sz="1050" dirty="0">
                        <a:effectLst/>
                        <a:latin typeface="Calibri" panose="020F0502020204030204" pitchFamily="34" charset="0"/>
                      </a:endParaRPr>
                    </a:p>
                  </a:txBody>
                  <a:tcPr marL="31428" marR="31428" marT="0" marB="0">
                    <a:solidFill>
                      <a:schemeClr val="accent3">
                        <a:lumMod val="60000"/>
                        <a:lumOff val="40000"/>
                      </a:schemeClr>
                    </a:solidFill>
                  </a:tcPr>
                </a:tc>
                <a:tc>
                  <a:txBody>
                    <a:bodyPr/>
                    <a:lstStyle/>
                    <a:p>
                      <a:pPr marL="0" marR="0" algn="ctr">
                        <a:lnSpc>
                          <a:spcPct val="200000"/>
                        </a:lnSpc>
                        <a:spcBef>
                          <a:spcPts val="0"/>
                        </a:spcBef>
                        <a:spcAft>
                          <a:spcPts val="1000"/>
                        </a:spcAft>
                      </a:pPr>
                      <a:r>
                        <a:rPr lang="en-US" sz="1050" dirty="0">
                          <a:effectLst/>
                        </a:rPr>
                        <a:t> </a:t>
                      </a:r>
                      <a:endParaRPr lang="en-US" sz="1050" dirty="0">
                        <a:effectLst/>
                        <a:latin typeface="Calibri" panose="020F0502020204030204" pitchFamily="34" charset="0"/>
                        <a:ea typeface="宋体" panose="02010600030101010101" pitchFamily="2" charset="-122"/>
                        <a:cs typeface="Arial" panose="020B0604020202020204" pitchFamily="34" charset="0"/>
                      </a:endParaRPr>
                    </a:p>
                  </a:txBody>
                  <a:tcPr marL="31428" marR="31428" marT="0" marB="0">
                    <a:solidFill>
                      <a:schemeClr val="accent3">
                        <a:lumMod val="60000"/>
                        <a:lumOff val="40000"/>
                      </a:schemeClr>
                    </a:solidFill>
                  </a:tcPr>
                </a:tc>
              </a:tr>
              <a:tr h="182880">
                <a:tc>
                  <a:txBody>
                    <a:bodyPr/>
                    <a:lstStyle/>
                    <a:p>
                      <a:pPr marL="0" marR="0" lvl="0" indent="0" algn="ctr">
                        <a:lnSpc>
                          <a:spcPct val="200000"/>
                        </a:lnSpc>
                        <a:spcBef>
                          <a:spcPts val="0"/>
                        </a:spcBef>
                        <a:spcAft>
                          <a:spcPts val="800"/>
                        </a:spcAft>
                        <a:buFont typeface="+mj-lt"/>
                        <a:buNone/>
                      </a:pPr>
                      <a:r>
                        <a:rPr lang="en-US" sz="1050" dirty="0">
                          <a:effectLst/>
                        </a:rPr>
                        <a:t>Brief the research proposal </a:t>
                      </a:r>
                      <a:endParaRPr lang="en-US" sz="1050" dirty="0">
                        <a:effectLst/>
                        <a:latin typeface="Calibri" panose="020F0502020204030204" pitchFamily="34" charset="0"/>
                      </a:endParaRPr>
                    </a:p>
                  </a:txBody>
                  <a:tcPr marL="31428" marR="31428" marT="0" marB="0">
                    <a:solidFill>
                      <a:schemeClr val="accent5">
                        <a:lumMod val="60000"/>
                        <a:lumOff val="40000"/>
                      </a:schemeClr>
                    </a:solidFill>
                  </a:tcPr>
                </a:tc>
                <a:tc>
                  <a:txBody>
                    <a:bodyPr/>
                    <a:lstStyle/>
                    <a:p>
                      <a:pPr marL="0" marR="0" algn="ctr">
                        <a:lnSpc>
                          <a:spcPct val="200000"/>
                        </a:lnSpc>
                        <a:spcBef>
                          <a:spcPts val="0"/>
                        </a:spcBef>
                        <a:spcAft>
                          <a:spcPts val="1000"/>
                        </a:spcAft>
                      </a:pPr>
                      <a:r>
                        <a:rPr lang="en-US" sz="1050" dirty="0">
                          <a:effectLst/>
                        </a:rPr>
                        <a:t> </a:t>
                      </a:r>
                      <a:endParaRPr lang="en-US" sz="1050" dirty="0">
                        <a:effectLst/>
                        <a:latin typeface="Calibri" panose="020F0502020204030204" pitchFamily="34" charset="0"/>
                        <a:ea typeface="宋体" panose="02010600030101010101" pitchFamily="2" charset="-122"/>
                        <a:cs typeface="Arial" panose="020B0604020202020204" pitchFamily="34" charset="0"/>
                      </a:endParaRPr>
                    </a:p>
                  </a:txBody>
                  <a:tcPr marL="31428" marR="31428" marT="0" marB="0">
                    <a:solidFill>
                      <a:schemeClr val="accent5">
                        <a:lumMod val="60000"/>
                        <a:lumOff val="40000"/>
                      </a:schemeClr>
                    </a:solidFill>
                  </a:tcPr>
                </a:tc>
              </a:tr>
              <a:tr h="182880">
                <a:tc>
                  <a:txBody>
                    <a:bodyPr/>
                    <a:lstStyle/>
                    <a:p>
                      <a:pPr marL="0" marR="0" lvl="0" indent="0" algn="ctr">
                        <a:lnSpc>
                          <a:spcPct val="200000"/>
                        </a:lnSpc>
                        <a:spcBef>
                          <a:spcPts val="0"/>
                        </a:spcBef>
                        <a:spcAft>
                          <a:spcPts val="800"/>
                        </a:spcAft>
                        <a:buFont typeface="+mj-lt"/>
                        <a:buNone/>
                      </a:pPr>
                      <a:r>
                        <a:rPr lang="en-US" sz="1050" dirty="0">
                          <a:effectLst/>
                        </a:rPr>
                        <a:t>Receive comments and finalize the research proposal</a:t>
                      </a:r>
                      <a:endParaRPr lang="en-US" sz="1050" dirty="0">
                        <a:effectLst/>
                        <a:latin typeface="Calibri" panose="020F0502020204030204" pitchFamily="34" charset="0"/>
                      </a:endParaRPr>
                    </a:p>
                  </a:txBody>
                  <a:tcPr marL="31428" marR="31428" marT="0" marB="0"/>
                </a:tc>
                <a:tc>
                  <a:txBody>
                    <a:bodyPr/>
                    <a:lstStyle/>
                    <a:p>
                      <a:pPr marL="0" marR="0" algn="ctr">
                        <a:lnSpc>
                          <a:spcPct val="200000"/>
                        </a:lnSpc>
                        <a:spcBef>
                          <a:spcPts val="0"/>
                        </a:spcBef>
                        <a:spcAft>
                          <a:spcPts val="1000"/>
                        </a:spcAft>
                      </a:pPr>
                      <a:r>
                        <a:rPr lang="en-US" sz="1050">
                          <a:effectLst/>
                        </a:rPr>
                        <a:t> </a:t>
                      </a:r>
                      <a:endParaRPr lang="en-US" sz="1050">
                        <a:effectLst/>
                        <a:latin typeface="Calibri" panose="020F0502020204030204" pitchFamily="34" charset="0"/>
                        <a:ea typeface="宋体" panose="02010600030101010101" pitchFamily="2" charset="-122"/>
                        <a:cs typeface="Arial" panose="020B0604020202020204" pitchFamily="34" charset="0"/>
                      </a:endParaRPr>
                    </a:p>
                  </a:txBody>
                  <a:tcPr marL="31428" marR="31428" marT="0" marB="0"/>
                </a:tc>
              </a:tr>
              <a:tr h="182880">
                <a:tc>
                  <a:txBody>
                    <a:bodyPr/>
                    <a:lstStyle/>
                    <a:p>
                      <a:pPr marL="0" marR="0" algn="ctr">
                        <a:lnSpc>
                          <a:spcPct val="200000"/>
                        </a:lnSpc>
                        <a:spcBef>
                          <a:spcPts val="0"/>
                        </a:spcBef>
                        <a:spcAft>
                          <a:spcPts val="1000"/>
                        </a:spcAft>
                      </a:pPr>
                      <a:r>
                        <a:rPr lang="en-US" sz="1050" b="1" dirty="0">
                          <a:effectLst/>
                        </a:rPr>
                        <a:t>Preparation Phase</a:t>
                      </a:r>
                      <a:endParaRPr lang="en-US" sz="1050" b="1" dirty="0">
                        <a:effectLst/>
                        <a:latin typeface="Calibri" panose="020F0502020204030204" pitchFamily="34" charset="0"/>
                        <a:ea typeface="宋体" panose="02010600030101010101" pitchFamily="2" charset="-122"/>
                        <a:cs typeface="Arial" panose="020B0604020202020204" pitchFamily="34" charset="0"/>
                      </a:endParaRPr>
                    </a:p>
                  </a:txBody>
                  <a:tcPr marL="31428" marR="31428" marT="0" marB="0"/>
                </a:tc>
                <a:tc>
                  <a:txBody>
                    <a:bodyPr/>
                    <a:lstStyle/>
                    <a:p>
                      <a:pPr marL="0" marR="0" algn="ctr">
                        <a:lnSpc>
                          <a:spcPct val="200000"/>
                        </a:lnSpc>
                        <a:spcBef>
                          <a:spcPts val="0"/>
                        </a:spcBef>
                        <a:spcAft>
                          <a:spcPts val="1000"/>
                        </a:spcAft>
                      </a:pPr>
                      <a:r>
                        <a:rPr lang="en-US" sz="1050" b="1" dirty="0">
                          <a:effectLst/>
                        </a:rPr>
                        <a:t>June – December </a:t>
                      </a:r>
                      <a:r>
                        <a:rPr lang="en-US" sz="1050" b="1" dirty="0" smtClean="0">
                          <a:effectLst/>
                        </a:rPr>
                        <a:t>2015</a:t>
                      </a:r>
                      <a:endParaRPr lang="en-US" sz="1050" b="1" dirty="0">
                        <a:effectLst/>
                        <a:latin typeface="Calibri" panose="020F0502020204030204" pitchFamily="34" charset="0"/>
                        <a:ea typeface="宋体" panose="02010600030101010101" pitchFamily="2" charset="-122"/>
                        <a:cs typeface="Arial" panose="020B0604020202020204" pitchFamily="34" charset="0"/>
                      </a:endParaRPr>
                    </a:p>
                  </a:txBody>
                  <a:tcPr marL="31428" marR="31428" marT="0" marB="0"/>
                </a:tc>
              </a:tr>
              <a:tr h="182880">
                <a:tc>
                  <a:txBody>
                    <a:bodyPr/>
                    <a:lstStyle/>
                    <a:p>
                      <a:pPr marL="0" marR="0" lvl="0" indent="0" algn="ctr">
                        <a:lnSpc>
                          <a:spcPct val="200000"/>
                        </a:lnSpc>
                        <a:spcBef>
                          <a:spcPts val="0"/>
                        </a:spcBef>
                        <a:spcAft>
                          <a:spcPts val="800"/>
                        </a:spcAft>
                        <a:buFont typeface="+mj-lt"/>
                        <a:buNone/>
                      </a:pPr>
                      <a:r>
                        <a:rPr lang="en-US" sz="1050" dirty="0">
                          <a:effectLst/>
                        </a:rPr>
                        <a:t>Contact data providers and obtain required imaging data</a:t>
                      </a:r>
                      <a:endParaRPr lang="en-US" sz="1050" dirty="0">
                        <a:effectLst/>
                        <a:latin typeface="Calibri" panose="020F0502020204030204" pitchFamily="34" charset="0"/>
                      </a:endParaRPr>
                    </a:p>
                  </a:txBody>
                  <a:tcPr marL="31428" marR="31428" marT="0" marB="0"/>
                </a:tc>
                <a:tc>
                  <a:txBody>
                    <a:bodyPr/>
                    <a:lstStyle/>
                    <a:p>
                      <a:pPr marL="0" marR="0" algn="ctr">
                        <a:lnSpc>
                          <a:spcPct val="200000"/>
                        </a:lnSpc>
                        <a:spcBef>
                          <a:spcPts val="0"/>
                        </a:spcBef>
                        <a:spcAft>
                          <a:spcPts val="1000"/>
                        </a:spcAft>
                      </a:pPr>
                      <a:r>
                        <a:rPr lang="en-US" sz="1050">
                          <a:effectLst/>
                        </a:rPr>
                        <a:t> </a:t>
                      </a:r>
                      <a:endParaRPr lang="en-US" sz="1050">
                        <a:effectLst/>
                        <a:latin typeface="Calibri" panose="020F0502020204030204" pitchFamily="34" charset="0"/>
                        <a:ea typeface="宋体" panose="02010600030101010101" pitchFamily="2" charset="-122"/>
                        <a:cs typeface="Arial" panose="020B0604020202020204" pitchFamily="34" charset="0"/>
                      </a:endParaRPr>
                    </a:p>
                  </a:txBody>
                  <a:tcPr marL="31428" marR="31428" marT="0" marB="0"/>
                </a:tc>
              </a:tr>
              <a:tr h="182880">
                <a:tc>
                  <a:txBody>
                    <a:bodyPr/>
                    <a:lstStyle/>
                    <a:p>
                      <a:pPr marL="0" marR="0" lvl="0" indent="0" algn="ctr">
                        <a:lnSpc>
                          <a:spcPct val="200000"/>
                        </a:lnSpc>
                        <a:spcBef>
                          <a:spcPts val="0"/>
                        </a:spcBef>
                        <a:spcAft>
                          <a:spcPts val="800"/>
                        </a:spcAft>
                        <a:buFont typeface="+mj-lt"/>
                        <a:buNone/>
                      </a:pPr>
                      <a:r>
                        <a:rPr lang="en-US" sz="1050" dirty="0">
                          <a:effectLst/>
                        </a:rPr>
                        <a:t>Monitor and collect related information from open source</a:t>
                      </a:r>
                      <a:endParaRPr lang="en-US" sz="1050" dirty="0">
                        <a:effectLst/>
                        <a:latin typeface="Calibri" panose="020F0502020204030204" pitchFamily="34" charset="0"/>
                      </a:endParaRPr>
                    </a:p>
                  </a:txBody>
                  <a:tcPr marL="31428" marR="31428" marT="0" marB="0"/>
                </a:tc>
                <a:tc>
                  <a:txBody>
                    <a:bodyPr/>
                    <a:lstStyle/>
                    <a:p>
                      <a:pPr marL="0" marR="0" algn="ctr">
                        <a:lnSpc>
                          <a:spcPct val="200000"/>
                        </a:lnSpc>
                        <a:spcBef>
                          <a:spcPts val="0"/>
                        </a:spcBef>
                        <a:spcAft>
                          <a:spcPts val="1000"/>
                        </a:spcAft>
                      </a:pPr>
                      <a:r>
                        <a:rPr lang="en-US" sz="1050" dirty="0">
                          <a:effectLst/>
                        </a:rPr>
                        <a:t> </a:t>
                      </a:r>
                      <a:endParaRPr lang="en-US" sz="1050" dirty="0">
                        <a:effectLst/>
                        <a:latin typeface="Calibri" panose="020F0502020204030204" pitchFamily="34" charset="0"/>
                        <a:ea typeface="宋体" panose="02010600030101010101" pitchFamily="2" charset="-122"/>
                        <a:cs typeface="Arial" panose="020B0604020202020204" pitchFamily="34" charset="0"/>
                      </a:endParaRPr>
                    </a:p>
                  </a:txBody>
                  <a:tcPr marL="31428" marR="31428" marT="0" marB="0"/>
                </a:tc>
              </a:tr>
              <a:tr h="182880">
                <a:tc>
                  <a:txBody>
                    <a:bodyPr/>
                    <a:lstStyle/>
                    <a:p>
                      <a:pPr marL="0" marR="0" lvl="0" indent="0" algn="ctr">
                        <a:lnSpc>
                          <a:spcPct val="200000"/>
                        </a:lnSpc>
                        <a:spcBef>
                          <a:spcPts val="0"/>
                        </a:spcBef>
                        <a:spcAft>
                          <a:spcPts val="800"/>
                        </a:spcAft>
                        <a:buFont typeface="+mj-lt"/>
                        <a:buNone/>
                      </a:pPr>
                      <a:r>
                        <a:rPr lang="en-US" sz="1050" dirty="0">
                          <a:effectLst/>
                        </a:rPr>
                        <a:t>Develop and test the database </a:t>
                      </a:r>
                      <a:r>
                        <a:rPr lang="en-US" sz="1050" dirty="0" smtClean="0">
                          <a:effectLst/>
                        </a:rPr>
                        <a:t>set and scripting tools</a:t>
                      </a:r>
                      <a:endParaRPr lang="en-US" sz="1050" dirty="0">
                        <a:effectLst/>
                        <a:latin typeface="Calibri" panose="020F0502020204030204" pitchFamily="34" charset="0"/>
                      </a:endParaRPr>
                    </a:p>
                  </a:txBody>
                  <a:tcPr marL="31428" marR="31428" marT="0" marB="0"/>
                </a:tc>
                <a:tc>
                  <a:txBody>
                    <a:bodyPr/>
                    <a:lstStyle/>
                    <a:p>
                      <a:pPr marL="0" marR="0" algn="ctr">
                        <a:lnSpc>
                          <a:spcPct val="200000"/>
                        </a:lnSpc>
                        <a:spcBef>
                          <a:spcPts val="0"/>
                        </a:spcBef>
                        <a:spcAft>
                          <a:spcPts val="1000"/>
                        </a:spcAft>
                      </a:pPr>
                      <a:r>
                        <a:rPr lang="en-US" sz="1050" dirty="0">
                          <a:effectLst/>
                        </a:rPr>
                        <a:t> </a:t>
                      </a:r>
                      <a:endParaRPr lang="en-US" sz="1050" dirty="0">
                        <a:effectLst/>
                        <a:latin typeface="Calibri" panose="020F0502020204030204" pitchFamily="34" charset="0"/>
                        <a:ea typeface="宋体" panose="02010600030101010101" pitchFamily="2" charset="-122"/>
                        <a:cs typeface="Arial" panose="020B0604020202020204" pitchFamily="34" charset="0"/>
                      </a:endParaRPr>
                    </a:p>
                  </a:txBody>
                  <a:tcPr marL="31428" marR="31428" marT="0" marB="0"/>
                </a:tc>
              </a:tr>
              <a:tr h="182880">
                <a:tc>
                  <a:txBody>
                    <a:bodyPr/>
                    <a:lstStyle/>
                    <a:p>
                      <a:pPr marL="0" marR="0" algn="ctr">
                        <a:lnSpc>
                          <a:spcPct val="200000"/>
                        </a:lnSpc>
                        <a:spcBef>
                          <a:spcPts val="0"/>
                        </a:spcBef>
                        <a:spcAft>
                          <a:spcPts val="1000"/>
                        </a:spcAft>
                      </a:pPr>
                      <a:r>
                        <a:rPr lang="en-US" sz="1050" b="1" dirty="0">
                          <a:effectLst/>
                        </a:rPr>
                        <a:t>Research Phase</a:t>
                      </a:r>
                      <a:endParaRPr lang="en-US" sz="1050" b="1" dirty="0">
                        <a:effectLst/>
                        <a:latin typeface="Calibri" panose="020F0502020204030204" pitchFamily="34" charset="0"/>
                        <a:ea typeface="宋体" panose="02010600030101010101" pitchFamily="2" charset="-122"/>
                        <a:cs typeface="Arial" panose="020B0604020202020204" pitchFamily="34" charset="0"/>
                      </a:endParaRPr>
                    </a:p>
                  </a:txBody>
                  <a:tcPr marL="31428" marR="31428" marT="0" marB="0"/>
                </a:tc>
                <a:tc>
                  <a:txBody>
                    <a:bodyPr/>
                    <a:lstStyle/>
                    <a:p>
                      <a:pPr marL="0" marR="0" algn="ctr">
                        <a:lnSpc>
                          <a:spcPct val="200000"/>
                        </a:lnSpc>
                        <a:spcBef>
                          <a:spcPts val="0"/>
                        </a:spcBef>
                        <a:spcAft>
                          <a:spcPts val="1000"/>
                        </a:spcAft>
                      </a:pPr>
                      <a:r>
                        <a:rPr lang="en-US" sz="1050" b="1" dirty="0">
                          <a:effectLst/>
                        </a:rPr>
                        <a:t>January – March </a:t>
                      </a:r>
                      <a:r>
                        <a:rPr lang="en-US" sz="1050" b="1" dirty="0" smtClean="0">
                          <a:effectLst/>
                        </a:rPr>
                        <a:t>2016</a:t>
                      </a:r>
                      <a:endParaRPr lang="en-US" sz="1050" b="1" dirty="0">
                        <a:effectLst/>
                        <a:latin typeface="Calibri" panose="020F0502020204030204" pitchFamily="34" charset="0"/>
                        <a:ea typeface="宋体" panose="02010600030101010101" pitchFamily="2" charset="-122"/>
                        <a:cs typeface="Arial" panose="020B0604020202020204" pitchFamily="34" charset="0"/>
                      </a:endParaRPr>
                    </a:p>
                  </a:txBody>
                  <a:tcPr marL="31428" marR="31428" marT="0" marB="0"/>
                </a:tc>
              </a:tr>
              <a:tr h="182880">
                <a:tc>
                  <a:txBody>
                    <a:bodyPr/>
                    <a:lstStyle/>
                    <a:p>
                      <a:pPr marL="0" marR="0" lvl="0" indent="0" algn="ctr">
                        <a:lnSpc>
                          <a:spcPct val="200000"/>
                        </a:lnSpc>
                        <a:spcBef>
                          <a:spcPts val="0"/>
                        </a:spcBef>
                        <a:spcAft>
                          <a:spcPts val="800"/>
                        </a:spcAft>
                        <a:buFont typeface="+mj-lt"/>
                        <a:buNone/>
                      </a:pPr>
                      <a:r>
                        <a:rPr lang="en-US" sz="1050" dirty="0">
                          <a:effectLst/>
                        </a:rPr>
                        <a:t>Process satellite images</a:t>
                      </a:r>
                      <a:endParaRPr lang="en-US" sz="1050" dirty="0">
                        <a:effectLst/>
                        <a:latin typeface="Calibri" panose="020F0502020204030204" pitchFamily="34" charset="0"/>
                      </a:endParaRPr>
                    </a:p>
                  </a:txBody>
                  <a:tcPr marL="31428" marR="31428" marT="0" marB="0"/>
                </a:tc>
                <a:tc>
                  <a:txBody>
                    <a:bodyPr/>
                    <a:lstStyle/>
                    <a:p>
                      <a:pPr marL="0" marR="0" algn="ctr">
                        <a:lnSpc>
                          <a:spcPct val="200000"/>
                        </a:lnSpc>
                        <a:spcBef>
                          <a:spcPts val="0"/>
                        </a:spcBef>
                        <a:spcAft>
                          <a:spcPts val="1000"/>
                        </a:spcAft>
                      </a:pPr>
                      <a:r>
                        <a:rPr lang="en-US" sz="1050" dirty="0">
                          <a:effectLst/>
                        </a:rPr>
                        <a:t> </a:t>
                      </a:r>
                      <a:endParaRPr lang="en-US" sz="1050" dirty="0">
                        <a:effectLst/>
                        <a:latin typeface="Calibri" panose="020F0502020204030204" pitchFamily="34" charset="0"/>
                        <a:ea typeface="宋体" panose="02010600030101010101" pitchFamily="2" charset="-122"/>
                        <a:cs typeface="Arial" panose="020B0604020202020204" pitchFamily="34" charset="0"/>
                      </a:endParaRPr>
                    </a:p>
                  </a:txBody>
                  <a:tcPr marL="31428" marR="31428" marT="0" marB="0"/>
                </a:tc>
              </a:tr>
              <a:tr h="182880">
                <a:tc>
                  <a:txBody>
                    <a:bodyPr/>
                    <a:lstStyle/>
                    <a:p>
                      <a:pPr marL="0" marR="0" lvl="0" indent="0" algn="ctr">
                        <a:lnSpc>
                          <a:spcPct val="200000"/>
                        </a:lnSpc>
                        <a:spcBef>
                          <a:spcPts val="0"/>
                        </a:spcBef>
                        <a:spcAft>
                          <a:spcPts val="800"/>
                        </a:spcAft>
                        <a:buFont typeface="+mj-lt"/>
                        <a:buNone/>
                      </a:pPr>
                      <a:r>
                        <a:rPr lang="en-US" sz="1050" dirty="0">
                          <a:effectLst/>
                        </a:rPr>
                        <a:t>Identify and create objects in the </a:t>
                      </a:r>
                      <a:r>
                        <a:rPr lang="en-US" sz="1050" dirty="0" smtClean="0">
                          <a:effectLst/>
                        </a:rPr>
                        <a:t>database set</a:t>
                      </a:r>
                      <a:endParaRPr lang="en-US" sz="1050" dirty="0">
                        <a:effectLst/>
                        <a:latin typeface="Calibri" panose="020F0502020204030204" pitchFamily="34" charset="0"/>
                      </a:endParaRPr>
                    </a:p>
                  </a:txBody>
                  <a:tcPr marL="31428" marR="31428" marT="0" marB="0"/>
                </a:tc>
                <a:tc>
                  <a:txBody>
                    <a:bodyPr/>
                    <a:lstStyle/>
                    <a:p>
                      <a:pPr marL="0" marR="0" algn="ctr">
                        <a:lnSpc>
                          <a:spcPct val="200000"/>
                        </a:lnSpc>
                        <a:spcBef>
                          <a:spcPts val="0"/>
                        </a:spcBef>
                        <a:spcAft>
                          <a:spcPts val="1000"/>
                        </a:spcAft>
                      </a:pPr>
                      <a:r>
                        <a:rPr lang="en-US" sz="1050" dirty="0">
                          <a:effectLst/>
                        </a:rPr>
                        <a:t> </a:t>
                      </a:r>
                      <a:endParaRPr lang="en-US" sz="1050" dirty="0">
                        <a:effectLst/>
                        <a:latin typeface="Calibri" panose="020F0502020204030204" pitchFamily="34" charset="0"/>
                        <a:ea typeface="宋体" panose="02010600030101010101" pitchFamily="2" charset="-122"/>
                        <a:cs typeface="Arial" panose="020B0604020202020204" pitchFamily="34" charset="0"/>
                      </a:endParaRPr>
                    </a:p>
                  </a:txBody>
                  <a:tcPr marL="31428" marR="31428" marT="0" marB="0"/>
                </a:tc>
              </a:tr>
              <a:tr h="182880">
                <a:tc>
                  <a:txBody>
                    <a:bodyPr/>
                    <a:lstStyle/>
                    <a:p>
                      <a:pPr marL="0" marR="0" lvl="0" indent="0" algn="ctr">
                        <a:lnSpc>
                          <a:spcPct val="200000"/>
                        </a:lnSpc>
                        <a:spcBef>
                          <a:spcPts val="0"/>
                        </a:spcBef>
                        <a:spcAft>
                          <a:spcPts val="800"/>
                        </a:spcAft>
                        <a:buFont typeface="+mj-lt"/>
                        <a:buNone/>
                      </a:pPr>
                      <a:r>
                        <a:rPr lang="en-US" sz="1050" dirty="0">
                          <a:effectLst/>
                        </a:rPr>
                        <a:t>Create GIS overlays</a:t>
                      </a:r>
                      <a:endParaRPr lang="en-US" sz="1050" dirty="0">
                        <a:effectLst/>
                        <a:latin typeface="Calibri" panose="020F0502020204030204" pitchFamily="34" charset="0"/>
                      </a:endParaRPr>
                    </a:p>
                  </a:txBody>
                  <a:tcPr marL="31428" marR="31428" marT="0" marB="0"/>
                </a:tc>
                <a:tc>
                  <a:txBody>
                    <a:bodyPr/>
                    <a:lstStyle/>
                    <a:p>
                      <a:pPr marL="0" marR="0" algn="ctr">
                        <a:lnSpc>
                          <a:spcPct val="200000"/>
                        </a:lnSpc>
                        <a:spcBef>
                          <a:spcPts val="0"/>
                        </a:spcBef>
                        <a:spcAft>
                          <a:spcPts val="1000"/>
                        </a:spcAft>
                      </a:pPr>
                      <a:r>
                        <a:rPr lang="en-US" sz="1050" dirty="0">
                          <a:effectLst/>
                        </a:rPr>
                        <a:t> </a:t>
                      </a:r>
                      <a:endParaRPr lang="en-US" sz="1050" dirty="0">
                        <a:effectLst/>
                        <a:latin typeface="Calibri" panose="020F0502020204030204" pitchFamily="34" charset="0"/>
                        <a:ea typeface="宋体" panose="02010600030101010101" pitchFamily="2" charset="-122"/>
                        <a:cs typeface="Arial" panose="020B0604020202020204" pitchFamily="34" charset="0"/>
                      </a:endParaRPr>
                    </a:p>
                  </a:txBody>
                  <a:tcPr marL="31428" marR="31428" marT="0" marB="0"/>
                </a:tc>
              </a:tr>
              <a:tr h="182880">
                <a:tc>
                  <a:txBody>
                    <a:bodyPr/>
                    <a:lstStyle/>
                    <a:p>
                      <a:pPr marL="0" marR="0" lvl="0" indent="0" algn="ctr">
                        <a:lnSpc>
                          <a:spcPct val="200000"/>
                        </a:lnSpc>
                        <a:spcBef>
                          <a:spcPts val="0"/>
                        </a:spcBef>
                        <a:spcAft>
                          <a:spcPts val="800"/>
                        </a:spcAft>
                        <a:buFont typeface="+mj-lt"/>
                        <a:buNone/>
                      </a:pPr>
                      <a:r>
                        <a:rPr lang="en-US" sz="1050" dirty="0">
                          <a:effectLst/>
                        </a:rPr>
                        <a:t>Create the combined overlays for analysis</a:t>
                      </a:r>
                      <a:endParaRPr lang="en-US" sz="1050" dirty="0">
                        <a:effectLst/>
                        <a:latin typeface="Calibri" panose="020F0502020204030204" pitchFamily="34" charset="0"/>
                      </a:endParaRPr>
                    </a:p>
                  </a:txBody>
                  <a:tcPr marL="31428" marR="31428" marT="0" marB="0"/>
                </a:tc>
                <a:tc>
                  <a:txBody>
                    <a:bodyPr/>
                    <a:lstStyle/>
                    <a:p>
                      <a:pPr marL="0" marR="0" algn="ctr">
                        <a:lnSpc>
                          <a:spcPct val="200000"/>
                        </a:lnSpc>
                        <a:spcBef>
                          <a:spcPts val="0"/>
                        </a:spcBef>
                        <a:spcAft>
                          <a:spcPts val="1000"/>
                        </a:spcAft>
                      </a:pPr>
                      <a:r>
                        <a:rPr lang="en-US" sz="1050" dirty="0">
                          <a:effectLst/>
                        </a:rPr>
                        <a:t> </a:t>
                      </a:r>
                      <a:endParaRPr lang="en-US" sz="1050" dirty="0">
                        <a:effectLst/>
                        <a:latin typeface="Calibri" panose="020F0502020204030204" pitchFamily="34" charset="0"/>
                        <a:ea typeface="宋体" panose="02010600030101010101" pitchFamily="2" charset="-122"/>
                        <a:cs typeface="Arial" panose="020B0604020202020204" pitchFamily="34" charset="0"/>
                      </a:endParaRPr>
                    </a:p>
                  </a:txBody>
                  <a:tcPr marL="31428" marR="31428" marT="0" marB="0"/>
                </a:tc>
              </a:tr>
              <a:tr h="182880">
                <a:tc>
                  <a:txBody>
                    <a:bodyPr/>
                    <a:lstStyle/>
                    <a:p>
                      <a:pPr marL="0" marR="0" lvl="0" indent="0" algn="ctr">
                        <a:lnSpc>
                          <a:spcPct val="200000"/>
                        </a:lnSpc>
                        <a:spcBef>
                          <a:spcPts val="0"/>
                        </a:spcBef>
                        <a:spcAft>
                          <a:spcPts val="800"/>
                        </a:spcAft>
                        <a:buFont typeface="+mj-lt"/>
                        <a:buNone/>
                      </a:pPr>
                      <a:r>
                        <a:rPr lang="en-US" sz="1050" dirty="0">
                          <a:effectLst/>
                        </a:rPr>
                        <a:t>Conduct research analysis</a:t>
                      </a:r>
                      <a:endParaRPr lang="en-US" sz="1050" dirty="0">
                        <a:effectLst/>
                        <a:latin typeface="Calibri" panose="020F0502020204030204" pitchFamily="34" charset="0"/>
                      </a:endParaRPr>
                    </a:p>
                  </a:txBody>
                  <a:tcPr marL="31428" marR="31428" marT="0" marB="0"/>
                </a:tc>
                <a:tc>
                  <a:txBody>
                    <a:bodyPr/>
                    <a:lstStyle/>
                    <a:p>
                      <a:pPr marL="0" marR="0" algn="ctr">
                        <a:lnSpc>
                          <a:spcPct val="200000"/>
                        </a:lnSpc>
                        <a:spcBef>
                          <a:spcPts val="0"/>
                        </a:spcBef>
                        <a:spcAft>
                          <a:spcPts val="1000"/>
                        </a:spcAft>
                      </a:pPr>
                      <a:r>
                        <a:rPr lang="en-US" sz="1050" dirty="0">
                          <a:effectLst/>
                        </a:rPr>
                        <a:t> </a:t>
                      </a:r>
                      <a:endParaRPr lang="en-US" sz="1050" dirty="0">
                        <a:effectLst/>
                        <a:latin typeface="Calibri" panose="020F0502020204030204" pitchFamily="34" charset="0"/>
                        <a:ea typeface="宋体" panose="02010600030101010101" pitchFamily="2" charset="-122"/>
                        <a:cs typeface="Arial" panose="020B0604020202020204" pitchFamily="34" charset="0"/>
                      </a:endParaRPr>
                    </a:p>
                  </a:txBody>
                  <a:tcPr marL="31428" marR="31428" marT="0" marB="0"/>
                </a:tc>
              </a:tr>
              <a:tr h="182880">
                <a:tc>
                  <a:txBody>
                    <a:bodyPr/>
                    <a:lstStyle/>
                    <a:p>
                      <a:pPr marL="0" marR="0" lvl="0" indent="0" algn="ctr">
                        <a:lnSpc>
                          <a:spcPct val="200000"/>
                        </a:lnSpc>
                        <a:spcBef>
                          <a:spcPts val="0"/>
                        </a:spcBef>
                        <a:spcAft>
                          <a:spcPts val="800"/>
                        </a:spcAft>
                        <a:buFont typeface="+mj-lt"/>
                        <a:buNone/>
                      </a:pPr>
                      <a:r>
                        <a:rPr lang="en-US" sz="1050" dirty="0">
                          <a:effectLst/>
                        </a:rPr>
                        <a:t>Write </a:t>
                      </a:r>
                      <a:r>
                        <a:rPr lang="en-US" sz="1050" dirty="0" smtClean="0">
                          <a:effectLst/>
                        </a:rPr>
                        <a:t>a draft </a:t>
                      </a:r>
                      <a:r>
                        <a:rPr lang="en-US" sz="1050" dirty="0">
                          <a:effectLst/>
                        </a:rPr>
                        <a:t>research paper </a:t>
                      </a:r>
                      <a:endParaRPr lang="en-US" sz="1050" dirty="0">
                        <a:effectLst/>
                        <a:latin typeface="Calibri" panose="020F0502020204030204" pitchFamily="34" charset="0"/>
                      </a:endParaRPr>
                    </a:p>
                  </a:txBody>
                  <a:tcPr marL="31428" marR="31428" marT="0" marB="0"/>
                </a:tc>
                <a:tc>
                  <a:txBody>
                    <a:bodyPr/>
                    <a:lstStyle/>
                    <a:p>
                      <a:pPr marL="0" marR="0" algn="ctr">
                        <a:lnSpc>
                          <a:spcPct val="200000"/>
                        </a:lnSpc>
                        <a:spcBef>
                          <a:spcPts val="0"/>
                        </a:spcBef>
                        <a:spcAft>
                          <a:spcPts val="1000"/>
                        </a:spcAft>
                      </a:pPr>
                      <a:r>
                        <a:rPr lang="en-US" sz="1050" dirty="0">
                          <a:effectLst/>
                        </a:rPr>
                        <a:t> </a:t>
                      </a:r>
                      <a:endParaRPr lang="en-US" sz="1050" dirty="0">
                        <a:effectLst/>
                        <a:latin typeface="Calibri" panose="020F0502020204030204" pitchFamily="34" charset="0"/>
                        <a:ea typeface="宋体" panose="02010600030101010101" pitchFamily="2" charset="-122"/>
                        <a:cs typeface="Arial" panose="020B0604020202020204" pitchFamily="34" charset="0"/>
                      </a:endParaRPr>
                    </a:p>
                  </a:txBody>
                  <a:tcPr marL="31428" marR="31428" marT="0" marB="0"/>
                </a:tc>
              </a:tr>
              <a:tr h="182880">
                <a:tc>
                  <a:txBody>
                    <a:bodyPr/>
                    <a:lstStyle/>
                    <a:p>
                      <a:pPr marL="0" marR="0" lvl="0" indent="0" algn="ctr">
                        <a:lnSpc>
                          <a:spcPct val="200000"/>
                        </a:lnSpc>
                        <a:spcBef>
                          <a:spcPts val="0"/>
                        </a:spcBef>
                        <a:spcAft>
                          <a:spcPts val="800"/>
                        </a:spcAft>
                        <a:buFont typeface="+mj-lt"/>
                        <a:buNone/>
                      </a:pPr>
                      <a:r>
                        <a:rPr lang="en-US" sz="1050" dirty="0">
                          <a:effectLst/>
                        </a:rPr>
                        <a:t>Revise the research report </a:t>
                      </a:r>
                      <a:endParaRPr lang="en-US" sz="1050" dirty="0">
                        <a:effectLst/>
                        <a:latin typeface="Calibri" panose="020F0502020204030204" pitchFamily="34" charset="0"/>
                      </a:endParaRPr>
                    </a:p>
                  </a:txBody>
                  <a:tcPr marL="31428" marR="31428" marT="0" marB="0"/>
                </a:tc>
                <a:tc>
                  <a:txBody>
                    <a:bodyPr/>
                    <a:lstStyle/>
                    <a:p>
                      <a:pPr marL="0" marR="0" algn="ctr">
                        <a:lnSpc>
                          <a:spcPct val="200000"/>
                        </a:lnSpc>
                        <a:spcBef>
                          <a:spcPts val="0"/>
                        </a:spcBef>
                        <a:spcAft>
                          <a:spcPts val="1000"/>
                        </a:spcAft>
                      </a:pPr>
                      <a:r>
                        <a:rPr lang="en-US" sz="1050" dirty="0">
                          <a:effectLst/>
                        </a:rPr>
                        <a:t> </a:t>
                      </a:r>
                      <a:endParaRPr lang="en-US" sz="1050" dirty="0">
                        <a:effectLst/>
                        <a:latin typeface="Calibri" panose="020F0502020204030204" pitchFamily="34" charset="0"/>
                        <a:ea typeface="宋体" panose="02010600030101010101" pitchFamily="2" charset="-122"/>
                        <a:cs typeface="Arial" panose="020B0604020202020204" pitchFamily="34" charset="0"/>
                      </a:endParaRPr>
                    </a:p>
                  </a:txBody>
                  <a:tcPr marL="31428" marR="31428" marT="0" marB="0"/>
                </a:tc>
              </a:tr>
              <a:tr h="182880">
                <a:tc>
                  <a:txBody>
                    <a:bodyPr/>
                    <a:lstStyle/>
                    <a:p>
                      <a:pPr marL="0" marR="0" lvl="0" indent="0" algn="ctr">
                        <a:lnSpc>
                          <a:spcPct val="200000"/>
                        </a:lnSpc>
                        <a:spcBef>
                          <a:spcPts val="0"/>
                        </a:spcBef>
                        <a:spcAft>
                          <a:spcPts val="800"/>
                        </a:spcAft>
                        <a:buFont typeface="+mj-lt"/>
                        <a:buNone/>
                      </a:pPr>
                      <a:r>
                        <a:rPr lang="en-US" sz="1050" dirty="0">
                          <a:effectLst/>
                        </a:rPr>
                        <a:t>Publish or brief the research result</a:t>
                      </a:r>
                      <a:endParaRPr lang="en-US" sz="1050" dirty="0">
                        <a:effectLst/>
                        <a:latin typeface="Calibri" panose="020F0502020204030204" pitchFamily="34" charset="0"/>
                      </a:endParaRPr>
                    </a:p>
                  </a:txBody>
                  <a:tcPr marL="31428" marR="31428" marT="0" marB="0"/>
                </a:tc>
                <a:tc>
                  <a:txBody>
                    <a:bodyPr/>
                    <a:lstStyle/>
                    <a:p>
                      <a:pPr marL="0" marR="0" algn="ctr">
                        <a:lnSpc>
                          <a:spcPct val="200000"/>
                        </a:lnSpc>
                        <a:spcBef>
                          <a:spcPts val="0"/>
                        </a:spcBef>
                        <a:spcAft>
                          <a:spcPts val="1000"/>
                        </a:spcAft>
                      </a:pPr>
                      <a:r>
                        <a:rPr lang="en-US" sz="1050" dirty="0">
                          <a:effectLst/>
                        </a:rPr>
                        <a:t> </a:t>
                      </a:r>
                      <a:endParaRPr lang="en-US" sz="1050" dirty="0">
                        <a:effectLst/>
                        <a:latin typeface="Calibri" panose="020F0502020204030204" pitchFamily="34" charset="0"/>
                        <a:ea typeface="宋体" panose="02010600030101010101" pitchFamily="2" charset="-122"/>
                        <a:cs typeface="Arial" panose="020B0604020202020204" pitchFamily="34" charset="0"/>
                      </a:endParaRPr>
                    </a:p>
                  </a:txBody>
                  <a:tcPr marL="31428" marR="31428" marT="0" marB="0"/>
                </a:tc>
              </a:tr>
            </a:tbl>
          </a:graphicData>
        </a:graphic>
      </p:graphicFrame>
    </p:spTree>
    <p:extLst>
      <p:ext uri="{BB962C8B-B14F-4D97-AF65-F5344CB8AC3E}">
        <p14:creationId xmlns:p14="http://schemas.microsoft.com/office/powerpoint/2010/main" val="26379486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a:spLocks noGrp="1"/>
          </p:cNvSpPr>
          <p:nvPr>
            <p:ph idx="1"/>
          </p:nvPr>
        </p:nvSpPr>
        <p:spPr>
          <a:xfrm>
            <a:off x="608813" y="944829"/>
            <a:ext cx="8042705" cy="3456032"/>
          </a:xfrm>
        </p:spPr>
        <p:txBody>
          <a:bodyPr>
            <a:noAutofit/>
          </a:bodyPr>
          <a:lstStyle/>
          <a:p>
            <a:r>
              <a:rPr lang="en-US" sz="1400" dirty="0"/>
              <a:t>Sources of High-resolution Images </a:t>
            </a:r>
          </a:p>
          <a:p>
            <a:pPr lvl="1"/>
            <a:r>
              <a:rPr lang="en-US" sz="1200" dirty="0"/>
              <a:t>Commercial satellite image providers </a:t>
            </a:r>
          </a:p>
          <a:p>
            <a:pPr lvl="1"/>
            <a:r>
              <a:rPr lang="en-US" sz="1200" dirty="0"/>
              <a:t>Google Earth</a:t>
            </a:r>
          </a:p>
          <a:p>
            <a:pPr lvl="1"/>
            <a:r>
              <a:rPr lang="en-US" sz="1200" dirty="0"/>
              <a:t>Philippine Government</a:t>
            </a:r>
          </a:p>
          <a:p>
            <a:r>
              <a:rPr lang="en-US" sz="1200" dirty="0"/>
              <a:t>Images obtained </a:t>
            </a:r>
            <a:r>
              <a:rPr lang="en-US" sz="1200" dirty="0" smtClean="0"/>
              <a:t>Deadline - December 2015	</a:t>
            </a:r>
            <a:endParaRPr lang="en-US" sz="1200" dirty="0"/>
          </a:p>
          <a:p>
            <a:r>
              <a:rPr lang="en-US" sz="1400" dirty="0"/>
              <a:t>Open Source Information</a:t>
            </a:r>
          </a:p>
          <a:p>
            <a:pPr lvl="2"/>
            <a:r>
              <a:rPr lang="en-US" dirty="0"/>
              <a:t>PSU Library</a:t>
            </a:r>
          </a:p>
          <a:p>
            <a:pPr lvl="2"/>
            <a:r>
              <a:rPr lang="en-US" dirty="0"/>
              <a:t>Internet</a:t>
            </a:r>
          </a:p>
          <a:p>
            <a:pPr lvl="2"/>
            <a:r>
              <a:rPr lang="en-US" dirty="0"/>
              <a:t>Army Open Source </a:t>
            </a:r>
            <a:r>
              <a:rPr lang="en-US" dirty="0" smtClean="0"/>
              <a:t>Center( Unclassified)</a:t>
            </a:r>
            <a:endParaRPr lang="en-US" dirty="0"/>
          </a:p>
          <a:p>
            <a:endParaRPr lang="en-US" sz="1050" dirty="0"/>
          </a:p>
          <a:p>
            <a:endParaRPr lang="en-US" sz="1050" dirty="0"/>
          </a:p>
          <a:p>
            <a:pPr lvl="1"/>
            <a:endParaRPr lang="en-US" sz="1050" dirty="0"/>
          </a:p>
          <a:p>
            <a:endParaRPr lang="en-US" sz="1050" dirty="0"/>
          </a:p>
        </p:txBody>
      </p:sp>
      <p:sp>
        <p:nvSpPr>
          <p:cNvPr id="6" name="Title 1"/>
          <p:cNvSpPr>
            <a:spLocks noGrp="1"/>
          </p:cNvSpPr>
          <p:nvPr>
            <p:ph type="title"/>
          </p:nvPr>
        </p:nvSpPr>
        <p:spPr>
          <a:xfrm>
            <a:off x="716581" y="398083"/>
            <a:ext cx="7290054" cy="1499616"/>
          </a:xfrm>
        </p:spPr>
        <p:txBody>
          <a:bodyPr anchor="t">
            <a:normAutofit/>
          </a:bodyPr>
          <a:lstStyle/>
          <a:p>
            <a:r>
              <a:rPr lang="en-US" sz="1800" dirty="0" smtClean="0"/>
              <a:t>Data Resources</a:t>
            </a:r>
            <a:endParaRPr lang="en-US" sz="1800" dirty="0"/>
          </a:p>
        </p:txBody>
      </p:sp>
      <p:pic>
        <p:nvPicPr>
          <p:cNvPr id="2050" name="Picture 2" descr="http://i0.wp.com/www.zerohedge.com/sites/default/files/images/user3303/imageroot/2014/05/20140515_china1.pn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3718325" y="1173229"/>
            <a:ext cx="2610448" cy="4020338"/>
          </a:xfrm>
          <a:prstGeom prst="rect">
            <a:avLst/>
          </a:prstGeom>
          <a:noFill/>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052" name="Picture 4" descr="http://jto.s3.amazonaws.com/wp-content/uploads/2015/04/f-chinairstrip-a-20150419-870x733.jpg"/>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b="-1136"/>
          <a:stretch/>
        </p:blipFill>
        <p:spPr bwMode="auto">
          <a:xfrm>
            <a:off x="6476370" y="1173229"/>
            <a:ext cx="2360192" cy="3991810"/>
          </a:xfrm>
          <a:prstGeom prst="rect">
            <a:avLst/>
          </a:prstGeom>
          <a:noFill/>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4" name="Rectangle 3"/>
          <p:cNvSpPr/>
          <p:nvPr/>
        </p:nvSpPr>
        <p:spPr>
          <a:xfrm>
            <a:off x="6476370" y="4857262"/>
            <a:ext cx="2304893" cy="307777"/>
          </a:xfrm>
          <a:prstGeom prst="rect">
            <a:avLst/>
          </a:prstGeom>
        </p:spPr>
        <p:txBody>
          <a:bodyPr wrap="square">
            <a:spAutoFit/>
          </a:bodyPr>
          <a:lstStyle/>
          <a:p>
            <a:r>
              <a:rPr lang="en-US" sz="700" dirty="0">
                <a:solidFill>
                  <a:schemeClr val="bg1"/>
                </a:solidFill>
              </a:rPr>
              <a:t>CSIS ASIA MARITIME TRANSPARENCY INITIATIVE / DIGITALGLOBE / AFP-JIJI</a:t>
            </a:r>
          </a:p>
        </p:txBody>
      </p:sp>
      <p:sp>
        <p:nvSpPr>
          <p:cNvPr id="7" name="Rectangle 6"/>
          <p:cNvSpPr/>
          <p:nvPr/>
        </p:nvSpPr>
        <p:spPr>
          <a:xfrm>
            <a:off x="4116547" y="4911122"/>
            <a:ext cx="1976823" cy="200055"/>
          </a:xfrm>
          <a:prstGeom prst="rect">
            <a:avLst/>
          </a:prstGeom>
        </p:spPr>
        <p:txBody>
          <a:bodyPr wrap="none">
            <a:spAutoFit/>
          </a:bodyPr>
          <a:lstStyle/>
          <a:p>
            <a:r>
              <a:rPr lang="en-US" sz="700" dirty="0" smtClean="0">
                <a:solidFill>
                  <a:schemeClr val="bg1"/>
                </a:solidFill>
              </a:rPr>
              <a:t>Source: Philippines </a:t>
            </a:r>
            <a:r>
              <a:rPr lang="en-US" sz="700" dirty="0">
                <a:solidFill>
                  <a:schemeClr val="bg1"/>
                </a:solidFill>
              </a:rPr>
              <a:t>Department of Foreign Affairs </a:t>
            </a:r>
          </a:p>
        </p:txBody>
      </p:sp>
      <p:sp>
        <p:nvSpPr>
          <p:cNvPr id="9" name="Rectangle 8"/>
          <p:cNvSpPr/>
          <p:nvPr/>
        </p:nvSpPr>
        <p:spPr>
          <a:xfrm>
            <a:off x="3802879" y="5136515"/>
            <a:ext cx="5016385" cy="430887"/>
          </a:xfrm>
          <a:prstGeom prst="rect">
            <a:avLst/>
          </a:prstGeom>
        </p:spPr>
        <p:txBody>
          <a:bodyPr wrap="square">
            <a:spAutoFit/>
          </a:bodyPr>
          <a:lstStyle/>
          <a:p>
            <a:r>
              <a:rPr lang="en-US" sz="1100" dirty="0" smtClean="0"/>
              <a:t>Left : Aerial images of </a:t>
            </a:r>
            <a:r>
              <a:rPr lang="en-US" sz="1100" dirty="0" err="1" smtClean="0"/>
              <a:t>Mabini</a:t>
            </a:r>
            <a:r>
              <a:rPr lang="en-US" sz="1100" dirty="0" smtClean="0"/>
              <a:t> Reef, taken by Philippines Department of Foreign Affairs; right: Satellite image of the Fiery Cross reef by CSIS/</a:t>
            </a:r>
            <a:r>
              <a:rPr lang="en-US" sz="1100" dirty="0" err="1" smtClean="0"/>
              <a:t>DigitalGlobe</a:t>
            </a:r>
            <a:endParaRPr lang="en-US" sz="1100" i="0" dirty="0">
              <a:effectLst/>
            </a:endParaRPr>
          </a:p>
        </p:txBody>
      </p:sp>
    </p:spTree>
    <p:extLst>
      <p:ext uri="{BB962C8B-B14F-4D97-AF65-F5344CB8AC3E}">
        <p14:creationId xmlns:p14="http://schemas.microsoft.com/office/powerpoint/2010/main" val="10855634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a:spLocks noGrp="1"/>
          </p:cNvSpPr>
          <p:nvPr>
            <p:ph idx="1"/>
          </p:nvPr>
        </p:nvSpPr>
        <p:spPr>
          <a:xfrm>
            <a:off x="459721" y="814374"/>
            <a:ext cx="3374524" cy="4524768"/>
          </a:xfrm>
        </p:spPr>
        <p:txBody>
          <a:bodyPr>
            <a:noAutofit/>
          </a:bodyPr>
          <a:lstStyle/>
          <a:p>
            <a:r>
              <a:rPr lang="en-US" sz="1400" dirty="0"/>
              <a:t>Image Process</a:t>
            </a:r>
          </a:p>
          <a:p>
            <a:pPr lvl="1"/>
            <a:r>
              <a:rPr lang="en-US" sz="1400" dirty="0"/>
              <a:t>Type of Images</a:t>
            </a:r>
          </a:p>
          <a:p>
            <a:pPr lvl="2"/>
            <a:r>
              <a:rPr lang="en-US" dirty="0"/>
              <a:t>Oblique </a:t>
            </a:r>
            <a:r>
              <a:rPr lang="en-US" dirty="0" smtClean="0"/>
              <a:t>Images- Aerial images from </a:t>
            </a:r>
            <a:r>
              <a:rPr lang="en-US" dirty="0"/>
              <a:t>Philippine </a:t>
            </a:r>
            <a:r>
              <a:rPr lang="en-US" dirty="0" smtClean="0"/>
              <a:t>Government </a:t>
            </a:r>
            <a:r>
              <a:rPr lang="en-US" dirty="0"/>
              <a:t>and some images from Google </a:t>
            </a:r>
            <a:r>
              <a:rPr lang="en-US" dirty="0" smtClean="0"/>
              <a:t>Earth</a:t>
            </a:r>
            <a:endParaRPr lang="en-US" dirty="0"/>
          </a:p>
          <a:p>
            <a:pPr lvl="2"/>
            <a:r>
              <a:rPr lang="en-US" dirty="0" err="1" smtClean="0"/>
              <a:t>Orthophotos</a:t>
            </a:r>
            <a:r>
              <a:rPr lang="en-US" dirty="0" smtClean="0"/>
              <a:t>- Satellite Images and </a:t>
            </a:r>
            <a:r>
              <a:rPr lang="en-US" dirty="0"/>
              <a:t>some images </a:t>
            </a:r>
            <a:r>
              <a:rPr lang="en-US" dirty="0" smtClean="0"/>
              <a:t>from </a:t>
            </a:r>
            <a:r>
              <a:rPr lang="en-US" dirty="0"/>
              <a:t>Google </a:t>
            </a:r>
            <a:r>
              <a:rPr lang="en-US" dirty="0" smtClean="0"/>
              <a:t>Earth</a:t>
            </a:r>
            <a:endParaRPr lang="en-US" dirty="0"/>
          </a:p>
          <a:p>
            <a:pPr lvl="1"/>
            <a:r>
              <a:rPr lang="en-US" sz="1400" dirty="0"/>
              <a:t>Set up control points </a:t>
            </a:r>
          </a:p>
          <a:p>
            <a:pPr lvl="2"/>
            <a:r>
              <a:rPr lang="en-US" dirty="0" smtClean="0"/>
              <a:t>Points at well-defined </a:t>
            </a:r>
            <a:r>
              <a:rPr lang="en-US" dirty="0"/>
              <a:t>positions and four corners </a:t>
            </a:r>
          </a:p>
          <a:p>
            <a:pPr lvl="2"/>
            <a:r>
              <a:rPr lang="en-US" dirty="0"/>
              <a:t>Number of points varied for different types of image </a:t>
            </a:r>
          </a:p>
          <a:p>
            <a:pPr lvl="1"/>
            <a:r>
              <a:rPr lang="en-US" sz="1400" dirty="0" smtClean="0"/>
              <a:t>Geo-registration </a:t>
            </a:r>
            <a:r>
              <a:rPr lang="en-US" sz="1400" dirty="0"/>
              <a:t>in </a:t>
            </a:r>
            <a:r>
              <a:rPr lang="en-US" sz="1400" dirty="0" err="1" smtClean="0"/>
              <a:t>ArcGIS</a:t>
            </a:r>
            <a:endParaRPr lang="en-US" sz="1400" dirty="0" smtClean="0"/>
          </a:p>
          <a:p>
            <a:pPr lvl="2"/>
            <a:r>
              <a:rPr lang="en-US" dirty="0" smtClean="0"/>
              <a:t>1</a:t>
            </a:r>
            <a:r>
              <a:rPr lang="en-US" baseline="30000" dirty="0" smtClean="0"/>
              <a:t>st</a:t>
            </a:r>
            <a:r>
              <a:rPr lang="en-US" dirty="0" smtClean="0"/>
              <a:t> order transformation</a:t>
            </a:r>
          </a:p>
          <a:p>
            <a:pPr lvl="2"/>
            <a:r>
              <a:rPr lang="en-US" dirty="0" smtClean="0"/>
              <a:t>2</a:t>
            </a:r>
            <a:r>
              <a:rPr lang="en-US" baseline="30000" dirty="0" smtClean="0"/>
              <a:t>nd</a:t>
            </a:r>
            <a:r>
              <a:rPr lang="en-US" dirty="0" smtClean="0"/>
              <a:t> order transformation</a:t>
            </a:r>
            <a:endParaRPr lang="en-US" sz="1400" dirty="0"/>
          </a:p>
          <a:p>
            <a:pPr lvl="1"/>
            <a:r>
              <a:rPr lang="en-US" sz="1400" dirty="0" smtClean="0"/>
              <a:t>Horizontal </a:t>
            </a:r>
            <a:r>
              <a:rPr lang="en-US" sz="1400" dirty="0"/>
              <a:t>accuracy </a:t>
            </a:r>
            <a:r>
              <a:rPr lang="en-US" sz="1400" dirty="0" smtClean="0"/>
              <a:t>assessment</a:t>
            </a:r>
            <a:endParaRPr lang="en-US" sz="1400" dirty="0"/>
          </a:p>
          <a:p>
            <a:pPr lvl="2"/>
            <a:r>
              <a:rPr lang="en-US" dirty="0"/>
              <a:t>15-20 well-defined reference </a:t>
            </a:r>
            <a:r>
              <a:rPr lang="en-US" dirty="0" smtClean="0"/>
              <a:t>points on each image </a:t>
            </a:r>
            <a:endParaRPr lang="en-US" dirty="0"/>
          </a:p>
          <a:p>
            <a:pPr lvl="2"/>
            <a:r>
              <a:rPr lang="en-US" dirty="0" smtClean="0"/>
              <a:t>Meet standards </a:t>
            </a:r>
            <a:r>
              <a:rPr lang="en-US" dirty="0"/>
              <a:t>of accuracy</a:t>
            </a:r>
          </a:p>
          <a:p>
            <a:endParaRPr lang="en-US" sz="1050" dirty="0"/>
          </a:p>
          <a:p>
            <a:endParaRPr lang="en-US" sz="1050" dirty="0"/>
          </a:p>
          <a:p>
            <a:pPr lvl="1"/>
            <a:endParaRPr lang="en-US" sz="1050" dirty="0"/>
          </a:p>
          <a:p>
            <a:endParaRPr lang="en-US" sz="1050" dirty="0"/>
          </a:p>
        </p:txBody>
      </p:sp>
      <p:sp>
        <p:nvSpPr>
          <p:cNvPr id="6" name="Title 1"/>
          <p:cNvSpPr>
            <a:spLocks noGrp="1"/>
          </p:cNvSpPr>
          <p:nvPr>
            <p:ph type="title"/>
          </p:nvPr>
        </p:nvSpPr>
        <p:spPr>
          <a:xfrm>
            <a:off x="768096" y="585216"/>
            <a:ext cx="7290054" cy="487882"/>
          </a:xfrm>
        </p:spPr>
        <p:txBody>
          <a:bodyPr anchor="t">
            <a:normAutofit/>
          </a:bodyPr>
          <a:lstStyle/>
          <a:p>
            <a:r>
              <a:rPr lang="en-US" sz="1800" dirty="0"/>
              <a:t>Research Methods </a:t>
            </a:r>
          </a:p>
        </p:txBody>
      </p:sp>
      <p:sp>
        <p:nvSpPr>
          <p:cNvPr id="4" name="Rectangle 3"/>
          <p:cNvSpPr/>
          <p:nvPr/>
        </p:nvSpPr>
        <p:spPr>
          <a:xfrm>
            <a:off x="6476370" y="4857262"/>
            <a:ext cx="2304893" cy="307777"/>
          </a:xfrm>
          <a:prstGeom prst="rect">
            <a:avLst/>
          </a:prstGeom>
        </p:spPr>
        <p:txBody>
          <a:bodyPr wrap="square">
            <a:spAutoFit/>
          </a:bodyPr>
          <a:lstStyle/>
          <a:p>
            <a:r>
              <a:rPr lang="en-US" sz="700" dirty="0">
                <a:solidFill>
                  <a:schemeClr val="bg1"/>
                </a:solidFill>
              </a:rPr>
              <a:t>CSIS ASIA MARITIME TRANSPARENCY INITIATIVE / DIGITALGLOBE / AFP-JIJI</a:t>
            </a:r>
          </a:p>
        </p:txBody>
      </p:sp>
      <p:sp>
        <p:nvSpPr>
          <p:cNvPr id="7" name="Rectangle 6"/>
          <p:cNvSpPr/>
          <p:nvPr/>
        </p:nvSpPr>
        <p:spPr>
          <a:xfrm>
            <a:off x="4116547" y="4911122"/>
            <a:ext cx="1976823" cy="200055"/>
          </a:xfrm>
          <a:prstGeom prst="rect">
            <a:avLst/>
          </a:prstGeom>
        </p:spPr>
        <p:txBody>
          <a:bodyPr wrap="none">
            <a:spAutoFit/>
          </a:bodyPr>
          <a:lstStyle/>
          <a:p>
            <a:r>
              <a:rPr lang="en-US" sz="700" dirty="0" smtClean="0">
                <a:solidFill>
                  <a:schemeClr val="bg1"/>
                </a:solidFill>
              </a:rPr>
              <a:t>Source: Philippines </a:t>
            </a:r>
            <a:r>
              <a:rPr lang="en-US" sz="700" dirty="0">
                <a:solidFill>
                  <a:schemeClr val="bg1"/>
                </a:solidFill>
              </a:rPr>
              <a:t>Department of Foreign Affairs </a:t>
            </a:r>
          </a:p>
        </p:txBody>
      </p:sp>
      <p:pic>
        <p:nvPicPr>
          <p:cNvPr id="9" name="Picture 8"/>
          <p:cNvPicPr>
            <a:picLocks noChangeAspect="1"/>
          </p:cNvPicPr>
          <p:nvPr/>
        </p:nvPicPr>
        <p:blipFill rotWithShape="1">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3657600" y="1744059"/>
            <a:ext cx="5406795" cy="3420980"/>
          </a:xfrm>
          <a:prstGeom prst="rect">
            <a:avLst/>
          </a:prstGeom>
          <a:effectLst>
            <a:outerShdw blurRad="50800" dist="38100" dir="5400000" algn="t" rotWithShape="0">
              <a:prstClr val="black">
                <a:alpha val="40000"/>
              </a:prstClr>
            </a:outerShdw>
          </a:effectLst>
        </p:spPr>
      </p:pic>
      <p:sp>
        <p:nvSpPr>
          <p:cNvPr id="10" name="Rectangle 9"/>
          <p:cNvSpPr/>
          <p:nvPr/>
        </p:nvSpPr>
        <p:spPr>
          <a:xfrm>
            <a:off x="313270" y="5657343"/>
            <a:ext cx="3896795" cy="400110"/>
          </a:xfrm>
          <a:prstGeom prst="rect">
            <a:avLst/>
          </a:prstGeom>
        </p:spPr>
        <p:txBody>
          <a:bodyPr wrap="square">
            <a:spAutoFit/>
          </a:bodyPr>
          <a:lstStyle/>
          <a:p>
            <a:r>
              <a:rPr lang="en-US" sz="1000" dirty="0" smtClean="0">
                <a:solidFill>
                  <a:srgbClr val="000000"/>
                </a:solidFill>
                <a:latin typeface="Arial" panose="020B0604020202020204" pitchFamily="34" charset="0"/>
              </a:rPr>
              <a:t>Woody Island, photo obtained from Google Earth, taken in August 2015. </a:t>
            </a:r>
            <a:endParaRPr lang="en-US" sz="1000" i="0" dirty="0">
              <a:solidFill>
                <a:srgbClr val="000000"/>
              </a:solidFill>
              <a:effectLst/>
              <a:latin typeface="Arial" panose="020B0604020202020204" pitchFamily="34" charset="0"/>
            </a:endParaRPr>
          </a:p>
        </p:txBody>
      </p:sp>
    </p:spTree>
    <p:extLst>
      <p:ext uri="{BB962C8B-B14F-4D97-AF65-F5344CB8AC3E}">
        <p14:creationId xmlns:p14="http://schemas.microsoft.com/office/powerpoint/2010/main" val="1320175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rgbClr val="2E2B21"/>
      </a:dk1>
      <a:lt1>
        <a:srgbClr val="FFFFFF"/>
      </a:lt1>
      <a:dk2>
        <a:srgbClr val="605B4F"/>
      </a:dk2>
      <a:lt2>
        <a:srgbClr val="D8D6BE"/>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Integral">
      <a:majorFont>
        <a:latin typeface="Tw Cen MT Condensed"/>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blipFill rotWithShape="1">
          <a:blip xmlns:r="http://schemas.openxmlformats.org/officeDocument/2006/relationships" r:embed="rId1">
            <a:duotone>
              <a:schemeClr val="phClr">
                <a:tint val="98000"/>
              </a:schemeClr>
              <a:schemeClr val="phClr">
                <a:shade val="89000"/>
                <a:satMod val="145000"/>
              </a:schemeClr>
            </a:duotone>
          </a:blip>
          <a:tile tx="0" ty="0" sx="32000" sy="32000" flip="none" algn="tl"/>
        </a:blipFill>
        <a:blipFill rotWithShape="1">
          <a:blip xmlns:r="http://schemas.openxmlformats.org/officeDocument/2006/relationships" r:embed="rId2">
            <a:duotone>
              <a:schemeClr val="phClr">
                <a:tint val="98000"/>
              </a:schemeClr>
              <a:schemeClr val="phClr">
                <a:shade val="95000"/>
              </a:schemeClr>
            </a:duotone>
          </a:blip>
          <a:tile tx="0" ty="0" sx="32000" sy="32000" flip="none" algn="tl"/>
        </a:blipFill>
      </a:bgFillStyleLst>
    </a:fmtScheme>
  </a:themeElements>
  <a:objectDefaults/>
  <a:extraClrSchemeLst/>
  <a:extLst>
    <a:ext uri="{05A4C25C-085E-4340-85A3-A5531E510DB2}">
      <thm15:themeFamily xmlns:thm15="http://schemas.microsoft.com/office/thememl/2012/main" name="Integral" id="{3577F8C9-A904-41D8-97D2-FD898F53F20E}" vid="{090DCB5F-146D-478A-852A-34B16FE9F3A8}"/>
    </a:ext>
  </a:extLst>
</a:theme>
</file>

<file path=ppt/theme/theme2.xml><?xml version="1.0" encoding="utf-8"?>
<a:theme xmlns:a="http://schemas.openxmlformats.org/drawingml/2006/main" name="Office Theme">
  <a:themeElements>
    <a:clrScheme name="RedLineBusiness_16x9">
      <a:dk1>
        <a:srgbClr val="514A40"/>
      </a:dk1>
      <a:lt1>
        <a:sysClr val="window" lastClr="FFFFFF"/>
      </a:lt1>
      <a:dk2>
        <a:srgbClr val="000000"/>
      </a:dk2>
      <a:lt2>
        <a:srgbClr val="F9F7F3"/>
      </a:lt2>
      <a:accent1>
        <a:srgbClr val="A85229"/>
      </a:accent1>
      <a:accent2>
        <a:srgbClr val="98916E"/>
      </a:accent2>
      <a:accent3>
        <a:srgbClr val="C9A645"/>
      </a:accent3>
      <a:accent4>
        <a:srgbClr val="76A7B2"/>
      </a:accent4>
      <a:accent5>
        <a:srgbClr val="82A670"/>
      </a:accent5>
      <a:accent6>
        <a:srgbClr val="896170"/>
      </a:accent6>
      <a:hlink>
        <a:srgbClr val="A85229"/>
      </a:hlink>
      <a:folHlink>
        <a:srgbClr val="98916E"/>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RedLineBusiness_16x9">
      <a:dk1>
        <a:srgbClr val="514A40"/>
      </a:dk1>
      <a:lt1>
        <a:sysClr val="window" lastClr="FFFFFF"/>
      </a:lt1>
      <a:dk2>
        <a:srgbClr val="000000"/>
      </a:dk2>
      <a:lt2>
        <a:srgbClr val="F9F7F3"/>
      </a:lt2>
      <a:accent1>
        <a:srgbClr val="A85229"/>
      </a:accent1>
      <a:accent2>
        <a:srgbClr val="98916E"/>
      </a:accent2>
      <a:accent3>
        <a:srgbClr val="C9A645"/>
      </a:accent3>
      <a:accent4>
        <a:srgbClr val="76A7B2"/>
      </a:accent4>
      <a:accent5>
        <a:srgbClr val="82A670"/>
      </a:accent5>
      <a:accent6>
        <a:srgbClr val="896170"/>
      </a:accent6>
      <a:hlink>
        <a:srgbClr val="A85229"/>
      </a:hlink>
      <a:folHlink>
        <a:srgbClr val="98916E"/>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8F180B1C-2212-497F-A259-C959ADD048C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Integral</Template>
  <TotalTime>0</TotalTime>
  <Words>1246</Words>
  <Application>Microsoft Office PowerPoint</Application>
  <PresentationFormat>On-screen Show (4:3)</PresentationFormat>
  <Paragraphs>247</Paragraphs>
  <Slides>15</Slides>
  <Notes>14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15</vt:i4>
      </vt:variant>
    </vt:vector>
  </HeadingPairs>
  <TitlesOfParts>
    <vt:vector size="26" baseType="lpstr">
      <vt:lpstr>宋体</vt:lpstr>
      <vt:lpstr>Arial</vt:lpstr>
      <vt:lpstr>Arial</vt:lpstr>
      <vt:lpstr>Calibri</vt:lpstr>
      <vt:lpstr>Cambria</vt:lpstr>
      <vt:lpstr>Georgia</vt:lpstr>
      <vt:lpstr>Georgia</vt:lpstr>
      <vt:lpstr>Tw Cen MT</vt:lpstr>
      <vt:lpstr>Tw Cen MT Condensed</vt:lpstr>
      <vt:lpstr>Wingdings 3</vt:lpstr>
      <vt:lpstr>Integral</vt:lpstr>
      <vt:lpstr>Using GIS and Open Source Information to Study Effects of China’s Reclamation Projects on Change of Regional Military Strength in the South China Sea </vt:lpstr>
      <vt:lpstr>Agenda</vt:lpstr>
      <vt:lpstr>Background Introduction</vt:lpstr>
      <vt:lpstr>China’s Reclamation Projects</vt:lpstr>
      <vt:lpstr>Significance of the Research </vt:lpstr>
      <vt:lpstr>Research Objectives </vt:lpstr>
      <vt:lpstr>Project Time Line</vt:lpstr>
      <vt:lpstr>Data Resources</vt:lpstr>
      <vt:lpstr>Research Methods </vt:lpstr>
      <vt:lpstr>Research Methods </vt:lpstr>
      <vt:lpstr>Analysis Plan</vt:lpstr>
      <vt:lpstr>Research Methods </vt:lpstr>
      <vt:lpstr>Tools and Software</vt:lpstr>
      <vt:lpstr>Anticipated Result </vt:lpstr>
      <vt:lpstr>Questions?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2015-04-26T11:34:06Z</dcterms:created>
  <dcterms:modified xsi:type="dcterms:W3CDTF">2015-05-13T23:20:37Z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TC030310239991</vt:lpwstr>
  </property>
</Properties>
</file>