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1" r:id="rId4"/>
    <p:sldId id="290" r:id="rId5"/>
    <p:sldId id="273" r:id="rId6"/>
    <p:sldId id="274" r:id="rId7"/>
    <p:sldId id="277" r:id="rId8"/>
    <p:sldId id="272" r:id="rId9"/>
    <p:sldId id="280" r:id="rId10"/>
    <p:sldId id="282" r:id="rId11"/>
    <p:sldId id="293" r:id="rId12"/>
    <p:sldId id="294" r:id="rId13"/>
    <p:sldId id="291" r:id="rId14"/>
    <p:sldId id="292" r:id="rId15"/>
    <p:sldId id="288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9" autoAdjust="0"/>
    <p:restoredTop sz="95274" autoAdjust="0"/>
  </p:normalViewPr>
  <p:slideViewPr>
    <p:cSldViewPr>
      <p:cViewPr varScale="1">
        <p:scale>
          <a:sx n="104" d="100"/>
          <a:sy n="104" d="100"/>
        </p:scale>
        <p:origin x="432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7/29/2016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7/29/2016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7/29/2016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89012" y="2819400"/>
            <a:ext cx="9677400" cy="2590800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3077930"/>
            <a:ext cx="9753600" cy="1798870"/>
          </a:xfrm>
        </p:spPr>
        <p:txBody>
          <a:bodyPr/>
          <a:lstStyle/>
          <a:p>
            <a:r>
              <a:rPr lang="en-US" dirty="0" smtClean="0"/>
              <a:t>	Open Source Social Media: @Russia-@Ukraine #Conflict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212" y="3242928"/>
            <a:ext cx="2209799" cy="381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tysonquink</a:t>
            </a:r>
            <a:r>
              <a:rPr lang="en-US" dirty="0" smtClean="0"/>
              <a:t> – May 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3162299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3077930"/>
            <a:ext cx="355498" cy="35549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446212" y="4829432"/>
            <a:ext cx="3226531" cy="518960"/>
            <a:chOff x="1446212" y="4829432"/>
            <a:chExt cx="3226531" cy="518960"/>
          </a:xfrm>
        </p:grpSpPr>
        <p:pic>
          <p:nvPicPr>
            <p:cNvPr id="1026" name="Picture 2" descr="http://simpleicon.com/wp-content/uploads/retweet-64x6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365" y="4928286"/>
              <a:ext cx="404039" cy="404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212" y="4912220"/>
              <a:ext cx="436172" cy="4361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812" y="4937029"/>
              <a:ext cx="375892" cy="3758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180300" y="4829432"/>
              <a:ext cx="49244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b="1" dirty="0" smtClean="0">
                  <a:solidFill>
                    <a:schemeClr val="tx2"/>
                  </a:solidFill>
                </a:rPr>
                <a:t>…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7097" y="4954159"/>
              <a:ext cx="651140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chemeClr val="tx2"/>
                  </a:solidFill>
                </a:rPr>
                <a:t>1.2K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65404" y="4963032"/>
              <a:ext cx="651140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chemeClr val="tx2"/>
                  </a:solidFill>
                </a:rPr>
                <a:t>2.7K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152400"/>
            <a:ext cx="11734800" cy="13255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How to create “places”?</a:t>
            </a:r>
            <a:br>
              <a:rPr lang="en-US" sz="2800" b="1" dirty="0" smtClean="0"/>
            </a:br>
            <a:r>
              <a:rPr lang="en-US" sz="2800" b="1" dirty="0" smtClean="0"/>
              <a:t>Method: Density-based </a:t>
            </a:r>
            <a:r>
              <a:rPr lang="en-US" sz="2800" b="1" dirty="0"/>
              <a:t>spatial clustering of applications with noise</a:t>
            </a:r>
            <a:r>
              <a:rPr lang="en-US" sz="2800" dirty="0"/>
              <a:t> (</a:t>
            </a:r>
            <a:r>
              <a:rPr lang="en-US" sz="2800" b="1" dirty="0"/>
              <a:t>DBSCAN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37" y="1600200"/>
            <a:ext cx="5855277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16" y="1600200"/>
            <a:ext cx="5550296" cy="525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140" y="1381483"/>
            <a:ext cx="60928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http://scikit-learn.org/stable/modules/generated/sklearn.cluster.DBSCAN.html</a:t>
            </a:r>
          </a:p>
        </p:txBody>
      </p:sp>
    </p:spTree>
    <p:extLst>
      <p:ext uri="{BB962C8B-B14F-4D97-AF65-F5344CB8AC3E}">
        <p14:creationId xmlns:p14="http://schemas.microsoft.com/office/powerpoint/2010/main" val="34718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6"/>
          <p:cNvSpPr/>
          <p:nvPr/>
        </p:nvSpPr>
        <p:spPr>
          <a:xfrm>
            <a:off x="2887338" y="2516741"/>
            <a:ext cx="2292674" cy="27505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/>
          <p:cNvSpPr/>
          <p:nvPr/>
        </p:nvSpPr>
        <p:spPr>
          <a:xfrm>
            <a:off x="5764720" y="1143000"/>
            <a:ext cx="2158492" cy="33806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 27"/>
          <p:cNvSpPr/>
          <p:nvPr/>
        </p:nvSpPr>
        <p:spPr>
          <a:xfrm>
            <a:off x="8947045" y="552635"/>
            <a:ext cx="2737585" cy="4247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67" y="247729"/>
            <a:ext cx="5816598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flow &amp; Services</a:t>
            </a:r>
            <a:endParaRPr lang="en-US" dirty="0"/>
          </a:p>
        </p:txBody>
      </p:sp>
      <p:pic>
        <p:nvPicPr>
          <p:cNvPr id="1026" name="Picture 2" descr="http://www.digitalglobeblog.com/wp-content/uploads/2015/03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1600200"/>
            <a:ext cx="1600200" cy="66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apps-cdn.esri.com/Apps/MegaMenu/img/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61" y="2984377"/>
            <a:ext cx="1317108" cy="4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ython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38" y="3661877"/>
            <a:ext cx="2368874" cy="6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412" y="2971800"/>
            <a:ext cx="2427536" cy="2295525"/>
          </a:xfrm>
          <a:prstGeom prst="rect">
            <a:avLst/>
          </a:prstGeom>
        </p:spPr>
      </p:pic>
      <p:pic>
        <p:nvPicPr>
          <p:cNvPr id="1032" name="Picture 8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46" y="4504838"/>
            <a:ext cx="15240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5787" y="1178907"/>
            <a:ext cx="1796357" cy="166019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026" idx="2"/>
          </p:cNvCxnSpPr>
          <p:nvPr/>
        </p:nvCxnSpPr>
        <p:spPr>
          <a:xfrm>
            <a:off x="1712912" y="2261886"/>
            <a:ext cx="0" cy="7224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3759" y="749941"/>
            <a:ext cx="1145520" cy="10859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6159" y="902341"/>
            <a:ext cx="1145520" cy="10859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8559" y="1054741"/>
            <a:ext cx="1145520" cy="10859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0959" y="1207141"/>
            <a:ext cx="1145520" cy="10859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55707" y="2516741"/>
            <a:ext cx="960519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#Russia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 smtClean="0"/>
              <a:t>#Ukraine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#Selfie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8145" y="2954045"/>
            <a:ext cx="1611642" cy="152400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29" idx="2"/>
          </p:cNvCxnSpPr>
          <p:nvPr/>
        </p:nvCxnSpPr>
        <p:spPr>
          <a:xfrm>
            <a:off x="6843966" y="4478045"/>
            <a:ext cx="24106" cy="10218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>
            <a:stCxn id="30" idx="3"/>
          </p:cNvCxnSpPr>
          <p:nvPr/>
        </p:nvCxnSpPr>
        <p:spPr>
          <a:xfrm flipV="1">
            <a:off x="7923212" y="2828808"/>
            <a:ext cx="1023833" cy="45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Elbow Connector 1026"/>
          <p:cNvCxnSpPr>
            <a:stCxn id="1030" idx="3"/>
            <a:endCxn id="30" idx="1"/>
          </p:cNvCxnSpPr>
          <p:nvPr/>
        </p:nvCxnSpPr>
        <p:spPr>
          <a:xfrm flipV="1">
            <a:off x="5256212" y="2833335"/>
            <a:ext cx="508508" cy="1162075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AutoShape 12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s://pbs.twimg.com/profile_images/666407537084796928/YBGgi9BO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65" y="5638800"/>
            <a:ext cx="1014413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4" name="Straight Arrow Connector 1033"/>
          <p:cNvCxnSpPr>
            <a:stCxn id="1038" idx="3"/>
          </p:cNvCxnSpPr>
          <p:nvPr/>
        </p:nvCxnSpPr>
        <p:spPr>
          <a:xfrm flipV="1">
            <a:off x="7375278" y="6146006"/>
            <a:ext cx="852734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03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5128" y="5204444"/>
            <a:ext cx="3207655" cy="160382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36" name="Picture 10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5330" y="3365256"/>
            <a:ext cx="1861014" cy="131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1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0"/>
            <a:ext cx="11428412" cy="6847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4612" y="1524000"/>
            <a:ext cx="365677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#</a:t>
            </a:r>
            <a:r>
              <a:rPr lang="en-US" sz="2400" dirty="0" err="1" smtClean="0"/>
              <a:t>PurposeTourToUkraine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31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ocaltvkdvr.files.wordpress.com/2015/11/jbieber_purpose-tour_1280x686-jb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" y="228600"/>
            <a:ext cx="121920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28600"/>
            <a:ext cx="3429000" cy="86836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3074" name="Picture 2" descr="Darkow cartoon: Russia invasion of Ukr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096962"/>
            <a:ext cx="7086600" cy="552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2012" y="6587908"/>
            <a:ext cx="171393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Denver Post,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88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 of project and hypothesis</a:t>
            </a:r>
          </a:p>
          <a:p>
            <a:r>
              <a:rPr lang="en-US" dirty="0" smtClean="0"/>
              <a:t>Why social media data</a:t>
            </a:r>
          </a:p>
          <a:p>
            <a:r>
              <a:rPr lang="en-US" dirty="0" smtClean="0"/>
              <a:t>Real world events</a:t>
            </a:r>
          </a:p>
          <a:p>
            <a:r>
              <a:rPr lang="en-US" dirty="0"/>
              <a:t>Project approach and </a:t>
            </a:r>
            <a:r>
              <a:rPr lang="en-US" dirty="0" smtClean="0"/>
              <a:t>methodology</a:t>
            </a:r>
          </a:p>
          <a:p>
            <a:r>
              <a:rPr lang="en-US" dirty="0" smtClean="0"/>
              <a:t>Demonstration</a:t>
            </a:r>
            <a:endParaRPr lang="en-US" dirty="0"/>
          </a:p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Project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371600"/>
            <a:ext cx="9753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Edward Snowden</a:t>
            </a:r>
          </a:p>
          <a:p>
            <a:r>
              <a:rPr lang="en-US" dirty="0" smtClean="0"/>
              <a:t>National reaction to NSA leaks</a:t>
            </a:r>
          </a:p>
          <a:p>
            <a:r>
              <a:rPr lang="en-US" dirty="0" smtClean="0"/>
              <a:t>Do our actions mirror our concerns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5212" y="4166755"/>
            <a:ext cx="9753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 smtClean="0"/>
              <a:t>Can a spatial and temporal aggregation of geo-tagged social media posts be used to determine events over time?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212" y="32893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hypothesis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75" y="228600"/>
            <a:ext cx="6432475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Media Use cases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2212" y="1143000"/>
            <a:ext cx="1" cy="5105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454612" y="1090035"/>
            <a:ext cx="39976" cy="515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5212" y="1147689"/>
            <a:ext cx="2057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Personal Use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48906" y="1143000"/>
            <a:ext cx="33289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Business Intelligence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04188" y="1143000"/>
            <a:ext cx="3505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Military &amp; Intelligence</a:t>
            </a:r>
            <a:endParaRPr lang="en-US" sz="24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72812" y="1567732"/>
            <a:ext cx="112413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Social-Media-World-Map-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12" y="2727456"/>
            <a:ext cx="3124200" cy="193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212" y="1813358"/>
            <a:ext cx="2562225" cy="453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028" y="1813357"/>
            <a:ext cx="1874360" cy="210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Straight Arrow Connector 21"/>
          <p:cNvCxnSpPr>
            <a:endCxn id="19" idx="1"/>
          </p:cNvCxnSpPr>
          <p:nvPr/>
        </p:nvCxnSpPr>
        <p:spPr>
          <a:xfrm flipV="1">
            <a:off x="9066212" y="2868251"/>
            <a:ext cx="668816" cy="690793"/>
          </a:xfrm>
          <a:prstGeom prst="straightConnector1">
            <a:avLst/>
          </a:prstGeom>
          <a:ln w="127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tinder dating app 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9" y="1838937"/>
            <a:ext cx="3005855" cy="4508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25426" y="6385975"/>
            <a:ext cx="158248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Business Insider,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7195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99858"/>
            <a:ext cx="9753600" cy="942613"/>
          </a:xfrm>
        </p:spPr>
        <p:txBody>
          <a:bodyPr/>
          <a:lstStyle/>
          <a:p>
            <a:r>
              <a:rPr lang="en-US" dirty="0" smtClean="0"/>
              <a:t>RAW SOCIAL MEDIA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95" y="1460398"/>
            <a:ext cx="6322806" cy="4659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4012" y="2288498"/>
            <a:ext cx="525780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"text": "VIDEO: Heavy fighting in #Ukraine today near Shchastya. - @UkrWatchTower \n\nhttps://t.co/ySxEqmWANK\nhttp://t.co/JBzp0OXjQn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4012" y="1830624"/>
            <a:ext cx="2343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"id": 625432500115009500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4012" y="1424956"/>
            <a:ext cx="4079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"created_at": "Sun Jul 26 22:28:22 +0000 2015"</a:t>
            </a:r>
          </a:p>
        </p:txBody>
      </p:sp>
      <p:sp>
        <p:nvSpPr>
          <p:cNvPr id="8" name="Rectangle 7"/>
          <p:cNvSpPr/>
          <p:nvPr/>
        </p:nvSpPr>
        <p:spPr>
          <a:xfrm>
            <a:off x="6534295" y="3111402"/>
            <a:ext cx="43418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   "</a:t>
            </a:r>
            <a:r>
              <a:rPr lang="en-US" sz="1400" dirty="0"/>
              <a:t>followers_count": 56777,</a:t>
            </a:r>
          </a:p>
          <a:p>
            <a:r>
              <a:rPr lang="en-US" sz="1400" dirty="0"/>
              <a:t>    "friends_count": 1191,</a:t>
            </a:r>
          </a:p>
          <a:p>
            <a:r>
              <a:rPr lang="en-US" sz="1400" dirty="0"/>
              <a:t>    "listed_count": 1696,</a:t>
            </a:r>
          </a:p>
          <a:p>
            <a:r>
              <a:rPr lang="en-US" sz="1400" dirty="0"/>
              <a:t>    "created_at": "Sat Jun 14 05:49:56 +0000 2014",</a:t>
            </a:r>
          </a:p>
          <a:p>
            <a:r>
              <a:rPr lang="en-US" sz="1400" dirty="0"/>
              <a:t>    "favourites_count": 7894,</a:t>
            </a:r>
          </a:p>
          <a:p>
            <a:r>
              <a:rPr lang="en-US" sz="1400" dirty="0"/>
              <a:t>    "utc_offset": 7200,</a:t>
            </a:r>
          </a:p>
          <a:p>
            <a:r>
              <a:rPr lang="en-US" sz="1400" dirty="0"/>
              <a:t>    "time_zone": "Belgrade",</a:t>
            </a:r>
          </a:p>
          <a:p>
            <a:r>
              <a:rPr lang="en-US" sz="1400" dirty="0"/>
              <a:t>    "geo_enabled": true,</a:t>
            </a:r>
          </a:p>
        </p:txBody>
      </p:sp>
      <p:sp>
        <p:nvSpPr>
          <p:cNvPr id="9" name="Rectangle 8"/>
          <p:cNvSpPr/>
          <p:nvPr/>
        </p:nvSpPr>
        <p:spPr>
          <a:xfrm>
            <a:off x="6704012" y="5029200"/>
            <a:ext cx="533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"profile_image_url": "http://pbs.twimg.com</a:t>
            </a:r>
            <a:r>
              <a:rPr lang="en-US" sz="1400" dirty="0" smtClean="0"/>
              <a:t>/ profile_images/543565392342290432/aXZfchuk_normal.png</a:t>
            </a:r>
            <a:r>
              <a:rPr lang="en-US" sz="1400" dirty="0"/>
              <a:t>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1612" y="5881221"/>
            <a:ext cx="505138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326 lines </a:t>
            </a:r>
            <a:r>
              <a:rPr lang="en-US" sz="2400" dirty="0"/>
              <a:t>c</a:t>
            </a:r>
            <a:r>
              <a:rPr lang="en-US" sz="2400" dirty="0" smtClean="0"/>
              <a:t>omprise this one tweet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8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28600"/>
            <a:ext cx="9753600" cy="838200"/>
          </a:xfrm>
        </p:spPr>
        <p:txBody>
          <a:bodyPr/>
          <a:lstStyle/>
          <a:p>
            <a:r>
              <a:rPr lang="en-US" dirty="0" smtClean="0"/>
              <a:t>Why Russia-Ukraine?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212" y="5414766"/>
            <a:ext cx="56578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Russia’s Population: 146.2M </a:t>
            </a:r>
            <a:endParaRPr lang="en-US" sz="16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88% of Russian Twitter users are on mobile devices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Social media links to Russian’s soldiers operating</a:t>
            </a:r>
            <a:r>
              <a:rPr lang="en-US" sz="1600" dirty="0"/>
              <a:t> </a:t>
            </a:r>
            <a:r>
              <a:rPr lang="en-US" sz="1600" dirty="0" smtClean="0"/>
              <a:t>in Ukraine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012" y="1676400"/>
            <a:ext cx="5972175" cy="3467161"/>
            <a:chOff x="5713412" y="3066898"/>
            <a:chExt cx="5972175" cy="3467161"/>
          </a:xfrm>
        </p:grpSpPr>
        <p:pic>
          <p:nvPicPr>
            <p:cNvPr id="6148" name="Picture 4" descr="http://www.russiansearchtips.com/wp-content/uploads/2015/01/Top-social-media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412" y="3066898"/>
              <a:ext cx="5972175" cy="331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2012" y="5352959"/>
              <a:ext cx="1771650" cy="118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781" y="2452792"/>
            <a:ext cx="5018827" cy="2819400"/>
          </a:xfrm>
          <a:prstGeom prst="rect">
            <a:avLst/>
          </a:prstGeom>
        </p:spPr>
      </p:pic>
      <p:sp>
        <p:nvSpPr>
          <p:cNvPr id="6162" name="TextBox 6161"/>
          <p:cNvSpPr txBox="1"/>
          <p:nvPr/>
        </p:nvSpPr>
        <p:spPr>
          <a:xfrm>
            <a:off x="6627812" y="381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Conflict Timeline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23 FEB-19 MAR </a:t>
            </a:r>
            <a:r>
              <a:rPr lang="en-US" sz="1600" b="1" dirty="0" smtClean="0"/>
              <a:t>2014</a:t>
            </a:r>
            <a:r>
              <a:rPr lang="en-US" sz="1600" dirty="0" smtClean="0"/>
              <a:t> - Annexation of Crimea by Russian Federation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26 FEB </a:t>
            </a:r>
            <a:r>
              <a:rPr lang="en-US" sz="1600" b="1" dirty="0" smtClean="0"/>
              <a:t>2014 </a:t>
            </a:r>
            <a:r>
              <a:rPr lang="en-US" sz="1600" dirty="0" smtClean="0"/>
              <a:t>-Present – Russian Intervention in Ukraine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780212" y="5539770"/>
            <a:ext cx="3693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Commercial Cost for Tweets:</a:t>
            </a:r>
          </a:p>
          <a:p>
            <a:r>
              <a:rPr lang="en-US" dirty="0" smtClean="0"/>
              <a:t>120M Tweets for </a:t>
            </a:r>
            <a:r>
              <a:rPr lang="en-US" dirty="0"/>
              <a:t>$52K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7812" y="2083460"/>
            <a:ext cx="3693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Military Posture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115" y="4951915"/>
            <a:ext cx="40179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http://www.russiansearchtips.com/category/social-media-in-russia/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0213" y="5041360"/>
            <a:ext cx="4876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http://www.businessinsider.com/putin-russias-military-strength-is-unmatchable-2015-2</a:t>
            </a:r>
          </a:p>
        </p:txBody>
      </p:sp>
    </p:spTree>
    <p:extLst>
      <p:ext uri="{BB962C8B-B14F-4D97-AF65-F5344CB8AC3E}">
        <p14:creationId xmlns:p14="http://schemas.microsoft.com/office/powerpoint/2010/main" val="191834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982" y="452712"/>
            <a:ext cx="9753600" cy="685800"/>
          </a:xfrm>
        </p:spPr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22" y="1443808"/>
            <a:ext cx="1625397" cy="1625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22" y="452712"/>
            <a:ext cx="640080" cy="64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92" y="457200"/>
            <a:ext cx="640080" cy="64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08" y="452712"/>
            <a:ext cx="640080" cy="64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94" y="452712"/>
            <a:ext cx="640080" cy="64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55" y="457200"/>
            <a:ext cx="640080" cy="64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440" y="457200"/>
            <a:ext cx="640080" cy="64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70" y="457200"/>
            <a:ext cx="640080" cy="640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07" y="457200"/>
            <a:ext cx="640080" cy="640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25" y="457200"/>
            <a:ext cx="640080" cy="640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612" y="3400996"/>
            <a:ext cx="4394419" cy="3178781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86782" y="1443808"/>
            <a:ext cx="5524500" cy="516255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679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2" y="124024"/>
            <a:ext cx="52578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Russian Solider in Ukraine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608012" y="1828800"/>
            <a:ext cx="4724400" cy="4847058"/>
            <a:chOff x="2306415" y="1143000"/>
            <a:chExt cx="7245572" cy="5456658"/>
          </a:xfrm>
          <a:solidFill>
            <a:srgbClr val="FF0000"/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8212" y="1143000"/>
              <a:ext cx="3533775" cy="5456658"/>
            </a:xfrm>
            <a:prstGeom prst="rect">
              <a:avLst/>
            </a:prstGeom>
            <a:grp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6415" y="1143000"/>
              <a:ext cx="3711797" cy="5456658"/>
            </a:xfrm>
            <a:prstGeom prst="rect">
              <a:avLst/>
            </a:prstGeom>
            <a:grpFill/>
          </p:spPr>
        </p:pic>
      </p:grpSp>
      <p:sp>
        <p:nvSpPr>
          <p:cNvPr id="9" name="TextBox 8"/>
          <p:cNvSpPr txBox="1"/>
          <p:nvPr/>
        </p:nvSpPr>
        <p:spPr>
          <a:xfrm>
            <a:off x="678065" y="1459468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October 19, 2013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73806" y="145946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October 9, 2014</a:t>
            </a:r>
            <a:endParaRPr lang="en-US" sz="2000" dirty="0"/>
          </a:p>
        </p:txBody>
      </p:sp>
      <p:sp>
        <p:nvSpPr>
          <p:cNvPr id="11" name="5-Point Star 10"/>
          <p:cNvSpPr/>
          <p:nvPr/>
        </p:nvSpPr>
        <p:spPr>
          <a:xfrm>
            <a:off x="3275012" y="4876800"/>
            <a:ext cx="2286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427412" y="2362200"/>
            <a:ext cx="2254249" cy="259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265152" y="245173"/>
            <a:ext cx="1716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Coordinates: </a:t>
            </a:r>
            <a:endParaRPr lang="en-US" dirty="0" smtClean="0"/>
          </a:p>
          <a:p>
            <a:pPr algn="ctr"/>
            <a:r>
              <a:rPr lang="en-US" dirty="0" smtClean="0"/>
              <a:t>47.407863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smtClean="0"/>
              <a:t>39.228522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256" y="114517"/>
            <a:ext cx="4835847" cy="397230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990012" y="5347813"/>
            <a:ext cx="16930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2015</a:t>
            </a:r>
          </a:p>
          <a:p>
            <a:pPr algn="ctr"/>
            <a:r>
              <a:rPr lang="en-US" dirty="0" smtClean="0"/>
              <a:t>Coordinates</a:t>
            </a:r>
            <a:r>
              <a:rPr lang="en-US" dirty="0"/>
              <a:t>: </a:t>
            </a:r>
            <a:endParaRPr lang="en-US" dirty="0" smtClean="0"/>
          </a:p>
          <a:p>
            <a:pPr algn="ctr"/>
            <a:r>
              <a:rPr lang="en-US" dirty="0" smtClean="0"/>
              <a:t>48.308729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smtClean="0"/>
              <a:t>38.300529</a:t>
            </a:r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9435879" y="1929327"/>
            <a:ext cx="2286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7" name="Straight Connector 26"/>
          <p:cNvCxnSpPr>
            <a:stCxn id="20" idx="0"/>
            <a:endCxn id="24" idx="3"/>
          </p:cNvCxnSpPr>
          <p:nvPr/>
        </p:nvCxnSpPr>
        <p:spPr>
          <a:xfrm flipH="1" flipV="1">
            <a:off x="9620820" y="2157926"/>
            <a:ext cx="1657460" cy="20087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456" y="4166642"/>
            <a:ext cx="1379647" cy="2589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989012" y="785205"/>
            <a:ext cx="3600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Bato </a:t>
            </a:r>
            <a:r>
              <a:rPr lang="en-US" dirty="0" err="1"/>
              <a:t>Dambayev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37</a:t>
            </a:r>
            <a:r>
              <a:rPr lang="en-US" baseline="30000" dirty="0" smtClean="0"/>
              <a:t>th</a:t>
            </a:r>
            <a:r>
              <a:rPr lang="en-US" dirty="0" smtClean="0"/>
              <a:t> Motorized Infantry Brigade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142" y="4167891"/>
            <a:ext cx="2819400" cy="267125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2" name="Straight Connector 31"/>
          <p:cNvCxnSpPr/>
          <p:nvPr/>
        </p:nvCxnSpPr>
        <p:spPr>
          <a:xfrm flipV="1">
            <a:off x="6850505" y="2135441"/>
            <a:ext cx="2636528" cy="22641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1" idx="1"/>
          </p:cNvCxnSpPr>
          <p:nvPr/>
        </p:nvCxnSpPr>
        <p:spPr>
          <a:xfrm>
            <a:off x="3275012" y="4964117"/>
            <a:ext cx="4975464" cy="15095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3096" y="1178015"/>
            <a:ext cx="1498502" cy="143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7200" y="6675655"/>
            <a:ext cx="52244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http://www.atlanticcouncil.org/images/publications/Hiding_in_Plain_Sight/HPS_English.pdf</a:t>
            </a:r>
          </a:p>
        </p:txBody>
      </p:sp>
    </p:spTree>
    <p:extLst>
      <p:ext uri="{BB962C8B-B14F-4D97-AF65-F5344CB8AC3E}">
        <p14:creationId xmlns:p14="http://schemas.microsoft.com/office/powerpoint/2010/main" val="310004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45399"/>
            <a:ext cx="6781798" cy="685800"/>
          </a:xfrm>
        </p:spPr>
        <p:txBody>
          <a:bodyPr/>
          <a:lstStyle/>
          <a:p>
            <a:r>
              <a:rPr lang="en-US" dirty="0" smtClean="0"/>
              <a:t>Project methodology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08922" y="1381762"/>
            <a:ext cx="1" cy="5105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18083" y="1318616"/>
            <a:ext cx="39976" cy="515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8895" y="1110011"/>
            <a:ext cx="319881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Spatial &amp; Temporal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3765" y="1400130"/>
            <a:ext cx="186094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Text Mining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4986" y="1074142"/>
            <a:ext cx="169000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Sentiment Analysis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38177" y="1819567"/>
            <a:ext cx="112413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Sentiment Analysis in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90" y="2529124"/>
            <a:ext cx="2267766" cy="193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ollege-savings-payment-tweets-sentiment-analysi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16" y="4827850"/>
            <a:ext cx="2756297" cy="140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kahvilusikka.fi/sites/default/files/imagecache/product_full/Coca-Cola_0,35c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35" y="2937132"/>
            <a:ext cx="833355" cy="12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22771" y="2206116"/>
            <a:ext cx="194155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 smtClean="0"/>
              <a:t>Southern US</a:t>
            </a:r>
            <a:endParaRPr lang="en-US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849939" y="3274331"/>
            <a:ext cx="37061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=</a:t>
            </a:r>
            <a:endParaRPr lang="en-US" sz="2400" b="1" dirty="0"/>
          </a:p>
        </p:txBody>
      </p:sp>
      <p:pic>
        <p:nvPicPr>
          <p:cNvPr id="18" name="Picture 6" descr="http://www.kahvilusikka.fi/sites/default/files/imagecache/product_full/Coca-Cola_0,35c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53" y="5064438"/>
            <a:ext cx="926681" cy="139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56639" y="4403118"/>
            <a:ext cx="222528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 smtClean="0"/>
              <a:t>The Rest of US</a:t>
            </a:r>
            <a:endParaRPr lang="en-US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4947178" y="5383571"/>
            <a:ext cx="37061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=</a:t>
            </a:r>
            <a:endParaRPr lang="en-US" sz="2400" b="1" dirty="0"/>
          </a:p>
        </p:txBody>
      </p:sp>
      <p:pic>
        <p:nvPicPr>
          <p:cNvPr id="21" name="Picture 6" descr="http://www.kahvilusikka.fi/sites/default/files/imagecache/product_full/Coca-Cola_0,35c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21" y="5067760"/>
            <a:ext cx="926681" cy="139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269" y="3012102"/>
            <a:ext cx="1329527" cy="1138032"/>
          </a:xfrm>
          <a:prstGeom prst="rect">
            <a:avLst/>
          </a:prstGeom>
        </p:spPr>
      </p:pic>
      <p:pic>
        <p:nvPicPr>
          <p:cNvPr id="8204" name="Picture 12" descr="http://ed101.bu.edu/StudentDoc/Archives/ED101fa10/mogavero/images/populationruss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7" y="2120858"/>
            <a:ext cx="3318609" cy="21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Elbow Connector 21"/>
          <p:cNvCxnSpPr/>
          <p:nvPr/>
        </p:nvCxnSpPr>
        <p:spPr>
          <a:xfrm>
            <a:off x="325788" y="4791340"/>
            <a:ext cx="3352800" cy="1623315"/>
          </a:xfrm>
          <a:prstGeom prst="bentConnector3">
            <a:avLst>
              <a:gd name="adj1" fmla="val 41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6" name="Straight Connector 8205"/>
          <p:cNvCxnSpPr/>
          <p:nvPr/>
        </p:nvCxnSpPr>
        <p:spPr>
          <a:xfrm>
            <a:off x="455612" y="5029200"/>
            <a:ext cx="609600" cy="462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8" name="Straight Connector 8207"/>
          <p:cNvCxnSpPr/>
          <p:nvPr/>
        </p:nvCxnSpPr>
        <p:spPr>
          <a:xfrm>
            <a:off x="1065212" y="5491207"/>
            <a:ext cx="758863" cy="1117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12762" y="5602997"/>
            <a:ext cx="821712" cy="2123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2" name="Straight Arrow Connector 8211"/>
          <p:cNvCxnSpPr/>
          <p:nvPr/>
        </p:nvCxnSpPr>
        <p:spPr>
          <a:xfrm>
            <a:off x="2634474" y="5815363"/>
            <a:ext cx="10441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3" name="TextBox 8212"/>
          <p:cNvSpPr txBox="1"/>
          <p:nvPr/>
        </p:nvSpPr>
        <p:spPr>
          <a:xfrm rot="16200000">
            <a:off x="-262275" y="5404754"/>
            <a:ext cx="95571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Volume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1487189" y="6470054"/>
            <a:ext cx="63991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Time</a:t>
            </a:r>
            <a:endParaRPr lang="en-US" sz="1600" dirty="0"/>
          </a:p>
        </p:txBody>
      </p:sp>
      <p:sp>
        <p:nvSpPr>
          <p:cNvPr id="8214" name="TextBox 8213"/>
          <p:cNvSpPr txBox="1"/>
          <p:nvPr/>
        </p:nvSpPr>
        <p:spPr>
          <a:xfrm>
            <a:off x="1370012" y="4942838"/>
            <a:ext cx="231826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Mapping Time</a:t>
            </a:r>
            <a:endParaRPr lang="en-US" sz="24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9344150" y="1310735"/>
            <a:ext cx="39976" cy="515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976094" y="1378833"/>
            <a:ext cx="186094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Objective</a:t>
            </a:r>
            <a:endParaRPr lang="en-US" sz="2400" b="1" dirty="0"/>
          </a:p>
        </p:txBody>
      </p:sp>
      <p:pic>
        <p:nvPicPr>
          <p:cNvPr id="8223" name="Picture 14" descr="http://www.rt.com/files/news/29/18/40/00/ukraine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14" y="4622965"/>
            <a:ext cx="2527937" cy="159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522345" y="2328400"/>
            <a:ext cx="253540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Can military or intelligence precursors be identified through social media?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68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07AB78-8AA3-48FB-9A6F-F33600BC4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</Words>
  <Application>Microsoft Office PowerPoint</Application>
  <PresentationFormat>Custom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Continental World 16x9</vt:lpstr>
      <vt:lpstr> Open Source Social Media: @Russia-@Ukraine #Conflict</vt:lpstr>
      <vt:lpstr>Agenda</vt:lpstr>
      <vt:lpstr>Project origins</vt:lpstr>
      <vt:lpstr>Social Media Use cases </vt:lpstr>
      <vt:lpstr>RAW SOCIAL MEDIA Data</vt:lpstr>
      <vt:lpstr>Why Russia-Ukraine?</vt:lpstr>
      <vt:lpstr>Social media</vt:lpstr>
      <vt:lpstr>Russian Solider in Ukraine</vt:lpstr>
      <vt:lpstr>Project methodology</vt:lpstr>
      <vt:lpstr>How to create “places”? Method: Density-based spatial clustering of applications with noise (DBSCAN)</vt:lpstr>
      <vt:lpstr>Data flow &amp; Services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2015-07-26T23:21:06Z</dcterms:created>
  <dcterms:modified xsi:type="dcterms:W3CDTF">2016-07-29T14:42:13Z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