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90" r:id="rId3"/>
    <p:sldId id="262" r:id="rId4"/>
    <p:sldId id="257" r:id="rId5"/>
    <p:sldId id="271" r:id="rId6"/>
    <p:sldId id="272" r:id="rId7"/>
    <p:sldId id="274" r:id="rId8"/>
    <p:sldId id="275" r:id="rId9"/>
    <p:sldId id="276" r:id="rId10"/>
    <p:sldId id="264" r:id="rId11"/>
    <p:sldId id="258" r:id="rId12"/>
    <p:sldId id="267" r:id="rId13"/>
    <p:sldId id="268" r:id="rId14"/>
    <p:sldId id="259" r:id="rId15"/>
    <p:sldId id="265" r:id="rId16"/>
    <p:sldId id="278" r:id="rId17"/>
    <p:sldId id="266" r:id="rId18"/>
    <p:sldId id="289" r:id="rId19"/>
    <p:sldId id="261" r:id="rId20"/>
    <p:sldId id="281" r:id="rId21"/>
    <p:sldId id="282" r:id="rId22"/>
    <p:sldId id="283" r:id="rId23"/>
    <p:sldId id="263" r:id="rId24"/>
    <p:sldId id="260" r:id="rId25"/>
    <p:sldId id="280" r:id="rId26"/>
    <p:sldId id="284" r:id="rId27"/>
    <p:sldId id="285" r:id="rId28"/>
    <p:sldId id="287" r:id="rId29"/>
    <p:sldId id="288" r:id="rId30"/>
    <p:sldId id="28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3306" autoAdjust="0"/>
    <p:restoredTop sz="47538" autoAdjust="0"/>
  </p:normalViewPr>
  <p:slideViewPr>
    <p:cSldViewPr>
      <p:cViewPr>
        <p:scale>
          <a:sx n="56" d="100"/>
          <a:sy n="56" d="100"/>
        </p:scale>
        <p:origin x="-3204" y="-204"/>
      </p:cViewPr>
      <p:guideLst>
        <p:guide orient="horz" pos="2160"/>
        <p:guide pos="2880"/>
      </p:guideLst>
    </p:cSldViewPr>
  </p:slideViewPr>
  <p:notesTextViewPr>
    <p:cViewPr>
      <p:scale>
        <a:sx n="1" d="1"/>
        <a:sy n="1" d="1"/>
      </p:scale>
      <p:origin x="0" y="0"/>
    </p:cViewPr>
  </p:notesTextViewPr>
  <p:notesViewPr>
    <p:cSldViewPr>
      <p:cViewPr varScale="1">
        <p:scale>
          <a:sx n="98" d="100"/>
          <a:sy n="98" d="100"/>
        </p:scale>
        <p:origin x="-103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0388C0-3008-4EC3-B4EA-538C22064A90}" type="datetimeFigureOut">
              <a:rPr lang="en-US" smtClean="0"/>
              <a:t>7/30/2013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9D68C7-D306-48FA-B2AD-3C2A6B83BA19}" type="slidenum">
              <a:rPr lang="en-US" smtClean="0"/>
              <a:t>‹#›</a:t>
            </a:fld>
            <a:endParaRPr lang="en-US"/>
          </a:p>
        </p:txBody>
      </p:sp>
    </p:spTree>
    <p:extLst>
      <p:ext uri="{BB962C8B-B14F-4D97-AF65-F5344CB8AC3E}">
        <p14:creationId xmlns:p14="http://schemas.microsoft.com/office/powerpoint/2010/main" val="3222516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My name is Jessica</a:t>
            </a:r>
            <a:r>
              <a:rPr lang="en-US" baseline="0" dirty="0" smtClean="0"/>
              <a:t> Rhodes.  I am a habitat restoration biologist with the Partners for Fish and Wildlife Program of the U.S. Fish and Wildlife Service located in Gloucester, Virginia. The PFW program works on habitat restoration projects throughout the state of Virginia and occasionally in North Carolina. The Eastern Shore of Virginia has been identified as a focus area for our office and as a result, we have concentrated our efforts in this area.  </a:t>
            </a:r>
            <a:endParaRPr lang="en-US" dirty="0"/>
          </a:p>
        </p:txBody>
      </p:sp>
      <p:sp>
        <p:nvSpPr>
          <p:cNvPr id="4" name="Slide Number Placeholder 3"/>
          <p:cNvSpPr>
            <a:spLocks noGrp="1"/>
          </p:cNvSpPr>
          <p:nvPr>
            <p:ph type="sldNum" sz="quarter" idx="10"/>
          </p:nvPr>
        </p:nvSpPr>
        <p:spPr/>
        <p:txBody>
          <a:bodyPr/>
          <a:lstStyle/>
          <a:p>
            <a:fld id="{959D68C7-D306-48FA-B2AD-3C2A6B83BA19}" type="slidenum">
              <a:rPr lang="en-US" smtClean="0"/>
              <a:t>1</a:t>
            </a:fld>
            <a:endParaRPr lang="en-US"/>
          </a:p>
        </p:txBody>
      </p:sp>
    </p:spTree>
    <p:extLst>
      <p:ext uri="{BB962C8B-B14F-4D97-AF65-F5344CB8AC3E}">
        <p14:creationId xmlns:p14="http://schemas.microsoft.com/office/powerpoint/2010/main" val="4038426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---Map depicts overlapping</a:t>
            </a:r>
            <a:r>
              <a:rPr lang="en-US" baseline="0" dirty="0" smtClean="0"/>
              <a:t> focus areas.  Because of its importance to migratory birds, the Eastern Shore includes many areas of overlap.  </a:t>
            </a:r>
            <a:endParaRPr lang="en-US" dirty="0"/>
          </a:p>
        </p:txBody>
      </p:sp>
      <p:sp>
        <p:nvSpPr>
          <p:cNvPr id="4" name="Slide Number Placeholder 3"/>
          <p:cNvSpPr>
            <a:spLocks noGrp="1"/>
          </p:cNvSpPr>
          <p:nvPr>
            <p:ph type="sldNum" sz="quarter" idx="10"/>
          </p:nvPr>
        </p:nvSpPr>
        <p:spPr/>
        <p:txBody>
          <a:bodyPr/>
          <a:lstStyle/>
          <a:p>
            <a:fld id="{959D68C7-D306-48FA-B2AD-3C2A6B83BA19}" type="slidenum">
              <a:rPr lang="en-US" smtClean="0"/>
              <a:t>10</a:t>
            </a:fld>
            <a:endParaRPr lang="en-US"/>
          </a:p>
        </p:txBody>
      </p:sp>
    </p:spTree>
    <p:extLst>
      <p:ext uri="{BB962C8B-B14F-4D97-AF65-F5344CB8AC3E}">
        <p14:creationId xmlns:p14="http://schemas.microsoft.com/office/powerpoint/2010/main" val="3888085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---Birds will be grouped</a:t>
            </a:r>
            <a:r>
              <a:rPr lang="en-US" baseline="0" dirty="0" smtClean="0"/>
              <a:t> into response guilds and </a:t>
            </a:r>
            <a:r>
              <a:rPr lang="en-US" dirty="0" smtClean="0"/>
              <a:t>I</a:t>
            </a:r>
            <a:r>
              <a:rPr lang="en-US" baseline="0" dirty="0" smtClean="0"/>
              <a:t> will create a habitat distribution layer for each guild.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---Using response guilds as a management strategy makes it possible to consider multiple species simultaneously to assess habitat impacts. </a:t>
            </a:r>
            <a:endParaRPr lang="en-US" baseline="0" dirty="0" smtClean="0"/>
          </a:p>
          <a:p>
            <a:r>
              <a:rPr lang="en-US" baseline="0" dirty="0" smtClean="0"/>
              <a:t>---All non-protected parcels on the Eastern Shore will be identified.  Only non-protected parcels are going to be included in the analysis.</a:t>
            </a:r>
          </a:p>
          <a:p>
            <a:r>
              <a:rPr lang="en-US" baseline="0" dirty="0" smtClean="0"/>
              <a:t>---Determine acres of suitable habitat that are currently protected to compare the total to management goals.  Determine how much additional habitat will be needed to meet those goals.</a:t>
            </a:r>
          </a:p>
          <a:p>
            <a:r>
              <a:rPr lang="en-US" baseline="0" dirty="0" smtClean="0"/>
              <a:t>---I plan to also calculate costs for protection activities.  This information will be invaluable when setting priorities.</a:t>
            </a:r>
          </a:p>
          <a:p>
            <a:r>
              <a:rPr lang="en-US" baseline="0" dirty="0" smtClean="0"/>
              <a:t>---Identify parcels vulnerable to sea level rise.  Parcels which are especially vulnerable may be a lower priority and there may be other parcels which may be a higher priority because they will provide valuable habitat migration corridors.</a:t>
            </a:r>
          </a:p>
          <a:p>
            <a:r>
              <a:rPr lang="en-US" baseline="0" dirty="0" smtClean="0"/>
              <a:t>---Create a habitat protection prioritization strategy for non-protected parcels.  </a:t>
            </a:r>
            <a:endParaRPr lang="en-US" dirty="0"/>
          </a:p>
        </p:txBody>
      </p:sp>
      <p:sp>
        <p:nvSpPr>
          <p:cNvPr id="4" name="Slide Number Placeholder 3"/>
          <p:cNvSpPr>
            <a:spLocks noGrp="1"/>
          </p:cNvSpPr>
          <p:nvPr>
            <p:ph type="sldNum" sz="quarter" idx="10"/>
          </p:nvPr>
        </p:nvSpPr>
        <p:spPr/>
        <p:txBody>
          <a:bodyPr/>
          <a:lstStyle/>
          <a:p>
            <a:fld id="{959D68C7-D306-48FA-B2AD-3C2A6B83BA19}" type="slidenum">
              <a:rPr lang="en-US" smtClean="0"/>
              <a:t>12</a:t>
            </a:fld>
            <a:endParaRPr lang="en-US"/>
          </a:p>
        </p:txBody>
      </p:sp>
    </p:spTree>
    <p:extLst>
      <p:ext uri="{BB962C8B-B14F-4D97-AF65-F5344CB8AC3E}">
        <p14:creationId xmlns:p14="http://schemas.microsoft.com/office/powerpoint/2010/main" val="4264718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 part of my project is to create</a:t>
            </a:r>
            <a:r>
              <a:rPr lang="en-US" baseline="0" dirty="0" smtClean="0"/>
              <a:t> an interactive web mapping application which will allow users to:</a:t>
            </a:r>
          </a:p>
          <a:p>
            <a:pPr marL="171450" indent="-171450">
              <a:buFont typeface="Arial" panose="020B0604020202020204" pitchFamily="34" charset="0"/>
              <a:buChar char="•"/>
            </a:pPr>
            <a:r>
              <a:rPr lang="en-US" dirty="0" smtClean="0"/>
              <a:t>View the prioritized parcels alongside the existing data layers</a:t>
            </a:r>
          </a:p>
          <a:p>
            <a:pPr marL="171450" indent="-171450">
              <a:buFont typeface="Arial" panose="020B0604020202020204" pitchFamily="34" charset="0"/>
              <a:buChar char="•"/>
            </a:pPr>
            <a:r>
              <a:rPr lang="en-US" dirty="0" smtClean="0"/>
              <a:t>Perform queries to display only the data of interest</a:t>
            </a:r>
          </a:p>
          <a:p>
            <a:pPr marL="171450" indent="-171450">
              <a:buFont typeface="Arial" panose="020B0604020202020204" pitchFamily="34" charset="0"/>
              <a:buChar char="•"/>
            </a:pPr>
            <a:r>
              <a:rPr lang="en-US" dirty="0" smtClean="0"/>
              <a:t>Create printable maps, export data layers</a:t>
            </a:r>
          </a:p>
          <a:p>
            <a:pPr marL="171450" indent="-171450">
              <a:buFont typeface="Arial" panose="020B0604020202020204" pitchFamily="34" charset="0"/>
              <a:buChar char="•"/>
            </a:pPr>
            <a:r>
              <a:rPr lang="en-US" dirty="0" smtClean="0"/>
              <a:t>Compare currently protected habitat acres to acres identified in the analysis and determine if protection goals can be achieved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59D68C7-D306-48FA-B2AD-3C2A6B83BA19}" type="slidenum">
              <a:rPr lang="en-US" smtClean="0"/>
              <a:t>13</a:t>
            </a:fld>
            <a:endParaRPr lang="en-US"/>
          </a:p>
        </p:txBody>
      </p:sp>
    </p:spTree>
    <p:extLst>
      <p:ext uri="{BB962C8B-B14F-4D97-AF65-F5344CB8AC3E}">
        <p14:creationId xmlns:p14="http://schemas.microsoft.com/office/powerpoint/2010/main" val="1840934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---Real estate parcel</a:t>
            </a:r>
            <a:r>
              <a:rPr lang="en-US" baseline="0" dirty="0" smtClean="0"/>
              <a:t> acreage is 425,505 acres</a:t>
            </a:r>
          </a:p>
          <a:p>
            <a:r>
              <a:rPr lang="en-US" baseline="0" dirty="0" smtClean="0"/>
              <a:t>---Primarily agricultural and </a:t>
            </a:r>
            <a:r>
              <a:rPr lang="en-US" baseline="0" dirty="0" err="1" smtClean="0"/>
              <a:t>aquacultural</a:t>
            </a:r>
            <a:r>
              <a:rPr lang="en-US" baseline="0" dirty="0" smtClean="0"/>
              <a:t> community, supporting many oystermen, crabbers, </a:t>
            </a:r>
            <a:r>
              <a:rPr lang="en-US" baseline="0" dirty="0" err="1" smtClean="0"/>
              <a:t>clammers</a:t>
            </a:r>
            <a:r>
              <a:rPr lang="en-US" baseline="0" dirty="0" smtClean="0"/>
              <a:t>, and commercial fishermen.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r>
              <a:rPr lang="en-US" dirty="0" smtClean="0"/>
              <a:t>Historically hardwood dominated forest with interspersed marshes and wetlands.</a:t>
            </a:r>
            <a:r>
              <a:rPr lang="en-US" baseline="0" dirty="0" smtClean="0"/>
              <a:t>  However, high quality soils led to clearing and draining for agriculture.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---More recently, there has been a shift from row crop production to commercial vegetable production, resulting in a loss of foraging habitat for numerous waterfowl species.</a:t>
            </a:r>
          </a:p>
          <a:p>
            <a:r>
              <a:rPr lang="en-US" sz="1200" kern="1200" dirty="0" smtClean="0">
                <a:solidFill>
                  <a:schemeClr val="tx1"/>
                </a:solidFill>
                <a:effectLst/>
                <a:latin typeface="+mn-lt"/>
                <a:ea typeface="+mn-ea"/>
                <a:cs typeface="+mn-cs"/>
              </a:rPr>
              <a:t>---Recognized in 1979 as an International</a:t>
            </a:r>
            <a:r>
              <a:rPr lang="en-US" sz="1200" kern="1200" baseline="0" dirty="0" smtClean="0">
                <a:solidFill>
                  <a:schemeClr val="tx1"/>
                </a:solidFill>
                <a:effectLst/>
                <a:latin typeface="+mn-lt"/>
                <a:ea typeface="+mn-ea"/>
                <a:cs typeface="+mn-cs"/>
              </a:rPr>
              <a:t> Biosphere Reserve by the United Nations Man and Biosphere Reserve </a:t>
            </a:r>
            <a:r>
              <a:rPr lang="en-US" sz="1200" kern="1200" baseline="0" dirty="0" err="1" smtClean="0">
                <a:solidFill>
                  <a:schemeClr val="tx1"/>
                </a:solidFill>
                <a:effectLst/>
                <a:latin typeface="+mn-lt"/>
                <a:ea typeface="+mn-ea"/>
                <a:cs typeface="+mn-cs"/>
              </a:rPr>
              <a:t>Programme</a:t>
            </a:r>
            <a:r>
              <a:rPr lang="en-US" sz="1200" kern="1200" baseline="0" dirty="0" smtClean="0">
                <a:solidFill>
                  <a:schemeClr val="tx1"/>
                </a:solidFill>
                <a:effectLst/>
                <a:latin typeface="+mn-lt"/>
                <a:ea typeface="+mn-ea"/>
                <a:cs typeface="+mn-cs"/>
              </a:rPr>
              <a:t> due to its important natural resources.</a:t>
            </a:r>
          </a:p>
          <a:p>
            <a:r>
              <a:rPr lang="en-US" sz="1200" kern="1200" baseline="0" dirty="0" smtClean="0">
                <a:solidFill>
                  <a:schemeClr val="tx1"/>
                </a:solidFill>
                <a:effectLst/>
                <a:latin typeface="+mn-lt"/>
                <a:ea typeface="+mn-ea"/>
                <a:cs typeface="+mn-cs"/>
              </a:rPr>
              <a:t>---In 1990, seaside barrier islands and associated beach habitat were designated as a Western Hemisphere Shorebird Network Site due to the amount habitat and the overwhelming shorebird utilization of the area.</a:t>
            </a:r>
          </a:p>
          <a:p>
            <a:r>
              <a:rPr lang="en-US" sz="1200" kern="1200" baseline="0" dirty="0" smtClean="0">
                <a:solidFill>
                  <a:schemeClr val="tx1"/>
                </a:solidFill>
                <a:effectLst/>
                <a:latin typeface="+mn-lt"/>
                <a:ea typeface="+mn-ea"/>
                <a:cs typeface="+mn-cs"/>
              </a:rPr>
              <a:t>---ACJV identified three high priority waterfowl species during breeding season, 15 during migration, and 13 species as wintering habitat.</a:t>
            </a:r>
          </a:p>
          <a:p>
            <a:r>
              <a:rPr lang="en-US" sz="1200" kern="1200" baseline="0" dirty="0" smtClean="0">
                <a:solidFill>
                  <a:schemeClr val="tx1"/>
                </a:solidFill>
                <a:effectLst/>
                <a:latin typeface="+mn-lt"/>
                <a:ea typeface="+mn-ea"/>
                <a:cs typeface="+mn-cs"/>
              </a:rPr>
              <a:t>---Eastern Shore is also recognized as a globally important migration corridor for songbirds, shorebirds, raptors, seabirds, and wading birds.  ---------Several high priority beach species also use the area.  </a:t>
            </a:r>
            <a:endParaRPr lang="en-US" dirty="0"/>
          </a:p>
        </p:txBody>
      </p:sp>
      <p:sp>
        <p:nvSpPr>
          <p:cNvPr id="4" name="Slide Number Placeholder 3"/>
          <p:cNvSpPr>
            <a:spLocks noGrp="1"/>
          </p:cNvSpPr>
          <p:nvPr>
            <p:ph type="sldNum" sz="quarter" idx="10"/>
          </p:nvPr>
        </p:nvSpPr>
        <p:spPr/>
        <p:txBody>
          <a:bodyPr/>
          <a:lstStyle/>
          <a:p>
            <a:fld id="{959D68C7-D306-48FA-B2AD-3C2A6B83BA19}" type="slidenum">
              <a:rPr lang="en-US" smtClean="0"/>
              <a:t>14</a:t>
            </a:fld>
            <a:endParaRPr lang="en-US"/>
          </a:p>
        </p:txBody>
      </p:sp>
    </p:spTree>
    <p:extLst>
      <p:ext uri="{BB962C8B-B14F-4D97-AF65-F5344CB8AC3E}">
        <p14:creationId xmlns:p14="http://schemas.microsoft.com/office/powerpoint/2010/main" val="2838964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currently 124,144</a:t>
            </a:r>
            <a:r>
              <a:rPr lang="en-US" sz="1200" kern="1200" baseline="0" dirty="0" smtClean="0">
                <a:solidFill>
                  <a:schemeClr val="tx1"/>
                </a:solidFill>
                <a:effectLst/>
                <a:latin typeface="+mn-lt"/>
                <a:ea typeface="+mn-ea"/>
                <a:cs typeface="+mn-cs"/>
              </a:rPr>
              <a:t> acres of protected lands on the Eastern Shore, which is 29% if the total land.</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---21,158 </a:t>
            </a:r>
            <a:r>
              <a:rPr lang="en-US" dirty="0" smtClean="0"/>
              <a:t>acres permanently protected with ecological disturbance events allowed to</a:t>
            </a:r>
            <a:r>
              <a:rPr lang="en-US" baseline="0" dirty="0" smtClean="0"/>
              <a:t> proceed</a:t>
            </a:r>
            <a:endParaRPr lang="en-US" dirty="0" smtClean="0"/>
          </a:p>
          <a:p>
            <a:r>
              <a:rPr lang="en-US" dirty="0" smtClean="0"/>
              <a:t>---26,209 acres permanently protected, ecological disturbance events suppressed</a:t>
            </a:r>
          </a:p>
          <a:p>
            <a:r>
              <a:rPr lang="en-US" dirty="0" smtClean="0"/>
              <a:t>---71,151 acres protected but subject to extractive uses (look</a:t>
            </a:r>
            <a:r>
              <a:rPr lang="en-US" baseline="0" dirty="0" smtClean="0"/>
              <a:t> this up in the SE GAP report)</a:t>
            </a:r>
            <a:endParaRPr lang="en-US" dirty="0" smtClean="0"/>
          </a:p>
          <a:p>
            <a:r>
              <a:rPr lang="en-US" dirty="0" smtClean="0"/>
              <a:t>---5,625 acres protected through easements</a:t>
            </a:r>
          </a:p>
          <a:p>
            <a:endParaRPr lang="en-US" dirty="0"/>
          </a:p>
        </p:txBody>
      </p:sp>
      <p:sp>
        <p:nvSpPr>
          <p:cNvPr id="4" name="Slide Number Placeholder 3"/>
          <p:cNvSpPr>
            <a:spLocks noGrp="1"/>
          </p:cNvSpPr>
          <p:nvPr>
            <p:ph type="sldNum" sz="quarter" idx="10"/>
          </p:nvPr>
        </p:nvSpPr>
        <p:spPr/>
        <p:txBody>
          <a:bodyPr/>
          <a:lstStyle/>
          <a:p>
            <a:fld id="{959D68C7-D306-48FA-B2AD-3C2A6B83BA19}" type="slidenum">
              <a:rPr lang="en-US" smtClean="0"/>
              <a:t>15</a:t>
            </a:fld>
            <a:endParaRPr lang="en-US"/>
          </a:p>
        </p:txBody>
      </p:sp>
    </p:spTree>
    <p:extLst>
      <p:ext uri="{BB962C8B-B14F-4D97-AF65-F5344CB8AC3E}">
        <p14:creationId xmlns:p14="http://schemas.microsoft.com/office/powerpoint/2010/main" val="1723795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map to the right displays the protected land on the Eastern Shore including three National Wildlife Refuges, seaside barrier islands and conservation easements on seaside farms owned and/or managed by The Nature Conservancy (TNC), four wildlife management areas owned by the Virginia Department of Game and Inland Fisheries, one state park, two natural areas, and one barrier island owned by Virginia Department of Conservation and Recreation.</a:t>
            </a:r>
          </a:p>
          <a:p>
            <a:r>
              <a:rPr lang="en-US" dirty="0" smtClean="0"/>
              <a:t>---Private lands are the largest category of lands.</a:t>
            </a:r>
          </a:p>
          <a:p>
            <a:r>
              <a:rPr lang="en-US" dirty="0" smtClean="0"/>
              <a:t>---Largest</a:t>
            </a:r>
            <a:r>
              <a:rPr lang="en-US" baseline="0" dirty="0" smtClean="0"/>
              <a:t> single landowner is the Nature Conservancy with a total of 81 parcels and 18,767 acres.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9D68C7-D306-48FA-B2AD-3C2A6B83BA19}" type="slidenum">
              <a:rPr lang="en-US" smtClean="0"/>
              <a:t>16</a:t>
            </a:fld>
            <a:endParaRPr lang="en-US"/>
          </a:p>
        </p:txBody>
      </p:sp>
    </p:spTree>
    <p:extLst>
      <p:ext uri="{BB962C8B-B14F-4D97-AF65-F5344CB8AC3E}">
        <p14:creationId xmlns:p14="http://schemas.microsoft.com/office/powerpoint/2010/main" val="2007463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table displays all of the land cover classes from the Southeast GAP analysis. There are a total 24 different land cover classes. As you can see there is diversity of different land cover types on the Eastern Shore.  The most common land cover types include; Atlantic Coastal Plain Northern tidal salt marsh, row crop, and Atlantic coastal plain northern basin swamp and wet hardwood forest.</a:t>
            </a:r>
            <a:endParaRPr lang="en-US" dirty="0"/>
          </a:p>
        </p:txBody>
      </p:sp>
      <p:sp>
        <p:nvSpPr>
          <p:cNvPr id="4" name="Slide Number Placeholder 3"/>
          <p:cNvSpPr>
            <a:spLocks noGrp="1"/>
          </p:cNvSpPr>
          <p:nvPr>
            <p:ph type="sldNum" sz="quarter" idx="10"/>
          </p:nvPr>
        </p:nvSpPr>
        <p:spPr/>
        <p:txBody>
          <a:bodyPr/>
          <a:lstStyle/>
          <a:p>
            <a:fld id="{959D68C7-D306-48FA-B2AD-3C2A6B83BA19}" type="slidenum">
              <a:rPr lang="en-US" smtClean="0"/>
              <a:t>17</a:t>
            </a:fld>
            <a:endParaRPr lang="en-US"/>
          </a:p>
        </p:txBody>
      </p:sp>
    </p:spTree>
    <p:extLst>
      <p:ext uri="{BB962C8B-B14F-4D97-AF65-F5344CB8AC3E}">
        <p14:creationId xmlns:p14="http://schemas.microsoft.com/office/powerpoint/2010/main" val="2142640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 GAP has detailed</a:t>
            </a:r>
            <a:r>
              <a:rPr lang="en-US" baseline="0" dirty="0" smtClean="0"/>
              <a:t> land cover classes.  To get a better understanding of the general land cover on the Eastern Shore, I have grouped all of the SE GAP land cover categories into generalized categories.</a:t>
            </a:r>
            <a:endParaRPr lang="en-US" dirty="0" smtClean="0"/>
          </a:p>
          <a:p>
            <a:r>
              <a:rPr lang="en-US" dirty="0" smtClean="0"/>
              <a:t>---Agriculture,</a:t>
            </a:r>
            <a:r>
              <a:rPr lang="en-US" baseline="0" dirty="0" smtClean="0"/>
              <a:t> forest, and salt marsh comprise the largest percentage (89%) of land on the Eastern Shore.  Early successional habitat, open water, and developed land only account for 11 percent of the total land.</a:t>
            </a:r>
            <a:endParaRPr lang="en-US" dirty="0"/>
          </a:p>
        </p:txBody>
      </p:sp>
      <p:sp>
        <p:nvSpPr>
          <p:cNvPr id="4" name="Slide Number Placeholder 3"/>
          <p:cNvSpPr>
            <a:spLocks noGrp="1"/>
          </p:cNvSpPr>
          <p:nvPr>
            <p:ph type="sldNum" sz="quarter" idx="10"/>
          </p:nvPr>
        </p:nvSpPr>
        <p:spPr/>
        <p:txBody>
          <a:bodyPr/>
          <a:lstStyle/>
          <a:p>
            <a:fld id="{959D68C7-D306-48FA-B2AD-3C2A6B83BA19}" type="slidenum">
              <a:rPr lang="en-US" smtClean="0"/>
              <a:t>18</a:t>
            </a:fld>
            <a:endParaRPr lang="en-US"/>
          </a:p>
        </p:txBody>
      </p:sp>
    </p:spTree>
    <p:extLst>
      <p:ext uri="{BB962C8B-B14F-4D97-AF65-F5344CB8AC3E}">
        <p14:creationId xmlns:p14="http://schemas.microsoft.com/office/powerpoint/2010/main" val="1409678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divided my methods section into three categories; guild development, analysis, and web mapping application.  I will first discuss the guild development methods.</a:t>
            </a:r>
          </a:p>
          <a:p>
            <a:r>
              <a:rPr lang="en-US" baseline="0" dirty="0" smtClean="0"/>
              <a:t>---First I will develop a list of bird response guilds based on habitat requirements during foraging and breeding.  Members of a response guild use habitat resources in a similar manner, but may not be taxonomically related.</a:t>
            </a:r>
          </a:p>
          <a:p>
            <a:r>
              <a:rPr lang="en-US" sz="1200" kern="1200" baseline="0" dirty="0" smtClean="0">
                <a:solidFill>
                  <a:schemeClr val="tx1"/>
                </a:solidFill>
                <a:effectLst/>
                <a:latin typeface="+mn-lt"/>
                <a:ea typeface="+mn-ea"/>
                <a:cs typeface="+mn-cs"/>
              </a:rPr>
              <a:t>---M</a:t>
            </a:r>
            <a:r>
              <a:rPr lang="en-US" sz="1200" kern="1200" dirty="0" smtClean="0">
                <a:solidFill>
                  <a:schemeClr val="tx1"/>
                </a:solidFill>
                <a:effectLst/>
                <a:latin typeface="+mn-lt"/>
                <a:ea typeface="+mn-ea"/>
                <a:cs typeface="+mn-cs"/>
              </a:rPr>
              <a:t>embers of a guild may differ in precise food requirements which allow them to cohabitate. </a:t>
            </a:r>
          </a:p>
          <a:p>
            <a:r>
              <a:rPr lang="en-US" sz="1200" kern="1200" dirty="0" smtClean="0">
                <a:solidFill>
                  <a:schemeClr val="tx1"/>
                </a:solidFill>
                <a:effectLst/>
                <a:latin typeface="+mn-lt"/>
                <a:ea typeface="+mn-ea"/>
                <a:cs typeface="+mn-cs"/>
              </a:rPr>
              <a:t>---The use of response guilds as a management</a:t>
            </a:r>
            <a:r>
              <a:rPr lang="en-US" sz="1200" kern="1200" baseline="0" dirty="0" smtClean="0">
                <a:solidFill>
                  <a:schemeClr val="tx1"/>
                </a:solidFill>
                <a:effectLst/>
                <a:latin typeface="+mn-lt"/>
                <a:ea typeface="+mn-ea"/>
                <a:cs typeface="+mn-cs"/>
              </a:rPr>
              <a:t> strategy makes it possible to consider multiple species simultaneously to assess potential habitat impacts.  This will be more effective than attempting to consider each species individually.</a:t>
            </a:r>
          </a:p>
          <a:p>
            <a:r>
              <a:rPr lang="en-US" sz="1200" kern="1200" baseline="0" dirty="0" smtClean="0">
                <a:solidFill>
                  <a:schemeClr val="tx1"/>
                </a:solidFill>
                <a:effectLst/>
                <a:latin typeface="+mn-lt"/>
                <a:ea typeface="+mn-ea"/>
                <a:cs typeface="+mn-cs"/>
              </a:rPr>
              <a:t>---My response guild will be based on habitat types using the SE GAP land cover classifications as a base.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a:t>
            </a:r>
            <a:r>
              <a:rPr lang="en-US" sz="1200" kern="1200" baseline="0" dirty="0" smtClean="0">
                <a:solidFill>
                  <a:schemeClr val="tx1"/>
                </a:solidFill>
                <a:effectLst/>
                <a:latin typeface="+mn-lt"/>
                <a:ea typeface="+mn-ea"/>
                <a:cs typeface="+mn-cs"/>
              </a:rPr>
              <a:t> using guild, you can use either use the whole guild response which will consider all species within the guild or the indicator species approach.  When using an indicator species, one representative species is selected from the guild and the analysis is performed on that species.  The assumption is that all species within the guild will respond in a similar manner.  Using an indicator species approach requires more refined guild assignments to assure that all species will respond in a similar manner.  </a:t>
            </a:r>
            <a:r>
              <a:rPr lang="en-US" sz="1200" kern="1200" dirty="0" smtClean="0">
                <a:solidFill>
                  <a:schemeClr val="tx1"/>
                </a:solidFill>
                <a:effectLst/>
                <a:latin typeface="+mn-lt"/>
                <a:ea typeface="+mn-ea"/>
                <a:cs typeface="+mn-cs"/>
              </a:rPr>
              <a:t>I chose the whole guild approach because it will require less refined guilds than when using indicator species</a:t>
            </a:r>
            <a:r>
              <a:rPr lang="en-US" sz="1200" kern="1200" baseline="0" dirty="0" smtClean="0">
                <a:solidFill>
                  <a:schemeClr val="tx1"/>
                </a:solidFill>
                <a:effectLst/>
                <a:latin typeface="+mn-lt"/>
                <a:ea typeface="+mn-ea"/>
                <a:cs typeface="+mn-cs"/>
              </a:rPr>
              <a:t> and the time required to refine the guilds will not likely produce significantly different results then when using the whole guild approach</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---Bird</a:t>
            </a:r>
            <a:r>
              <a:rPr lang="en-US" sz="1200" kern="1200" baseline="0" dirty="0" smtClean="0">
                <a:solidFill>
                  <a:schemeClr val="tx1"/>
                </a:solidFill>
                <a:effectLst/>
                <a:latin typeface="+mn-lt"/>
                <a:ea typeface="+mn-ea"/>
                <a:cs typeface="+mn-cs"/>
              </a:rPr>
              <a:t> species may be based in multiple guilds, especially if they have different habitat requirements at different times of the year.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---Certain species have similar habitat requirements, but may be more sensitive to edge effects.  For example, some birds are more susceptible to nest predation and brood parasitism. As a result, many sensitive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species</a:t>
            </a:r>
            <a:r>
              <a:rPr lang="en-US" sz="1200" kern="1200" baseline="0" dirty="0" smtClean="0">
                <a:solidFill>
                  <a:schemeClr val="tx1"/>
                </a:solidFill>
                <a:effectLst/>
                <a:latin typeface="+mn-lt"/>
                <a:ea typeface="+mn-ea"/>
                <a:cs typeface="+mn-cs"/>
              </a:rPr>
              <a:t> are restricted to larger habitat patches.  </a:t>
            </a:r>
            <a:r>
              <a:rPr lang="en-US" sz="1200" kern="1200" dirty="0" smtClean="0">
                <a:solidFill>
                  <a:schemeClr val="tx1"/>
                </a:solidFill>
                <a:effectLst/>
                <a:latin typeface="+mn-lt"/>
                <a:ea typeface="+mn-ea"/>
                <a:cs typeface="+mn-cs"/>
              </a:rPr>
              <a:t>To accommodate for this, I will have interior and edge guilds for certain habitat types.</a:t>
            </a:r>
          </a:p>
          <a:p>
            <a:r>
              <a:rPr lang="en-US" sz="1200" kern="1200" dirty="0" smtClean="0">
                <a:solidFill>
                  <a:schemeClr val="tx1"/>
                </a:solidFill>
                <a:effectLst/>
                <a:latin typeface="+mn-lt"/>
                <a:ea typeface="+mn-ea"/>
                <a:cs typeface="+mn-cs"/>
              </a:rPr>
              <a:t>---An important note is that habitat requirements for my analysis will be based</a:t>
            </a:r>
            <a:r>
              <a:rPr lang="en-US" sz="1200" kern="1200" baseline="0" dirty="0" smtClean="0">
                <a:solidFill>
                  <a:schemeClr val="tx1"/>
                </a:solidFill>
                <a:effectLst/>
                <a:latin typeface="+mn-lt"/>
                <a:ea typeface="+mn-ea"/>
                <a:cs typeface="+mn-cs"/>
              </a:rPr>
              <a:t> on habitat birds utilize while on the Eastern Shore, not range-wide characteristics.</a:t>
            </a:r>
          </a:p>
          <a:p>
            <a:r>
              <a:rPr lang="en-US" sz="1200" kern="1200" baseline="0" dirty="0" smtClean="0">
                <a:solidFill>
                  <a:schemeClr val="tx1"/>
                </a:solidFill>
                <a:effectLst/>
                <a:latin typeface="+mn-lt"/>
                <a:ea typeface="+mn-ea"/>
                <a:cs typeface="+mn-cs"/>
              </a:rPr>
              <a:t>---Due to the volume of bird species which utilize the Eastern Shore throughout the year, I will create my guild assignments based upon priority bird species.  The priority species were identified as birds of conservation concern by the Fish and Wildlife Service, </a:t>
            </a:r>
            <a:r>
              <a:rPr lang="en-US" sz="1200" kern="1200" dirty="0" smtClean="0">
                <a:solidFill>
                  <a:schemeClr val="tx1"/>
                </a:solidFill>
                <a:effectLst/>
                <a:latin typeface="+mn-lt"/>
                <a:ea typeface="+mn-ea"/>
                <a:cs typeface="+mn-cs"/>
              </a:rPr>
              <a:t>priority 1 and 2 species from Partners in Flight, North Atlantic Landscape Conservation Cooperative priority species, and highest and high priority species from the BCR 30 Implementation Plan.</a:t>
            </a:r>
            <a:endParaRPr lang="en-US" dirty="0"/>
          </a:p>
        </p:txBody>
      </p:sp>
      <p:sp>
        <p:nvSpPr>
          <p:cNvPr id="4" name="Slide Number Placeholder 3"/>
          <p:cNvSpPr>
            <a:spLocks noGrp="1"/>
          </p:cNvSpPr>
          <p:nvPr>
            <p:ph type="sldNum" sz="quarter" idx="10"/>
          </p:nvPr>
        </p:nvSpPr>
        <p:spPr/>
        <p:txBody>
          <a:bodyPr/>
          <a:lstStyle/>
          <a:p>
            <a:fld id="{959D68C7-D306-48FA-B2AD-3C2A6B83BA19}" type="slidenum">
              <a:rPr lang="en-US" smtClean="0"/>
              <a:t>19</a:t>
            </a:fld>
            <a:endParaRPr lang="en-US"/>
          </a:p>
        </p:txBody>
      </p:sp>
    </p:spTree>
    <p:extLst>
      <p:ext uri="{BB962C8B-B14F-4D97-AF65-F5344CB8AC3E}">
        <p14:creationId xmlns:p14="http://schemas.microsoft.com/office/powerpoint/2010/main" val="1098701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sz="1200" kern="1200" dirty="0" smtClean="0">
                <a:solidFill>
                  <a:schemeClr val="tx1"/>
                </a:solidFill>
                <a:effectLst/>
                <a:latin typeface="+mn-lt"/>
                <a:ea typeface="+mn-ea"/>
                <a:cs typeface="+mn-cs"/>
              </a:rPr>
              <a:t>The next step in my analysis will be to identify all of the non-protected land parcels in Northampton and Accomack County, Virginia.  The parcel layer will be compared to the Southeast Gap (SE GAP) land status layer to identify the protection status.   All non-protected lands will be exported as a </a:t>
            </a:r>
            <a:r>
              <a:rPr lang="en-US" sz="1200" kern="1200" dirty="0" err="1" smtClean="0">
                <a:solidFill>
                  <a:schemeClr val="tx1"/>
                </a:solidFill>
                <a:effectLst/>
                <a:latin typeface="+mn-lt"/>
                <a:ea typeface="+mn-ea"/>
                <a:cs typeface="+mn-cs"/>
              </a:rPr>
              <a:t>shapefile</a:t>
            </a:r>
            <a:r>
              <a:rPr lang="en-US" sz="1200" kern="1200" dirty="0" smtClean="0">
                <a:solidFill>
                  <a:schemeClr val="tx1"/>
                </a:solidFill>
                <a:effectLst/>
                <a:latin typeface="+mn-lt"/>
                <a:ea typeface="+mn-ea"/>
                <a:cs typeface="+mn-cs"/>
              </a:rPr>
              <a:t> for further analysis.</a:t>
            </a:r>
          </a:p>
          <a:p>
            <a:r>
              <a:rPr lang="en-US" baseline="0" dirty="0" smtClean="0"/>
              <a:t>---</a:t>
            </a:r>
            <a:r>
              <a:rPr lang="en-US" sz="1200" kern="1200" dirty="0" smtClean="0">
                <a:solidFill>
                  <a:schemeClr val="tx1"/>
                </a:solidFill>
                <a:effectLst/>
                <a:latin typeface="+mn-lt"/>
                <a:ea typeface="+mn-ea"/>
                <a:cs typeface="+mn-cs"/>
              </a:rPr>
              <a:t>The BCR 30 plan recognizes the importance of areas of overlap among the different focus areas (Service 2008).   I plan to merge all of the focus areas from the existing plans into one layer.  Real estate parcels within overlapping focus areas will be a higher priority. </a:t>
            </a:r>
            <a:endParaRPr lang="en-US" baseline="0" dirty="0" smtClean="0"/>
          </a:p>
          <a:p>
            <a:r>
              <a:rPr lang="en-US" baseline="0" dirty="0" smtClean="0"/>
              <a:t>---</a:t>
            </a:r>
            <a:r>
              <a:rPr lang="en-US" sz="1200" kern="1200" dirty="0" smtClean="0">
                <a:solidFill>
                  <a:schemeClr val="tx1"/>
                </a:solidFill>
                <a:effectLst/>
                <a:latin typeface="+mn-lt"/>
                <a:ea typeface="+mn-ea"/>
                <a:cs typeface="+mn-cs"/>
              </a:rPr>
              <a:t>Identifying a network of sites for protection is a cost-effective approach because those identified sites can support a large proportion of bird species and communities.  In addition, the protection of a network of sites is especially important for species with a wide home-range, low natural densities, or migratory behavior for which individual sites cannot support the population.  Because the connection of habitat is a critical component to conservation, I plan to incorporate the importance of adjacent conservation lands in my analysis. Parcels that are adjacent to or provide a corridor to other protected lands of suitable habitat will be considered a higher priority than parcels of suitable habitat that do not connect to other conservation lands.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---Conservation of birds requires knowledge of not only habitat type, but also the amount of habitat needed.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edge effect around a parcel may reduce the effectiveness of protecting an otherwise suitable parcel.  Certain bird species, especially single-brooded and ground nesting species experience higher nest predation rates and are more sensitive to habitat fragmentation than others. I will incorporate habitat patch size and percent forest cover in my analysis.  For each guild, I will determine minimum area requirements.  I will then reclassify the SE GAP land cover layer to reflect interior versus edge habitat.  Robbins et al (1989) determined that gaps of 100 meters or more produces isolation characteristics.  Habitat with gaps larger than 100 meters will be considered separate areas.  Parcels containing more interior habitat will be a higher priority for sensitive species than parcels with more edge habitat.  Edge habitat will not automatically be removed from the analysis as it still may provide value for sensitive species and may be a higher priority for species that are adapted to those conditions.  I</a:t>
            </a:r>
            <a:r>
              <a:rPr lang="en-US" sz="1200" kern="1200" baseline="0" dirty="0" smtClean="0">
                <a:solidFill>
                  <a:schemeClr val="tx1"/>
                </a:solidFill>
                <a:effectLst/>
                <a:latin typeface="+mn-lt"/>
                <a:ea typeface="+mn-ea"/>
                <a:cs typeface="+mn-cs"/>
              </a:rPr>
              <a:t> will use the percent canopy cover available from the National Land cover dataset. </a:t>
            </a:r>
            <a:r>
              <a:rPr lang="en-US" sz="1200" kern="1200" dirty="0" smtClean="0">
                <a:solidFill>
                  <a:schemeClr val="tx1"/>
                </a:solidFill>
                <a:effectLst/>
                <a:latin typeface="+mn-lt"/>
                <a:ea typeface="+mn-ea"/>
                <a:cs typeface="+mn-cs"/>
              </a:rPr>
              <a:t>For each guild I will determine a range of suitable percent canopy cover values and reclassify the percent canopy cover layer to reflect the suitability for each guild.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---Certain areas on the Eastern Shore provide important habitat for very high concentrations of birds during peak migration periods.  These areas may be important for a single species or a group of species.  Even though these areas may only be used for a short time during migration, they are highly important and loss of them could cause significant impact to species populations.  Parcels within concentrated stopover habitat will be considered a high priority. </a:t>
            </a:r>
            <a:endParaRPr lang="en-US" dirty="0"/>
          </a:p>
        </p:txBody>
      </p:sp>
      <p:sp>
        <p:nvSpPr>
          <p:cNvPr id="4" name="Slide Number Placeholder 3"/>
          <p:cNvSpPr>
            <a:spLocks noGrp="1"/>
          </p:cNvSpPr>
          <p:nvPr>
            <p:ph type="sldNum" sz="quarter" idx="10"/>
          </p:nvPr>
        </p:nvSpPr>
        <p:spPr/>
        <p:txBody>
          <a:bodyPr/>
          <a:lstStyle/>
          <a:p>
            <a:fld id="{959D68C7-D306-48FA-B2AD-3C2A6B83BA19}" type="slidenum">
              <a:rPr lang="en-US" smtClean="0"/>
              <a:t>20</a:t>
            </a:fld>
            <a:endParaRPr lang="en-US"/>
          </a:p>
        </p:txBody>
      </p:sp>
    </p:spTree>
    <p:extLst>
      <p:ext uri="{BB962C8B-B14F-4D97-AF65-F5344CB8AC3E}">
        <p14:creationId xmlns:p14="http://schemas.microsoft.com/office/powerpoint/2010/main" val="1499494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presentation will cover the following</a:t>
            </a:r>
            <a:r>
              <a:rPr lang="en-US" baseline="0" dirty="0" smtClean="0"/>
              <a:t> topics in this order</a:t>
            </a:r>
            <a:r>
              <a:rPr lang="en-US" dirty="0" smtClean="0"/>
              <a:t>:</a:t>
            </a:r>
          </a:p>
          <a:p>
            <a:pPr marL="171450" indent="-171450">
              <a:buFont typeface="Arial" panose="020B0604020202020204" pitchFamily="34" charset="0"/>
              <a:buChar char="•"/>
            </a:pPr>
            <a:r>
              <a:rPr lang="en-US" dirty="0" smtClean="0"/>
              <a:t>Importance of analysis</a:t>
            </a:r>
          </a:p>
          <a:p>
            <a:pPr marL="171450" indent="-171450">
              <a:buFont typeface="Arial" panose="020B0604020202020204" pitchFamily="34" charset="0"/>
              <a:buChar char="•"/>
            </a:pPr>
            <a:r>
              <a:rPr lang="en-US" dirty="0" smtClean="0"/>
              <a:t>Summary of existing conservation plans</a:t>
            </a:r>
          </a:p>
          <a:p>
            <a:pPr marL="171450" indent="-171450">
              <a:buFont typeface="Arial" panose="020B0604020202020204" pitchFamily="34" charset="0"/>
              <a:buChar char="•"/>
            </a:pPr>
            <a:r>
              <a:rPr lang="en-US" dirty="0" smtClean="0"/>
              <a:t>Goals and objectives</a:t>
            </a:r>
          </a:p>
          <a:p>
            <a:pPr marL="171450" indent="-171450">
              <a:buFont typeface="Arial" panose="020B0604020202020204" pitchFamily="34" charset="0"/>
              <a:buChar char="•"/>
            </a:pPr>
            <a:r>
              <a:rPr lang="en-US" dirty="0" smtClean="0"/>
              <a:t>Study area description</a:t>
            </a:r>
          </a:p>
          <a:p>
            <a:pPr marL="171450" indent="-171450">
              <a:buFont typeface="Arial" panose="020B0604020202020204" pitchFamily="34" charset="0"/>
              <a:buChar char="•"/>
            </a:pPr>
            <a:r>
              <a:rPr lang="en-US" dirty="0" smtClean="0"/>
              <a:t>Methods</a:t>
            </a:r>
          </a:p>
          <a:p>
            <a:pPr marL="171450" indent="-171450">
              <a:buFont typeface="Arial" panose="020B0604020202020204" pitchFamily="34" charset="0"/>
              <a:buChar char="•"/>
            </a:pPr>
            <a:r>
              <a:rPr lang="en-US" dirty="0" smtClean="0"/>
              <a:t>Deliverables</a:t>
            </a:r>
          </a:p>
          <a:p>
            <a:pPr marL="171450" indent="-171450">
              <a:buFont typeface="Arial" panose="020B0604020202020204" pitchFamily="34" charset="0"/>
              <a:buChar char="•"/>
            </a:pPr>
            <a:r>
              <a:rPr lang="en-US" dirty="0" smtClean="0"/>
              <a:t>Timeline</a:t>
            </a:r>
          </a:p>
          <a:p>
            <a:endParaRPr lang="en-US" dirty="0"/>
          </a:p>
        </p:txBody>
      </p:sp>
      <p:sp>
        <p:nvSpPr>
          <p:cNvPr id="4" name="Slide Number Placeholder 3"/>
          <p:cNvSpPr>
            <a:spLocks noGrp="1"/>
          </p:cNvSpPr>
          <p:nvPr>
            <p:ph type="sldNum" sz="quarter" idx="10"/>
          </p:nvPr>
        </p:nvSpPr>
        <p:spPr/>
        <p:txBody>
          <a:bodyPr/>
          <a:lstStyle/>
          <a:p>
            <a:fld id="{959D68C7-D306-48FA-B2AD-3C2A6B83BA19}" type="slidenum">
              <a:rPr lang="en-US" smtClean="0"/>
              <a:t>2</a:t>
            </a:fld>
            <a:endParaRPr lang="en-US"/>
          </a:p>
        </p:txBody>
      </p:sp>
    </p:spTree>
    <p:extLst>
      <p:ext uri="{BB962C8B-B14F-4D97-AF65-F5344CB8AC3E}">
        <p14:creationId xmlns:p14="http://schemas.microsoft.com/office/powerpoint/2010/main" val="2715589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sz="1200" kern="1200" dirty="0" smtClean="0">
                <a:solidFill>
                  <a:schemeClr val="tx1"/>
                </a:solidFill>
                <a:effectLst/>
                <a:latin typeface="+mn-lt"/>
                <a:ea typeface="+mn-ea"/>
                <a:cs typeface="+mn-cs"/>
              </a:rPr>
              <a:t>In the Chesapeake Bay region sea-level is expected to rise two feet by the year 2100.</a:t>
            </a:r>
          </a:p>
          <a:p>
            <a:r>
              <a:rPr lang="en-US" sz="1200" kern="1200" dirty="0" smtClean="0">
                <a:solidFill>
                  <a:schemeClr val="tx1"/>
                </a:solidFill>
                <a:effectLst/>
                <a:latin typeface="+mn-lt"/>
                <a:ea typeface="+mn-ea"/>
                <a:cs typeface="+mn-cs"/>
              </a:rPr>
              <a:t>---The potential habitat losses could affect waterfowl that use the area for stopover habitat during migration or as a wintering area.  </a:t>
            </a:r>
          </a:p>
          <a:p>
            <a:r>
              <a:rPr lang="en-US" sz="1200" kern="1200" dirty="0" smtClean="0">
                <a:solidFill>
                  <a:schemeClr val="tx1"/>
                </a:solidFill>
                <a:effectLst/>
                <a:latin typeface="+mn-lt"/>
                <a:ea typeface="+mn-ea"/>
                <a:cs typeface="+mn-cs"/>
              </a:rPr>
              <a:t>---Declines in tidal freshwater marshes could affect species such as the American black duck.   </a:t>
            </a:r>
          </a:p>
          <a:p>
            <a:r>
              <a:rPr lang="en-US" sz="1200" kern="1200" dirty="0" smtClean="0">
                <a:solidFill>
                  <a:schemeClr val="tx1"/>
                </a:solidFill>
                <a:effectLst/>
                <a:latin typeface="+mn-lt"/>
                <a:ea typeface="+mn-ea"/>
                <a:cs typeface="+mn-cs"/>
              </a:rPr>
              <a:t>---The loss of sea grass beds associated with sea-level rise could have negative impacts on species that depend upon submerged aquatic vegetation as a food source.  </a:t>
            </a:r>
          </a:p>
          <a:p>
            <a:r>
              <a:rPr lang="en-US" sz="1200" kern="1200" dirty="0" smtClean="0">
                <a:solidFill>
                  <a:schemeClr val="tx1"/>
                </a:solidFill>
                <a:effectLst/>
                <a:latin typeface="+mn-lt"/>
                <a:ea typeface="+mn-ea"/>
                <a:cs typeface="+mn-cs"/>
              </a:rPr>
              <a:t>---Bird species that utilize coastal marshes and beach habitat are potentially vulnerable due to the limitation of food sources and increased vulnerability to predators.  </a:t>
            </a:r>
          </a:p>
          <a:p>
            <a:r>
              <a:rPr lang="en-US" sz="1200" kern="1200" dirty="0" smtClean="0">
                <a:solidFill>
                  <a:schemeClr val="tx1"/>
                </a:solidFill>
                <a:effectLst/>
                <a:latin typeface="+mn-lt"/>
                <a:ea typeface="+mn-ea"/>
                <a:cs typeface="+mn-cs"/>
              </a:rPr>
              <a:t>---Increasing human populations and development pressure in combination with loss of land due to sea-level rise will put habitat at risk unless proactive conservation measures are taken. </a:t>
            </a:r>
            <a:endParaRPr lang="en-US" dirty="0" smtClean="0"/>
          </a:p>
          <a:p>
            <a:r>
              <a:rPr lang="en-US" dirty="0" smtClean="0"/>
              <a:t>---</a:t>
            </a:r>
            <a:r>
              <a:rPr lang="en-US" sz="1200" kern="1200" dirty="0" smtClean="0">
                <a:solidFill>
                  <a:schemeClr val="tx1"/>
                </a:solidFill>
                <a:effectLst/>
                <a:latin typeface="+mn-lt"/>
                <a:ea typeface="+mn-ea"/>
                <a:cs typeface="+mn-cs"/>
              </a:rPr>
              <a:t>My analysis will identify particular areas where fee-simple acquisition and easements are possible and will provide the greatest benefit.  Areas which are projected to be inundated will be a lower priority than other areas, but they will still be a priority as they currently provide important habitat.  </a:t>
            </a:r>
          </a:p>
          <a:p>
            <a:r>
              <a:rPr lang="en-US" sz="1200" kern="1200" dirty="0" smtClean="0">
                <a:solidFill>
                  <a:schemeClr val="tx1"/>
                </a:solidFill>
                <a:effectLst/>
                <a:latin typeface="+mn-lt"/>
                <a:ea typeface="+mn-ea"/>
                <a:cs typeface="+mn-cs"/>
              </a:rPr>
              <a:t>---It is also important to consider the ability of habitat to migrate inward.  Habitat located adjacent to areas which may become inundated will be particularly valuable and will be considered a higher priority. </a:t>
            </a:r>
            <a:endParaRPr lang="en-US" baseline="0" dirty="0" smtClean="0"/>
          </a:p>
          <a:p>
            <a:r>
              <a:rPr lang="en-US" baseline="0" dirty="0" smtClean="0"/>
              <a:t>---</a:t>
            </a:r>
            <a:r>
              <a:rPr lang="en-US" sz="1200" kern="1200" dirty="0" smtClean="0">
                <a:solidFill>
                  <a:schemeClr val="tx1"/>
                </a:solidFill>
                <a:effectLst/>
                <a:latin typeface="+mn-lt"/>
                <a:ea typeface="+mn-ea"/>
                <a:cs typeface="+mn-cs"/>
              </a:rPr>
              <a:t>When planning conservation activities, it is important to consider not only areas with adequate habitat, but also consider the cost-effectiveness of conservation activities.  Fee-simple acquisition provides the greatest level of protection from human disturbance and is the strongest way to protect on-site resources because the owner has complete control over the land and resource protection is easier to manage. Establishment of conservation easements on certain parcels where acquisition may not be possible or cost prohibitive would be the next preferred method of habitat protection. </a:t>
            </a:r>
          </a:p>
          <a:p>
            <a:r>
              <a:rPr lang="en-US" baseline="0" dirty="0" smtClean="0"/>
              <a:t>---</a:t>
            </a:r>
            <a:r>
              <a:rPr lang="en-US" sz="1200" kern="1200" dirty="0" smtClean="0">
                <a:solidFill>
                  <a:schemeClr val="tx1"/>
                </a:solidFill>
                <a:effectLst/>
                <a:latin typeface="+mn-lt"/>
                <a:ea typeface="+mn-ea"/>
                <a:cs typeface="+mn-cs"/>
              </a:rPr>
              <a:t>I plan to use the data I have discussed in a weighted overlay analysis.  For each input layer, I will assign a ranking to a range of values.  The values for each input layer will be combined to assign a numeric rating for each parcel.  I will then categorize all the values into four priority levels; high, medium, low, and non-priority.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59D68C7-D306-48FA-B2AD-3C2A6B83BA19}" type="slidenum">
              <a:rPr lang="en-US" smtClean="0"/>
              <a:t>21</a:t>
            </a:fld>
            <a:endParaRPr lang="en-US"/>
          </a:p>
        </p:txBody>
      </p:sp>
    </p:spTree>
    <p:extLst>
      <p:ext uri="{BB962C8B-B14F-4D97-AF65-F5344CB8AC3E}">
        <p14:creationId xmlns:p14="http://schemas.microsoft.com/office/powerpoint/2010/main" val="1665469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sz="1200" kern="1200" dirty="0" smtClean="0">
                <a:solidFill>
                  <a:schemeClr val="tx1"/>
                </a:solidFill>
                <a:effectLst/>
                <a:latin typeface="+mn-lt"/>
                <a:ea typeface="+mn-ea"/>
                <a:cs typeface="+mn-cs"/>
              </a:rPr>
              <a:t>The final component of my project will be to incorporate the data I have created along with the data I have used into a web mapping application.  I plan to use my ArcGIS Online organization account through the U.S Fish and Wildlife Service to host my web map.  I also plan to add the map to the U.S. Fish and Wildlife Service Virginia Field Office website.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prioritized parcel layer for each species guild from my analysis will be available.  Additional layers I plan to incorporate into the web mapping application include: priority areas for existing bird conservation plans; SE GAP land cover, conservation lands, and political boundaries.  </a:t>
            </a:r>
          </a:p>
          <a:p>
            <a:r>
              <a:rPr lang="en-US" sz="1200" kern="1200" dirty="0" smtClean="0">
                <a:solidFill>
                  <a:schemeClr val="tx1"/>
                </a:solidFill>
                <a:effectLst/>
                <a:latin typeface="+mn-lt"/>
                <a:ea typeface="+mn-ea"/>
                <a:cs typeface="+mn-cs"/>
              </a:rPr>
              <a:t>---My web mapping application will incorporate a simple design to allow users to interact with the data.  It will include a legend, an interactive table of contents, and the ability to switch between different base maps (streets, aerials, and </a:t>
            </a:r>
            <a:r>
              <a:rPr lang="en-US" sz="1200" kern="1200" dirty="0" err="1" smtClean="0">
                <a:solidFill>
                  <a:schemeClr val="tx1"/>
                </a:solidFill>
                <a:effectLst/>
                <a:latin typeface="+mn-lt"/>
                <a:ea typeface="+mn-ea"/>
                <a:cs typeface="+mn-cs"/>
              </a:rPr>
              <a:t>topo</a:t>
            </a:r>
            <a:r>
              <a:rPr lang="en-US" sz="1200" kern="1200" dirty="0" smtClean="0">
                <a:solidFill>
                  <a:schemeClr val="tx1"/>
                </a:solidFill>
                <a:effectLst/>
                <a:latin typeface="+mn-lt"/>
                <a:ea typeface="+mn-ea"/>
                <a:cs typeface="+mn-cs"/>
              </a:rPr>
              <a:t>).  Some of the basic tools I plan to include are; zoom to location, pan, draw/measure, markup, and identify tool.  </a:t>
            </a:r>
          </a:p>
          <a:p>
            <a:r>
              <a:rPr lang="en-US" sz="1200" kern="1200" dirty="0" smtClean="0">
                <a:solidFill>
                  <a:schemeClr val="tx1"/>
                </a:solidFill>
                <a:effectLst/>
                <a:latin typeface="+mn-lt"/>
                <a:ea typeface="+mn-ea"/>
                <a:cs typeface="+mn-cs"/>
              </a:rPr>
              <a:t>---I plan to add a feature that will allow users to create a printable map for use in reports and grant applications.  </a:t>
            </a:r>
          </a:p>
          <a:p>
            <a:r>
              <a:rPr lang="en-US" sz="1200" kern="1200" dirty="0" smtClean="0">
                <a:solidFill>
                  <a:schemeClr val="tx1"/>
                </a:solidFill>
                <a:effectLst/>
                <a:latin typeface="+mn-lt"/>
                <a:ea typeface="+mn-ea"/>
                <a:cs typeface="+mn-cs"/>
              </a:rPr>
              <a:t>---I will also incorporate a tool that allows users to export data in </a:t>
            </a:r>
            <a:r>
              <a:rPr lang="en-US" sz="1200" kern="1200" dirty="0" err="1" smtClean="0">
                <a:solidFill>
                  <a:schemeClr val="tx1"/>
                </a:solidFill>
                <a:effectLst/>
                <a:latin typeface="+mn-lt"/>
                <a:ea typeface="+mn-ea"/>
                <a:cs typeface="+mn-cs"/>
              </a:rPr>
              <a:t>shapefile</a:t>
            </a:r>
            <a:r>
              <a:rPr lang="en-US" sz="1200" kern="1200" dirty="0" smtClean="0">
                <a:solidFill>
                  <a:schemeClr val="tx1"/>
                </a:solidFill>
                <a:effectLst/>
                <a:latin typeface="+mn-lt"/>
                <a:ea typeface="+mn-ea"/>
                <a:cs typeface="+mn-cs"/>
              </a:rPr>
              <a:t> format.  </a:t>
            </a:r>
          </a:p>
          <a:p>
            <a:r>
              <a:rPr lang="en-US" sz="1200" kern="1200" dirty="0" smtClean="0">
                <a:solidFill>
                  <a:schemeClr val="tx1"/>
                </a:solidFill>
                <a:effectLst/>
                <a:latin typeface="+mn-lt"/>
                <a:ea typeface="+mn-ea"/>
                <a:cs typeface="+mn-cs"/>
              </a:rPr>
              <a:t>---Within the table of contents, I plan to have drop down menus to allow users to easily query for certain attributes.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also plan to use the dashboard tool to display summary information so users can understand how the data was derived.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web mapping application will be a very important component of my project.  It will make the data from my analysis accessible to others and assist conservation groups with planning habitat protection activities.  </a:t>
            </a:r>
          </a:p>
          <a:p>
            <a:endParaRPr lang="en-US" dirty="0"/>
          </a:p>
        </p:txBody>
      </p:sp>
      <p:sp>
        <p:nvSpPr>
          <p:cNvPr id="4" name="Slide Number Placeholder 3"/>
          <p:cNvSpPr>
            <a:spLocks noGrp="1"/>
          </p:cNvSpPr>
          <p:nvPr>
            <p:ph type="sldNum" sz="quarter" idx="10"/>
          </p:nvPr>
        </p:nvSpPr>
        <p:spPr/>
        <p:txBody>
          <a:bodyPr/>
          <a:lstStyle/>
          <a:p>
            <a:fld id="{959D68C7-D306-48FA-B2AD-3C2A6B83BA19}" type="slidenum">
              <a:rPr lang="en-US" smtClean="0"/>
              <a:t>22</a:t>
            </a:fld>
            <a:endParaRPr lang="en-US"/>
          </a:p>
        </p:txBody>
      </p:sp>
    </p:spTree>
    <p:extLst>
      <p:ext uri="{BB962C8B-B14F-4D97-AF65-F5344CB8AC3E}">
        <p14:creationId xmlns:p14="http://schemas.microsoft.com/office/powerpoint/2010/main" val="1266163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9D68C7-D306-48FA-B2AD-3C2A6B83BA19}" type="slidenum">
              <a:rPr lang="en-US" smtClean="0"/>
              <a:t>24</a:t>
            </a:fld>
            <a:endParaRPr lang="en-US"/>
          </a:p>
        </p:txBody>
      </p:sp>
    </p:spTree>
    <p:extLst>
      <p:ext uri="{BB962C8B-B14F-4D97-AF65-F5344CB8AC3E}">
        <p14:creationId xmlns:p14="http://schemas.microsoft.com/office/powerpoint/2010/main" val="1924548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9D68C7-D306-48FA-B2AD-3C2A6B83BA19}" type="slidenum">
              <a:rPr lang="en-US" smtClean="0"/>
              <a:t>25</a:t>
            </a:fld>
            <a:endParaRPr lang="en-US"/>
          </a:p>
        </p:txBody>
      </p:sp>
    </p:spTree>
    <p:extLst>
      <p:ext uri="{BB962C8B-B14F-4D97-AF65-F5344CB8AC3E}">
        <p14:creationId xmlns:p14="http://schemas.microsoft.com/office/powerpoint/2010/main" val="3451534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would like to thank the</a:t>
            </a:r>
            <a:r>
              <a:rPr lang="en-US" baseline="0" dirty="0" smtClean="0"/>
              <a:t> following people for their valuable contributions to my project:</a:t>
            </a:r>
          </a:p>
          <a:p>
            <a:pPr marL="171450" indent="-171450">
              <a:buFont typeface="Arial" panose="020B0604020202020204" pitchFamily="34" charset="0"/>
              <a:buChar char="•"/>
            </a:pPr>
            <a:r>
              <a:rPr lang="en-US" baseline="0" dirty="0" smtClean="0"/>
              <a:t>Dr. Joe Bishop, my Penn State advisor for this project who provided valuable assistance and advice throughout the development of my project proposal.</a:t>
            </a:r>
          </a:p>
          <a:p>
            <a:pPr marL="171450" indent="-171450">
              <a:buFont typeface="Arial" panose="020B0604020202020204" pitchFamily="34" charset="0"/>
              <a:buChar char="•"/>
            </a:pPr>
            <a:r>
              <a:rPr lang="en-US" baseline="0" dirty="0" smtClean="0"/>
              <a:t>Cindy Schulz- Project leader at my office who had been supportive throughout my entire time in the Master’s degree program.</a:t>
            </a:r>
          </a:p>
          <a:p>
            <a:pPr marL="171450" indent="-171450">
              <a:buFont typeface="Arial" panose="020B0604020202020204" pitchFamily="34" charset="0"/>
              <a:buChar char="•"/>
            </a:pPr>
            <a:r>
              <a:rPr lang="en-US" baseline="0" dirty="0" smtClean="0"/>
              <a:t>Bridgett Costanzo- my direct supervisor at the Fish and Wildlife Service who has been supportive through the Master’s degree program but also was the encouraging force who persuaded me to go back to school for my Master’s.</a:t>
            </a:r>
          </a:p>
          <a:p>
            <a:pPr marL="171450" indent="-171450">
              <a:buFont typeface="Arial" panose="020B0604020202020204" pitchFamily="34" charset="0"/>
              <a:buChar char="•"/>
            </a:pPr>
            <a:r>
              <a:rPr lang="en-US" baseline="0" dirty="0" smtClean="0"/>
              <a:t>Herb </a:t>
            </a:r>
            <a:r>
              <a:rPr lang="en-US" baseline="0" dirty="0" err="1" smtClean="0"/>
              <a:t>Bergquist</a:t>
            </a:r>
            <a:r>
              <a:rPr lang="en-US" baseline="0" dirty="0" smtClean="0"/>
              <a:t>- the Region 5 GIS coordinator who provided valuable assistance with planning my web mapping application and was available to answer the many questions I had.</a:t>
            </a:r>
          </a:p>
          <a:p>
            <a:endParaRPr lang="en-US" dirty="0"/>
          </a:p>
        </p:txBody>
      </p:sp>
      <p:sp>
        <p:nvSpPr>
          <p:cNvPr id="4" name="Slide Number Placeholder 3"/>
          <p:cNvSpPr>
            <a:spLocks noGrp="1"/>
          </p:cNvSpPr>
          <p:nvPr>
            <p:ph type="sldNum" sz="quarter" idx="10"/>
          </p:nvPr>
        </p:nvSpPr>
        <p:spPr/>
        <p:txBody>
          <a:bodyPr/>
          <a:lstStyle/>
          <a:p>
            <a:fld id="{959D68C7-D306-48FA-B2AD-3C2A6B83BA19}" type="slidenum">
              <a:rPr lang="en-US" smtClean="0"/>
              <a:t>26</a:t>
            </a:fld>
            <a:endParaRPr lang="en-US"/>
          </a:p>
        </p:txBody>
      </p:sp>
    </p:spTree>
    <p:extLst>
      <p:ext uri="{BB962C8B-B14F-4D97-AF65-F5344CB8AC3E}">
        <p14:creationId xmlns:p14="http://schemas.microsoft.com/office/powerpoint/2010/main" val="998410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have included</a:t>
            </a:r>
            <a:r>
              <a:rPr lang="en-US" baseline="0" dirty="0" smtClean="0"/>
              <a:t> my full reference list.  This is a lot of information available on one slide but I wanted to make sure people interested could refer back to my presentation to find citations for references they were interested in.</a:t>
            </a:r>
            <a:endParaRPr lang="en-US" dirty="0" smtClean="0"/>
          </a:p>
          <a:p>
            <a:endParaRPr lang="en-US" dirty="0"/>
          </a:p>
        </p:txBody>
      </p:sp>
      <p:sp>
        <p:nvSpPr>
          <p:cNvPr id="4" name="Slide Number Placeholder 3"/>
          <p:cNvSpPr>
            <a:spLocks noGrp="1"/>
          </p:cNvSpPr>
          <p:nvPr>
            <p:ph type="sldNum" sz="quarter" idx="10"/>
          </p:nvPr>
        </p:nvSpPr>
        <p:spPr/>
        <p:txBody>
          <a:bodyPr/>
          <a:lstStyle/>
          <a:p>
            <a:fld id="{959D68C7-D306-48FA-B2AD-3C2A6B83BA19}" type="slidenum">
              <a:rPr lang="en-US" smtClean="0"/>
              <a:t>27</a:t>
            </a:fld>
            <a:endParaRPr lang="en-US"/>
          </a:p>
        </p:txBody>
      </p:sp>
    </p:spTree>
    <p:extLst>
      <p:ext uri="{BB962C8B-B14F-4D97-AF65-F5344CB8AC3E}">
        <p14:creationId xmlns:p14="http://schemas.microsoft.com/office/powerpoint/2010/main" val="862973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9D68C7-D306-48FA-B2AD-3C2A6B83BA19}" type="slidenum">
              <a:rPr lang="en-US" smtClean="0"/>
              <a:t>28</a:t>
            </a:fld>
            <a:endParaRPr lang="en-US"/>
          </a:p>
        </p:txBody>
      </p:sp>
    </p:spTree>
    <p:extLst>
      <p:ext uri="{BB962C8B-B14F-4D97-AF65-F5344CB8AC3E}">
        <p14:creationId xmlns:p14="http://schemas.microsoft.com/office/powerpoint/2010/main" val="42709921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a:t>
            </a:r>
            <a:r>
              <a:rPr lang="en-US" baseline="0" dirty="0" smtClean="0"/>
              <a:t> a proposal report with more detail for those who are interested.  Feel free to contact me if you have any additional comment or suggestions.</a:t>
            </a:r>
            <a:endParaRPr lang="en-US" dirty="0"/>
          </a:p>
        </p:txBody>
      </p:sp>
      <p:sp>
        <p:nvSpPr>
          <p:cNvPr id="4" name="Slide Number Placeholder 3"/>
          <p:cNvSpPr>
            <a:spLocks noGrp="1"/>
          </p:cNvSpPr>
          <p:nvPr>
            <p:ph type="sldNum" sz="quarter" idx="10"/>
          </p:nvPr>
        </p:nvSpPr>
        <p:spPr/>
        <p:txBody>
          <a:bodyPr/>
          <a:lstStyle/>
          <a:p>
            <a:fld id="{959D68C7-D306-48FA-B2AD-3C2A6B83BA19}" type="slidenum">
              <a:rPr lang="en-US" smtClean="0"/>
              <a:t>30</a:t>
            </a:fld>
            <a:endParaRPr lang="en-US"/>
          </a:p>
        </p:txBody>
      </p:sp>
    </p:spTree>
    <p:extLst>
      <p:ext uri="{BB962C8B-B14F-4D97-AF65-F5344CB8AC3E}">
        <p14:creationId xmlns:p14="http://schemas.microsoft.com/office/powerpoint/2010/main" val="885669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Eastern Shore is critical migration corridor for migratory birds.</a:t>
            </a:r>
          </a:p>
          <a:p>
            <a:r>
              <a:rPr lang="en-US" dirty="0" smtClean="0"/>
              <a:t>---Past 40 years have shown overall decline</a:t>
            </a:r>
            <a:r>
              <a:rPr lang="en-US" baseline="0" dirty="0" smtClean="0"/>
              <a:t> in bird populations. Waterfowl, wetland species, and wintering coastal birds have experienced increasing populations as a result of conservation actions.  This shows that conservation actions are working and could help other species groups which are still in decline.</a:t>
            </a:r>
            <a:endParaRPr lang="en-US" dirty="0" smtClean="0"/>
          </a:p>
          <a:p>
            <a:r>
              <a:rPr lang="en-US" dirty="0" smtClean="0"/>
              <a:t>---Threats</a:t>
            </a:r>
            <a:r>
              <a:rPr lang="en-US" baseline="0" dirty="0" smtClean="0"/>
              <a:t> include: </a:t>
            </a:r>
            <a:r>
              <a:rPr lang="en-US" sz="1200" kern="1200" dirty="0" smtClean="0">
                <a:solidFill>
                  <a:schemeClr val="tx1"/>
                </a:solidFill>
                <a:effectLst/>
                <a:latin typeface="+mn-lt"/>
                <a:ea typeface="+mn-ea"/>
                <a:cs typeface="+mn-cs"/>
              </a:rPr>
              <a:t>habitat loss (greatest threat), fragmentation, degradation, contaminants, overharvest, nest predation, and mortality from commercial fisheries.</a:t>
            </a:r>
          </a:p>
          <a:p>
            <a:r>
              <a:rPr lang="en-US" sz="1200" kern="1200" dirty="0" smtClean="0">
                <a:solidFill>
                  <a:schemeClr val="tx1"/>
                </a:solidFill>
                <a:effectLst/>
                <a:latin typeface="+mn-lt"/>
                <a:ea typeface="+mn-ea"/>
                <a:cs typeface="+mn-cs"/>
              </a:rPr>
              <a:t>---Because</a:t>
            </a:r>
            <a:r>
              <a:rPr lang="en-US" sz="1200" kern="1200" baseline="0" dirty="0" smtClean="0">
                <a:solidFill>
                  <a:schemeClr val="tx1"/>
                </a:solidFill>
                <a:effectLst/>
                <a:latin typeface="+mn-lt"/>
                <a:ea typeface="+mn-ea"/>
                <a:cs typeface="+mn-cs"/>
              </a:rPr>
              <a:t> of the numerous threats and declining populations, t</a:t>
            </a:r>
            <a:r>
              <a:rPr lang="en-US" sz="1200" kern="1200" dirty="0" smtClean="0">
                <a:solidFill>
                  <a:schemeClr val="tx1"/>
                </a:solidFill>
                <a:effectLst/>
                <a:latin typeface="+mn-lt"/>
                <a:ea typeface="+mn-ea"/>
                <a:cs typeface="+mn-cs"/>
              </a:rPr>
              <a:t>he ACJV made a conservation recommendation for the acquisition and protection of land in a series of conservation corridors, restoration of previously converted agricultural lands, treatment of exotic and invasive species, and future zoning of land to reduce development impacts.  </a:t>
            </a:r>
          </a:p>
          <a:p>
            <a:r>
              <a:rPr lang="en-US" sz="1200" kern="1200" dirty="0" smtClean="0">
                <a:solidFill>
                  <a:schemeClr val="tx1"/>
                </a:solidFill>
                <a:effectLst/>
                <a:latin typeface="+mn-lt"/>
                <a:ea typeface="+mn-ea"/>
                <a:cs typeface="+mn-cs"/>
              </a:rPr>
              <a:t>---My analysis will help</a:t>
            </a:r>
            <a:r>
              <a:rPr lang="en-US" sz="1200" kern="1200" baseline="0" dirty="0" smtClean="0">
                <a:solidFill>
                  <a:schemeClr val="tx1"/>
                </a:solidFill>
                <a:effectLst/>
                <a:latin typeface="+mn-lt"/>
                <a:ea typeface="+mn-ea"/>
                <a:cs typeface="+mn-cs"/>
              </a:rPr>
              <a:t> to achieve this goal by </a:t>
            </a:r>
            <a:r>
              <a:rPr lang="en-US" sz="1200" kern="1200" dirty="0" smtClean="0">
                <a:solidFill>
                  <a:schemeClr val="tx1"/>
                </a:solidFill>
                <a:effectLst/>
                <a:latin typeface="+mn-lt"/>
                <a:ea typeface="+mn-ea"/>
                <a:cs typeface="+mn-cs"/>
              </a:rPr>
              <a:t>identifying specific parcels in order to protect the most critical areas for migratory birds and prioritize these parcels so that the limited funds that are available can be used most effectively.  </a:t>
            </a:r>
            <a:endParaRPr lang="en-US" dirty="0"/>
          </a:p>
        </p:txBody>
      </p:sp>
      <p:sp>
        <p:nvSpPr>
          <p:cNvPr id="4" name="Slide Number Placeholder 3"/>
          <p:cNvSpPr>
            <a:spLocks noGrp="1"/>
          </p:cNvSpPr>
          <p:nvPr>
            <p:ph type="sldNum" sz="quarter" idx="10"/>
          </p:nvPr>
        </p:nvSpPr>
        <p:spPr/>
        <p:txBody>
          <a:bodyPr/>
          <a:lstStyle/>
          <a:p>
            <a:fld id="{959D68C7-D306-48FA-B2AD-3C2A6B83BA19}" type="slidenum">
              <a:rPr lang="en-US" smtClean="0"/>
              <a:t>3</a:t>
            </a:fld>
            <a:endParaRPr lang="en-US"/>
          </a:p>
        </p:txBody>
      </p:sp>
    </p:spTree>
    <p:extLst>
      <p:ext uri="{BB962C8B-B14F-4D97-AF65-F5344CB8AC3E}">
        <p14:creationId xmlns:p14="http://schemas.microsoft.com/office/powerpoint/2010/main" val="2674950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many plans dedicated to the conservation of migratory birds. I will discuss the details of a few of them and how they selected priority areas.</a:t>
            </a:r>
          </a:p>
          <a:p>
            <a:r>
              <a:rPr lang="en-US" baseline="0" dirty="0" smtClean="0"/>
              <a:t>---The existing plans focus on taxonomic groups, including:</a:t>
            </a:r>
          </a:p>
          <a:p>
            <a:pPr marL="171450" indent="-171450">
              <a:buFont typeface="Arial" pitchFamily="34" charset="0"/>
              <a:buChar char="•"/>
            </a:pPr>
            <a:r>
              <a:rPr lang="en-US" baseline="0" dirty="0" err="1" smtClean="0"/>
              <a:t>Landbird</a:t>
            </a:r>
            <a:endParaRPr lang="en-US" baseline="0" dirty="0" smtClean="0"/>
          </a:p>
          <a:p>
            <a:pPr marL="171450" indent="-171450">
              <a:buFont typeface="Arial" pitchFamily="34" charset="0"/>
              <a:buChar char="•"/>
            </a:pPr>
            <a:r>
              <a:rPr lang="en-US" baseline="0" dirty="0" smtClean="0"/>
              <a:t>Shorebird</a:t>
            </a:r>
          </a:p>
          <a:p>
            <a:pPr marL="171450" indent="-171450">
              <a:buFont typeface="Arial" pitchFamily="34" charset="0"/>
              <a:buChar char="•"/>
            </a:pPr>
            <a:r>
              <a:rPr lang="en-US" baseline="0" dirty="0" err="1" smtClean="0"/>
              <a:t>Waterbird</a:t>
            </a:r>
            <a:endParaRPr lang="en-US" baseline="0" dirty="0" smtClean="0"/>
          </a:p>
          <a:p>
            <a:pPr marL="171450" indent="-171450">
              <a:buFont typeface="Arial" pitchFamily="34" charset="0"/>
              <a:buChar char="•"/>
            </a:pPr>
            <a:r>
              <a:rPr lang="en-US" baseline="0" dirty="0" smtClean="0"/>
              <a:t>Waterfowl</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---My plan will focus on response guilds. A guild is a group of species with similar requirements but may not be taxonomically related.</a:t>
            </a:r>
          </a:p>
          <a:p>
            <a:pPr marL="0" indent="0">
              <a:buFont typeface="Arial" pitchFamily="34" charset="0"/>
              <a:buNone/>
            </a:pPr>
            <a:r>
              <a:rPr lang="en-US" baseline="0" dirty="0" smtClean="0"/>
              <a:t>---Existing plans are at a coarser scale than my study area.  They have multi-state, national, and global (IBAs) coverage.</a:t>
            </a:r>
          </a:p>
          <a:p>
            <a:pPr marL="0" indent="0">
              <a:buFont typeface="Arial" pitchFamily="34" charset="0"/>
              <a:buNone/>
            </a:pPr>
            <a:r>
              <a:rPr lang="en-US" baseline="0" dirty="0" smtClean="0"/>
              <a:t>---These plans identified broad geographic areas to focus efforts, but did not identify specific locations/parcels.</a:t>
            </a:r>
          </a:p>
          <a:p>
            <a:pPr marL="0" indent="0">
              <a:buFont typeface="Arial" pitchFamily="34" charset="0"/>
              <a:buNone/>
            </a:pPr>
            <a:r>
              <a:rPr lang="en-US" baseline="0" dirty="0" smtClean="0"/>
              <a:t>---They also did not determine which areas were already in conservation status.</a:t>
            </a:r>
          </a:p>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959D68C7-D306-48FA-B2AD-3C2A6B83BA19}" type="slidenum">
              <a:rPr lang="en-US" smtClean="0"/>
              <a:t>4</a:t>
            </a:fld>
            <a:endParaRPr lang="en-US"/>
          </a:p>
        </p:txBody>
      </p:sp>
    </p:spTree>
    <p:extLst>
      <p:ext uri="{BB962C8B-B14F-4D97-AF65-F5344CB8AC3E}">
        <p14:creationId xmlns:p14="http://schemas.microsoft.com/office/powerpoint/2010/main" val="3191712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---Map shows extent of New England/Mid-Atlantic Coast BCR (BCR 30).</a:t>
            </a:r>
          </a:p>
          <a:p>
            <a:pPr lvl="0"/>
            <a:r>
              <a:rPr lang="en-US" sz="1200" kern="1200" dirty="0" smtClean="0">
                <a:solidFill>
                  <a:schemeClr val="tx1"/>
                </a:solidFill>
                <a:effectLst/>
                <a:latin typeface="+mn-lt"/>
                <a:ea typeface="+mn-ea"/>
                <a:cs typeface="+mn-cs"/>
              </a:rPr>
              <a:t>---Criteria</a:t>
            </a:r>
            <a:r>
              <a:rPr lang="en-US" sz="1200" kern="1200" baseline="0" dirty="0" smtClean="0">
                <a:solidFill>
                  <a:schemeClr val="tx1"/>
                </a:solidFill>
                <a:effectLst/>
                <a:latin typeface="+mn-lt"/>
                <a:ea typeface="+mn-ea"/>
                <a:cs typeface="+mn-cs"/>
              </a:rPr>
              <a:t> used to select focus areas includes:</a:t>
            </a:r>
          </a:p>
          <a:p>
            <a:pPr marL="171450" lvl="0" indent="-171450">
              <a:buFont typeface="Arial" pitchFamily="34" charset="0"/>
              <a:buChar char="•"/>
            </a:pPr>
            <a:r>
              <a:rPr lang="en-US" sz="1200" kern="1200" dirty="0" smtClean="0">
                <a:solidFill>
                  <a:schemeClr val="tx1"/>
                </a:solidFill>
                <a:effectLst/>
                <a:latin typeface="+mn-lt"/>
                <a:ea typeface="+mn-ea"/>
                <a:cs typeface="+mn-cs"/>
              </a:rPr>
              <a:t>Areas are regionally important to one or more life history stages or seasonal-use periods.</a:t>
            </a:r>
          </a:p>
          <a:p>
            <a:pPr marL="171450" lvl="0" indent="-171450">
              <a:buFont typeface="Arial" pitchFamily="34" charset="0"/>
              <a:buChar char="•"/>
            </a:pPr>
            <a:r>
              <a:rPr lang="en-US" sz="1200" kern="1200" dirty="0" smtClean="0">
                <a:solidFill>
                  <a:schemeClr val="tx1"/>
                </a:solidFill>
                <a:effectLst/>
                <a:latin typeface="+mn-lt"/>
                <a:ea typeface="+mn-ea"/>
                <a:cs typeface="+mn-cs"/>
              </a:rPr>
              <a:t>Focus areas are developed within the context of landscape-level conservation and biodiversity.</a:t>
            </a:r>
          </a:p>
          <a:p>
            <a:pPr marL="171450" lvl="0" indent="-171450">
              <a:buFont typeface="Arial" pitchFamily="34" charset="0"/>
              <a:buChar char="•"/>
            </a:pPr>
            <a:r>
              <a:rPr lang="en-US" sz="1200" kern="1200" dirty="0" smtClean="0">
                <a:solidFill>
                  <a:schemeClr val="tx1"/>
                </a:solidFill>
                <a:effectLst/>
                <a:latin typeface="+mn-lt"/>
                <a:ea typeface="+mn-ea"/>
                <a:cs typeface="+mn-cs"/>
              </a:rPr>
              <a:t>Focus areas are made up of discrete and distinguishable habitat complexes demonstrating clear ornithological importance.  Boundaries are defined using ecological factors such as wetlands and/or wetland buffers.</a:t>
            </a:r>
          </a:p>
          <a:p>
            <a:pPr marL="171450" lvl="0" indent="-171450">
              <a:buFont typeface="Arial" pitchFamily="34" charset="0"/>
              <a:buChar char="•"/>
            </a:pPr>
            <a:r>
              <a:rPr lang="en-US" sz="1200" kern="1200" dirty="0" smtClean="0">
                <a:solidFill>
                  <a:schemeClr val="tx1"/>
                </a:solidFill>
                <a:effectLst/>
                <a:latin typeface="+mn-lt"/>
                <a:ea typeface="+mn-ea"/>
                <a:cs typeface="+mn-cs"/>
              </a:rPr>
              <a:t>Focus areas are large enough to supply all the necessary requirements for survival during the season for which the area is important, except where small </a:t>
            </a:r>
            <a:r>
              <a:rPr lang="en-US" sz="1200" kern="1200" dirty="0" err="1" smtClean="0">
                <a:solidFill>
                  <a:schemeClr val="tx1"/>
                </a:solidFill>
                <a:effectLst/>
                <a:latin typeface="+mn-lt"/>
                <a:ea typeface="+mn-ea"/>
                <a:cs typeface="+mn-cs"/>
              </a:rPr>
              <a:t>disjunct</a:t>
            </a:r>
            <a:r>
              <a:rPr lang="en-US" sz="1200" kern="1200" dirty="0" smtClean="0">
                <a:solidFill>
                  <a:schemeClr val="tx1"/>
                </a:solidFill>
                <a:effectLst/>
                <a:latin typeface="+mn-lt"/>
                <a:ea typeface="+mn-ea"/>
                <a:cs typeface="+mn-cs"/>
              </a:rPr>
              <a:t> areas are critical to survival and a biological connection is made, such as areas used by migrating shorebirds.</a:t>
            </a:r>
          </a:p>
          <a:p>
            <a:r>
              <a:rPr lang="en-US" dirty="0" smtClean="0"/>
              <a:t>---Eastern Shore contains focus areas for </a:t>
            </a:r>
            <a:r>
              <a:rPr lang="en-US" dirty="0" err="1" smtClean="0"/>
              <a:t>waterbirds</a:t>
            </a:r>
            <a:r>
              <a:rPr lang="en-US" dirty="0" smtClean="0"/>
              <a:t>,</a:t>
            </a:r>
            <a:r>
              <a:rPr lang="en-US" baseline="0" dirty="0" smtClean="0"/>
              <a:t> shorebirds, </a:t>
            </a:r>
            <a:r>
              <a:rPr lang="en-US" baseline="0" dirty="0" err="1" smtClean="0"/>
              <a:t>landbirds</a:t>
            </a:r>
            <a:r>
              <a:rPr lang="en-US" baseline="0" dirty="0" smtClean="0"/>
              <a:t>, and waterfowl.</a:t>
            </a:r>
            <a:endParaRPr lang="en-US" dirty="0"/>
          </a:p>
        </p:txBody>
      </p:sp>
      <p:sp>
        <p:nvSpPr>
          <p:cNvPr id="4" name="Slide Number Placeholder 3"/>
          <p:cNvSpPr>
            <a:spLocks noGrp="1"/>
          </p:cNvSpPr>
          <p:nvPr>
            <p:ph type="sldNum" sz="quarter" idx="10"/>
          </p:nvPr>
        </p:nvSpPr>
        <p:spPr/>
        <p:txBody>
          <a:bodyPr/>
          <a:lstStyle/>
          <a:p>
            <a:fld id="{959D68C7-D306-48FA-B2AD-3C2A6B83BA19}" type="slidenum">
              <a:rPr lang="en-US" smtClean="0"/>
              <a:t>5</a:t>
            </a:fld>
            <a:endParaRPr lang="en-US"/>
          </a:p>
        </p:txBody>
      </p:sp>
    </p:spTree>
    <p:extLst>
      <p:ext uri="{BB962C8B-B14F-4D97-AF65-F5344CB8AC3E}">
        <p14:creationId xmlns:p14="http://schemas.microsoft.com/office/powerpoint/2010/main" val="4059041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---Original concept</a:t>
            </a:r>
            <a:r>
              <a:rPr lang="en-US" sz="1200" kern="1200" baseline="0" dirty="0" smtClean="0">
                <a:solidFill>
                  <a:schemeClr val="tx1"/>
                </a:solidFill>
                <a:effectLst/>
                <a:latin typeface="+mn-lt"/>
                <a:ea typeface="+mn-ea"/>
                <a:cs typeface="+mn-cs"/>
              </a:rPr>
              <a:t> of focus areas not adequate </a:t>
            </a:r>
            <a:r>
              <a:rPr lang="en-US" sz="1200" kern="1200" dirty="0" smtClean="0">
                <a:solidFill>
                  <a:schemeClr val="tx1"/>
                </a:solidFill>
                <a:effectLst/>
                <a:latin typeface="+mn-lt"/>
                <a:ea typeface="+mn-ea"/>
                <a:cs typeface="+mn-cs"/>
              </a:rPr>
              <a:t>to describe important areas for waterfowl habitat which</a:t>
            </a:r>
            <a:r>
              <a:rPr lang="en-US" sz="1200" kern="1200" baseline="0" dirty="0" smtClean="0">
                <a:solidFill>
                  <a:schemeClr val="tx1"/>
                </a:solidFill>
                <a:effectLst/>
                <a:latin typeface="+mn-lt"/>
                <a:ea typeface="+mn-ea"/>
                <a:cs typeface="+mn-cs"/>
              </a:rPr>
              <a:t> is </a:t>
            </a:r>
            <a:r>
              <a:rPr lang="en-US" sz="1200" kern="1200" dirty="0" smtClean="0">
                <a:solidFill>
                  <a:schemeClr val="tx1"/>
                </a:solidFill>
                <a:effectLst/>
                <a:latin typeface="+mn-lt"/>
                <a:ea typeface="+mn-ea"/>
                <a:cs typeface="+mn-cs"/>
              </a:rPr>
              <a:t>sparsely distributed over large areas or where targeted activities address other conservation issues such as water quality</a:t>
            </a:r>
          </a:p>
          <a:p>
            <a:r>
              <a:rPr lang="en-US" sz="1200" kern="1200" dirty="0" smtClean="0">
                <a:solidFill>
                  <a:schemeClr val="tx1"/>
                </a:solidFill>
                <a:effectLst/>
                <a:latin typeface="+mn-lt"/>
                <a:ea typeface="+mn-ea"/>
                <a:cs typeface="+mn-cs"/>
              </a:rPr>
              <a:t>---Three tiered approach includes the development of planning areas (largest of the three</a:t>
            </a:r>
            <a:r>
              <a:rPr lang="en-US" sz="1200" kern="1200" baseline="0" dirty="0" smtClean="0">
                <a:solidFill>
                  <a:schemeClr val="tx1"/>
                </a:solidFill>
                <a:effectLst/>
                <a:latin typeface="+mn-lt"/>
                <a:ea typeface="+mn-ea"/>
                <a:cs typeface="+mn-cs"/>
              </a:rPr>
              <a:t> areas)</a:t>
            </a:r>
            <a:r>
              <a:rPr lang="en-US" sz="1200" kern="1200" dirty="0" smtClean="0">
                <a:solidFill>
                  <a:schemeClr val="tx1"/>
                </a:solidFill>
                <a:effectLst/>
                <a:latin typeface="+mn-lt"/>
                <a:ea typeface="+mn-ea"/>
                <a:cs typeface="+mn-cs"/>
              </a:rPr>
              <a:t>, focus areas, and sub-focus areas. </a:t>
            </a:r>
          </a:p>
          <a:p>
            <a:r>
              <a:rPr lang="en-US" sz="1200" kern="1200" dirty="0" smtClean="0">
                <a:solidFill>
                  <a:schemeClr val="tx1"/>
                </a:solidFill>
                <a:effectLst/>
                <a:latin typeface="+mn-lt"/>
                <a:ea typeface="+mn-ea"/>
                <a:cs typeface="+mn-cs"/>
              </a:rPr>
              <a:t>---The boundaries for planning areas were based on units used to plan waterfowl habitat conservation within a state (e.g., watershed or physiographic area).  Planning areas generally contain small patches of suitable habitat interspersed throughout the area.  </a:t>
            </a:r>
          </a:p>
          <a:p>
            <a:r>
              <a:rPr lang="en-US" sz="1200" kern="1200" dirty="0" smtClean="0">
                <a:solidFill>
                  <a:schemeClr val="tx1"/>
                </a:solidFill>
                <a:effectLst/>
                <a:latin typeface="+mn-lt"/>
                <a:ea typeface="+mn-ea"/>
                <a:cs typeface="+mn-cs"/>
              </a:rPr>
              <a:t>---Focus areas were the next tier and are defined by contiguous areas of suitable habitat.  </a:t>
            </a:r>
            <a:r>
              <a:rPr lang="en-US" sz="1200" kern="1200" smtClean="0">
                <a:solidFill>
                  <a:schemeClr val="tx1"/>
                </a:solidFill>
                <a:effectLst/>
                <a:latin typeface="+mn-lt"/>
                <a:ea typeface="+mn-ea"/>
                <a:cs typeface="+mn-cs"/>
              </a:rPr>
              <a:t>Delmarva Peninsula </a:t>
            </a:r>
            <a:r>
              <a:rPr lang="en-US" sz="1200" kern="1200" dirty="0" smtClean="0">
                <a:solidFill>
                  <a:schemeClr val="tx1"/>
                </a:solidFill>
                <a:effectLst/>
                <a:latin typeface="+mn-lt"/>
                <a:ea typeface="+mn-ea"/>
                <a:cs typeface="+mn-cs"/>
              </a:rPr>
              <a:t>is a</a:t>
            </a:r>
            <a:r>
              <a:rPr lang="en-US" sz="1200" kern="1200" baseline="0" dirty="0" smtClean="0">
                <a:solidFill>
                  <a:schemeClr val="tx1"/>
                </a:solidFill>
                <a:effectLst/>
                <a:latin typeface="+mn-lt"/>
                <a:ea typeface="+mn-ea"/>
                <a:cs typeface="+mn-cs"/>
              </a:rPr>
              <a:t> focus area.</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---Sub-focus areas include specific and discrete habitat which are important to certain species.  The Eastern Shore was divided into two sub-focus areas, Eastern shore – Bayside and Eastern Shore - Seaside. </a:t>
            </a:r>
            <a:endParaRPr lang="en-US" dirty="0"/>
          </a:p>
        </p:txBody>
      </p:sp>
      <p:sp>
        <p:nvSpPr>
          <p:cNvPr id="4" name="Slide Number Placeholder 3"/>
          <p:cNvSpPr>
            <a:spLocks noGrp="1"/>
          </p:cNvSpPr>
          <p:nvPr>
            <p:ph type="sldNum" sz="quarter" idx="10"/>
          </p:nvPr>
        </p:nvSpPr>
        <p:spPr/>
        <p:txBody>
          <a:bodyPr/>
          <a:lstStyle/>
          <a:p>
            <a:fld id="{959D68C7-D306-48FA-B2AD-3C2A6B83BA19}" type="slidenum">
              <a:rPr lang="en-US" smtClean="0"/>
              <a:t>6</a:t>
            </a:fld>
            <a:endParaRPr lang="en-US"/>
          </a:p>
        </p:txBody>
      </p:sp>
    </p:spTree>
    <p:extLst>
      <p:ext uri="{BB962C8B-B14F-4D97-AF65-F5344CB8AC3E}">
        <p14:creationId xmlns:p14="http://schemas.microsoft.com/office/powerpoint/2010/main" val="1068275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Goal is to develop a network of sites for the long-term viability of naturally occurring bird populations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---IBAs are potentially vulnerable places considered to have the highest global priority for bird conservation.  </a:t>
            </a:r>
          </a:p>
          <a:p>
            <a:r>
              <a:rPr lang="en-US" sz="1200" kern="1200" dirty="0" smtClean="0">
                <a:solidFill>
                  <a:schemeClr val="tx1"/>
                </a:solidFill>
                <a:effectLst/>
                <a:latin typeface="+mn-lt"/>
                <a:ea typeface="+mn-ea"/>
                <a:cs typeface="+mn-cs"/>
              </a:rPr>
              <a:t>---IBAs are selected based on the presences of bird species of global conservation concern, assemblage of restricted range bird species, assemblages of biome restricted bird species, and globally important congregation of birds.  </a:t>
            </a:r>
          </a:p>
          <a:p>
            <a:r>
              <a:rPr lang="en-US" sz="1200" kern="1200" dirty="0" smtClean="0">
                <a:solidFill>
                  <a:schemeClr val="tx1"/>
                </a:solidFill>
                <a:effectLst/>
                <a:latin typeface="+mn-lt"/>
                <a:ea typeface="+mn-ea"/>
                <a:cs typeface="+mn-cs"/>
              </a:rPr>
              <a:t>---IBAs are prioritized as global, continental, or state based upon thresholds of the specific criteria.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---Global IBAs originally developed by Bird</a:t>
            </a:r>
            <a:r>
              <a:rPr lang="en-US" sz="1200" kern="1200" baseline="0" dirty="0" smtClean="0">
                <a:solidFill>
                  <a:schemeClr val="tx1"/>
                </a:solidFill>
                <a:effectLst/>
                <a:latin typeface="+mn-lt"/>
                <a:ea typeface="+mn-ea"/>
                <a:cs typeface="+mn-cs"/>
              </a:rPr>
              <a:t> Life International using locally derived data</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---State level</a:t>
            </a:r>
            <a:r>
              <a:rPr lang="en-US" sz="1200" kern="1200" baseline="0" dirty="0" smtClean="0">
                <a:solidFill>
                  <a:schemeClr val="tx1"/>
                </a:solidFill>
                <a:effectLst/>
                <a:latin typeface="+mn-lt"/>
                <a:ea typeface="+mn-ea"/>
                <a:cs typeface="+mn-cs"/>
              </a:rPr>
              <a:t> IBAs have been identified by Audubon Society for the United States based upon different criteria established by Audubon</a:t>
            </a:r>
          </a:p>
          <a:p>
            <a:r>
              <a:rPr lang="en-US" sz="1200" kern="1200" baseline="0" dirty="0" smtClean="0">
                <a:solidFill>
                  <a:schemeClr val="tx1"/>
                </a:solidFill>
                <a:effectLst/>
                <a:latin typeface="+mn-lt"/>
                <a:ea typeface="+mn-ea"/>
                <a:cs typeface="+mn-cs"/>
              </a:rPr>
              <a:t>---Boundaries designated by </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Denoting habitat differences</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Identifying actual/potential protected areas that can be managed as a conservation area</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Provides all the requirements for the species of interest</a:t>
            </a:r>
          </a:p>
          <a:p>
            <a:pPr marL="0" indent="0">
              <a:buFont typeface="Arial" panose="020B0604020202020204" pitchFamily="34" charset="0"/>
              <a:buNone/>
            </a:pPr>
            <a:r>
              <a:rPr lang="en-US" sz="1200" kern="1200" baseline="0" dirty="0" smtClean="0">
                <a:solidFill>
                  <a:schemeClr val="tx1"/>
                </a:solidFill>
                <a:effectLst/>
                <a:latin typeface="+mn-lt"/>
                <a:ea typeface="+mn-ea"/>
                <a:cs typeface="+mn-cs"/>
              </a:rPr>
              <a:t>---Two global IBAs</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Barrier Island/Lagoon system</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Delmarva Bayside Marshes</a:t>
            </a:r>
          </a:p>
          <a:p>
            <a:pPr marL="0" indent="0">
              <a:buFont typeface="Arial" panose="020B0604020202020204" pitchFamily="34" charset="0"/>
              <a:buNone/>
            </a:pPr>
            <a:r>
              <a:rPr lang="en-US" sz="1200" kern="1200" baseline="0" dirty="0" smtClean="0">
                <a:solidFill>
                  <a:schemeClr val="tx1"/>
                </a:solidFill>
                <a:effectLst/>
                <a:latin typeface="+mn-lt"/>
                <a:ea typeface="+mn-ea"/>
                <a:cs typeface="+mn-cs"/>
              </a:rPr>
              <a:t>---Two state level IBAs</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Chesapeake Bay Islands</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Lower Delmarva Peninsula</a:t>
            </a:r>
          </a:p>
          <a:p>
            <a:endParaRPr lang="en-US" dirty="0"/>
          </a:p>
        </p:txBody>
      </p:sp>
      <p:sp>
        <p:nvSpPr>
          <p:cNvPr id="4" name="Slide Number Placeholder 3"/>
          <p:cNvSpPr>
            <a:spLocks noGrp="1"/>
          </p:cNvSpPr>
          <p:nvPr>
            <p:ph type="sldNum" sz="quarter" idx="10"/>
          </p:nvPr>
        </p:nvSpPr>
        <p:spPr/>
        <p:txBody>
          <a:bodyPr/>
          <a:lstStyle/>
          <a:p>
            <a:fld id="{959D68C7-D306-48FA-B2AD-3C2A6B83BA19}" type="slidenum">
              <a:rPr lang="en-US" smtClean="0"/>
              <a:t>7</a:t>
            </a:fld>
            <a:endParaRPr lang="en-US"/>
          </a:p>
        </p:txBody>
      </p:sp>
    </p:spTree>
    <p:extLst>
      <p:ext uri="{BB962C8B-B14F-4D97-AF65-F5344CB8AC3E}">
        <p14:creationId xmlns:p14="http://schemas.microsoft.com/office/powerpoint/2010/main" val="1018422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---Eleven regional groups were formed to determine which habitats need protection and management to meet the requirements of shorebirds in each region.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Eastern Shore is within the North Atlantic planning region.  This region is one of the most heavily populated areas in the U.S. and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is extremely important for transient shorebirds during migration.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regional plan identified a habitat goal to protect and manage sufficient areas of high priority habitats to support current populations of breeding, migrating, and wintering shorebirds.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significant areas identified in Virginia include coastal marshes and mudflats, barrier islands, </a:t>
            </a:r>
            <a:r>
              <a:rPr lang="en-US" sz="1200" kern="1200" dirty="0" err="1" smtClean="0">
                <a:solidFill>
                  <a:schemeClr val="tx1"/>
                </a:solidFill>
                <a:effectLst/>
                <a:latin typeface="+mn-lt"/>
                <a:ea typeface="+mn-ea"/>
                <a:cs typeface="+mn-cs"/>
              </a:rPr>
              <a:t>Craney</a:t>
            </a:r>
            <a:r>
              <a:rPr lang="en-US" sz="1200" kern="1200" dirty="0" smtClean="0">
                <a:solidFill>
                  <a:schemeClr val="tx1"/>
                </a:solidFill>
                <a:effectLst/>
                <a:latin typeface="+mn-lt"/>
                <a:ea typeface="+mn-ea"/>
                <a:cs typeface="+mn-cs"/>
              </a:rPr>
              <a:t> Island, mainland coastal areas, and uplands on the Delmarva Peninsula.  Protecting these areas is crucial to the protection of shorebirds in this region.</a:t>
            </a:r>
          </a:p>
          <a:p>
            <a:endParaRPr lang="en-US" dirty="0"/>
          </a:p>
        </p:txBody>
      </p:sp>
      <p:sp>
        <p:nvSpPr>
          <p:cNvPr id="4" name="Slide Number Placeholder 3"/>
          <p:cNvSpPr>
            <a:spLocks noGrp="1"/>
          </p:cNvSpPr>
          <p:nvPr>
            <p:ph type="sldNum" sz="quarter" idx="10"/>
          </p:nvPr>
        </p:nvSpPr>
        <p:spPr/>
        <p:txBody>
          <a:bodyPr/>
          <a:lstStyle/>
          <a:p>
            <a:fld id="{959D68C7-D306-48FA-B2AD-3C2A6B83BA19}" type="slidenum">
              <a:rPr lang="en-US" smtClean="0"/>
              <a:t>8</a:t>
            </a:fld>
            <a:endParaRPr lang="en-US"/>
          </a:p>
        </p:txBody>
      </p:sp>
    </p:spTree>
    <p:extLst>
      <p:ext uri="{BB962C8B-B14F-4D97-AF65-F5344CB8AC3E}">
        <p14:creationId xmlns:p14="http://schemas.microsoft.com/office/powerpoint/2010/main" val="3419340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NAWCA priority</a:t>
            </a:r>
            <a:r>
              <a:rPr lang="en-US" sz="1200" kern="1200" baseline="0" dirty="0" smtClean="0">
                <a:solidFill>
                  <a:schemeClr val="tx1"/>
                </a:solidFill>
                <a:effectLst/>
                <a:latin typeface="+mn-lt"/>
                <a:ea typeface="+mn-ea"/>
                <a:cs typeface="+mn-cs"/>
              </a:rPr>
              <a:t> areas were developed as an interim tool based on information acquired from the IBAs and information from regional working groups.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---Developed criteria for breeding colonial </a:t>
            </a:r>
            <a:r>
              <a:rPr lang="en-US" sz="1200" kern="1200" baseline="0" dirty="0" err="1" smtClean="0">
                <a:solidFill>
                  <a:schemeClr val="tx1"/>
                </a:solidFill>
                <a:effectLst/>
                <a:latin typeface="+mn-lt"/>
                <a:ea typeface="+mn-ea"/>
                <a:cs typeface="+mn-cs"/>
              </a:rPr>
              <a:t>waterbirds</a:t>
            </a:r>
            <a:r>
              <a:rPr lang="en-US" sz="1200" kern="1200" baseline="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---Criteria for breeding colonial </a:t>
            </a:r>
            <a:r>
              <a:rPr lang="en-US" dirty="0" err="1" smtClean="0"/>
              <a:t>waterbirds</a:t>
            </a:r>
            <a:r>
              <a:rPr lang="en-US" dirty="0" smtClean="0"/>
              <a:t> includes:</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dirty="0" smtClean="0"/>
              <a:t>Species diversity</a:t>
            </a:r>
          </a:p>
          <a:p>
            <a:pPr marL="628650" lvl="1" indent="-171450">
              <a:buFont typeface="Arial" panose="020B0604020202020204" pitchFamily="34" charset="0"/>
              <a:buChar char="•"/>
            </a:pPr>
            <a:r>
              <a:rPr lang="en-US" dirty="0" smtClean="0"/>
              <a:t>Number of species for which the BCR is considered an area of high importance</a:t>
            </a:r>
          </a:p>
          <a:p>
            <a:pPr marL="628650" lvl="1" indent="-171450">
              <a:buFont typeface="Arial" panose="020B0604020202020204" pitchFamily="34" charset="0"/>
              <a:buChar char="•"/>
            </a:pPr>
            <a:r>
              <a:rPr lang="en-US" dirty="0" smtClean="0"/>
              <a:t>Number of high priority species (highly imperiled or high concern) for which the BCR is an area of high importance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r>
              <a:rPr lang="en-US" dirty="0" smtClean="0"/>
              <a:t>Priority areas from NAWMP and Shorebird Plan were selected for non-colonial </a:t>
            </a:r>
            <a:r>
              <a:rPr lang="en-US" dirty="0" err="1" smtClean="0"/>
              <a:t>waterbirds</a:t>
            </a:r>
            <a:r>
              <a:rPr lang="en-US" dirty="0" smtClean="0"/>
              <a:t> and wintering </a:t>
            </a:r>
            <a:r>
              <a:rPr lang="en-US" dirty="0" err="1" smtClean="0"/>
              <a:t>waterbirds</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---Only the coastal areas from the BCRs of national importance were included in the priority areas.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entire Eastern Shore is part of the larger Atlantic Coast Region and Florida priority area</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59D68C7-D306-48FA-B2AD-3C2A6B83BA19}" type="slidenum">
              <a:rPr lang="en-US" smtClean="0"/>
              <a:t>9</a:t>
            </a:fld>
            <a:endParaRPr lang="en-US"/>
          </a:p>
        </p:txBody>
      </p:sp>
    </p:spTree>
    <p:extLst>
      <p:ext uri="{BB962C8B-B14F-4D97-AF65-F5344CB8AC3E}">
        <p14:creationId xmlns:p14="http://schemas.microsoft.com/office/powerpoint/2010/main" val="2075646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99BA8CF2-19C8-490F-BCE2-935C3E2C794C}" type="datetimeFigureOut">
              <a:rPr lang="en-US" smtClean="0"/>
              <a:t>7/30/2013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FA25CA9-1370-4B08-B5EE-9CFD6753F10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BA8CF2-19C8-490F-BCE2-935C3E2C794C}" type="datetimeFigureOut">
              <a:rPr lang="en-US" smtClean="0"/>
              <a:t>7/30/2013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25CA9-1370-4B08-B5EE-9CFD6753F10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99BA8CF2-19C8-490F-BCE2-935C3E2C794C}" type="datetimeFigureOut">
              <a:rPr lang="en-US" smtClean="0"/>
              <a:t>7/30/2013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9FA25CA9-1370-4B08-B5EE-9CFD6753F10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9BA8CF2-19C8-490F-BCE2-935C3E2C794C}" type="datetimeFigureOut">
              <a:rPr lang="en-US" smtClean="0"/>
              <a:t>7/30/2013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FA25CA9-1370-4B08-B5EE-9CFD6753F10E}"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99BA8CF2-19C8-490F-BCE2-935C3E2C794C}" type="datetimeFigureOut">
              <a:rPr lang="en-US" smtClean="0"/>
              <a:t>7/30/2013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FA25CA9-1370-4B08-B5EE-9CFD6753F10E}"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99BA8CF2-19C8-490F-BCE2-935C3E2C794C}" type="datetimeFigureOut">
              <a:rPr lang="en-US" smtClean="0"/>
              <a:t>7/30/2013</a:t>
            </a:fld>
            <a:endParaRPr lang="en-US"/>
          </a:p>
        </p:txBody>
      </p:sp>
      <p:sp>
        <p:nvSpPr>
          <p:cNvPr id="10" name="Slide Number Placeholder 9"/>
          <p:cNvSpPr>
            <a:spLocks noGrp="1"/>
          </p:cNvSpPr>
          <p:nvPr>
            <p:ph type="sldNum" sz="quarter" idx="16"/>
          </p:nvPr>
        </p:nvSpPr>
        <p:spPr/>
        <p:txBody>
          <a:bodyPr rtlCol="0"/>
          <a:lstStyle/>
          <a:p>
            <a:fld id="{9FA25CA9-1370-4B08-B5EE-9CFD6753F10E}"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99BA8CF2-19C8-490F-BCE2-935C3E2C794C}" type="datetimeFigureOut">
              <a:rPr lang="en-US" smtClean="0"/>
              <a:t>7/30/2013</a:t>
            </a:fld>
            <a:endParaRPr lang="en-US"/>
          </a:p>
        </p:txBody>
      </p:sp>
      <p:sp>
        <p:nvSpPr>
          <p:cNvPr id="12" name="Slide Number Placeholder 11"/>
          <p:cNvSpPr>
            <a:spLocks noGrp="1"/>
          </p:cNvSpPr>
          <p:nvPr>
            <p:ph type="sldNum" sz="quarter" idx="16"/>
          </p:nvPr>
        </p:nvSpPr>
        <p:spPr/>
        <p:txBody>
          <a:bodyPr rtlCol="0"/>
          <a:lstStyle/>
          <a:p>
            <a:fld id="{9FA25CA9-1370-4B08-B5EE-9CFD6753F10E}"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9BA8CF2-19C8-490F-BCE2-935C3E2C794C}" type="datetimeFigureOut">
              <a:rPr lang="en-US" smtClean="0"/>
              <a:t>7/30/2013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FA25CA9-1370-4B08-B5EE-9CFD6753F10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BA8CF2-19C8-490F-BCE2-935C3E2C794C}" type="datetimeFigureOut">
              <a:rPr lang="en-US" smtClean="0"/>
              <a:t>7/30/2013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9FA25CA9-1370-4B08-B5EE-9CFD6753F10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9BA8CF2-19C8-490F-BCE2-935C3E2C794C}" type="datetimeFigureOut">
              <a:rPr lang="en-US" smtClean="0"/>
              <a:t>7/30/2013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9FA25CA9-1370-4B08-B5EE-9CFD6753F10E}"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99BA8CF2-19C8-490F-BCE2-935C3E2C794C}" type="datetimeFigureOut">
              <a:rPr lang="en-US" smtClean="0"/>
              <a:t>7/30/2013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FA25CA9-1370-4B08-B5EE-9CFD6753F10E}"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9BA8CF2-19C8-490F-BCE2-935C3E2C794C}" type="datetimeFigureOut">
              <a:rPr lang="en-US" smtClean="0"/>
              <a:t>7/30/2013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FA25CA9-1370-4B08-B5EE-9CFD6753F10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fishwild.vt.edu/faculty/karpanty/shorebirds.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web4.audubon.org/bird/iba/prioritizedibas.ht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g"/><Relationship Id="rId7"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gif"/><Relationship Id="rId4" Type="http://schemas.openxmlformats.org/officeDocument/2006/relationships/image" Target="../media/image4.jp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4114800"/>
            <a:ext cx="6248400" cy="1828800"/>
          </a:xfrm>
        </p:spPr>
        <p:txBody>
          <a:bodyPr>
            <a:noAutofit/>
          </a:bodyPr>
          <a:lstStyle/>
          <a:p>
            <a:r>
              <a:rPr lang="en-US" sz="3600" dirty="0" smtClean="0">
                <a:solidFill>
                  <a:schemeClr val="tx1"/>
                </a:solidFill>
              </a:rPr>
              <a:t>Identification of Priority Parcels for Habitat Protection on the Eastern Shore of Virginia</a:t>
            </a:r>
            <a:endParaRPr lang="en-US" sz="3600" dirty="0">
              <a:solidFill>
                <a:schemeClr val="tx1"/>
              </a:solidFill>
            </a:endParaRPr>
          </a:p>
        </p:txBody>
      </p:sp>
      <p:sp>
        <p:nvSpPr>
          <p:cNvPr id="3" name="Subtitle 2"/>
          <p:cNvSpPr>
            <a:spLocks noGrp="1"/>
          </p:cNvSpPr>
          <p:nvPr>
            <p:ph type="subTitle" idx="1"/>
          </p:nvPr>
        </p:nvSpPr>
        <p:spPr/>
        <p:txBody>
          <a:bodyPr/>
          <a:lstStyle/>
          <a:p>
            <a:r>
              <a:rPr lang="en-US" dirty="0" smtClean="0"/>
              <a:t>Jessica Rhodes</a:t>
            </a:r>
          </a:p>
        </p:txBody>
      </p:sp>
    </p:spTree>
    <p:extLst>
      <p:ext uri="{BB962C8B-B14F-4D97-AF65-F5344CB8AC3E}">
        <p14:creationId xmlns:p14="http://schemas.microsoft.com/office/powerpoint/2010/main" val="27574680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Area Overlap</a:t>
            </a:r>
            <a:endParaRPr lang="en-US" dirty="0"/>
          </a:p>
        </p:txBody>
      </p:sp>
      <p:pic>
        <p:nvPicPr>
          <p:cNvPr id="4" name="Content Placeholder 3"/>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295400" y="1556183"/>
            <a:ext cx="6836522" cy="5282767"/>
          </a:xfrm>
        </p:spPr>
      </p:pic>
    </p:spTree>
    <p:extLst>
      <p:ext uri="{BB962C8B-B14F-4D97-AF65-F5344CB8AC3E}">
        <p14:creationId xmlns:p14="http://schemas.microsoft.com/office/powerpoint/2010/main" val="3790011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Goals</a:t>
            </a:r>
            <a:endParaRPr lang="en-US" dirty="0"/>
          </a:p>
        </p:txBody>
      </p:sp>
      <p:sp>
        <p:nvSpPr>
          <p:cNvPr id="3" name="Content Placeholder 2"/>
          <p:cNvSpPr>
            <a:spLocks noGrp="1"/>
          </p:cNvSpPr>
          <p:nvPr>
            <p:ph sz="quarter" idx="1"/>
          </p:nvPr>
        </p:nvSpPr>
        <p:spPr>
          <a:xfrm>
            <a:off x="612648" y="1600200"/>
            <a:ext cx="3349752" cy="4572000"/>
          </a:xfrm>
        </p:spPr>
        <p:txBody>
          <a:bodyPr>
            <a:normAutofit fontScale="85000" lnSpcReduction="20000"/>
          </a:bodyPr>
          <a:lstStyle/>
          <a:p>
            <a:r>
              <a:rPr lang="en-US" dirty="0"/>
              <a:t>Identify and </a:t>
            </a:r>
            <a:r>
              <a:rPr lang="en-US" dirty="0" smtClean="0"/>
              <a:t>prioritize </a:t>
            </a:r>
            <a:r>
              <a:rPr lang="en-US" dirty="0"/>
              <a:t>parcels for habitat </a:t>
            </a:r>
            <a:r>
              <a:rPr lang="en-US" dirty="0" smtClean="0"/>
              <a:t>protection based on importance to migratory birds</a:t>
            </a:r>
          </a:p>
          <a:p>
            <a:r>
              <a:rPr lang="en-US" dirty="0"/>
              <a:t>D</a:t>
            </a:r>
            <a:r>
              <a:rPr lang="en-US" dirty="0" smtClean="0"/>
              <a:t>evelop </a:t>
            </a:r>
            <a:r>
              <a:rPr lang="en-US" dirty="0"/>
              <a:t>an interactive web mapping application which will incorporate existing data layers with the prioritized parcels identified in my analysis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3420" y="2184400"/>
            <a:ext cx="4736999" cy="3149600"/>
          </a:xfrm>
          <a:prstGeom prst="rect">
            <a:avLst/>
          </a:prstGeom>
        </p:spPr>
      </p:pic>
    </p:spTree>
    <p:extLst>
      <p:ext uri="{BB962C8B-B14F-4D97-AF65-F5344CB8AC3E}">
        <p14:creationId xmlns:p14="http://schemas.microsoft.com/office/powerpoint/2010/main" val="28636404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Objectives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Develop potential habitat distribution layer for each response guild</a:t>
            </a:r>
          </a:p>
          <a:p>
            <a:r>
              <a:rPr lang="en-US" dirty="0" smtClean="0"/>
              <a:t>Identify non-protected parcels within the study area</a:t>
            </a:r>
          </a:p>
          <a:p>
            <a:r>
              <a:rPr lang="en-US" dirty="0" smtClean="0"/>
              <a:t>Determine acres of currently protected lands for each guild and compare it to management goals</a:t>
            </a:r>
          </a:p>
          <a:p>
            <a:r>
              <a:rPr lang="en-US" dirty="0" smtClean="0"/>
              <a:t>Calculate cost associated with habitat protection</a:t>
            </a:r>
          </a:p>
          <a:p>
            <a:r>
              <a:rPr lang="en-US" dirty="0" smtClean="0"/>
              <a:t>Identify parcels vulnerable to sea level rise</a:t>
            </a:r>
          </a:p>
          <a:p>
            <a:r>
              <a:rPr lang="en-US" dirty="0" smtClean="0"/>
              <a:t>Create a habitat protection prioritization strategy for non-protected parcels</a:t>
            </a:r>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val="2542888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Web Mapping Application Objectives</a:t>
            </a:r>
            <a:endParaRPr lang="en-US" dirty="0"/>
          </a:p>
        </p:txBody>
      </p:sp>
      <p:sp>
        <p:nvSpPr>
          <p:cNvPr id="3" name="Content Placeholder 2"/>
          <p:cNvSpPr>
            <a:spLocks noGrp="1"/>
          </p:cNvSpPr>
          <p:nvPr>
            <p:ph sz="quarter" idx="1"/>
          </p:nvPr>
        </p:nvSpPr>
        <p:spPr/>
        <p:txBody>
          <a:bodyPr>
            <a:normAutofit lnSpcReduction="10000"/>
          </a:bodyPr>
          <a:lstStyle/>
          <a:p>
            <a:r>
              <a:rPr lang="en-US" dirty="0"/>
              <a:t>C</a:t>
            </a:r>
            <a:r>
              <a:rPr lang="en-US" dirty="0" smtClean="0"/>
              <a:t>reate </a:t>
            </a:r>
            <a:r>
              <a:rPr lang="en-US" dirty="0"/>
              <a:t>an interactive web map which will allow users </a:t>
            </a:r>
            <a:r>
              <a:rPr lang="en-US" dirty="0" smtClean="0"/>
              <a:t>to:</a:t>
            </a:r>
          </a:p>
          <a:p>
            <a:pPr lvl="1">
              <a:buFont typeface="Arial" panose="020B0604020202020204" pitchFamily="34" charset="0"/>
              <a:buChar char="•"/>
            </a:pPr>
            <a:r>
              <a:rPr lang="en-US" dirty="0" smtClean="0"/>
              <a:t>View </a:t>
            </a:r>
            <a:r>
              <a:rPr lang="en-US" dirty="0"/>
              <a:t>the prioritized parcels alongside the existing data </a:t>
            </a:r>
            <a:r>
              <a:rPr lang="en-US" dirty="0" smtClean="0"/>
              <a:t>layers</a:t>
            </a:r>
          </a:p>
          <a:p>
            <a:pPr lvl="1">
              <a:buFont typeface="Arial" panose="020B0604020202020204" pitchFamily="34" charset="0"/>
              <a:buChar char="•"/>
            </a:pPr>
            <a:r>
              <a:rPr lang="en-US" dirty="0"/>
              <a:t>P</a:t>
            </a:r>
            <a:r>
              <a:rPr lang="en-US" dirty="0" smtClean="0"/>
              <a:t>erform </a:t>
            </a:r>
            <a:r>
              <a:rPr lang="en-US" dirty="0"/>
              <a:t>queries to display only the data of </a:t>
            </a:r>
            <a:r>
              <a:rPr lang="en-US" dirty="0" smtClean="0"/>
              <a:t>interest</a:t>
            </a:r>
          </a:p>
          <a:p>
            <a:pPr lvl="1">
              <a:buFont typeface="Arial" panose="020B0604020202020204" pitchFamily="34" charset="0"/>
              <a:buChar char="•"/>
            </a:pPr>
            <a:r>
              <a:rPr lang="en-US" dirty="0"/>
              <a:t>C</a:t>
            </a:r>
            <a:r>
              <a:rPr lang="en-US" dirty="0" smtClean="0"/>
              <a:t>reate </a:t>
            </a:r>
            <a:r>
              <a:rPr lang="en-US" dirty="0"/>
              <a:t>printable </a:t>
            </a:r>
            <a:r>
              <a:rPr lang="en-US" dirty="0" smtClean="0"/>
              <a:t>maps</a:t>
            </a:r>
          </a:p>
          <a:p>
            <a:pPr lvl="1">
              <a:buFont typeface="Arial" panose="020B0604020202020204" pitchFamily="34" charset="0"/>
              <a:buChar char="•"/>
            </a:pPr>
            <a:r>
              <a:rPr lang="en-US" dirty="0"/>
              <a:t>E</a:t>
            </a:r>
            <a:r>
              <a:rPr lang="en-US" dirty="0" smtClean="0"/>
              <a:t>xport </a:t>
            </a:r>
            <a:r>
              <a:rPr lang="en-US" dirty="0"/>
              <a:t>data </a:t>
            </a:r>
            <a:r>
              <a:rPr lang="en-US" dirty="0" smtClean="0"/>
              <a:t>layers</a:t>
            </a:r>
          </a:p>
          <a:p>
            <a:pPr lvl="1">
              <a:buFont typeface="Arial" panose="020B0604020202020204" pitchFamily="34" charset="0"/>
              <a:buChar char="•"/>
            </a:pPr>
            <a:r>
              <a:rPr lang="en-US" dirty="0"/>
              <a:t>C</a:t>
            </a:r>
            <a:r>
              <a:rPr lang="en-US" dirty="0" smtClean="0"/>
              <a:t>ompare </a:t>
            </a:r>
            <a:r>
              <a:rPr lang="en-US" dirty="0"/>
              <a:t>currently protected habitat acres to acres identified in the analysis and determine if protection goals can be achieved</a:t>
            </a:r>
          </a:p>
        </p:txBody>
      </p:sp>
    </p:spTree>
    <p:extLst>
      <p:ext uri="{BB962C8B-B14F-4D97-AF65-F5344CB8AC3E}">
        <p14:creationId xmlns:p14="http://schemas.microsoft.com/office/powerpoint/2010/main" val="3625892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Area</a:t>
            </a:r>
            <a:endParaRPr lang="en-US" dirty="0"/>
          </a:p>
        </p:txBody>
      </p:sp>
      <p:sp>
        <p:nvSpPr>
          <p:cNvPr id="3" name="Content Placeholder 2"/>
          <p:cNvSpPr>
            <a:spLocks noGrp="1"/>
          </p:cNvSpPr>
          <p:nvPr>
            <p:ph sz="quarter" idx="1"/>
          </p:nvPr>
        </p:nvSpPr>
        <p:spPr>
          <a:xfrm>
            <a:off x="457200" y="1600200"/>
            <a:ext cx="4114800" cy="4572000"/>
          </a:xfrm>
        </p:spPr>
        <p:txBody>
          <a:bodyPr>
            <a:normAutofit fontScale="85000" lnSpcReduction="20000"/>
          </a:bodyPr>
          <a:lstStyle/>
          <a:p>
            <a:r>
              <a:rPr lang="en-US" dirty="0" smtClean="0"/>
              <a:t>425,505 acres</a:t>
            </a:r>
          </a:p>
          <a:p>
            <a:r>
              <a:rPr lang="en-US" dirty="0" smtClean="0"/>
              <a:t>Agricultural and </a:t>
            </a:r>
            <a:r>
              <a:rPr lang="en-US" dirty="0" err="1" smtClean="0"/>
              <a:t>aquacultural</a:t>
            </a:r>
            <a:r>
              <a:rPr lang="en-US" dirty="0" smtClean="0"/>
              <a:t> community</a:t>
            </a:r>
          </a:p>
          <a:p>
            <a:r>
              <a:rPr lang="en-US" dirty="0" smtClean="0"/>
              <a:t>Historically hardwood dominated forest with interspersed marshes and wetlands</a:t>
            </a:r>
          </a:p>
          <a:p>
            <a:r>
              <a:rPr lang="en-US" dirty="0" smtClean="0"/>
              <a:t>International Biosphere Reserve</a:t>
            </a:r>
          </a:p>
          <a:p>
            <a:r>
              <a:rPr lang="en-US" dirty="0" smtClean="0"/>
              <a:t>Western Hemisphere Shorebird Network Site</a:t>
            </a:r>
          </a:p>
          <a:p>
            <a:r>
              <a:rPr lang="en-US" dirty="0" smtClean="0"/>
              <a:t>Globally important migration corridor</a:t>
            </a:r>
            <a:endParaRPr lang="en-US" dirty="0"/>
          </a:p>
        </p:txBody>
      </p:sp>
      <p:sp>
        <p:nvSpPr>
          <p:cNvPr id="4" name="TextBox 3"/>
          <p:cNvSpPr txBox="1"/>
          <p:nvPr/>
        </p:nvSpPr>
        <p:spPr>
          <a:xfrm>
            <a:off x="4953000" y="1600200"/>
            <a:ext cx="3657600" cy="369332"/>
          </a:xfrm>
          <a:prstGeom prst="rect">
            <a:avLst/>
          </a:prstGeom>
          <a:noFill/>
        </p:spPr>
        <p:txBody>
          <a:bodyPr wrap="square" rtlCol="0">
            <a:spAutoFit/>
          </a:bodyPr>
          <a:lstStyle/>
          <a:p>
            <a:r>
              <a:rPr lang="en-US" dirty="0" smtClean="0"/>
              <a:t>Insert study area map</a:t>
            </a: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4572000" y="1654628"/>
            <a:ext cx="4191000" cy="5002332"/>
          </a:xfrm>
          <a:prstGeom prst="rect">
            <a:avLst/>
          </a:prstGeom>
        </p:spPr>
      </p:pic>
    </p:spTree>
    <p:extLst>
      <p:ext uri="{BB962C8B-B14F-4D97-AF65-F5344CB8AC3E}">
        <p14:creationId xmlns:p14="http://schemas.microsoft.com/office/powerpoint/2010/main" val="42445443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Protected Lands on the Eastern Shore</a:t>
            </a:r>
            <a:endParaRPr lang="en-US" dirty="0"/>
          </a:p>
        </p:txBody>
      </p:sp>
      <p:sp>
        <p:nvSpPr>
          <p:cNvPr id="3" name="Content Placeholder 2"/>
          <p:cNvSpPr>
            <a:spLocks noGrp="1"/>
          </p:cNvSpPr>
          <p:nvPr>
            <p:ph sz="quarter" idx="1"/>
          </p:nvPr>
        </p:nvSpPr>
        <p:spPr>
          <a:xfrm>
            <a:off x="457200" y="1600201"/>
            <a:ext cx="4572000" cy="4648200"/>
          </a:xfrm>
        </p:spPr>
        <p:txBody>
          <a:bodyPr>
            <a:normAutofit fontScale="85000" lnSpcReduction="10000"/>
          </a:bodyPr>
          <a:lstStyle/>
          <a:p>
            <a:r>
              <a:rPr lang="en-US" dirty="0" smtClean="0"/>
              <a:t>124,144 acres (29%) currently protected</a:t>
            </a:r>
          </a:p>
          <a:p>
            <a:r>
              <a:rPr lang="en-US" dirty="0" smtClean="0"/>
              <a:t>21,158 acres permanently protected with ecological disturbance events allowed</a:t>
            </a:r>
          </a:p>
          <a:p>
            <a:r>
              <a:rPr lang="en-US" dirty="0" smtClean="0"/>
              <a:t>26,209 acres permanently protected, ecological disturbance events suppressed</a:t>
            </a:r>
          </a:p>
          <a:p>
            <a:r>
              <a:rPr lang="en-US" dirty="0" smtClean="0"/>
              <a:t>71,151 acres protected but subject to extractive uses</a:t>
            </a:r>
          </a:p>
          <a:p>
            <a:r>
              <a:rPr lang="en-US" dirty="0" smtClean="0"/>
              <a:t>5,625 acres protected through easements</a:t>
            </a:r>
          </a:p>
          <a:p>
            <a:endParaRPr lang="en-US" dirty="0" smtClean="0"/>
          </a:p>
          <a:p>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5024167" y="1676400"/>
            <a:ext cx="3686352" cy="4920343"/>
          </a:xfrm>
          <a:prstGeom prst="rect">
            <a:avLst/>
          </a:prstGeom>
        </p:spPr>
      </p:pic>
    </p:spTree>
    <p:extLst>
      <p:ext uri="{BB962C8B-B14F-4D97-AF65-F5344CB8AC3E}">
        <p14:creationId xmlns:p14="http://schemas.microsoft.com/office/powerpoint/2010/main" val="42400339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Ownership of Protected Lands</a:t>
            </a:r>
            <a:endParaRPr lang="en-US" dirty="0"/>
          </a:p>
        </p:txBody>
      </p:sp>
      <p:sp>
        <p:nvSpPr>
          <p:cNvPr id="3" name="Content Placeholder 2"/>
          <p:cNvSpPr>
            <a:spLocks noGrp="1"/>
          </p:cNvSpPr>
          <p:nvPr>
            <p:ph sz="quarter" idx="1"/>
          </p:nvPr>
        </p:nvSpPr>
        <p:spPr>
          <a:xfrm>
            <a:off x="612648" y="1600200"/>
            <a:ext cx="4416552" cy="4876800"/>
          </a:xfrm>
        </p:spPr>
        <p:txBody>
          <a:bodyPr>
            <a:normAutofit fontScale="92500" lnSpcReduction="20000"/>
          </a:bodyPr>
          <a:lstStyle/>
          <a:p>
            <a:r>
              <a:rPr lang="en-US" dirty="0" smtClean="0"/>
              <a:t>Three National Wildlife Refuges</a:t>
            </a:r>
          </a:p>
          <a:p>
            <a:r>
              <a:rPr lang="en-US" dirty="0" smtClean="0"/>
              <a:t>Seaside barrier islands and seaside farms owned/managed by TNC</a:t>
            </a:r>
          </a:p>
          <a:p>
            <a:r>
              <a:rPr lang="en-US" dirty="0" smtClean="0"/>
              <a:t>Four Wildlife Management Areas</a:t>
            </a:r>
          </a:p>
          <a:p>
            <a:r>
              <a:rPr lang="en-US" dirty="0" smtClean="0"/>
              <a:t>One state park</a:t>
            </a:r>
          </a:p>
          <a:p>
            <a:r>
              <a:rPr lang="en-US" dirty="0" smtClean="0"/>
              <a:t>Two natural areas</a:t>
            </a:r>
          </a:p>
          <a:p>
            <a:r>
              <a:rPr lang="en-US" dirty="0" smtClean="0"/>
              <a:t>Barrier Island owned by Department of Conservation and Recreation</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828800"/>
            <a:ext cx="3494087"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93628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 Cover on the Eastern Shore</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191069871"/>
              </p:ext>
            </p:extLst>
          </p:nvPr>
        </p:nvGraphicFramePr>
        <p:xfrm>
          <a:off x="1877378" y="1600200"/>
          <a:ext cx="5971221" cy="5029202"/>
        </p:xfrm>
        <a:graphic>
          <a:graphicData uri="http://schemas.openxmlformats.org/drawingml/2006/table">
            <a:tbl>
              <a:tblPr firstRow="1" firstCol="1" bandRow="1">
                <a:tableStyleId>{B301B821-A1FF-4177-AEE7-76D212191A09}</a:tableStyleId>
              </a:tblPr>
              <a:tblGrid>
                <a:gridCol w="4457506"/>
                <a:gridCol w="746481"/>
                <a:gridCol w="767234"/>
              </a:tblGrid>
              <a:tr h="194246">
                <a:tc>
                  <a:txBody>
                    <a:bodyPr/>
                    <a:lstStyle/>
                    <a:p>
                      <a:pPr marL="0" marR="0">
                        <a:lnSpc>
                          <a:spcPct val="115000"/>
                        </a:lnSpc>
                        <a:spcBef>
                          <a:spcPts val="0"/>
                        </a:spcBef>
                        <a:spcAft>
                          <a:spcPts val="0"/>
                        </a:spcAft>
                      </a:pPr>
                      <a:r>
                        <a:rPr lang="en-US" sz="1000" dirty="0">
                          <a:effectLst/>
                        </a:rPr>
                        <a:t>SE GAP </a:t>
                      </a:r>
                      <a:r>
                        <a:rPr lang="en-US" sz="1000" dirty="0" smtClean="0">
                          <a:effectLst/>
                        </a:rPr>
                        <a:t>Land Cover </a:t>
                      </a:r>
                      <a:r>
                        <a:rPr lang="en-US" sz="1000" dirty="0">
                          <a:effectLst/>
                        </a:rPr>
                        <a:t>Type</a:t>
                      </a:r>
                      <a:endParaRPr lang="en-US" sz="1000" dirty="0">
                        <a:effectLst/>
                        <a:latin typeface="Calibri"/>
                        <a:ea typeface="Calibri"/>
                        <a:cs typeface="Times New Roman"/>
                      </a:endParaRPr>
                    </a:p>
                  </a:txBody>
                  <a:tcPr marL="63972" marR="63972" marT="0" marB="0" anchor="b">
                    <a:solidFill>
                      <a:schemeClr val="accent1">
                        <a:lumMod val="75000"/>
                      </a:schemeClr>
                    </a:solidFill>
                  </a:tcPr>
                </a:tc>
                <a:tc>
                  <a:txBody>
                    <a:bodyPr/>
                    <a:lstStyle/>
                    <a:p>
                      <a:pPr marL="0" marR="0">
                        <a:lnSpc>
                          <a:spcPct val="115000"/>
                        </a:lnSpc>
                        <a:spcBef>
                          <a:spcPts val="0"/>
                        </a:spcBef>
                        <a:spcAft>
                          <a:spcPts val="0"/>
                        </a:spcAft>
                      </a:pPr>
                      <a:r>
                        <a:rPr lang="en-US" sz="1000" dirty="0">
                          <a:effectLst/>
                        </a:rPr>
                        <a:t>Acres</a:t>
                      </a:r>
                      <a:endParaRPr lang="en-US" sz="1000" dirty="0">
                        <a:effectLst/>
                        <a:latin typeface="Calibri"/>
                        <a:ea typeface="Calibri"/>
                        <a:cs typeface="Times New Roman"/>
                      </a:endParaRPr>
                    </a:p>
                  </a:txBody>
                  <a:tcPr marL="63972" marR="63972" marT="0" marB="0" anchor="b">
                    <a:solidFill>
                      <a:schemeClr val="accent1">
                        <a:lumMod val="75000"/>
                      </a:schemeClr>
                    </a:solidFill>
                  </a:tcPr>
                </a:tc>
                <a:tc>
                  <a:txBody>
                    <a:bodyPr/>
                    <a:lstStyle/>
                    <a:p>
                      <a:pPr marL="0" marR="0">
                        <a:lnSpc>
                          <a:spcPct val="115000"/>
                        </a:lnSpc>
                        <a:spcBef>
                          <a:spcPts val="0"/>
                        </a:spcBef>
                        <a:spcAft>
                          <a:spcPts val="0"/>
                        </a:spcAft>
                      </a:pPr>
                      <a:r>
                        <a:rPr lang="en-US" sz="1000" dirty="0">
                          <a:effectLst/>
                        </a:rPr>
                        <a:t>% of Total</a:t>
                      </a:r>
                      <a:endParaRPr lang="en-US" sz="1000" dirty="0">
                        <a:effectLst/>
                        <a:latin typeface="Calibri"/>
                        <a:ea typeface="Calibri"/>
                        <a:cs typeface="Times New Roman"/>
                      </a:endParaRPr>
                    </a:p>
                  </a:txBody>
                  <a:tcPr marL="63972" marR="63972" marT="0" marB="0" anchor="b">
                    <a:solidFill>
                      <a:schemeClr val="accent1">
                        <a:lumMod val="75000"/>
                      </a:schemeClr>
                    </a:solidFill>
                  </a:tcPr>
                </a:tc>
              </a:tr>
              <a:tr h="367298">
                <a:tc>
                  <a:txBody>
                    <a:bodyPr/>
                    <a:lstStyle/>
                    <a:p>
                      <a:pPr marL="0" marR="0">
                        <a:lnSpc>
                          <a:spcPct val="115000"/>
                        </a:lnSpc>
                        <a:spcBef>
                          <a:spcPts val="0"/>
                        </a:spcBef>
                        <a:spcAft>
                          <a:spcPts val="0"/>
                        </a:spcAft>
                      </a:pPr>
                      <a:r>
                        <a:rPr lang="en-US" sz="1000" dirty="0">
                          <a:effectLst/>
                        </a:rPr>
                        <a:t>Atlantic Coastal Plain Northern Tidal Salt Marsh</a:t>
                      </a:r>
                      <a:endParaRPr lang="en-US" sz="1000" dirty="0">
                        <a:effectLst/>
                        <a:latin typeface="Calibri"/>
                        <a:ea typeface="Calibri"/>
                        <a:cs typeface="Times New Roman"/>
                      </a:endParaRPr>
                    </a:p>
                  </a:txBody>
                  <a:tcPr marL="63972" marR="63972" marT="0" marB="0" anchor="b"/>
                </a:tc>
                <a:tc>
                  <a:txBody>
                    <a:bodyPr/>
                    <a:lstStyle/>
                    <a:p>
                      <a:pPr marL="0" marR="0" algn="r">
                        <a:lnSpc>
                          <a:spcPct val="115000"/>
                        </a:lnSpc>
                        <a:spcBef>
                          <a:spcPts val="0"/>
                        </a:spcBef>
                        <a:spcAft>
                          <a:spcPts val="0"/>
                        </a:spcAft>
                      </a:pPr>
                      <a:r>
                        <a:rPr lang="en-US" sz="1000">
                          <a:effectLst/>
                        </a:rPr>
                        <a:t>102510.45</a:t>
                      </a:r>
                      <a:endParaRPr lang="en-US" sz="1000">
                        <a:effectLst/>
                        <a:latin typeface="Calibri"/>
                        <a:ea typeface="Calibri"/>
                        <a:cs typeface="Times New Roman"/>
                      </a:endParaRPr>
                    </a:p>
                  </a:txBody>
                  <a:tcPr marL="63972" marR="63972" marT="0" marB="0" anchor="b"/>
                </a:tc>
                <a:tc>
                  <a:txBody>
                    <a:bodyPr/>
                    <a:lstStyle/>
                    <a:p>
                      <a:pPr marL="0" marR="0" algn="r">
                        <a:lnSpc>
                          <a:spcPct val="115000"/>
                        </a:lnSpc>
                        <a:spcBef>
                          <a:spcPts val="0"/>
                        </a:spcBef>
                        <a:spcAft>
                          <a:spcPts val="0"/>
                        </a:spcAft>
                      </a:pPr>
                      <a:r>
                        <a:rPr lang="en-US" sz="1000">
                          <a:effectLst/>
                        </a:rPr>
                        <a:t>24.46</a:t>
                      </a:r>
                      <a:endParaRPr lang="en-US" sz="1000">
                        <a:effectLst/>
                        <a:latin typeface="Calibri"/>
                        <a:ea typeface="Calibri"/>
                        <a:cs typeface="Times New Roman"/>
                      </a:endParaRPr>
                    </a:p>
                  </a:txBody>
                  <a:tcPr marL="63972" marR="63972" marT="0" marB="0" anchor="b"/>
                </a:tc>
              </a:tr>
              <a:tr h="194246">
                <a:tc>
                  <a:txBody>
                    <a:bodyPr/>
                    <a:lstStyle/>
                    <a:p>
                      <a:pPr marL="0" marR="0">
                        <a:lnSpc>
                          <a:spcPct val="115000"/>
                        </a:lnSpc>
                        <a:spcBef>
                          <a:spcPts val="0"/>
                        </a:spcBef>
                        <a:spcAft>
                          <a:spcPts val="0"/>
                        </a:spcAft>
                      </a:pPr>
                      <a:r>
                        <a:rPr lang="en-US" sz="1000" dirty="0">
                          <a:effectLst/>
                        </a:rPr>
                        <a:t>Row Crop</a:t>
                      </a:r>
                      <a:endParaRPr lang="en-US" sz="1000" dirty="0">
                        <a:effectLst/>
                        <a:latin typeface="Calibri"/>
                        <a:ea typeface="Calibri"/>
                        <a:cs typeface="Times New Roman"/>
                      </a:endParaRPr>
                    </a:p>
                  </a:txBody>
                  <a:tcPr marL="63972" marR="63972" marT="0" marB="0" anchor="b"/>
                </a:tc>
                <a:tc>
                  <a:txBody>
                    <a:bodyPr/>
                    <a:lstStyle/>
                    <a:p>
                      <a:pPr marL="0" marR="0" algn="r">
                        <a:lnSpc>
                          <a:spcPct val="115000"/>
                        </a:lnSpc>
                        <a:spcBef>
                          <a:spcPts val="0"/>
                        </a:spcBef>
                        <a:spcAft>
                          <a:spcPts val="0"/>
                        </a:spcAft>
                      </a:pPr>
                      <a:r>
                        <a:rPr lang="en-US" sz="1000">
                          <a:effectLst/>
                        </a:rPr>
                        <a:t>97804.91</a:t>
                      </a:r>
                      <a:endParaRPr lang="en-US" sz="1000">
                        <a:effectLst/>
                        <a:latin typeface="Calibri"/>
                        <a:ea typeface="Calibri"/>
                        <a:cs typeface="Times New Roman"/>
                      </a:endParaRPr>
                    </a:p>
                  </a:txBody>
                  <a:tcPr marL="63972" marR="63972" marT="0" marB="0" anchor="b"/>
                </a:tc>
                <a:tc>
                  <a:txBody>
                    <a:bodyPr/>
                    <a:lstStyle/>
                    <a:p>
                      <a:pPr marL="0" marR="0" algn="r">
                        <a:lnSpc>
                          <a:spcPct val="115000"/>
                        </a:lnSpc>
                        <a:spcBef>
                          <a:spcPts val="0"/>
                        </a:spcBef>
                        <a:spcAft>
                          <a:spcPts val="0"/>
                        </a:spcAft>
                      </a:pPr>
                      <a:r>
                        <a:rPr lang="en-US" sz="1000">
                          <a:effectLst/>
                        </a:rPr>
                        <a:t>23.33</a:t>
                      </a:r>
                      <a:endParaRPr lang="en-US" sz="1000">
                        <a:effectLst/>
                        <a:latin typeface="Calibri"/>
                        <a:ea typeface="Calibri"/>
                        <a:cs typeface="Times New Roman"/>
                      </a:endParaRPr>
                    </a:p>
                  </a:txBody>
                  <a:tcPr marL="63972" marR="63972" marT="0" marB="0" anchor="b"/>
                </a:tc>
              </a:tr>
              <a:tr h="194246">
                <a:tc>
                  <a:txBody>
                    <a:bodyPr/>
                    <a:lstStyle/>
                    <a:p>
                      <a:pPr marL="0" marR="0">
                        <a:lnSpc>
                          <a:spcPct val="115000"/>
                        </a:lnSpc>
                        <a:spcBef>
                          <a:spcPts val="0"/>
                        </a:spcBef>
                        <a:spcAft>
                          <a:spcPts val="0"/>
                        </a:spcAft>
                      </a:pPr>
                      <a:r>
                        <a:rPr lang="en-US" sz="1000" dirty="0">
                          <a:effectLst/>
                        </a:rPr>
                        <a:t>Atlantic Coastal Plain Northern Basin Swamp and Wet Hardwood Forest</a:t>
                      </a:r>
                      <a:endParaRPr lang="en-US" sz="1000" dirty="0">
                        <a:effectLst/>
                        <a:latin typeface="Calibri"/>
                        <a:ea typeface="Calibri"/>
                        <a:cs typeface="Times New Roman"/>
                      </a:endParaRPr>
                    </a:p>
                  </a:txBody>
                  <a:tcPr marL="63972" marR="63972" marT="0" marB="0" anchor="b"/>
                </a:tc>
                <a:tc>
                  <a:txBody>
                    <a:bodyPr/>
                    <a:lstStyle/>
                    <a:p>
                      <a:pPr marL="0" marR="0" algn="r">
                        <a:lnSpc>
                          <a:spcPct val="115000"/>
                        </a:lnSpc>
                        <a:spcBef>
                          <a:spcPts val="0"/>
                        </a:spcBef>
                        <a:spcAft>
                          <a:spcPts val="0"/>
                        </a:spcAft>
                      </a:pPr>
                      <a:r>
                        <a:rPr lang="en-US" sz="1000">
                          <a:effectLst/>
                        </a:rPr>
                        <a:t>60943.81</a:t>
                      </a:r>
                      <a:endParaRPr lang="en-US" sz="1000">
                        <a:effectLst/>
                        <a:latin typeface="Calibri"/>
                        <a:ea typeface="Calibri"/>
                        <a:cs typeface="Times New Roman"/>
                      </a:endParaRPr>
                    </a:p>
                  </a:txBody>
                  <a:tcPr marL="63972" marR="63972" marT="0" marB="0" anchor="b"/>
                </a:tc>
                <a:tc>
                  <a:txBody>
                    <a:bodyPr/>
                    <a:lstStyle/>
                    <a:p>
                      <a:pPr marL="0" marR="0" algn="r">
                        <a:lnSpc>
                          <a:spcPct val="115000"/>
                        </a:lnSpc>
                        <a:spcBef>
                          <a:spcPts val="0"/>
                        </a:spcBef>
                        <a:spcAft>
                          <a:spcPts val="0"/>
                        </a:spcAft>
                      </a:pPr>
                      <a:r>
                        <a:rPr lang="en-US" sz="1000">
                          <a:effectLst/>
                        </a:rPr>
                        <a:t>14.54</a:t>
                      </a:r>
                      <a:endParaRPr lang="en-US" sz="1000">
                        <a:effectLst/>
                        <a:latin typeface="Calibri"/>
                        <a:ea typeface="Calibri"/>
                        <a:cs typeface="Times New Roman"/>
                      </a:endParaRPr>
                    </a:p>
                  </a:txBody>
                  <a:tcPr marL="63972" marR="63972" marT="0" marB="0" anchor="b"/>
                </a:tc>
              </a:tr>
              <a:tr h="194246">
                <a:tc>
                  <a:txBody>
                    <a:bodyPr/>
                    <a:lstStyle/>
                    <a:p>
                      <a:pPr marL="0" marR="0">
                        <a:lnSpc>
                          <a:spcPct val="115000"/>
                        </a:lnSpc>
                        <a:spcBef>
                          <a:spcPts val="0"/>
                        </a:spcBef>
                        <a:spcAft>
                          <a:spcPts val="0"/>
                        </a:spcAft>
                      </a:pPr>
                      <a:r>
                        <a:rPr lang="en-US" sz="1000" dirty="0">
                          <a:effectLst/>
                        </a:rPr>
                        <a:t>Pasture/Hay</a:t>
                      </a:r>
                      <a:endParaRPr lang="en-US" sz="1000" dirty="0">
                        <a:effectLst/>
                        <a:latin typeface="Calibri"/>
                        <a:ea typeface="Calibri"/>
                        <a:cs typeface="Times New Roman"/>
                      </a:endParaRPr>
                    </a:p>
                  </a:txBody>
                  <a:tcPr marL="63972" marR="63972" marT="0" marB="0" anchor="b"/>
                </a:tc>
                <a:tc>
                  <a:txBody>
                    <a:bodyPr/>
                    <a:lstStyle/>
                    <a:p>
                      <a:pPr marL="0" marR="0" algn="r">
                        <a:lnSpc>
                          <a:spcPct val="115000"/>
                        </a:lnSpc>
                        <a:spcBef>
                          <a:spcPts val="0"/>
                        </a:spcBef>
                        <a:spcAft>
                          <a:spcPts val="0"/>
                        </a:spcAft>
                      </a:pPr>
                      <a:r>
                        <a:rPr lang="en-US" sz="1000" dirty="0">
                          <a:effectLst/>
                        </a:rPr>
                        <a:t>41364.40</a:t>
                      </a:r>
                      <a:endParaRPr lang="en-US" sz="1000" dirty="0">
                        <a:effectLst/>
                        <a:latin typeface="Calibri"/>
                        <a:ea typeface="Calibri"/>
                        <a:cs typeface="Times New Roman"/>
                      </a:endParaRPr>
                    </a:p>
                  </a:txBody>
                  <a:tcPr marL="63972" marR="63972" marT="0" marB="0" anchor="b"/>
                </a:tc>
                <a:tc>
                  <a:txBody>
                    <a:bodyPr/>
                    <a:lstStyle/>
                    <a:p>
                      <a:pPr marL="0" marR="0" algn="r">
                        <a:lnSpc>
                          <a:spcPct val="115000"/>
                        </a:lnSpc>
                        <a:spcBef>
                          <a:spcPts val="0"/>
                        </a:spcBef>
                        <a:spcAft>
                          <a:spcPts val="0"/>
                        </a:spcAft>
                      </a:pPr>
                      <a:r>
                        <a:rPr lang="en-US" sz="1000" dirty="0">
                          <a:effectLst/>
                        </a:rPr>
                        <a:t>9.87</a:t>
                      </a:r>
                      <a:endParaRPr lang="en-US" sz="1000" dirty="0">
                        <a:effectLst/>
                        <a:latin typeface="Calibri"/>
                        <a:ea typeface="Calibri"/>
                        <a:cs typeface="Times New Roman"/>
                      </a:endParaRPr>
                    </a:p>
                  </a:txBody>
                  <a:tcPr marL="63972" marR="63972" marT="0" marB="0" anchor="b"/>
                </a:tc>
              </a:tr>
              <a:tr h="194246">
                <a:tc>
                  <a:txBody>
                    <a:bodyPr/>
                    <a:lstStyle/>
                    <a:p>
                      <a:pPr marL="0" marR="0">
                        <a:lnSpc>
                          <a:spcPct val="115000"/>
                        </a:lnSpc>
                        <a:spcBef>
                          <a:spcPts val="0"/>
                        </a:spcBef>
                        <a:spcAft>
                          <a:spcPts val="0"/>
                        </a:spcAft>
                      </a:pPr>
                      <a:r>
                        <a:rPr lang="en-US" sz="1000" dirty="0">
                          <a:effectLst/>
                        </a:rPr>
                        <a:t>Atlantic Coastal Plain Dry and Dry-</a:t>
                      </a:r>
                      <a:r>
                        <a:rPr lang="en-US" sz="1000" dirty="0" err="1">
                          <a:effectLst/>
                        </a:rPr>
                        <a:t>Mesic</a:t>
                      </a:r>
                      <a:r>
                        <a:rPr lang="en-US" sz="1000" dirty="0">
                          <a:effectLst/>
                        </a:rPr>
                        <a:t> Oak Forest</a:t>
                      </a:r>
                      <a:endParaRPr lang="en-US" sz="1000" dirty="0">
                        <a:effectLst/>
                        <a:latin typeface="Calibri"/>
                        <a:ea typeface="Calibri"/>
                        <a:cs typeface="Times New Roman"/>
                      </a:endParaRPr>
                    </a:p>
                  </a:txBody>
                  <a:tcPr marL="63972" marR="63972" marT="0" marB="0" anchor="b"/>
                </a:tc>
                <a:tc>
                  <a:txBody>
                    <a:bodyPr/>
                    <a:lstStyle/>
                    <a:p>
                      <a:pPr marL="0" marR="0" algn="r">
                        <a:lnSpc>
                          <a:spcPct val="115000"/>
                        </a:lnSpc>
                        <a:spcBef>
                          <a:spcPts val="0"/>
                        </a:spcBef>
                        <a:spcAft>
                          <a:spcPts val="0"/>
                        </a:spcAft>
                      </a:pPr>
                      <a:r>
                        <a:rPr lang="en-US" sz="1000">
                          <a:effectLst/>
                        </a:rPr>
                        <a:t>27418.61</a:t>
                      </a:r>
                      <a:endParaRPr lang="en-US" sz="1000">
                        <a:effectLst/>
                        <a:latin typeface="Calibri"/>
                        <a:ea typeface="Calibri"/>
                        <a:cs typeface="Times New Roman"/>
                      </a:endParaRPr>
                    </a:p>
                  </a:txBody>
                  <a:tcPr marL="63972" marR="63972" marT="0" marB="0" anchor="b"/>
                </a:tc>
                <a:tc>
                  <a:txBody>
                    <a:bodyPr/>
                    <a:lstStyle/>
                    <a:p>
                      <a:pPr marL="0" marR="0" algn="r">
                        <a:lnSpc>
                          <a:spcPct val="115000"/>
                        </a:lnSpc>
                        <a:spcBef>
                          <a:spcPts val="0"/>
                        </a:spcBef>
                        <a:spcAft>
                          <a:spcPts val="0"/>
                        </a:spcAft>
                      </a:pPr>
                      <a:r>
                        <a:rPr lang="en-US" sz="1000" dirty="0">
                          <a:effectLst/>
                        </a:rPr>
                        <a:t>6.54</a:t>
                      </a:r>
                      <a:endParaRPr lang="en-US" sz="1000" dirty="0">
                        <a:effectLst/>
                        <a:latin typeface="Calibri"/>
                        <a:ea typeface="Calibri"/>
                        <a:cs typeface="Times New Roman"/>
                      </a:endParaRPr>
                    </a:p>
                  </a:txBody>
                  <a:tcPr marL="63972" marR="63972" marT="0" marB="0" anchor="b"/>
                </a:tc>
              </a:tr>
              <a:tr h="194246">
                <a:tc>
                  <a:txBody>
                    <a:bodyPr/>
                    <a:lstStyle/>
                    <a:p>
                      <a:pPr marL="0" marR="0">
                        <a:lnSpc>
                          <a:spcPct val="115000"/>
                        </a:lnSpc>
                        <a:spcBef>
                          <a:spcPts val="0"/>
                        </a:spcBef>
                        <a:spcAft>
                          <a:spcPts val="0"/>
                        </a:spcAft>
                      </a:pPr>
                      <a:r>
                        <a:rPr lang="en-US" sz="1000" dirty="0">
                          <a:effectLst/>
                        </a:rPr>
                        <a:t>Atlantic Coastal Plain Northern Tidal Wooded Swamp</a:t>
                      </a:r>
                      <a:endParaRPr lang="en-US" sz="1000" dirty="0">
                        <a:effectLst/>
                        <a:latin typeface="Calibri"/>
                        <a:ea typeface="Calibri"/>
                        <a:cs typeface="Times New Roman"/>
                      </a:endParaRPr>
                    </a:p>
                  </a:txBody>
                  <a:tcPr marL="63972" marR="63972" marT="0" marB="0" anchor="b"/>
                </a:tc>
                <a:tc>
                  <a:txBody>
                    <a:bodyPr/>
                    <a:lstStyle/>
                    <a:p>
                      <a:pPr marL="0" marR="0" algn="r">
                        <a:lnSpc>
                          <a:spcPct val="115000"/>
                        </a:lnSpc>
                        <a:spcBef>
                          <a:spcPts val="0"/>
                        </a:spcBef>
                        <a:spcAft>
                          <a:spcPts val="0"/>
                        </a:spcAft>
                      </a:pPr>
                      <a:r>
                        <a:rPr lang="en-US" sz="1000">
                          <a:effectLst/>
                        </a:rPr>
                        <a:t>14460.69</a:t>
                      </a:r>
                      <a:endParaRPr lang="en-US" sz="1000">
                        <a:effectLst/>
                        <a:latin typeface="Calibri"/>
                        <a:ea typeface="Calibri"/>
                        <a:cs typeface="Times New Roman"/>
                      </a:endParaRPr>
                    </a:p>
                  </a:txBody>
                  <a:tcPr marL="63972" marR="63972" marT="0" marB="0" anchor="b"/>
                </a:tc>
                <a:tc>
                  <a:txBody>
                    <a:bodyPr/>
                    <a:lstStyle/>
                    <a:p>
                      <a:pPr marL="0" marR="0" algn="r">
                        <a:lnSpc>
                          <a:spcPct val="115000"/>
                        </a:lnSpc>
                        <a:spcBef>
                          <a:spcPts val="0"/>
                        </a:spcBef>
                        <a:spcAft>
                          <a:spcPts val="0"/>
                        </a:spcAft>
                      </a:pPr>
                      <a:r>
                        <a:rPr lang="en-US" sz="1000" dirty="0">
                          <a:effectLst/>
                        </a:rPr>
                        <a:t>3.45</a:t>
                      </a:r>
                      <a:endParaRPr lang="en-US" sz="1000" dirty="0">
                        <a:effectLst/>
                        <a:latin typeface="Calibri"/>
                        <a:ea typeface="Calibri"/>
                        <a:cs typeface="Times New Roman"/>
                      </a:endParaRPr>
                    </a:p>
                  </a:txBody>
                  <a:tcPr marL="63972" marR="63972" marT="0" marB="0" anchor="b"/>
                </a:tc>
              </a:tr>
              <a:tr h="194246">
                <a:tc>
                  <a:txBody>
                    <a:bodyPr/>
                    <a:lstStyle/>
                    <a:p>
                      <a:pPr marL="0" marR="0">
                        <a:lnSpc>
                          <a:spcPct val="115000"/>
                        </a:lnSpc>
                        <a:spcBef>
                          <a:spcPts val="0"/>
                        </a:spcBef>
                        <a:spcAft>
                          <a:spcPts val="0"/>
                        </a:spcAft>
                      </a:pPr>
                      <a:r>
                        <a:rPr lang="en-US" sz="1000" dirty="0">
                          <a:effectLst/>
                        </a:rPr>
                        <a:t>Open Water (Brackish/Salt)</a:t>
                      </a:r>
                      <a:endParaRPr lang="en-US" sz="1000" dirty="0">
                        <a:effectLst/>
                        <a:latin typeface="Calibri"/>
                        <a:ea typeface="Calibri"/>
                        <a:cs typeface="Times New Roman"/>
                      </a:endParaRPr>
                    </a:p>
                  </a:txBody>
                  <a:tcPr marL="63972" marR="63972" marT="0" marB="0" anchor="b"/>
                </a:tc>
                <a:tc>
                  <a:txBody>
                    <a:bodyPr/>
                    <a:lstStyle/>
                    <a:p>
                      <a:pPr marL="0" marR="0" algn="r">
                        <a:lnSpc>
                          <a:spcPct val="115000"/>
                        </a:lnSpc>
                        <a:spcBef>
                          <a:spcPts val="0"/>
                        </a:spcBef>
                        <a:spcAft>
                          <a:spcPts val="0"/>
                        </a:spcAft>
                      </a:pPr>
                      <a:r>
                        <a:rPr lang="en-US" sz="1000">
                          <a:effectLst/>
                        </a:rPr>
                        <a:t>12717.83</a:t>
                      </a:r>
                      <a:endParaRPr lang="en-US" sz="1000">
                        <a:effectLst/>
                        <a:latin typeface="Calibri"/>
                        <a:ea typeface="Calibri"/>
                        <a:cs typeface="Times New Roman"/>
                      </a:endParaRPr>
                    </a:p>
                  </a:txBody>
                  <a:tcPr marL="63972" marR="63972" marT="0" marB="0" anchor="b"/>
                </a:tc>
                <a:tc>
                  <a:txBody>
                    <a:bodyPr/>
                    <a:lstStyle/>
                    <a:p>
                      <a:pPr marL="0" marR="0" algn="r">
                        <a:lnSpc>
                          <a:spcPct val="115000"/>
                        </a:lnSpc>
                        <a:spcBef>
                          <a:spcPts val="0"/>
                        </a:spcBef>
                        <a:spcAft>
                          <a:spcPts val="0"/>
                        </a:spcAft>
                      </a:pPr>
                      <a:r>
                        <a:rPr lang="en-US" sz="1000" dirty="0">
                          <a:effectLst/>
                        </a:rPr>
                        <a:t>3.03</a:t>
                      </a:r>
                      <a:endParaRPr lang="en-US" sz="1000" dirty="0">
                        <a:effectLst/>
                        <a:latin typeface="Calibri"/>
                        <a:ea typeface="Calibri"/>
                        <a:cs typeface="Times New Roman"/>
                      </a:endParaRPr>
                    </a:p>
                  </a:txBody>
                  <a:tcPr marL="63972" marR="63972" marT="0" marB="0" anchor="b"/>
                </a:tc>
              </a:tr>
              <a:tr h="194246">
                <a:tc>
                  <a:txBody>
                    <a:bodyPr/>
                    <a:lstStyle/>
                    <a:p>
                      <a:pPr marL="0" marR="0">
                        <a:lnSpc>
                          <a:spcPct val="115000"/>
                        </a:lnSpc>
                        <a:spcBef>
                          <a:spcPts val="0"/>
                        </a:spcBef>
                        <a:spcAft>
                          <a:spcPts val="0"/>
                        </a:spcAft>
                      </a:pPr>
                      <a:r>
                        <a:rPr lang="en-US" sz="1000" dirty="0">
                          <a:effectLst/>
                        </a:rPr>
                        <a:t>Atlantic Coastal Plain Northern Maritime Forest</a:t>
                      </a:r>
                      <a:endParaRPr lang="en-US" sz="1000" dirty="0">
                        <a:effectLst/>
                        <a:latin typeface="Calibri"/>
                        <a:ea typeface="Calibri"/>
                        <a:cs typeface="Times New Roman"/>
                      </a:endParaRPr>
                    </a:p>
                  </a:txBody>
                  <a:tcPr marL="63972" marR="63972" marT="0" marB="0" anchor="b"/>
                </a:tc>
                <a:tc>
                  <a:txBody>
                    <a:bodyPr/>
                    <a:lstStyle/>
                    <a:p>
                      <a:pPr marL="0" marR="0" algn="r">
                        <a:lnSpc>
                          <a:spcPct val="115000"/>
                        </a:lnSpc>
                        <a:spcBef>
                          <a:spcPts val="0"/>
                        </a:spcBef>
                        <a:spcAft>
                          <a:spcPts val="0"/>
                        </a:spcAft>
                      </a:pPr>
                      <a:r>
                        <a:rPr lang="en-US" sz="1000">
                          <a:effectLst/>
                        </a:rPr>
                        <a:t>12459.58</a:t>
                      </a:r>
                      <a:endParaRPr lang="en-US" sz="1000">
                        <a:effectLst/>
                        <a:latin typeface="Calibri"/>
                        <a:ea typeface="Calibri"/>
                        <a:cs typeface="Times New Roman"/>
                      </a:endParaRPr>
                    </a:p>
                  </a:txBody>
                  <a:tcPr marL="63972" marR="63972" marT="0" marB="0" anchor="b"/>
                </a:tc>
                <a:tc>
                  <a:txBody>
                    <a:bodyPr/>
                    <a:lstStyle/>
                    <a:p>
                      <a:pPr marL="0" marR="0" algn="r">
                        <a:lnSpc>
                          <a:spcPct val="115000"/>
                        </a:lnSpc>
                        <a:spcBef>
                          <a:spcPts val="0"/>
                        </a:spcBef>
                        <a:spcAft>
                          <a:spcPts val="0"/>
                        </a:spcAft>
                      </a:pPr>
                      <a:r>
                        <a:rPr lang="en-US" sz="1000">
                          <a:effectLst/>
                        </a:rPr>
                        <a:t>2.97</a:t>
                      </a:r>
                      <a:endParaRPr lang="en-US" sz="1000">
                        <a:effectLst/>
                        <a:latin typeface="Calibri"/>
                        <a:ea typeface="Calibri"/>
                        <a:cs typeface="Times New Roman"/>
                      </a:endParaRPr>
                    </a:p>
                  </a:txBody>
                  <a:tcPr marL="63972" marR="63972" marT="0" marB="0" anchor="b"/>
                </a:tc>
              </a:tr>
              <a:tr h="194246">
                <a:tc>
                  <a:txBody>
                    <a:bodyPr/>
                    <a:lstStyle/>
                    <a:p>
                      <a:pPr marL="0" marR="0">
                        <a:lnSpc>
                          <a:spcPct val="115000"/>
                        </a:lnSpc>
                        <a:spcBef>
                          <a:spcPts val="0"/>
                        </a:spcBef>
                        <a:spcAft>
                          <a:spcPts val="0"/>
                        </a:spcAft>
                      </a:pPr>
                      <a:r>
                        <a:rPr lang="en-US" sz="1000" dirty="0">
                          <a:effectLst/>
                        </a:rPr>
                        <a:t>Successional Shrub/Scrub (Clear Cut)</a:t>
                      </a:r>
                      <a:endParaRPr lang="en-US" sz="1000" dirty="0">
                        <a:effectLst/>
                        <a:latin typeface="Calibri"/>
                        <a:ea typeface="Calibri"/>
                        <a:cs typeface="Times New Roman"/>
                      </a:endParaRPr>
                    </a:p>
                  </a:txBody>
                  <a:tcPr marL="63972" marR="63972" marT="0" marB="0" anchor="b"/>
                </a:tc>
                <a:tc>
                  <a:txBody>
                    <a:bodyPr/>
                    <a:lstStyle/>
                    <a:p>
                      <a:pPr marL="0" marR="0" algn="r">
                        <a:lnSpc>
                          <a:spcPct val="115000"/>
                        </a:lnSpc>
                        <a:spcBef>
                          <a:spcPts val="0"/>
                        </a:spcBef>
                        <a:spcAft>
                          <a:spcPts val="0"/>
                        </a:spcAft>
                      </a:pPr>
                      <a:r>
                        <a:rPr lang="en-US" sz="1000">
                          <a:effectLst/>
                        </a:rPr>
                        <a:t>10473.69</a:t>
                      </a:r>
                      <a:endParaRPr lang="en-US" sz="1000">
                        <a:effectLst/>
                        <a:latin typeface="Calibri"/>
                        <a:ea typeface="Calibri"/>
                        <a:cs typeface="Times New Roman"/>
                      </a:endParaRPr>
                    </a:p>
                  </a:txBody>
                  <a:tcPr marL="63972" marR="63972" marT="0" marB="0" anchor="b"/>
                </a:tc>
                <a:tc>
                  <a:txBody>
                    <a:bodyPr/>
                    <a:lstStyle/>
                    <a:p>
                      <a:pPr marL="0" marR="0" algn="r">
                        <a:lnSpc>
                          <a:spcPct val="115000"/>
                        </a:lnSpc>
                        <a:spcBef>
                          <a:spcPts val="0"/>
                        </a:spcBef>
                        <a:spcAft>
                          <a:spcPts val="0"/>
                        </a:spcAft>
                      </a:pPr>
                      <a:r>
                        <a:rPr lang="en-US" sz="1000">
                          <a:effectLst/>
                        </a:rPr>
                        <a:t>2.50</a:t>
                      </a:r>
                      <a:endParaRPr lang="en-US" sz="1000">
                        <a:effectLst/>
                        <a:latin typeface="Calibri"/>
                        <a:ea typeface="Calibri"/>
                        <a:cs typeface="Times New Roman"/>
                      </a:endParaRPr>
                    </a:p>
                  </a:txBody>
                  <a:tcPr marL="63972" marR="63972" marT="0" marB="0" anchor="b"/>
                </a:tc>
              </a:tr>
              <a:tr h="388492">
                <a:tc>
                  <a:txBody>
                    <a:bodyPr/>
                    <a:lstStyle/>
                    <a:p>
                      <a:pPr marL="0" marR="0">
                        <a:lnSpc>
                          <a:spcPct val="115000"/>
                        </a:lnSpc>
                        <a:spcBef>
                          <a:spcPts val="0"/>
                        </a:spcBef>
                        <a:spcAft>
                          <a:spcPts val="0"/>
                        </a:spcAft>
                      </a:pPr>
                      <a:r>
                        <a:rPr lang="en-US" sz="1000" dirty="0">
                          <a:effectLst/>
                        </a:rPr>
                        <a:t>Evergreen Plantations or Managed Pine </a:t>
                      </a:r>
                    </a:p>
                    <a:p>
                      <a:pPr marL="0" marR="0">
                        <a:lnSpc>
                          <a:spcPct val="115000"/>
                        </a:lnSpc>
                        <a:spcBef>
                          <a:spcPts val="0"/>
                        </a:spcBef>
                        <a:spcAft>
                          <a:spcPts val="0"/>
                        </a:spcAft>
                      </a:pPr>
                      <a:r>
                        <a:rPr lang="en-US" sz="1000" dirty="0">
                          <a:effectLst/>
                        </a:rPr>
                        <a:t>(can include dense successional regrowth)</a:t>
                      </a:r>
                      <a:endParaRPr lang="en-US" sz="1000" dirty="0">
                        <a:effectLst/>
                        <a:latin typeface="Calibri"/>
                        <a:ea typeface="Calibri"/>
                        <a:cs typeface="Times New Roman"/>
                      </a:endParaRPr>
                    </a:p>
                  </a:txBody>
                  <a:tcPr marL="63972" marR="63972" marT="0" marB="0" anchor="b"/>
                </a:tc>
                <a:tc>
                  <a:txBody>
                    <a:bodyPr/>
                    <a:lstStyle/>
                    <a:p>
                      <a:pPr marL="0" marR="0" algn="r">
                        <a:lnSpc>
                          <a:spcPct val="115000"/>
                        </a:lnSpc>
                        <a:spcBef>
                          <a:spcPts val="0"/>
                        </a:spcBef>
                        <a:spcAft>
                          <a:spcPts val="0"/>
                        </a:spcAft>
                      </a:pPr>
                      <a:r>
                        <a:rPr lang="en-US" sz="1000">
                          <a:effectLst/>
                        </a:rPr>
                        <a:t>8463.61</a:t>
                      </a:r>
                      <a:endParaRPr lang="en-US" sz="1000">
                        <a:effectLst/>
                        <a:latin typeface="Calibri"/>
                        <a:ea typeface="Calibri"/>
                        <a:cs typeface="Times New Roman"/>
                      </a:endParaRPr>
                    </a:p>
                  </a:txBody>
                  <a:tcPr marL="63972" marR="63972" marT="0" marB="0" anchor="b"/>
                </a:tc>
                <a:tc>
                  <a:txBody>
                    <a:bodyPr/>
                    <a:lstStyle/>
                    <a:p>
                      <a:pPr marL="0" marR="0" algn="r">
                        <a:lnSpc>
                          <a:spcPct val="115000"/>
                        </a:lnSpc>
                        <a:spcBef>
                          <a:spcPts val="0"/>
                        </a:spcBef>
                        <a:spcAft>
                          <a:spcPts val="0"/>
                        </a:spcAft>
                      </a:pPr>
                      <a:r>
                        <a:rPr lang="en-US" sz="1000">
                          <a:effectLst/>
                        </a:rPr>
                        <a:t>2.02</a:t>
                      </a:r>
                      <a:endParaRPr lang="en-US" sz="1000">
                        <a:effectLst/>
                        <a:latin typeface="Calibri"/>
                        <a:ea typeface="Calibri"/>
                        <a:cs typeface="Times New Roman"/>
                      </a:endParaRPr>
                    </a:p>
                  </a:txBody>
                  <a:tcPr marL="63972" marR="63972" marT="0" marB="0" anchor="b"/>
                </a:tc>
              </a:tr>
              <a:tr h="194246">
                <a:tc>
                  <a:txBody>
                    <a:bodyPr/>
                    <a:lstStyle/>
                    <a:p>
                      <a:pPr marL="0" marR="0">
                        <a:lnSpc>
                          <a:spcPct val="115000"/>
                        </a:lnSpc>
                        <a:spcBef>
                          <a:spcPts val="0"/>
                        </a:spcBef>
                        <a:spcAft>
                          <a:spcPts val="0"/>
                        </a:spcAft>
                      </a:pPr>
                      <a:r>
                        <a:rPr lang="en-US" sz="1000" dirty="0">
                          <a:effectLst/>
                        </a:rPr>
                        <a:t>Atlantic Coastal Plain Small </a:t>
                      </a:r>
                      <a:r>
                        <a:rPr lang="en-US" sz="1000" dirty="0" err="1">
                          <a:effectLst/>
                        </a:rPr>
                        <a:t>Blackwater</a:t>
                      </a:r>
                      <a:r>
                        <a:rPr lang="en-US" sz="1000" dirty="0">
                          <a:effectLst/>
                        </a:rPr>
                        <a:t> River Floodplain Forest</a:t>
                      </a:r>
                      <a:endParaRPr lang="en-US" sz="1000" dirty="0">
                        <a:effectLst/>
                        <a:latin typeface="Calibri"/>
                        <a:ea typeface="Calibri"/>
                        <a:cs typeface="Times New Roman"/>
                      </a:endParaRPr>
                    </a:p>
                  </a:txBody>
                  <a:tcPr marL="63972" marR="63972" marT="0" marB="0" anchor="b"/>
                </a:tc>
                <a:tc>
                  <a:txBody>
                    <a:bodyPr/>
                    <a:lstStyle/>
                    <a:p>
                      <a:pPr marL="0" marR="0" algn="r">
                        <a:lnSpc>
                          <a:spcPct val="115000"/>
                        </a:lnSpc>
                        <a:spcBef>
                          <a:spcPts val="0"/>
                        </a:spcBef>
                        <a:spcAft>
                          <a:spcPts val="0"/>
                        </a:spcAft>
                      </a:pPr>
                      <a:r>
                        <a:rPr lang="en-US" sz="1000">
                          <a:effectLst/>
                        </a:rPr>
                        <a:t>6525.85</a:t>
                      </a:r>
                      <a:endParaRPr lang="en-US" sz="1000">
                        <a:effectLst/>
                        <a:latin typeface="Calibri"/>
                        <a:ea typeface="Calibri"/>
                        <a:cs typeface="Times New Roman"/>
                      </a:endParaRPr>
                    </a:p>
                  </a:txBody>
                  <a:tcPr marL="63972" marR="63972" marT="0" marB="0" anchor="b"/>
                </a:tc>
                <a:tc>
                  <a:txBody>
                    <a:bodyPr/>
                    <a:lstStyle/>
                    <a:p>
                      <a:pPr marL="0" marR="0" algn="r">
                        <a:lnSpc>
                          <a:spcPct val="115000"/>
                        </a:lnSpc>
                        <a:spcBef>
                          <a:spcPts val="0"/>
                        </a:spcBef>
                        <a:spcAft>
                          <a:spcPts val="0"/>
                        </a:spcAft>
                      </a:pPr>
                      <a:r>
                        <a:rPr lang="en-US" sz="1000">
                          <a:effectLst/>
                        </a:rPr>
                        <a:t>1.56</a:t>
                      </a:r>
                      <a:endParaRPr lang="en-US" sz="1000">
                        <a:effectLst/>
                        <a:latin typeface="Calibri"/>
                        <a:ea typeface="Calibri"/>
                        <a:cs typeface="Times New Roman"/>
                      </a:endParaRPr>
                    </a:p>
                  </a:txBody>
                  <a:tcPr marL="63972" marR="63972" marT="0" marB="0" anchor="b"/>
                </a:tc>
              </a:tr>
              <a:tr h="194246">
                <a:tc>
                  <a:txBody>
                    <a:bodyPr/>
                    <a:lstStyle/>
                    <a:p>
                      <a:pPr marL="0" marR="0">
                        <a:lnSpc>
                          <a:spcPct val="115000"/>
                        </a:lnSpc>
                        <a:spcBef>
                          <a:spcPts val="0"/>
                        </a:spcBef>
                        <a:spcAft>
                          <a:spcPts val="0"/>
                        </a:spcAft>
                      </a:pPr>
                      <a:r>
                        <a:rPr lang="en-US" sz="1000" dirty="0">
                          <a:effectLst/>
                        </a:rPr>
                        <a:t>Developed Open Space</a:t>
                      </a:r>
                      <a:endParaRPr lang="en-US" sz="1000" dirty="0">
                        <a:effectLst/>
                        <a:latin typeface="Calibri"/>
                        <a:ea typeface="Calibri"/>
                        <a:cs typeface="Times New Roman"/>
                      </a:endParaRPr>
                    </a:p>
                  </a:txBody>
                  <a:tcPr marL="63972" marR="63972" marT="0" marB="0" anchor="b"/>
                </a:tc>
                <a:tc>
                  <a:txBody>
                    <a:bodyPr/>
                    <a:lstStyle/>
                    <a:p>
                      <a:pPr marL="0" marR="0" algn="r">
                        <a:lnSpc>
                          <a:spcPct val="115000"/>
                        </a:lnSpc>
                        <a:spcBef>
                          <a:spcPts val="0"/>
                        </a:spcBef>
                        <a:spcAft>
                          <a:spcPts val="0"/>
                        </a:spcAft>
                      </a:pPr>
                      <a:r>
                        <a:rPr lang="en-US" sz="1000">
                          <a:effectLst/>
                        </a:rPr>
                        <a:t>4959.14</a:t>
                      </a:r>
                      <a:endParaRPr lang="en-US" sz="1000">
                        <a:effectLst/>
                        <a:latin typeface="Calibri"/>
                        <a:ea typeface="Calibri"/>
                        <a:cs typeface="Times New Roman"/>
                      </a:endParaRPr>
                    </a:p>
                  </a:txBody>
                  <a:tcPr marL="63972" marR="63972" marT="0" marB="0" anchor="b"/>
                </a:tc>
                <a:tc>
                  <a:txBody>
                    <a:bodyPr/>
                    <a:lstStyle/>
                    <a:p>
                      <a:pPr marL="0" marR="0" algn="r">
                        <a:lnSpc>
                          <a:spcPct val="115000"/>
                        </a:lnSpc>
                        <a:spcBef>
                          <a:spcPts val="0"/>
                        </a:spcBef>
                        <a:spcAft>
                          <a:spcPts val="0"/>
                        </a:spcAft>
                      </a:pPr>
                      <a:r>
                        <a:rPr lang="en-US" sz="1000">
                          <a:effectLst/>
                        </a:rPr>
                        <a:t>1.18</a:t>
                      </a:r>
                      <a:endParaRPr lang="en-US" sz="1000">
                        <a:effectLst/>
                        <a:latin typeface="Calibri"/>
                        <a:ea typeface="Calibri"/>
                        <a:cs typeface="Times New Roman"/>
                      </a:endParaRPr>
                    </a:p>
                  </a:txBody>
                  <a:tcPr marL="63972" marR="63972" marT="0" marB="0" anchor="b"/>
                </a:tc>
              </a:tr>
              <a:tr h="194246">
                <a:tc>
                  <a:txBody>
                    <a:bodyPr/>
                    <a:lstStyle/>
                    <a:p>
                      <a:pPr marL="0" marR="0">
                        <a:lnSpc>
                          <a:spcPct val="115000"/>
                        </a:lnSpc>
                        <a:spcBef>
                          <a:spcPts val="0"/>
                        </a:spcBef>
                        <a:spcAft>
                          <a:spcPts val="0"/>
                        </a:spcAft>
                      </a:pPr>
                      <a:r>
                        <a:rPr lang="en-US" sz="1000" dirty="0">
                          <a:effectLst/>
                        </a:rPr>
                        <a:t>Low Intensity Developed</a:t>
                      </a:r>
                      <a:endParaRPr lang="en-US" sz="1000" dirty="0">
                        <a:effectLst/>
                        <a:latin typeface="Calibri"/>
                        <a:ea typeface="Calibri"/>
                        <a:cs typeface="Times New Roman"/>
                      </a:endParaRPr>
                    </a:p>
                  </a:txBody>
                  <a:tcPr marL="63972" marR="63972" marT="0" marB="0" anchor="b"/>
                </a:tc>
                <a:tc>
                  <a:txBody>
                    <a:bodyPr/>
                    <a:lstStyle/>
                    <a:p>
                      <a:pPr marL="0" marR="0" algn="r">
                        <a:lnSpc>
                          <a:spcPct val="115000"/>
                        </a:lnSpc>
                        <a:spcBef>
                          <a:spcPts val="0"/>
                        </a:spcBef>
                        <a:spcAft>
                          <a:spcPts val="0"/>
                        </a:spcAft>
                      </a:pPr>
                      <a:r>
                        <a:rPr lang="en-US" sz="1000">
                          <a:effectLst/>
                        </a:rPr>
                        <a:t>3596.24</a:t>
                      </a:r>
                      <a:endParaRPr lang="en-US" sz="1000">
                        <a:effectLst/>
                        <a:latin typeface="Calibri"/>
                        <a:ea typeface="Calibri"/>
                        <a:cs typeface="Times New Roman"/>
                      </a:endParaRPr>
                    </a:p>
                  </a:txBody>
                  <a:tcPr marL="63972" marR="63972" marT="0" marB="0" anchor="b"/>
                </a:tc>
                <a:tc>
                  <a:txBody>
                    <a:bodyPr/>
                    <a:lstStyle/>
                    <a:p>
                      <a:pPr marL="0" marR="0" algn="r">
                        <a:lnSpc>
                          <a:spcPct val="115000"/>
                        </a:lnSpc>
                        <a:spcBef>
                          <a:spcPts val="0"/>
                        </a:spcBef>
                        <a:spcAft>
                          <a:spcPts val="0"/>
                        </a:spcAft>
                      </a:pPr>
                      <a:r>
                        <a:rPr lang="en-US" sz="1000">
                          <a:effectLst/>
                        </a:rPr>
                        <a:t>0.86</a:t>
                      </a:r>
                      <a:endParaRPr lang="en-US" sz="1000">
                        <a:effectLst/>
                        <a:latin typeface="Calibri"/>
                        <a:ea typeface="Calibri"/>
                        <a:cs typeface="Times New Roman"/>
                      </a:endParaRPr>
                    </a:p>
                  </a:txBody>
                  <a:tcPr marL="63972" marR="63972" marT="0" marB="0" anchor="b"/>
                </a:tc>
              </a:tr>
              <a:tr h="194246">
                <a:tc>
                  <a:txBody>
                    <a:bodyPr/>
                    <a:lstStyle/>
                    <a:p>
                      <a:pPr marL="0" marR="0">
                        <a:lnSpc>
                          <a:spcPct val="115000"/>
                        </a:lnSpc>
                        <a:spcBef>
                          <a:spcPts val="0"/>
                        </a:spcBef>
                        <a:spcAft>
                          <a:spcPts val="0"/>
                        </a:spcAft>
                      </a:pPr>
                      <a:r>
                        <a:rPr lang="en-US" sz="1000" dirty="0">
                          <a:effectLst/>
                        </a:rPr>
                        <a:t>Atlantic Coastal Plain Northern Dune and Maritime Grassland</a:t>
                      </a:r>
                      <a:endParaRPr lang="en-US" sz="1000" dirty="0">
                        <a:effectLst/>
                        <a:latin typeface="Calibri"/>
                        <a:ea typeface="Calibri"/>
                        <a:cs typeface="Times New Roman"/>
                      </a:endParaRPr>
                    </a:p>
                  </a:txBody>
                  <a:tcPr marL="63972" marR="63972" marT="0" marB="0" anchor="b"/>
                </a:tc>
                <a:tc>
                  <a:txBody>
                    <a:bodyPr/>
                    <a:lstStyle/>
                    <a:p>
                      <a:pPr marL="0" marR="0" algn="r">
                        <a:lnSpc>
                          <a:spcPct val="115000"/>
                        </a:lnSpc>
                        <a:spcBef>
                          <a:spcPts val="0"/>
                        </a:spcBef>
                        <a:spcAft>
                          <a:spcPts val="0"/>
                        </a:spcAft>
                      </a:pPr>
                      <a:r>
                        <a:rPr lang="en-US" sz="1000">
                          <a:effectLst/>
                        </a:rPr>
                        <a:t>3415.22</a:t>
                      </a:r>
                      <a:endParaRPr lang="en-US" sz="1000">
                        <a:effectLst/>
                        <a:latin typeface="Calibri"/>
                        <a:ea typeface="Calibri"/>
                        <a:cs typeface="Times New Roman"/>
                      </a:endParaRPr>
                    </a:p>
                  </a:txBody>
                  <a:tcPr marL="63972" marR="63972" marT="0" marB="0" anchor="b"/>
                </a:tc>
                <a:tc>
                  <a:txBody>
                    <a:bodyPr/>
                    <a:lstStyle/>
                    <a:p>
                      <a:pPr marL="0" marR="0" algn="r">
                        <a:lnSpc>
                          <a:spcPct val="115000"/>
                        </a:lnSpc>
                        <a:spcBef>
                          <a:spcPts val="0"/>
                        </a:spcBef>
                        <a:spcAft>
                          <a:spcPts val="0"/>
                        </a:spcAft>
                      </a:pPr>
                      <a:r>
                        <a:rPr lang="en-US" sz="1000">
                          <a:effectLst/>
                        </a:rPr>
                        <a:t>0.81</a:t>
                      </a:r>
                      <a:endParaRPr lang="en-US" sz="1000">
                        <a:effectLst/>
                        <a:latin typeface="Calibri"/>
                        <a:ea typeface="Calibri"/>
                        <a:cs typeface="Times New Roman"/>
                      </a:endParaRPr>
                    </a:p>
                  </a:txBody>
                  <a:tcPr marL="63972" marR="63972" marT="0" marB="0" anchor="b"/>
                </a:tc>
              </a:tr>
              <a:tr h="194246">
                <a:tc>
                  <a:txBody>
                    <a:bodyPr/>
                    <a:lstStyle/>
                    <a:p>
                      <a:pPr marL="0" marR="0">
                        <a:lnSpc>
                          <a:spcPct val="115000"/>
                        </a:lnSpc>
                        <a:spcBef>
                          <a:spcPts val="0"/>
                        </a:spcBef>
                        <a:spcAft>
                          <a:spcPts val="0"/>
                        </a:spcAft>
                      </a:pPr>
                      <a:r>
                        <a:rPr lang="en-US" sz="1000" dirty="0">
                          <a:effectLst/>
                        </a:rPr>
                        <a:t>Successional Shrub/Scrub (Other)</a:t>
                      </a:r>
                      <a:endParaRPr lang="en-US" sz="1000" dirty="0">
                        <a:effectLst/>
                        <a:latin typeface="Calibri"/>
                        <a:ea typeface="Calibri"/>
                        <a:cs typeface="Times New Roman"/>
                      </a:endParaRPr>
                    </a:p>
                  </a:txBody>
                  <a:tcPr marL="63972" marR="63972" marT="0" marB="0" anchor="b"/>
                </a:tc>
                <a:tc>
                  <a:txBody>
                    <a:bodyPr/>
                    <a:lstStyle/>
                    <a:p>
                      <a:pPr marL="0" marR="0" algn="r">
                        <a:lnSpc>
                          <a:spcPct val="115000"/>
                        </a:lnSpc>
                        <a:spcBef>
                          <a:spcPts val="0"/>
                        </a:spcBef>
                        <a:spcAft>
                          <a:spcPts val="0"/>
                        </a:spcAft>
                      </a:pPr>
                      <a:r>
                        <a:rPr lang="en-US" sz="1000">
                          <a:effectLst/>
                        </a:rPr>
                        <a:t>2739.29</a:t>
                      </a:r>
                      <a:endParaRPr lang="en-US" sz="1000">
                        <a:effectLst/>
                        <a:latin typeface="Calibri"/>
                        <a:ea typeface="Calibri"/>
                        <a:cs typeface="Times New Roman"/>
                      </a:endParaRPr>
                    </a:p>
                  </a:txBody>
                  <a:tcPr marL="63972" marR="63972" marT="0" marB="0" anchor="b"/>
                </a:tc>
                <a:tc>
                  <a:txBody>
                    <a:bodyPr/>
                    <a:lstStyle/>
                    <a:p>
                      <a:pPr marL="0" marR="0" algn="r">
                        <a:lnSpc>
                          <a:spcPct val="115000"/>
                        </a:lnSpc>
                        <a:spcBef>
                          <a:spcPts val="0"/>
                        </a:spcBef>
                        <a:spcAft>
                          <a:spcPts val="0"/>
                        </a:spcAft>
                      </a:pPr>
                      <a:r>
                        <a:rPr lang="en-US" sz="1000">
                          <a:effectLst/>
                        </a:rPr>
                        <a:t>0.65</a:t>
                      </a:r>
                      <a:endParaRPr lang="en-US" sz="1000">
                        <a:effectLst/>
                        <a:latin typeface="Calibri"/>
                        <a:ea typeface="Calibri"/>
                        <a:cs typeface="Times New Roman"/>
                      </a:endParaRPr>
                    </a:p>
                  </a:txBody>
                  <a:tcPr marL="63972" marR="63972" marT="0" marB="0" anchor="b"/>
                </a:tc>
              </a:tr>
              <a:tr h="194246">
                <a:tc>
                  <a:txBody>
                    <a:bodyPr/>
                    <a:lstStyle/>
                    <a:p>
                      <a:pPr marL="0" marR="0">
                        <a:lnSpc>
                          <a:spcPct val="115000"/>
                        </a:lnSpc>
                        <a:spcBef>
                          <a:spcPts val="0"/>
                        </a:spcBef>
                        <a:spcAft>
                          <a:spcPts val="0"/>
                        </a:spcAft>
                      </a:pPr>
                      <a:r>
                        <a:rPr lang="en-US" sz="1000" dirty="0">
                          <a:effectLst/>
                        </a:rPr>
                        <a:t>Atlantic Coastal Plain Southern Dune and Maritime Grassland</a:t>
                      </a:r>
                      <a:endParaRPr lang="en-US" sz="1000" dirty="0">
                        <a:effectLst/>
                        <a:latin typeface="Calibri"/>
                        <a:ea typeface="Calibri"/>
                        <a:cs typeface="Times New Roman"/>
                      </a:endParaRPr>
                    </a:p>
                  </a:txBody>
                  <a:tcPr marL="63972" marR="63972" marT="0" marB="0" anchor="b"/>
                </a:tc>
                <a:tc>
                  <a:txBody>
                    <a:bodyPr/>
                    <a:lstStyle/>
                    <a:p>
                      <a:pPr marL="0" marR="0" algn="r">
                        <a:lnSpc>
                          <a:spcPct val="115000"/>
                        </a:lnSpc>
                        <a:spcBef>
                          <a:spcPts val="0"/>
                        </a:spcBef>
                        <a:spcAft>
                          <a:spcPts val="0"/>
                        </a:spcAft>
                      </a:pPr>
                      <a:r>
                        <a:rPr lang="en-US" sz="1000">
                          <a:effectLst/>
                        </a:rPr>
                        <a:t>2693.84</a:t>
                      </a:r>
                      <a:endParaRPr lang="en-US" sz="1000">
                        <a:effectLst/>
                        <a:latin typeface="Calibri"/>
                        <a:ea typeface="Calibri"/>
                        <a:cs typeface="Times New Roman"/>
                      </a:endParaRPr>
                    </a:p>
                  </a:txBody>
                  <a:tcPr marL="63972" marR="63972" marT="0" marB="0" anchor="b"/>
                </a:tc>
                <a:tc>
                  <a:txBody>
                    <a:bodyPr/>
                    <a:lstStyle/>
                    <a:p>
                      <a:pPr marL="0" marR="0" algn="r">
                        <a:lnSpc>
                          <a:spcPct val="115000"/>
                        </a:lnSpc>
                        <a:spcBef>
                          <a:spcPts val="0"/>
                        </a:spcBef>
                        <a:spcAft>
                          <a:spcPts val="0"/>
                        </a:spcAft>
                      </a:pPr>
                      <a:r>
                        <a:rPr lang="en-US" sz="1000">
                          <a:effectLst/>
                        </a:rPr>
                        <a:t>0.64</a:t>
                      </a:r>
                      <a:endParaRPr lang="en-US" sz="1000">
                        <a:effectLst/>
                        <a:latin typeface="Calibri"/>
                        <a:ea typeface="Calibri"/>
                        <a:cs typeface="Times New Roman"/>
                      </a:endParaRPr>
                    </a:p>
                  </a:txBody>
                  <a:tcPr marL="63972" marR="63972" marT="0" marB="0" anchor="b"/>
                </a:tc>
              </a:tr>
              <a:tr h="194246">
                <a:tc>
                  <a:txBody>
                    <a:bodyPr/>
                    <a:lstStyle/>
                    <a:p>
                      <a:pPr marL="0" marR="0">
                        <a:lnSpc>
                          <a:spcPct val="115000"/>
                        </a:lnSpc>
                        <a:spcBef>
                          <a:spcPts val="0"/>
                        </a:spcBef>
                        <a:spcAft>
                          <a:spcPts val="0"/>
                        </a:spcAft>
                      </a:pPr>
                      <a:r>
                        <a:rPr lang="en-US" sz="1000" dirty="0">
                          <a:effectLst/>
                        </a:rPr>
                        <a:t>Atlantic Coastal Plain Northern Fresh and </a:t>
                      </a:r>
                      <a:r>
                        <a:rPr lang="en-US" sz="1000" dirty="0" err="1">
                          <a:effectLst/>
                        </a:rPr>
                        <a:t>Oligohaline</a:t>
                      </a:r>
                      <a:r>
                        <a:rPr lang="en-US" sz="1000" dirty="0">
                          <a:effectLst/>
                        </a:rPr>
                        <a:t> Tidal Marsh</a:t>
                      </a:r>
                      <a:endParaRPr lang="en-US" sz="1000" dirty="0">
                        <a:effectLst/>
                        <a:latin typeface="Calibri"/>
                        <a:ea typeface="Calibri"/>
                        <a:cs typeface="Times New Roman"/>
                      </a:endParaRPr>
                    </a:p>
                  </a:txBody>
                  <a:tcPr marL="63972" marR="63972" marT="0" marB="0" anchor="b"/>
                </a:tc>
                <a:tc>
                  <a:txBody>
                    <a:bodyPr/>
                    <a:lstStyle/>
                    <a:p>
                      <a:pPr marL="0" marR="0" algn="r">
                        <a:lnSpc>
                          <a:spcPct val="115000"/>
                        </a:lnSpc>
                        <a:spcBef>
                          <a:spcPts val="0"/>
                        </a:spcBef>
                        <a:spcAft>
                          <a:spcPts val="0"/>
                        </a:spcAft>
                      </a:pPr>
                      <a:r>
                        <a:rPr lang="en-US" sz="1000">
                          <a:effectLst/>
                        </a:rPr>
                        <a:t>2315.20</a:t>
                      </a:r>
                      <a:endParaRPr lang="en-US" sz="1000">
                        <a:effectLst/>
                        <a:latin typeface="Calibri"/>
                        <a:ea typeface="Calibri"/>
                        <a:cs typeface="Times New Roman"/>
                      </a:endParaRPr>
                    </a:p>
                  </a:txBody>
                  <a:tcPr marL="63972" marR="63972" marT="0" marB="0" anchor="b"/>
                </a:tc>
                <a:tc>
                  <a:txBody>
                    <a:bodyPr/>
                    <a:lstStyle/>
                    <a:p>
                      <a:pPr marL="0" marR="0" algn="r">
                        <a:lnSpc>
                          <a:spcPct val="115000"/>
                        </a:lnSpc>
                        <a:spcBef>
                          <a:spcPts val="0"/>
                        </a:spcBef>
                        <a:spcAft>
                          <a:spcPts val="0"/>
                        </a:spcAft>
                      </a:pPr>
                      <a:r>
                        <a:rPr lang="en-US" sz="1000">
                          <a:effectLst/>
                        </a:rPr>
                        <a:t>0.55</a:t>
                      </a:r>
                      <a:endParaRPr lang="en-US" sz="1000">
                        <a:effectLst/>
                        <a:latin typeface="Calibri"/>
                        <a:ea typeface="Calibri"/>
                        <a:cs typeface="Times New Roman"/>
                      </a:endParaRPr>
                    </a:p>
                  </a:txBody>
                  <a:tcPr marL="63972" marR="63972" marT="0" marB="0" anchor="b"/>
                </a:tc>
              </a:tr>
              <a:tr h="194246">
                <a:tc>
                  <a:txBody>
                    <a:bodyPr/>
                    <a:lstStyle/>
                    <a:p>
                      <a:pPr marL="0" marR="0">
                        <a:lnSpc>
                          <a:spcPct val="115000"/>
                        </a:lnSpc>
                        <a:spcBef>
                          <a:spcPts val="0"/>
                        </a:spcBef>
                        <a:spcAft>
                          <a:spcPts val="0"/>
                        </a:spcAft>
                      </a:pPr>
                      <a:r>
                        <a:rPr lang="en-US" sz="1000" dirty="0">
                          <a:effectLst/>
                        </a:rPr>
                        <a:t>Other </a:t>
                      </a:r>
                      <a:r>
                        <a:rPr lang="en-US" sz="1000" dirty="0" smtClean="0">
                          <a:effectLst/>
                        </a:rPr>
                        <a:t>– </a:t>
                      </a:r>
                      <a:r>
                        <a:rPr lang="en-US" sz="1000" dirty="0">
                          <a:effectLst/>
                        </a:rPr>
                        <a:t>Herbaceous</a:t>
                      </a:r>
                      <a:endParaRPr lang="en-US" sz="1000" dirty="0">
                        <a:effectLst/>
                        <a:latin typeface="Calibri"/>
                        <a:ea typeface="Calibri"/>
                        <a:cs typeface="Times New Roman"/>
                      </a:endParaRPr>
                    </a:p>
                  </a:txBody>
                  <a:tcPr marL="63972" marR="63972" marT="0" marB="0" anchor="b"/>
                </a:tc>
                <a:tc>
                  <a:txBody>
                    <a:bodyPr/>
                    <a:lstStyle/>
                    <a:p>
                      <a:pPr marL="0" marR="0" algn="r">
                        <a:lnSpc>
                          <a:spcPct val="115000"/>
                        </a:lnSpc>
                        <a:spcBef>
                          <a:spcPts val="0"/>
                        </a:spcBef>
                        <a:spcAft>
                          <a:spcPts val="0"/>
                        </a:spcAft>
                      </a:pPr>
                      <a:r>
                        <a:rPr lang="en-US" sz="1000">
                          <a:effectLst/>
                        </a:rPr>
                        <a:t>1460.36</a:t>
                      </a:r>
                      <a:endParaRPr lang="en-US" sz="1000">
                        <a:effectLst/>
                        <a:latin typeface="Calibri"/>
                        <a:ea typeface="Calibri"/>
                        <a:cs typeface="Times New Roman"/>
                      </a:endParaRPr>
                    </a:p>
                  </a:txBody>
                  <a:tcPr marL="63972" marR="63972" marT="0" marB="0" anchor="b"/>
                </a:tc>
                <a:tc>
                  <a:txBody>
                    <a:bodyPr/>
                    <a:lstStyle/>
                    <a:p>
                      <a:pPr marL="0" marR="0" algn="r">
                        <a:lnSpc>
                          <a:spcPct val="115000"/>
                        </a:lnSpc>
                        <a:spcBef>
                          <a:spcPts val="0"/>
                        </a:spcBef>
                        <a:spcAft>
                          <a:spcPts val="0"/>
                        </a:spcAft>
                      </a:pPr>
                      <a:r>
                        <a:rPr lang="en-US" sz="1000">
                          <a:effectLst/>
                        </a:rPr>
                        <a:t>0.35</a:t>
                      </a:r>
                      <a:endParaRPr lang="en-US" sz="1000">
                        <a:effectLst/>
                        <a:latin typeface="Calibri"/>
                        <a:ea typeface="Calibri"/>
                        <a:cs typeface="Times New Roman"/>
                      </a:endParaRPr>
                    </a:p>
                  </a:txBody>
                  <a:tcPr marL="63972" marR="63972" marT="0" marB="0" anchor="b"/>
                </a:tc>
              </a:tr>
              <a:tr h="194246">
                <a:tc>
                  <a:txBody>
                    <a:bodyPr/>
                    <a:lstStyle/>
                    <a:p>
                      <a:pPr marL="0" marR="0">
                        <a:lnSpc>
                          <a:spcPct val="115000"/>
                        </a:lnSpc>
                        <a:spcBef>
                          <a:spcPts val="0"/>
                        </a:spcBef>
                        <a:spcAft>
                          <a:spcPts val="0"/>
                        </a:spcAft>
                      </a:pPr>
                      <a:r>
                        <a:rPr lang="en-US" sz="1000" dirty="0">
                          <a:effectLst/>
                        </a:rPr>
                        <a:t>Medium Intensity Developed</a:t>
                      </a:r>
                      <a:endParaRPr lang="en-US" sz="1000" dirty="0">
                        <a:effectLst/>
                        <a:latin typeface="Calibri"/>
                        <a:ea typeface="Calibri"/>
                        <a:cs typeface="Times New Roman"/>
                      </a:endParaRPr>
                    </a:p>
                  </a:txBody>
                  <a:tcPr marL="63972" marR="63972" marT="0" marB="0" anchor="b"/>
                </a:tc>
                <a:tc>
                  <a:txBody>
                    <a:bodyPr/>
                    <a:lstStyle/>
                    <a:p>
                      <a:pPr marL="0" marR="0" algn="r">
                        <a:lnSpc>
                          <a:spcPct val="115000"/>
                        </a:lnSpc>
                        <a:spcBef>
                          <a:spcPts val="0"/>
                        </a:spcBef>
                        <a:spcAft>
                          <a:spcPts val="0"/>
                        </a:spcAft>
                      </a:pPr>
                      <a:r>
                        <a:rPr lang="en-US" sz="1000">
                          <a:effectLst/>
                        </a:rPr>
                        <a:t>1364.60</a:t>
                      </a:r>
                      <a:endParaRPr lang="en-US" sz="1000">
                        <a:effectLst/>
                        <a:latin typeface="Calibri"/>
                        <a:ea typeface="Calibri"/>
                        <a:cs typeface="Times New Roman"/>
                      </a:endParaRPr>
                    </a:p>
                  </a:txBody>
                  <a:tcPr marL="63972" marR="63972" marT="0" marB="0" anchor="b"/>
                </a:tc>
                <a:tc>
                  <a:txBody>
                    <a:bodyPr/>
                    <a:lstStyle/>
                    <a:p>
                      <a:pPr marL="0" marR="0" algn="r">
                        <a:lnSpc>
                          <a:spcPct val="115000"/>
                        </a:lnSpc>
                        <a:spcBef>
                          <a:spcPts val="0"/>
                        </a:spcBef>
                        <a:spcAft>
                          <a:spcPts val="0"/>
                        </a:spcAft>
                      </a:pPr>
                      <a:r>
                        <a:rPr lang="en-US" sz="1000">
                          <a:effectLst/>
                        </a:rPr>
                        <a:t>0.33</a:t>
                      </a:r>
                      <a:endParaRPr lang="en-US" sz="1000">
                        <a:effectLst/>
                        <a:latin typeface="Calibri"/>
                        <a:ea typeface="Calibri"/>
                        <a:cs typeface="Times New Roman"/>
                      </a:endParaRPr>
                    </a:p>
                  </a:txBody>
                  <a:tcPr marL="63972" marR="63972" marT="0" marB="0" anchor="b"/>
                </a:tc>
              </a:tr>
              <a:tr h="194246">
                <a:tc>
                  <a:txBody>
                    <a:bodyPr/>
                    <a:lstStyle/>
                    <a:p>
                      <a:pPr marL="0" marR="0">
                        <a:lnSpc>
                          <a:spcPct val="115000"/>
                        </a:lnSpc>
                        <a:spcBef>
                          <a:spcPts val="0"/>
                        </a:spcBef>
                        <a:spcAft>
                          <a:spcPts val="0"/>
                        </a:spcAft>
                      </a:pPr>
                      <a:r>
                        <a:rPr lang="en-US" sz="1000" dirty="0">
                          <a:effectLst/>
                        </a:rPr>
                        <a:t>Quarry/Strip Mine/Gravel Pit</a:t>
                      </a:r>
                      <a:endParaRPr lang="en-US" sz="1000" dirty="0">
                        <a:effectLst/>
                        <a:latin typeface="Calibri"/>
                        <a:ea typeface="Calibri"/>
                        <a:cs typeface="Times New Roman"/>
                      </a:endParaRPr>
                    </a:p>
                  </a:txBody>
                  <a:tcPr marL="63972" marR="63972" marT="0" marB="0" anchor="b"/>
                </a:tc>
                <a:tc>
                  <a:txBody>
                    <a:bodyPr/>
                    <a:lstStyle/>
                    <a:p>
                      <a:pPr marL="0" marR="0" algn="r">
                        <a:lnSpc>
                          <a:spcPct val="115000"/>
                        </a:lnSpc>
                        <a:spcBef>
                          <a:spcPts val="0"/>
                        </a:spcBef>
                        <a:spcAft>
                          <a:spcPts val="0"/>
                        </a:spcAft>
                      </a:pPr>
                      <a:r>
                        <a:rPr lang="en-US" sz="1000">
                          <a:effectLst/>
                        </a:rPr>
                        <a:t>686.89</a:t>
                      </a:r>
                      <a:endParaRPr lang="en-US" sz="1000">
                        <a:effectLst/>
                        <a:latin typeface="Calibri"/>
                        <a:ea typeface="Calibri"/>
                        <a:cs typeface="Times New Roman"/>
                      </a:endParaRPr>
                    </a:p>
                  </a:txBody>
                  <a:tcPr marL="63972" marR="63972" marT="0" marB="0" anchor="b"/>
                </a:tc>
                <a:tc>
                  <a:txBody>
                    <a:bodyPr/>
                    <a:lstStyle/>
                    <a:p>
                      <a:pPr marL="0" marR="0" algn="r">
                        <a:lnSpc>
                          <a:spcPct val="115000"/>
                        </a:lnSpc>
                        <a:spcBef>
                          <a:spcPts val="0"/>
                        </a:spcBef>
                        <a:spcAft>
                          <a:spcPts val="0"/>
                        </a:spcAft>
                      </a:pPr>
                      <a:r>
                        <a:rPr lang="en-US" sz="1000">
                          <a:effectLst/>
                        </a:rPr>
                        <a:t>0.16</a:t>
                      </a:r>
                      <a:endParaRPr lang="en-US" sz="1000">
                        <a:effectLst/>
                        <a:latin typeface="Calibri"/>
                        <a:ea typeface="Calibri"/>
                        <a:cs typeface="Times New Roman"/>
                      </a:endParaRPr>
                    </a:p>
                  </a:txBody>
                  <a:tcPr marL="63972" marR="63972" marT="0" marB="0" anchor="b"/>
                </a:tc>
              </a:tr>
              <a:tr h="194246">
                <a:tc>
                  <a:txBody>
                    <a:bodyPr/>
                    <a:lstStyle/>
                    <a:p>
                      <a:pPr marL="0" marR="0">
                        <a:lnSpc>
                          <a:spcPct val="115000"/>
                        </a:lnSpc>
                        <a:spcBef>
                          <a:spcPts val="0"/>
                        </a:spcBef>
                        <a:spcAft>
                          <a:spcPts val="0"/>
                        </a:spcAft>
                      </a:pPr>
                      <a:r>
                        <a:rPr lang="en-US" sz="1000" dirty="0">
                          <a:effectLst/>
                        </a:rPr>
                        <a:t>High Intensity Developed</a:t>
                      </a:r>
                      <a:endParaRPr lang="en-US" sz="1000" dirty="0">
                        <a:effectLst/>
                        <a:latin typeface="Calibri"/>
                        <a:ea typeface="Calibri"/>
                        <a:cs typeface="Times New Roman"/>
                      </a:endParaRPr>
                    </a:p>
                  </a:txBody>
                  <a:tcPr marL="63972" marR="63972" marT="0" marB="0" anchor="b"/>
                </a:tc>
                <a:tc>
                  <a:txBody>
                    <a:bodyPr/>
                    <a:lstStyle/>
                    <a:p>
                      <a:pPr marL="0" marR="0" algn="r">
                        <a:lnSpc>
                          <a:spcPct val="115000"/>
                        </a:lnSpc>
                        <a:spcBef>
                          <a:spcPts val="0"/>
                        </a:spcBef>
                        <a:spcAft>
                          <a:spcPts val="0"/>
                        </a:spcAft>
                      </a:pPr>
                      <a:r>
                        <a:rPr lang="en-US" sz="1000">
                          <a:effectLst/>
                        </a:rPr>
                        <a:t>517.82</a:t>
                      </a:r>
                      <a:endParaRPr lang="en-US" sz="1000">
                        <a:effectLst/>
                        <a:latin typeface="Calibri"/>
                        <a:ea typeface="Calibri"/>
                        <a:cs typeface="Times New Roman"/>
                      </a:endParaRPr>
                    </a:p>
                  </a:txBody>
                  <a:tcPr marL="63972" marR="63972" marT="0" marB="0" anchor="b"/>
                </a:tc>
                <a:tc>
                  <a:txBody>
                    <a:bodyPr/>
                    <a:lstStyle/>
                    <a:p>
                      <a:pPr marL="0" marR="0" algn="r">
                        <a:lnSpc>
                          <a:spcPct val="115000"/>
                        </a:lnSpc>
                        <a:spcBef>
                          <a:spcPts val="0"/>
                        </a:spcBef>
                        <a:spcAft>
                          <a:spcPts val="0"/>
                        </a:spcAft>
                      </a:pPr>
                      <a:r>
                        <a:rPr lang="en-US" sz="1000">
                          <a:effectLst/>
                        </a:rPr>
                        <a:t>0.12</a:t>
                      </a:r>
                      <a:endParaRPr lang="en-US" sz="1000">
                        <a:effectLst/>
                        <a:latin typeface="Calibri"/>
                        <a:ea typeface="Calibri"/>
                        <a:cs typeface="Times New Roman"/>
                      </a:endParaRPr>
                    </a:p>
                  </a:txBody>
                  <a:tcPr marL="63972" marR="63972" marT="0" marB="0" anchor="b"/>
                </a:tc>
              </a:tr>
              <a:tr h="194246">
                <a:tc>
                  <a:txBody>
                    <a:bodyPr/>
                    <a:lstStyle/>
                    <a:p>
                      <a:pPr marL="0" marR="0">
                        <a:lnSpc>
                          <a:spcPct val="115000"/>
                        </a:lnSpc>
                        <a:spcBef>
                          <a:spcPts val="0"/>
                        </a:spcBef>
                        <a:spcAft>
                          <a:spcPts val="0"/>
                        </a:spcAft>
                      </a:pPr>
                      <a:r>
                        <a:rPr lang="en-US" sz="1000" dirty="0">
                          <a:effectLst/>
                        </a:rPr>
                        <a:t>Unconsolidated Shore (Lake/River/Pond)</a:t>
                      </a:r>
                      <a:endParaRPr lang="en-US" sz="1000" dirty="0">
                        <a:effectLst/>
                        <a:latin typeface="Calibri"/>
                        <a:ea typeface="Calibri"/>
                        <a:cs typeface="Times New Roman"/>
                      </a:endParaRPr>
                    </a:p>
                  </a:txBody>
                  <a:tcPr marL="63972" marR="63972" marT="0" marB="0" anchor="b"/>
                </a:tc>
                <a:tc>
                  <a:txBody>
                    <a:bodyPr/>
                    <a:lstStyle/>
                    <a:p>
                      <a:pPr marL="0" marR="0" algn="r">
                        <a:lnSpc>
                          <a:spcPct val="115000"/>
                        </a:lnSpc>
                        <a:spcBef>
                          <a:spcPts val="0"/>
                        </a:spcBef>
                        <a:spcAft>
                          <a:spcPts val="0"/>
                        </a:spcAft>
                      </a:pPr>
                      <a:r>
                        <a:rPr lang="en-US" sz="1000">
                          <a:effectLst/>
                        </a:rPr>
                        <a:t>257.99</a:t>
                      </a:r>
                      <a:endParaRPr lang="en-US" sz="1000">
                        <a:effectLst/>
                        <a:latin typeface="Calibri"/>
                        <a:ea typeface="Calibri"/>
                        <a:cs typeface="Times New Roman"/>
                      </a:endParaRPr>
                    </a:p>
                  </a:txBody>
                  <a:tcPr marL="63972" marR="63972" marT="0" marB="0" anchor="b"/>
                </a:tc>
                <a:tc>
                  <a:txBody>
                    <a:bodyPr/>
                    <a:lstStyle/>
                    <a:p>
                      <a:pPr marL="0" marR="0" algn="r">
                        <a:lnSpc>
                          <a:spcPct val="115000"/>
                        </a:lnSpc>
                        <a:spcBef>
                          <a:spcPts val="0"/>
                        </a:spcBef>
                        <a:spcAft>
                          <a:spcPts val="0"/>
                        </a:spcAft>
                      </a:pPr>
                      <a:r>
                        <a:rPr lang="en-US" sz="1000">
                          <a:effectLst/>
                        </a:rPr>
                        <a:t>0.06</a:t>
                      </a:r>
                      <a:endParaRPr lang="en-US" sz="1000">
                        <a:effectLst/>
                        <a:latin typeface="Calibri"/>
                        <a:ea typeface="Calibri"/>
                        <a:cs typeface="Times New Roman"/>
                      </a:endParaRPr>
                    </a:p>
                  </a:txBody>
                  <a:tcPr marL="63972" marR="63972" marT="0" marB="0" anchor="b"/>
                </a:tc>
              </a:tr>
              <a:tr h="194246">
                <a:tc>
                  <a:txBody>
                    <a:bodyPr/>
                    <a:lstStyle/>
                    <a:p>
                      <a:pPr marL="0" marR="0">
                        <a:lnSpc>
                          <a:spcPct val="115000"/>
                        </a:lnSpc>
                        <a:spcBef>
                          <a:spcPts val="0"/>
                        </a:spcBef>
                        <a:spcAft>
                          <a:spcPts val="0"/>
                        </a:spcAft>
                      </a:pPr>
                      <a:r>
                        <a:rPr lang="en-US" sz="1000" dirty="0">
                          <a:effectLst/>
                        </a:rPr>
                        <a:t>Open Water (Fresh)</a:t>
                      </a:r>
                      <a:endParaRPr lang="en-US" sz="1000" dirty="0">
                        <a:effectLst/>
                        <a:latin typeface="Calibri"/>
                        <a:ea typeface="Calibri"/>
                        <a:cs typeface="Times New Roman"/>
                      </a:endParaRPr>
                    </a:p>
                  </a:txBody>
                  <a:tcPr marL="63972" marR="63972" marT="0" marB="0" anchor="b"/>
                </a:tc>
                <a:tc>
                  <a:txBody>
                    <a:bodyPr/>
                    <a:lstStyle/>
                    <a:p>
                      <a:pPr marL="0" marR="0" algn="r">
                        <a:lnSpc>
                          <a:spcPct val="115000"/>
                        </a:lnSpc>
                        <a:spcBef>
                          <a:spcPts val="0"/>
                        </a:spcBef>
                        <a:spcAft>
                          <a:spcPts val="0"/>
                        </a:spcAft>
                      </a:pPr>
                      <a:r>
                        <a:rPr lang="en-US" sz="1000">
                          <a:effectLst/>
                        </a:rPr>
                        <a:t>27.67</a:t>
                      </a:r>
                      <a:endParaRPr lang="en-US" sz="1000">
                        <a:effectLst/>
                        <a:latin typeface="Calibri"/>
                        <a:ea typeface="Calibri"/>
                        <a:cs typeface="Times New Roman"/>
                      </a:endParaRPr>
                    </a:p>
                  </a:txBody>
                  <a:tcPr marL="63972" marR="63972" marT="0" marB="0" anchor="b"/>
                </a:tc>
                <a:tc>
                  <a:txBody>
                    <a:bodyPr/>
                    <a:lstStyle/>
                    <a:p>
                      <a:pPr marL="0" marR="0" algn="r">
                        <a:lnSpc>
                          <a:spcPct val="115000"/>
                        </a:lnSpc>
                        <a:spcBef>
                          <a:spcPts val="0"/>
                        </a:spcBef>
                        <a:spcAft>
                          <a:spcPts val="0"/>
                        </a:spcAft>
                      </a:pPr>
                      <a:r>
                        <a:rPr lang="en-US" sz="1000" dirty="0">
                          <a:effectLst/>
                        </a:rPr>
                        <a:t>0.01</a:t>
                      </a:r>
                      <a:endParaRPr lang="en-US" sz="1000" dirty="0">
                        <a:effectLst/>
                        <a:latin typeface="Calibri"/>
                        <a:ea typeface="Calibri"/>
                        <a:cs typeface="Times New Roman"/>
                      </a:endParaRPr>
                    </a:p>
                  </a:txBody>
                  <a:tcPr marL="63972" marR="63972" marT="0" marB="0" anchor="b"/>
                </a:tc>
              </a:tr>
            </a:tbl>
          </a:graphicData>
        </a:graphic>
      </p:graphicFrame>
    </p:spTree>
    <p:extLst>
      <p:ext uri="{BB962C8B-B14F-4D97-AF65-F5344CB8AC3E}">
        <p14:creationId xmlns:p14="http://schemas.microsoft.com/office/powerpoint/2010/main" val="15591100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 Cover Summary</a:t>
            </a:r>
            <a:endParaRPr lang="en-US" dirty="0"/>
          </a:p>
        </p:txBody>
      </p:sp>
      <p:graphicFrame>
        <p:nvGraphicFramePr>
          <p:cNvPr id="10" name="Content Placeholder 9"/>
          <p:cNvGraphicFramePr>
            <a:graphicFrameLocks noGrp="1"/>
          </p:cNvGraphicFramePr>
          <p:nvPr>
            <p:ph sz="quarter" idx="1"/>
            <p:extLst>
              <p:ext uri="{D42A27DB-BD31-4B8C-83A1-F6EECF244321}">
                <p14:modId xmlns:p14="http://schemas.microsoft.com/office/powerpoint/2010/main" val="2686907014"/>
              </p:ext>
            </p:extLst>
          </p:nvPr>
        </p:nvGraphicFramePr>
        <p:xfrm>
          <a:off x="1219200" y="2438400"/>
          <a:ext cx="6858001" cy="2626995"/>
        </p:xfrm>
        <a:graphic>
          <a:graphicData uri="http://schemas.openxmlformats.org/drawingml/2006/table">
            <a:tbl>
              <a:tblPr>
                <a:tableStyleId>{69CF1AB2-1976-4502-BF36-3FF5EA218861}</a:tableStyleId>
              </a:tblPr>
              <a:tblGrid>
                <a:gridCol w="3733800"/>
                <a:gridCol w="1524000"/>
                <a:gridCol w="1600201"/>
              </a:tblGrid>
              <a:tr h="190500">
                <a:tc>
                  <a:txBody>
                    <a:bodyPr/>
                    <a:lstStyle/>
                    <a:p>
                      <a:pPr algn="l" fontAlgn="b"/>
                      <a:r>
                        <a:rPr lang="en-US" sz="2400" u="none" strike="noStrike" dirty="0">
                          <a:solidFill>
                            <a:schemeClr val="bg1"/>
                          </a:solidFill>
                          <a:effectLst/>
                        </a:rPr>
                        <a:t>Modified Land Cover Type</a:t>
                      </a:r>
                      <a:endParaRPr lang="en-US" sz="2400" b="1" i="0" u="none" strike="noStrike" dirty="0">
                        <a:solidFill>
                          <a:schemeClr val="bg1"/>
                        </a:solidFill>
                        <a:effectLst/>
                        <a:latin typeface="Calibri"/>
                      </a:endParaRPr>
                    </a:p>
                  </a:txBody>
                  <a:tcPr marL="9525" marR="9525" marT="9525" marB="0" anchor="b">
                    <a:solidFill>
                      <a:schemeClr val="accent1">
                        <a:lumMod val="75000"/>
                      </a:schemeClr>
                    </a:solidFill>
                  </a:tcPr>
                </a:tc>
                <a:tc>
                  <a:txBody>
                    <a:bodyPr/>
                    <a:lstStyle/>
                    <a:p>
                      <a:pPr algn="l" fontAlgn="b"/>
                      <a:r>
                        <a:rPr lang="en-US" sz="2400" u="none" strike="noStrike" dirty="0">
                          <a:solidFill>
                            <a:schemeClr val="bg1"/>
                          </a:solidFill>
                          <a:effectLst/>
                        </a:rPr>
                        <a:t>Acres</a:t>
                      </a:r>
                      <a:endParaRPr lang="en-US" sz="2400" b="1" i="0" u="none" strike="noStrike" dirty="0">
                        <a:solidFill>
                          <a:schemeClr val="bg1"/>
                        </a:solidFill>
                        <a:effectLst/>
                        <a:latin typeface="Calibri"/>
                      </a:endParaRPr>
                    </a:p>
                  </a:txBody>
                  <a:tcPr marL="9525" marR="9525" marT="9525" marB="0" anchor="b">
                    <a:solidFill>
                      <a:schemeClr val="accent1">
                        <a:lumMod val="75000"/>
                      </a:schemeClr>
                    </a:solidFill>
                  </a:tcPr>
                </a:tc>
                <a:tc>
                  <a:txBody>
                    <a:bodyPr/>
                    <a:lstStyle/>
                    <a:p>
                      <a:pPr algn="l" fontAlgn="b"/>
                      <a:r>
                        <a:rPr lang="en-US" sz="2400" u="none" strike="noStrike" dirty="0">
                          <a:solidFill>
                            <a:schemeClr val="bg1"/>
                          </a:solidFill>
                          <a:effectLst/>
                        </a:rPr>
                        <a:t>% of Total</a:t>
                      </a:r>
                      <a:endParaRPr lang="en-US" sz="2400" b="1" i="0" u="none" strike="noStrike" dirty="0">
                        <a:solidFill>
                          <a:schemeClr val="bg1"/>
                        </a:solidFill>
                        <a:effectLst/>
                        <a:latin typeface="Calibri"/>
                      </a:endParaRPr>
                    </a:p>
                  </a:txBody>
                  <a:tcPr marL="9525" marR="9525" marT="9525" marB="0" anchor="b">
                    <a:solidFill>
                      <a:schemeClr val="accent1">
                        <a:lumMod val="75000"/>
                      </a:schemeClr>
                    </a:solidFill>
                  </a:tcPr>
                </a:tc>
              </a:tr>
              <a:tr h="190500">
                <a:tc>
                  <a:txBody>
                    <a:bodyPr/>
                    <a:lstStyle/>
                    <a:p>
                      <a:pPr algn="l" fontAlgn="b"/>
                      <a:r>
                        <a:rPr lang="en-US" sz="2400" u="none" strike="noStrike" dirty="0">
                          <a:effectLst/>
                        </a:rPr>
                        <a:t>Agriculture</a:t>
                      </a:r>
                      <a:endParaRPr lang="en-US" sz="2400" b="0" i="0" u="none" strike="noStrike" dirty="0">
                        <a:solidFill>
                          <a:srgbClr val="000000"/>
                        </a:solidFill>
                        <a:effectLst/>
                        <a:latin typeface="Calibri"/>
                      </a:endParaRPr>
                    </a:p>
                  </a:txBody>
                  <a:tcPr marL="9525" marR="9525" marT="9525" marB="0" anchor="b"/>
                </a:tc>
                <a:tc>
                  <a:txBody>
                    <a:bodyPr/>
                    <a:lstStyle/>
                    <a:p>
                      <a:pPr algn="r" fontAlgn="b"/>
                      <a:r>
                        <a:rPr lang="en-US" sz="2400" u="none" strike="noStrike">
                          <a:effectLst/>
                        </a:rPr>
                        <a:t>139169</a:t>
                      </a:r>
                      <a:endParaRPr lang="en-US" sz="2400" b="0" i="0" u="none" strike="noStrike">
                        <a:solidFill>
                          <a:srgbClr val="000000"/>
                        </a:solidFill>
                        <a:effectLst/>
                        <a:latin typeface="Calibri"/>
                      </a:endParaRPr>
                    </a:p>
                  </a:txBody>
                  <a:tcPr marL="9525" marR="9525" marT="9525" marB="0" anchor="b"/>
                </a:tc>
                <a:tc>
                  <a:txBody>
                    <a:bodyPr/>
                    <a:lstStyle/>
                    <a:p>
                      <a:pPr algn="r" fontAlgn="b"/>
                      <a:r>
                        <a:rPr lang="en-US" sz="2400" u="none" strike="noStrike">
                          <a:effectLst/>
                        </a:rPr>
                        <a:t>33</a:t>
                      </a:r>
                      <a:endParaRPr lang="en-US" sz="2400" b="0" i="0" u="none" strike="noStrike">
                        <a:solidFill>
                          <a:srgbClr val="000000"/>
                        </a:solidFill>
                        <a:effectLst/>
                        <a:latin typeface="Calibri"/>
                      </a:endParaRPr>
                    </a:p>
                  </a:txBody>
                  <a:tcPr marL="9525" marR="9525" marT="9525" marB="0" anchor="b"/>
                </a:tc>
              </a:tr>
              <a:tr h="190500">
                <a:tc>
                  <a:txBody>
                    <a:bodyPr/>
                    <a:lstStyle/>
                    <a:p>
                      <a:pPr algn="l" fontAlgn="b"/>
                      <a:r>
                        <a:rPr lang="en-US" sz="2400" u="none" strike="noStrike" dirty="0">
                          <a:effectLst/>
                        </a:rPr>
                        <a:t>Forest</a:t>
                      </a:r>
                      <a:endParaRPr lang="en-US" sz="2400" b="0" i="0" u="none" strike="noStrike" dirty="0">
                        <a:solidFill>
                          <a:srgbClr val="000000"/>
                        </a:solidFill>
                        <a:effectLst/>
                        <a:latin typeface="Calibri"/>
                      </a:endParaRPr>
                    </a:p>
                  </a:txBody>
                  <a:tcPr marL="9525" marR="9525" marT="9525" marB="0" anchor="b">
                    <a:solidFill>
                      <a:schemeClr val="bg1"/>
                    </a:solidFill>
                  </a:tcPr>
                </a:tc>
                <a:tc>
                  <a:txBody>
                    <a:bodyPr/>
                    <a:lstStyle/>
                    <a:p>
                      <a:pPr algn="r" fontAlgn="b"/>
                      <a:r>
                        <a:rPr lang="en-US" sz="2400" u="none" strike="noStrike" dirty="0">
                          <a:effectLst/>
                        </a:rPr>
                        <a:t>130272</a:t>
                      </a:r>
                      <a:endParaRPr lang="en-US" sz="2400" b="0" i="0" u="none" strike="noStrike" dirty="0">
                        <a:solidFill>
                          <a:srgbClr val="000000"/>
                        </a:solidFill>
                        <a:effectLst/>
                        <a:latin typeface="Calibri"/>
                      </a:endParaRPr>
                    </a:p>
                  </a:txBody>
                  <a:tcPr marL="9525" marR="9525" marT="9525" marB="0" anchor="b">
                    <a:solidFill>
                      <a:schemeClr val="bg1"/>
                    </a:solidFill>
                  </a:tcPr>
                </a:tc>
                <a:tc>
                  <a:txBody>
                    <a:bodyPr/>
                    <a:lstStyle/>
                    <a:p>
                      <a:pPr algn="r" fontAlgn="b"/>
                      <a:r>
                        <a:rPr lang="en-US" sz="2400" u="none" strike="noStrike" dirty="0">
                          <a:effectLst/>
                        </a:rPr>
                        <a:t>31</a:t>
                      </a:r>
                      <a:endParaRPr lang="en-US" sz="2400" b="0" i="0" u="none" strike="noStrike" dirty="0">
                        <a:solidFill>
                          <a:srgbClr val="000000"/>
                        </a:solidFill>
                        <a:effectLst/>
                        <a:latin typeface="Calibri"/>
                      </a:endParaRPr>
                    </a:p>
                  </a:txBody>
                  <a:tcPr marL="9525" marR="9525" marT="9525" marB="0" anchor="b">
                    <a:solidFill>
                      <a:schemeClr val="bg1"/>
                    </a:solidFill>
                  </a:tcPr>
                </a:tc>
              </a:tr>
              <a:tr h="190500">
                <a:tc>
                  <a:txBody>
                    <a:bodyPr/>
                    <a:lstStyle/>
                    <a:p>
                      <a:pPr algn="l" fontAlgn="b"/>
                      <a:r>
                        <a:rPr lang="en-US" sz="2400" u="none" strike="noStrike">
                          <a:effectLst/>
                        </a:rPr>
                        <a:t>Salt Marsh</a:t>
                      </a:r>
                      <a:endParaRPr lang="en-US" sz="2400" b="0" i="0" u="none" strike="noStrike">
                        <a:solidFill>
                          <a:srgbClr val="000000"/>
                        </a:solidFill>
                        <a:effectLst/>
                        <a:latin typeface="Calibri"/>
                      </a:endParaRPr>
                    </a:p>
                  </a:txBody>
                  <a:tcPr marL="9525" marR="9525" marT="9525" marB="0" anchor="b"/>
                </a:tc>
                <a:tc>
                  <a:txBody>
                    <a:bodyPr/>
                    <a:lstStyle/>
                    <a:p>
                      <a:pPr algn="r" fontAlgn="b"/>
                      <a:r>
                        <a:rPr lang="en-US" sz="2400" u="none" strike="noStrike">
                          <a:effectLst/>
                        </a:rPr>
                        <a:t>104826</a:t>
                      </a:r>
                      <a:endParaRPr lang="en-US" sz="2400" b="0" i="0" u="none" strike="noStrike">
                        <a:solidFill>
                          <a:srgbClr val="000000"/>
                        </a:solidFill>
                        <a:effectLst/>
                        <a:latin typeface="Calibri"/>
                      </a:endParaRPr>
                    </a:p>
                  </a:txBody>
                  <a:tcPr marL="9525" marR="9525" marT="9525" marB="0" anchor="b"/>
                </a:tc>
                <a:tc>
                  <a:txBody>
                    <a:bodyPr/>
                    <a:lstStyle/>
                    <a:p>
                      <a:pPr algn="r" fontAlgn="b"/>
                      <a:r>
                        <a:rPr lang="en-US" sz="2400" u="none" strike="noStrike">
                          <a:effectLst/>
                        </a:rPr>
                        <a:t>25</a:t>
                      </a:r>
                      <a:endParaRPr lang="en-US" sz="2400" b="0" i="0" u="none" strike="noStrike">
                        <a:solidFill>
                          <a:srgbClr val="000000"/>
                        </a:solidFill>
                        <a:effectLst/>
                        <a:latin typeface="Calibri"/>
                      </a:endParaRPr>
                    </a:p>
                  </a:txBody>
                  <a:tcPr marL="9525" marR="9525" marT="9525" marB="0" anchor="b"/>
                </a:tc>
              </a:tr>
              <a:tr h="190500">
                <a:tc>
                  <a:txBody>
                    <a:bodyPr/>
                    <a:lstStyle/>
                    <a:p>
                      <a:pPr algn="l" fontAlgn="b"/>
                      <a:r>
                        <a:rPr lang="en-US" sz="2400" u="none" strike="noStrike" dirty="0">
                          <a:effectLst/>
                        </a:rPr>
                        <a:t>Early Successional</a:t>
                      </a:r>
                      <a:endParaRPr lang="en-US" sz="2400" b="0" i="0" u="none" strike="noStrike" dirty="0">
                        <a:solidFill>
                          <a:srgbClr val="000000"/>
                        </a:solidFill>
                        <a:effectLst/>
                        <a:latin typeface="Calibri"/>
                      </a:endParaRPr>
                    </a:p>
                  </a:txBody>
                  <a:tcPr marL="9525" marR="9525" marT="9525" marB="0" anchor="b">
                    <a:solidFill>
                      <a:schemeClr val="bg1"/>
                    </a:solidFill>
                  </a:tcPr>
                </a:tc>
                <a:tc>
                  <a:txBody>
                    <a:bodyPr/>
                    <a:lstStyle/>
                    <a:p>
                      <a:pPr algn="r" fontAlgn="b"/>
                      <a:r>
                        <a:rPr lang="en-US" sz="2400" u="none" strike="noStrike" dirty="0">
                          <a:effectLst/>
                        </a:rPr>
                        <a:t>20782</a:t>
                      </a:r>
                      <a:endParaRPr lang="en-US" sz="2400" b="0" i="0" u="none" strike="noStrike" dirty="0">
                        <a:solidFill>
                          <a:srgbClr val="000000"/>
                        </a:solidFill>
                        <a:effectLst/>
                        <a:latin typeface="Calibri"/>
                      </a:endParaRPr>
                    </a:p>
                  </a:txBody>
                  <a:tcPr marL="9525" marR="9525" marT="9525" marB="0" anchor="b">
                    <a:solidFill>
                      <a:schemeClr val="bg1"/>
                    </a:solidFill>
                  </a:tcPr>
                </a:tc>
                <a:tc>
                  <a:txBody>
                    <a:bodyPr/>
                    <a:lstStyle/>
                    <a:p>
                      <a:pPr algn="r" fontAlgn="b"/>
                      <a:r>
                        <a:rPr lang="en-US" sz="2400" u="none" strike="noStrike" dirty="0">
                          <a:effectLst/>
                        </a:rPr>
                        <a:t>5</a:t>
                      </a:r>
                      <a:endParaRPr lang="en-US" sz="2400" b="0" i="0" u="none" strike="noStrike" dirty="0">
                        <a:solidFill>
                          <a:srgbClr val="000000"/>
                        </a:solidFill>
                        <a:effectLst/>
                        <a:latin typeface="Calibri"/>
                      </a:endParaRPr>
                    </a:p>
                  </a:txBody>
                  <a:tcPr marL="9525" marR="9525" marT="9525" marB="0" anchor="b">
                    <a:solidFill>
                      <a:schemeClr val="bg1"/>
                    </a:solidFill>
                  </a:tcPr>
                </a:tc>
              </a:tr>
              <a:tr h="190500">
                <a:tc>
                  <a:txBody>
                    <a:bodyPr/>
                    <a:lstStyle/>
                    <a:p>
                      <a:pPr algn="l" fontAlgn="b"/>
                      <a:r>
                        <a:rPr lang="en-US" sz="2400" u="none" strike="noStrike">
                          <a:effectLst/>
                        </a:rPr>
                        <a:t>Open Water</a:t>
                      </a:r>
                      <a:endParaRPr lang="en-US" sz="2400" b="0" i="0" u="none" strike="noStrike">
                        <a:solidFill>
                          <a:srgbClr val="000000"/>
                        </a:solidFill>
                        <a:effectLst/>
                        <a:latin typeface="Calibri"/>
                      </a:endParaRPr>
                    </a:p>
                  </a:txBody>
                  <a:tcPr marL="9525" marR="9525" marT="9525" marB="0" anchor="b"/>
                </a:tc>
                <a:tc>
                  <a:txBody>
                    <a:bodyPr/>
                    <a:lstStyle/>
                    <a:p>
                      <a:pPr algn="r" fontAlgn="b"/>
                      <a:r>
                        <a:rPr lang="en-US" sz="2400" u="none" strike="noStrike" dirty="0">
                          <a:effectLst/>
                        </a:rPr>
                        <a:t>13003</a:t>
                      </a:r>
                      <a:endParaRPr lang="en-US" sz="2400" b="0" i="0" u="none" strike="noStrike" dirty="0">
                        <a:solidFill>
                          <a:srgbClr val="000000"/>
                        </a:solidFill>
                        <a:effectLst/>
                        <a:latin typeface="Calibri"/>
                      </a:endParaRPr>
                    </a:p>
                  </a:txBody>
                  <a:tcPr marL="9525" marR="9525" marT="9525" marB="0" anchor="b"/>
                </a:tc>
                <a:tc>
                  <a:txBody>
                    <a:bodyPr/>
                    <a:lstStyle/>
                    <a:p>
                      <a:pPr algn="r" fontAlgn="b"/>
                      <a:r>
                        <a:rPr lang="en-US" sz="2400" u="none" strike="noStrike" dirty="0">
                          <a:effectLst/>
                        </a:rPr>
                        <a:t>3</a:t>
                      </a:r>
                      <a:endParaRPr lang="en-US" sz="2400" b="0" i="0" u="none" strike="noStrike" dirty="0">
                        <a:solidFill>
                          <a:srgbClr val="000000"/>
                        </a:solidFill>
                        <a:effectLst/>
                        <a:latin typeface="Calibri"/>
                      </a:endParaRPr>
                    </a:p>
                  </a:txBody>
                  <a:tcPr marL="9525" marR="9525" marT="9525" marB="0" anchor="b"/>
                </a:tc>
              </a:tr>
              <a:tr h="190500">
                <a:tc>
                  <a:txBody>
                    <a:bodyPr/>
                    <a:lstStyle/>
                    <a:p>
                      <a:pPr algn="l" fontAlgn="b"/>
                      <a:r>
                        <a:rPr lang="en-US" sz="2400" u="none" strike="noStrike" dirty="0">
                          <a:effectLst/>
                        </a:rPr>
                        <a:t>Developed</a:t>
                      </a:r>
                      <a:endParaRPr lang="en-US" sz="2400" b="0" i="0" u="none" strike="noStrike" dirty="0">
                        <a:solidFill>
                          <a:srgbClr val="000000"/>
                        </a:solidFill>
                        <a:effectLst/>
                        <a:latin typeface="Calibri"/>
                      </a:endParaRPr>
                    </a:p>
                  </a:txBody>
                  <a:tcPr marL="9525" marR="9525" marT="9525" marB="0" anchor="b">
                    <a:solidFill>
                      <a:schemeClr val="bg1"/>
                    </a:solidFill>
                  </a:tcPr>
                </a:tc>
                <a:tc>
                  <a:txBody>
                    <a:bodyPr/>
                    <a:lstStyle/>
                    <a:p>
                      <a:pPr algn="r" fontAlgn="b"/>
                      <a:r>
                        <a:rPr lang="en-US" sz="2400" u="none" strike="noStrike" dirty="0">
                          <a:effectLst/>
                        </a:rPr>
                        <a:t>11125</a:t>
                      </a:r>
                      <a:endParaRPr lang="en-US" sz="2400" b="0" i="0" u="none" strike="noStrike" dirty="0">
                        <a:solidFill>
                          <a:srgbClr val="000000"/>
                        </a:solidFill>
                        <a:effectLst/>
                        <a:latin typeface="Calibri"/>
                      </a:endParaRPr>
                    </a:p>
                  </a:txBody>
                  <a:tcPr marL="9525" marR="9525" marT="9525" marB="0" anchor="b">
                    <a:solidFill>
                      <a:schemeClr val="bg1"/>
                    </a:solidFill>
                  </a:tcPr>
                </a:tc>
                <a:tc>
                  <a:txBody>
                    <a:bodyPr/>
                    <a:lstStyle/>
                    <a:p>
                      <a:pPr algn="r" fontAlgn="b"/>
                      <a:r>
                        <a:rPr lang="en-US" sz="2400" u="none" strike="noStrike" dirty="0">
                          <a:effectLst/>
                        </a:rPr>
                        <a:t>3</a:t>
                      </a:r>
                      <a:endParaRPr lang="en-US" sz="2400" b="0" i="0" u="none" strike="noStrike" dirty="0">
                        <a:solidFill>
                          <a:srgbClr val="000000"/>
                        </a:solidFill>
                        <a:effectLst/>
                        <a:latin typeface="Calibri"/>
                      </a:endParaRPr>
                    </a:p>
                  </a:txBody>
                  <a:tcPr marL="9525" marR="9525" marT="9525" marB="0" anchor="b">
                    <a:solidFill>
                      <a:schemeClr val="bg1"/>
                    </a:solidFill>
                  </a:tcPr>
                </a:tc>
              </a:tr>
            </a:tbl>
          </a:graphicData>
        </a:graphic>
      </p:graphicFrame>
    </p:spTree>
    <p:extLst>
      <p:ext uri="{BB962C8B-B14F-4D97-AF65-F5344CB8AC3E}">
        <p14:creationId xmlns:p14="http://schemas.microsoft.com/office/powerpoint/2010/main" val="1208008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 Guild Development</a:t>
            </a:r>
            <a:endParaRPr lang="en-US" dirty="0"/>
          </a:p>
        </p:txBody>
      </p:sp>
      <p:sp>
        <p:nvSpPr>
          <p:cNvPr id="3" name="Content Placeholder 2"/>
          <p:cNvSpPr>
            <a:spLocks noGrp="1"/>
          </p:cNvSpPr>
          <p:nvPr>
            <p:ph sz="quarter" idx="1"/>
          </p:nvPr>
        </p:nvSpPr>
        <p:spPr>
          <a:xfrm>
            <a:off x="612648" y="1600200"/>
            <a:ext cx="8153400" cy="4114800"/>
          </a:xfrm>
        </p:spPr>
        <p:txBody>
          <a:bodyPr>
            <a:normAutofit lnSpcReduction="10000"/>
          </a:bodyPr>
          <a:lstStyle/>
          <a:p>
            <a:r>
              <a:rPr lang="en-US" dirty="0" smtClean="0"/>
              <a:t>Develop a species list for response guilds based on habitat requirements during foraging and breeding</a:t>
            </a:r>
          </a:p>
          <a:p>
            <a:r>
              <a:rPr lang="en-US" dirty="0" smtClean="0"/>
              <a:t>Use land cover types as a base</a:t>
            </a:r>
          </a:p>
          <a:p>
            <a:r>
              <a:rPr lang="en-US" dirty="0" smtClean="0"/>
              <a:t>Whole guild approach vs. guild indicator species</a:t>
            </a:r>
          </a:p>
          <a:p>
            <a:r>
              <a:rPr lang="en-US" dirty="0" smtClean="0"/>
              <a:t>Birds may be placed in multiple guilds</a:t>
            </a:r>
          </a:p>
          <a:p>
            <a:r>
              <a:rPr lang="en-US" dirty="0" smtClean="0"/>
              <a:t>Sensitivity to habitat fragmentation</a:t>
            </a:r>
          </a:p>
          <a:p>
            <a:r>
              <a:rPr lang="en-US" dirty="0" smtClean="0"/>
              <a:t>Based on Eastern Shore habitat, not range-wide</a:t>
            </a:r>
          </a:p>
          <a:p>
            <a:r>
              <a:rPr lang="en-US" dirty="0" smtClean="0"/>
              <a:t>Bird list a subset of priority species</a:t>
            </a:r>
          </a:p>
          <a:p>
            <a:endParaRPr lang="en-US" dirty="0"/>
          </a:p>
        </p:txBody>
      </p:sp>
    </p:spTree>
    <p:extLst>
      <p:ext uri="{BB962C8B-B14F-4D97-AF65-F5344CB8AC3E}">
        <p14:creationId xmlns:p14="http://schemas.microsoft.com/office/powerpoint/2010/main" val="2870465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Outline</a:t>
            </a:r>
            <a:endParaRPr lang="en-US"/>
          </a:p>
        </p:txBody>
      </p:sp>
      <p:sp>
        <p:nvSpPr>
          <p:cNvPr id="3" name="Content Placeholder 2"/>
          <p:cNvSpPr>
            <a:spLocks noGrp="1"/>
          </p:cNvSpPr>
          <p:nvPr>
            <p:ph sz="quarter" idx="1"/>
          </p:nvPr>
        </p:nvSpPr>
        <p:spPr/>
        <p:txBody>
          <a:bodyPr/>
          <a:lstStyle/>
          <a:p>
            <a:r>
              <a:rPr lang="en-US" dirty="0" smtClean="0"/>
              <a:t>Importance of analysis</a:t>
            </a:r>
          </a:p>
          <a:p>
            <a:r>
              <a:rPr lang="en-US" dirty="0" smtClean="0"/>
              <a:t>Summary of existing conservation plans</a:t>
            </a:r>
          </a:p>
          <a:p>
            <a:r>
              <a:rPr lang="en-US" dirty="0" smtClean="0"/>
              <a:t>Goals and objectives</a:t>
            </a:r>
          </a:p>
          <a:p>
            <a:r>
              <a:rPr lang="en-US" dirty="0" smtClean="0"/>
              <a:t>Study area</a:t>
            </a:r>
          </a:p>
          <a:p>
            <a:r>
              <a:rPr lang="en-US" dirty="0" smtClean="0"/>
              <a:t>Methods</a:t>
            </a:r>
          </a:p>
          <a:p>
            <a:r>
              <a:rPr lang="en-US" dirty="0" smtClean="0"/>
              <a:t>Deliverables</a:t>
            </a:r>
          </a:p>
          <a:p>
            <a:r>
              <a:rPr lang="en-US" dirty="0" smtClean="0"/>
              <a:t>Timeline</a:t>
            </a:r>
          </a:p>
          <a:p>
            <a:endParaRPr lang="en-US" dirty="0"/>
          </a:p>
        </p:txBody>
      </p:sp>
    </p:spTree>
    <p:extLst>
      <p:ext uri="{BB962C8B-B14F-4D97-AF65-F5344CB8AC3E}">
        <p14:creationId xmlns:p14="http://schemas.microsoft.com/office/powerpoint/2010/main" val="3102095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 Analysis</a:t>
            </a:r>
            <a:endParaRPr lang="en-US" dirty="0"/>
          </a:p>
        </p:txBody>
      </p:sp>
      <p:sp>
        <p:nvSpPr>
          <p:cNvPr id="3" name="Content Placeholder 2"/>
          <p:cNvSpPr>
            <a:spLocks noGrp="1"/>
          </p:cNvSpPr>
          <p:nvPr>
            <p:ph sz="quarter" idx="1"/>
          </p:nvPr>
        </p:nvSpPr>
        <p:spPr>
          <a:xfrm>
            <a:off x="612648" y="1600200"/>
            <a:ext cx="8153400" cy="4038600"/>
          </a:xfrm>
        </p:spPr>
        <p:txBody>
          <a:bodyPr>
            <a:normAutofit lnSpcReduction="10000"/>
          </a:bodyPr>
          <a:lstStyle/>
          <a:p>
            <a:r>
              <a:rPr lang="en-US" dirty="0" smtClean="0"/>
              <a:t>Create a layer of all non-protected real estate parcels</a:t>
            </a:r>
          </a:p>
          <a:p>
            <a:r>
              <a:rPr lang="en-US" dirty="0" smtClean="0"/>
              <a:t>Merge all existing focus areas into one data layer</a:t>
            </a:r>
          </a:p>
          <a:p>
            <a:r>
              <a:rPr lang="en-US" dirty="0" smtClean="0"/>
              <a:t>Determine distance from non-protected parcels to other areas of suitable habitat which are protected</a:t>
            </a:r>
          </a:p>
          <a:p>
            <a:r>
              <a:rPr lang="en-US" dirty="0" smtClean="0"/>
              <a:t>Identify areas of contiguous habitat</a:t>
            </a:r>
          </a:p>
          <a:p>
            <a:r>
              <a:rPr lang="en-US" dirty="0" smtClean="0"/>
              <a:t>Determine minimum patch size for guild groups</a:t>
            </a:r>
          </a:p>
          <a:p>
            <a:r>
              <a:rPr lang="en-US" dirty="0" smtClean="0"/>
              <a:t>Identify concentrated stopover areas</a:t>
            </a:r>
          </a:p>
        </p:txBody>
      </p:sp>
    </p:spTree>
    <p:extLst>
      <p:ext uri="{BB962C8B-B14F-4D97-AF65-F5344CB8AC3E}">
        <p14:creationId xmlns:p14="http://schemas.microsoft.com/office/powerpoint/2010/main" val="16638345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 Analysis (</a:t>
            </a:r>
            <a:r>
              <a:rPr lang="en-US" dirty="0" err="1" smtClean="0"/>
              <a:t>ctd</a:t>
            </a:r>
            <a:r>
              <a:rPr lang="en-US" dirty="0" smtClean="0"/>
              <a:t>.)</a:t>
            </a:r>
            <a:endParaRPr lang="en-US" dirty="0"/>
          </a:p>
        </p:txBody>
      </p:sp>
      <p:sp>
        <p:nvSpPr>
          <p:cNvPr id="3" name="Content Placeholder 2"/>
          <p:cNvSpPr>
            <a:spLocks noGrp="1"/>
          </p:cNvSpPr>
          <p:nvPr>
            <p:ph sz="quarter" idx="1"/>
          </p:nvPr>
        </p:nvSpPr>
        <p:spPr/>
        <p:txBody>
          <a:bodyPr/>
          <a:lstStyle/>
          <a:p>
            <a:r>
              <a:rPr lang="en-US" dirty="0" smtClean="0"/>
              <a:t>Identify parcels vulnerable to sea level rise</a:t>
            </a:r>
          </a:p>
          <a:p>
            <a:r>
              <a:rPr lang="en-US" dirty="0" smtClean="0"/>
              <a:t>Determine cost of habitat protection activities</a:t>
            </a:r>
          </a:p>
          <a:p>
            <a:r>
              <a:rPr lang="en-US" dirty="0" smtClean="0"/>
              <a:t>Assign </a:t>
            </a:r>
            <a:r>
              <a:rPr lang="en-US" dirty="0"/>
              <a:t>weights to input data layers to prioritize non-protected lands using a weighted overlay </a:t>
            </a:r>
            <a:r>
              <a:rPr lang="en-US" dirty="0" smtClean="0"/>
              <a:t>analysis</a:t>
            </a:r>
          </a:p>
          <a:p>
            <a:pPr lvl="1">
              <a:buFont typeface="Arial" panose="020B0604020202020204" pitchFamily="34" charset="0"/>
              <a:buChar char="•"/>
            </a:pPr>
            <a:r>
              <a:rPr lang="en-US" dirty="0" smtClean="0"/>
              <a:t>High</a:t>
            </a:r>
          </a:p>
          <a:p>
            <a:pPr lvl="1">
              <a:buFont typeface="Arial" panose="020B0604020202020204" pitchFamily="34" charset="0"/>
              <a:buChar char="•"/>
            </a:pPr>
            <a:r>
              <a:rPr lang="en-US" dirty="0" smtClean="0"/>
              <a:t>Medium</a:t>
            </a:r>
          </a:p>
          <a:p>
            <a:pPr lvl="1">
              <a:buFont typeface="Arial" panose="020B0604020202020204" pitchFamily="34" charset="0"/>
              <a:buChar char="•"/>
            </a:pPr>
            <a:r>
              <a:rPr lang="en-US" dirty="0" smtClean="0"/>
              <a:t>Low</a:t>
            </a:r>
          </a:p>
          <a:p>
            <a:pPr lvl="1">
              <a:buFont typeface="Arial" panose="020B0604020202020204" pitchFamily="34" charset="0"/>
              <a:buChar char="•"/>
            </a:pPr>
            <a:r>
              <a:rPr lang="en-US" dirty="0" smtClean="0"/>
              <a:t>Non-priority</a:t>
            </a:r>
            <a:endParaRPr lang="en-US" dirty="0"/>
          </a:p>
          <a:p>
            <a:endParaRPr lang="en-US" dirty="0"/>
          </a:p>
        </p:txBody>
      </p:sp>
    </p:spTree>
    <p:extLst>
      <p:ext uri="{BB962C8B-B14F-4D97-AF65-F5344CB8AC3E}">
        <p14:creationId xmlns:p14="http://schemas.microsoft.com/office/powerpoint/2010/main" val="23112786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Methods – Web Mapping Application</a:t>
            </a:r>
            <a:endParaRPr lang="en-US" dirty="0"/>
          </a:p>
        </p:txBody>
      </p:sp>
      <p:sp>
        <p:nvSpPr>
          <p:cNvPr id="3" name="Content Placeholder 2"/>
          <p:cNvSpPr>
            <a:spLocks noGrp="1"/>
          </p:cNvSpPr>
          <p:nvPr>
            <p:ph sz="quarter" idx="1"/>
          </p:nvPr>
        </p:nvSpPr>
        <p:spPr/>
        <p:txBody>
          <a:bodyPr/>
          <a:lstStyle/>
          <a:p>
            <a:r>
              <a:rPr lang="en-US" dirty="0" smtClean="0"/>
              <a:t>ArcGIS Online through USFWS account</a:t>
            </a:r>
          </a:p>
          <a:p>
            <a:r>
              <a:rPr lang="en-US" dirty="0" smtClean="0"/>
              <a:t>Incorporate analysis data and input data layers</a:t>
            </a:r>
          </a:p>
          <a:p>
            <a:r>
              <a:rPr lang="en-US" dirty="0" smtClean="0"/>
              <a:t>Basic web map features will be included</a:t>
            </a:r>
          </a:p>
          <a:p>
            <a:r>
              <a:rPr lang="en-US" dirty="0" smtClean="0"/>
              <a:t>Additional features will include:</a:t>
            </a:r>
          </a:p>
          <a:p>
            <a:pPr lvl="1">
              <a:buFont typeface="Arial" panose="020B0604020202020204" pitchFamily="34" charset="0"/>
              <a:buChar char="•"/>
            </a:pPr>
            <a:r>
              <a:rPr lang="en-US" dirty="0" smtClean="0"/>
              <a:t>Creation of printable maps</a:t>
            </a:r>
          </a:p>
          <a:p>
            <a:pPr lvl="1">
              <a:buFont typeface="Arial" panose="020B0604020202020204" pitchFamily="34" charset="0"/>
              <a:buChar char="•"/>
            </a:pPr>
            <a:r>
              <a:rPr lang="en-US" dirty="0" smtClean="0"/>
              <a:t>Ability to export data</a:t>
            </a:r>
          </a:p>
          <a:p>
            <a:pPr lvl="1">
              <a:buFont typeface="Arial" panose="020B0604020202020204" pitchFamily="34" charset="0"/>
              <a:buChar char="•"/>
            </a:pPr>
            <a:r>
              <a:rPr lang="en-US" dirty="0" smtClean="0"/>
              <a:t>Ability to query data</a:t>
            </a:r>
          </a:p>
          <a:p>
            <a:pPr lvl="1">
              <a:buFont typeface="Arial" panose="020B0604020202020204" pitchFamily="34" charset="0"/>
              <a:buChar char="•"/>
            </a:pPr>
            <a:r>
              <a:rPr lang="en-US" dirty="0" smtClean="0"/>
              <a:t>Dashboard tool display</a:t>
            </a:r>
          </a:p>
          <a:p>
            <a:pPr lvl="1"/>
            <a:endParaRPr lang="en-US" dirty="0" smtClean="0"/>
          </a:p>
          <a:p>
            <a:pPr lvl="1"/>
            <a:endParaRPr lang="en-US" dirty="0"/>
          </a:p>
        </p:txBody>
      </p:sp>
    </p:spTree>
    <p:extLst>
      <p:ext uri="{BB962C8B-B14F-4D97-AF65-F5344CB8AC3E}">
        <p14:creationId xmlns:p14="http://schemas.microsoft.com/office/powerpoint/2010/main" val="27705591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a:t>
            </a:r>
            <a:endParaRPr lang="en-US" dirty="0"/>
          </a:p>
        </p:txBody>
      </p:sp>
      <p:sp>
        <p:nvSpPr>
          <p:cNvPr id="3" name="Content Placeholder 2"/>
          <p:cNvSpPr>
            <a:spLocks noGrp="1"/>
          </p:cNvSpPr>
          <p:nvPr>
            <p:ph sz="quarter" idx="1"/>
          </p:nvPr>
        </p:nvSpPr>
        <p:spPr/>
        <p:txBody>
          <a:bodyPr/>
          <a:lstStyle/>
          <a:p>
            <a:r>
              <a:rPr lang="en-US" dirty="0" smtClean="0"/>
              <a:t>Map for each guild depicting priority parcels</a:t>
            </a:r>
          </a:p>
          <a:p>
            <a:r>
              <a:rPr lang="en-US" dirty="0" smtClean="0"/>
              <a:t>Final report explaining the analysis</a:t>
            </a:r>
          </a:p>
          <a:p>
            <a:r>
              <a:rPr lang="en-US" dirty="0" smtClean="0"/>
              <a:t>Web mapping application</a:t>
            </a:r>
          </a:p>
          <a:p>
            <a:r>
              <a:rPr lang="en-US" dirty="0" smtClean="0"/>
              <a:t>Presentation at ESRI Mid-Atlantic user conference and Southern Tip Ecological Partnership meeting</a:t>
            </a:r>
            <a:endParaRPr lang="en-US" dirty="0"/>
          </a:p>
        </p:txBody>
      </p:sp>
    </p:spTree>
    <p:extLst>
      <p:ext uri="{BB962C8B-B14F-4D97-AF65-F5344CB8AC3E}">
        <p14:creationId xmlns:p14="http://schemas.microsoft.com/office/powerpoint/2010/main" val="3311708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sz="quarter" idx="1"/>
          </p:nvPr>
        </p:nvSpPr>
        <p:spPr/>
        <p:txBody>
          <a:bodyPr>
            <a:normAutofit/>
          </a:bodyPr>
          <a:lstStyle/>
          <a:p>
            <a:r>
              <a:rPr lang="en-US" dirty="0" smtClean="0"/>
              <a:t>August</a:t>
            </a:r>
          </a:p>
          <a:p>
            <a:pPr lvl="1">
              <a:buFont typeface="Arial" panose="020B0604020202020204" pitchFamily="34" charset="0"/>
              <a:buChar char="•"/>
            </a:pPr>
            <a:r>
              <a:rPr lang="en-US" dirty="0"/>
              <a:t>Gather </a:t>
            </a:r>
            <a:r>
              <a:rPr lang="en-US" dirty="0" smtClean="0"/>
              <a:t>existing </a:t>
            </a:r>
            <a:r>
              <a:rPr lang="en-US" dirty="0"/>
              <a:t>data layers</a:t>
            </a:r>
          </a:p>
          <a:p>
            <a:pPr lvl="1">
              <a:buFont typeface="Arial" panose="020B0604020202020204" pitchFamily="34" charset="0"/>
              <a:buChar char="•"/>
            </a:pPr>
            <a:r>
              <a:rPr lang="en-US" dirty="0"/>
              <a:t>Create any needed </a:t>
            </a:r>
            <a:r>
              <a:rPr lang="en-US" dirty="0" smtClean="0"/>
              <a:t>data layers</a:t>
            </a:r>
            <a:endParaRPr lang="en-US" dirty="0"/>
          </a:p>
          <a:p>
            <a:pPr lvl="1">
              <a:buFont typeface="Arial" panose="020B0604020202020204" pitchFamily="34" charset="0"/>
              <a:buChar char="•"/>
            </a:pPr>
            <a:r>
              <a:rPr lang="en-US" dirty="0"/>
              <a:t>Finalize guild </a:t>
            </a:r>
            <a:r>
              <a:rPr lang="en-US" dirty="0" smtClean="0"/>
              <a:t>assignments</a:t>
            </a:r>
            <a:endParaRPr lang="en-US" dirty="0"/>
          </a:p>
          <a:p>
            <a:pPr lvl="1">
              <a:buFont typeface="Arial" panose="020B0604020202020204" pitchFamily="34" charset="0"/>
              <a:buChar char="•"/>
            </a:pPr>
            <a:r>
              <a:rPr lang="en-US" dirty="0"/>
              <a:t>Conduct preliminary data </a:t>
            </a:r>
            <a:r>
              <a:rPr lang="en-US" dirty="0" smtClean="0"/>
              <a:t>analysis</a:t>
            </a:r>
          </a:p>
          <a:p>
            <a:r>
              <a:rPr lang="en-US" dirty="0" smtClean="0"/>
              <a:t>September</a:t>
            </a:r>
          </a:p>
          <a:p>
            <a:pPr lvl="1">
              <a:buFont typeface="Arial" panose="020B0604020202020204" pitchFamily="34" charset="0"/>
              <a:buChar char="•"/>
            </a:pPr>
            <a:r>
              <a:rPr lang="en-US" dirty="0" smtClean="0"/>
              <a:t>Submit abstract</a:t>
            </a:r>
          </a:p>
          <a:p>
            <a:pPr lvl="1">
              <a:buFont typeface="Arial" panose="020B0604020202020204" pitchFamily="34" charset="0"/>
              <a:buChar char="•"/>
            </a:pPr>
            <a:r>
              <a:rPr lang="en-US" dirty="0" smtClean="0"/>
              <a:t>Preliminary design of web mapping application</a:t>
            </a:r>
          </a:p>
          <a:p>
            <a:pPr lvl="1">
              <a:buFont typeface="Arial" panose="020B0604020202020204" pitchFamily="34" charset="0"/>
              <a:buChar char="•"/>
            </a:pPr>
            <a:r>
              <a:rPr lang="en-US" dirty="0" smtClean="0"/>
              <a:t>Create weighting system for data input layers</a:t>
            </a:r>
          </a:p>
          <a:p>
            <a:pPr lvl="1"/>
            <a:endParaRPr lang="en-US" dirty="0"/>
          </a:p>
          <a:p>
            <a:pPr lvl="1"/>
            <a:endParaRPr lang="en-US" dirty="0" smtClean="0"/>
          </a:p>
          <a:p>
            <a:pPr lvl="1"/>
            <a:endParaRPr lang="en-US" dirty="0"/>
          </a:p>
        </p:txBody>
      </p:sp>
    </p:spTree>
    <p:extLst>
      <p:ext uri="{BB962C8B-B14F-4D97-AF65-F5344CB8AC3E}">
        <p14:creationId xmlns:p14="http://schemas.microsoft.com/office/powerpoint/2010/main" val="5922958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a:t>
            </a:r>
            <a:r>
              <a:rPr lang="en-US" dirty="0" err="1" smtClean="0"/>
              <a:t>ctd</a:t>
            </a:r>
            <a:r>
              <a:rPr lang="en-US" dirty="0" smtClean="0"/>
              <a:t>.)</a:t>
            </a:r>
            <a:endParaRPr lang="en-US" dirty="0"/>
          </a:p>
        </p:txBody>
      </p:sp>
      <p:sp>
        <p:nvSpPr>
          <p:cNvPr id="3" name="Content Placeholder 2"/>
          <p:cNvSpPr>
            <a:spLocks noGrp="1"/>
          </p:cNvSpPr>
          <p:nvPr>
            <p:ph sz="quarter" idx="1"/>
          </p:nvPr>
        </p:nvSpPr>
        <p:spPr>
          <a:xfrm>
            <a:off x="612648" y="1600200"/>
            <a:ext cx="8153400" cy="4953000"/>
          </a:xfrm>
        </p:spPr>
        <p:txBody>
          <a:bodyPr>
            <a:normAutofit fontScale="92500" lnSpcReduction="10000"/>
          </a:bodyPr>
          <a:lstStyle/>
          <a:p>
            <a:r>
              <a:rPr lang="en-US" dirty="0" smtClean="0"/>
              <a:t>October</a:t>
            </a:r>
          </a:p>
          <a:p>
            <a:pPr lvl="1">
              <a:buFont typeface="Arial" panose="020B0604020202020204" pitchFamily="34" charset="0"/>
              <a:buChar char="•"/>
            </a:pPr>
            <a:r>
              <a:rPr lang="en-US" dirty="0" smtClean="0"/>
              <a:t>Complete analysis</a:t>
            </a:r>
          </a:p>
          <a:p>
            <a:pPr lvl="1">
              <a:buFont typeface="Arial" panose="020B0604020202020204" pitchFamily="34" charset="0"/>
              <a:buChar char="•"/>
            </a:pPr>
            <a:r>
              <a:rPr lang="en-US" dirty="0" smtClean="0"/>
              <a:t>Develop results section of final report</a:t>
            </a:r>
          </a:p>
          <a:p>
            <a:pPr lvl="1">
              <a:buFont typeface="Arial" panose="020B0604020202020204" pitchFamily="34" charset="0"/>
              <a:buChar char="•"/>
            </a:pPr>
            <a:r>
              <a:rPr lang="en-US" dirty="0" smtClean="0"/>
              <a:t>Finalize web mapping application design</a:t>
            </a:r>
          </a:p>
          <a:p>
            <a:r>
              <a:rPr lang="en-US" dirty="0" smtClean="0"/>
              <a:t>November</a:t>
            </a:r>
          </a:p>
          <a:p>
            <a:pPr lvl="1">
              <a:buFont typeface="Arial" panose="020B0604020202020204" pitchFamily="34" charset="0"/>
              <a:buChar char="•"/>
            </a:pPr>
            <a:r>
              <a:rPr lang="en-US" dirty="0"/>
              <a:t>Prepare final presentation</a:t>
            </a:r>
          </a:p>
          <a:p>
            <a:pPr lvl="1">
              <a:buFont typeface="Arial" panose="020B0604020202020204" pitchFamily="34" charset="0"/>
              <a:buChar char="•"/>
            </a:pPr>
            <a:r>
              <a:rPr lang="en-US" dirty="0"/>
              <a:t>Publish web mapping </a:t>
            </a:r>
            <a:r>
              <a:rPr lang="en-US" dirty="0" smtClean="0"/>
              <a:t>application</a:t>
            </a:r>
          </a:p>
          <a:p>
            <a:r>
              <a:rPr lang="en-US" dirty="0" smtClean="0"/>
              <a:t>December</a:t>
            </a:r>
          </a:p>
          <a:p>
            <a:pPr lvl="1">
              <a:buFont typeface="Arial" panose="020B0604020202020204" pitchFamily="34" charset="0"/>
              <a:buChar char="•"/>
            </a:pPr>
            <a:r>
              <a:rPr lang="en-US" dirty="0" smtClean="0"/>
              <a:t>Present at ESRI Mid-Atlantic User Conference (December 10-11) in Baltimore, MD</a:t>
            </a:r>
          </a:p>
          <a:p>
            <a:pPr lvl="1">
              <a:buFont typeface="Arial" panose="020B0604020202020204" pitchFamily="34" charset="0"/>
              <a:buChar char="•"/>
            </a:pPr>
            <a:r>
              <a:rPr lang="en-US" dirty="0" smtClean="0"/>
              <a:t>Submit final project report</a:t>
            </a:r>
          </a:p>
          <a:p>
            <a:pPr marL="365760" lvl="1" indent="0">
              <a:buNone/>
            </a:pPr>
            <a:endParaRPr lang="en-US" dirty="0" smtClean="0"/>
          </a:p>
          <a:p>
            <a:pPr lvl="1"/>
            <a:endParaRPr lang="en-US" dirty="0"/>
          </a:p>
        </p:txBody>
      </p:sp>
    </p:spTree>
    <p:extLst>
      <p:ext uri="{BB962C8B-B14F-4D97-AF65-F5344CB8AC3E}">
        <p14:creationId xmlns:p14="http://schemas.microsoft.com/office/powerpoint/2010/main" val="11745603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sz="quarter" idx="1"/>
          </p:nvPr>
        </p:nvSpPr>
        <p:spPr/>
        <p:txBody>
          <a:bodyPr/>
          <a:lstStyle/>
          <a:p>
            <a:r>
              <a:rPr lang="en-US" dirty="0" smtClean="0"/>
              <a:t>Dr. Joseph </a:t>
            </a:r>
            <a:r>
              <a:rPr lang="en-US" dirty="0"/>
              <a:t>A. </a:t>
            </a:r>
            <a:r>
              <a:rPr lang="en-US" dirty="0" smtClean="0"/>
              <a:t>Bishop</a:t>
            </a:r>
            <a:r>
              <a:rPr lang="en-US" dirty="0"/>
              <a:t> </a:t>
            </a:r>
            <a:r>
              <a:rPr lang="en-US" dirty="0" smtClean="0"/>
              <a:t>- Penn State Advisor</a:t>
            </a:r>
          </a:p>
          <a:p>
            <a:r>
              <a:rPr lang="en-US" dirty="0" smtClean="0"/>
              <a:t>Cindy Schulz, Project Leader – USFWS</a:t>
            </a:r>
          </a:p>
          <a:p>
            <a:r>
              <a:rPr lang="en-US" dirty="0" smtClean="0"/>
              <a:t>Bridgett Costanzo, Supervisor – USFWS</a:t>
            </a:r>
          </a:p>
          <a:p>
            <a:r>
              <a:rPr lang="en-US" dirty="0" smtClean="0"/>
              <a:t>Herb </a:t>
            </a:r>
            <a:r>
              <a:rPr lang="en-US" dirty="0" err="1" smtClean="0"/>
              <a:t>Bergquist</a:t>
            </a:r>
            <a:r>
              <a:rPr lang="en-US" dirty="0" smtClean="0"/>
              <a:t>, Region 5 GIS Coordinator - USFWS</a:t>
            </a:r>
            <a:endParaRPr lang="en-US" dirty="0"/>
          </a:p>
        </p:txBody>
      </p:sp>
    </p:spTree>
    <p:extLst>
      <p:ext uri="{BB962C8B-B14F-4D97-AF65-F5344CB8AC3E}">
        <p14:creationId xmlns:p14="http://schemas.microsoft.com/office/powerpoint/2010/main" val="27554821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
          </p:nvPr>
        </p:nvSpPr>
        <p:spPr>
          <a:xfrm>
            <a:off x="0" y="1600200"/>
            <a:ext cx="9144000" cy="4648200"/>
          </a:xfrm>
        </p:spPr>
        <p:txBody>
          <a:bodyPr>
            <a:normAutofit fontScale="92500"/>
          </a:bodyPr>
          <a:lstStyle/>
          <a:p>
            <a:r>
              <a:rPr lang="en-US" sz="1900" dirty="0"/>
              <a:t>Atlantic Coast Joint Venture (ACJV). 2005. Atlantic Coast Joint Venture waterfowl implementation plan revision.  North American Waterfowl Management Plan.  Hadley, Massachusetts.</a:t>
            </a:r>
          </a:p>
          <a:p>
            <a:r>
              <a:rPr lang="en-US" sz="1900" dirty="0"/>
              <a:t>Atlantic Coast Joint Venture (ACJV). 2008.  New England/Mid-Atlantic Coast Bird Conservation Region (BCR 30) Implementation Plan.  Laurel, Maryland.</a:t>
            </a:r>
          </a:p>
          <a:p>
            <a:r>
              <a:rPr lang="en-US" sz="1900" dirty="0"/>
              <a:t>Atlantic Coast Joint Venture (ACJV). 2009. Atlantic Coast Joint Venture strategic plan. North American Waterfowl Management Plan.  Hadley, Massachusetts.</a:t>
            </a:r>
          </a:p>
          <a:p>
            <a:r>
              <a:rPr lang="en-US" sz="1900" dirty="0"/>
              <a:t>Brown, S., C. Hickey, B. Harrington, and R. Gill (ed.) 2001.  The U.S. Shorebird Conservation Plan, 2</a:t>
            </a:r>
            <a:r>
              <a:rPr lang="en-US" sz="1900" baseline="30000" dirty="0"/>
              <a:t>nd</a:t>
            </a:r>
            <a:r>
              <a:rPr lang="en-US" sz="1900" dirty="0"/>
              <a:t> ed.  </a:t>
            </a:r>
            <a:r>
              <a:rPr lang="en-US" sz="1900" dirty="0" err="1"/>
              <a:t>Manomet</a:t>
            </a:r>
            <a:r>
              <a:rPr lang="en-US" sz="1900" dirty="0"/>
              <a:t> Center for Conservation Sciences, </a:t>
            </a:r>
            <a:r>
              <a:rPr lang="en-US" sz="1900" dirty="0" err="1"/>
              <a:t>Manomet</a:t>
            </a:r>
            <a:r>
              <a:rPr lang="en-US" sz="1900" dirty="0"/>
              <a:t>, Massachusetts.</a:t>
            </a:r>
          </a:p>
          <a:p>
            <a:r>
              <a:rPr lang="en-US" sz="1900" dirty="0"/>
              <a:t>Clark, K.E., and L. Niles. 2000. U.S. Shorebird Conservation Plan: Northern Atlantic Regional Shorebird Plan, Version 1, U.S. Fish and Wildlife Service, Woodbine, New Jersey.</a:t>
            </a:r>
          </a:p>
          <a:p>
            <a:r>
              <a:rPr lang="en-US" sz="1900" dirty="0"/>
              <a:t>Devenish, C., D.F. Diaz Fernandez, R.P. Clay, I. Davidson, and I. </a:t>
            </a:r>
            <a:r>
              <a:rPr lang="en-US" sz="1900" dirty="0" err="1"/>
              <a:t>Yepez</a:t>
            </a:r>
            <a:r>
              <a:rPr lang="en-US" sz="1900" dirty="0"/>
              <a:t> </a:t>
            </a:r>
            <a:r>
              <a:rPr lang="en-US" sz="1900" dirty="0" err="1"/>
              <a:t>Zabala</a:t>
            </a:r>
            <a:r>
              <a:rPr lang="en-US" sz="1900" dirty="0"/>
              <a:t> (ed.) 2009.  Important bird areas - Americas priority sites for biodiversity conservation (</a:t>
            </a:r>
            <a:r>
              <a:rPr lang="en-US" sz="1900" dirty="0" err="1"/>
              <a:t>BirdLife</a:t>
            </a:r>
            <a:r>
              <a:rPr lang="en-US" sz="1900" dirty="0"/>
              <a:t> Conservation Series, No. 16).  </a:t>
            </a:r>
            <a:r>
              <a:rPr lang="en-US" sz="1900" dirty="0" err="1"/>
              <a:t>BirdLife</a:t>
            </a:r>
            <a:r>
              <a:rPr lang="en-US" sz="1900" dirty="0"/>
              <a:t> International, Quito, Ecuador.</a:t>
            </a:r>
          </a:p>
        </p:txBody>
      </p:sp>
    </p:spTree>
    <p:extLst>
      <p:ext uri="{BB962C8B-B14F-4D97-AF65-F5344CB8AC3E}">
        <p14:creationId xmlns:p14="http://schemas.microsoft.com/office/powerpoint/2010/main" val="38712632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
          </p:nvPr>
        </p:nvSpPr>
        <p:spPr>
          <a:xfrm>
            <a:off x="0" y="1600200"/>
            <a:ext cx="9144000" cy="4572000"/>
          </a:xfrm>
        </p:spPr>
        <p:txBody>
          <a:bodyPr>
            <a:noAutofit/>
          </a:bodyPr>
          <a:lstStyle/>
          <a:p>
            <a:r>
              <a:rPr lang="en-US" sz="1700" dirty="0"/>
              <a:t>Fraser, J., J. Cohen, J. </a:t>
            </a:r>
            <a:r>
              <a:rPr lang="en-US" sz="1700" dirty="0" err="1"/>
              <a:t>Berkson</a:t>
            </a:r>
            <a:r>
              <a:rPr lang="en-US" sz="1700" dirty="0"/>
              <a:t>, E. </a:t>
            </a:r>
            <a:r>
              <a:rPr lang="en-US" sz="1700" dirty="0" err="1"/>
              <a:t>Hallerman</a:t>
            </a:r>
            <a:r>
              <a:rPr lang="en-US" sz="1700" dirty="0"/>
              <a:t>., and D. </a:t>
            </a:r>
            <a:r>
              <a:rPr lang="en-US" sz="1700" dirty="0" err="1"/>
              <a:t>Hata</a:t>
            </a:r>
            <a:r>
              <a:rPr lang="en-US" sz="1700" dirty="0"/>
              <a:t>. 2006.  Factors limiting the migratory shorebird community in Delaware Bay and Coastal Virginia: Implications for the management of bird populations and the horseshoe crab fishery, 2004-present [Internet].  Blacksburg, Virginia [accessed July 21, 2013].  Available from: </a:t>
            </a:r>
            <a:r>
              <a:rPr lang="en-US" sz="1700" u="sng" dirty="0">
                <a:hlinkClick r:id="rId3"/>
              </a:rPr>
              <a:t>http://fishwild.vt.edu/faculty/karpanty/shorebirds.html</a:t>
            </a:r>
            <a:r>
              <a:rPr lang="en-US" sz="1700" dirty="0"/>
              <a:t>. </a:t>
            </a:r>
          </a:p>
          <a:p>
            <a:r>
              <a:rPr lang="en-US" sz="1700" dirty="0"/>
              <a:t>Glick, P., A. </a:t>
            </a:r>
            <a:r>
              <a:rPr lang="en-US" sz="1700" dirty="0" err="1"/>
              <a:t>Staudt</a:t>
            </a:r>
            <a:r>
              <a:rPr lang="en-US" sz="1700" dirty="0"/>
              <a:t>, and B. </a:t>
            </a:r>
            <a:r>
              <a:rPr lang="en-US" sz="1700" dirty="0" err="1"/>
              <a:t>Nunley</a:t>
            </a:r>
            <a:r>
              <a:rPr lang="en-US" sz="1700" dirty="0"/>
              <a:t>.  2008.  Sea-level rise and coastal habitats of the Chesapeake Bay: A summary.  The National Wildlife Federation, Reston, Virginia.</a:t>
            </a:r>
          </a:p>
          <a:p>
            <a:r>
              <a:rPr lang="en-US" sz="1700" dirty="0" err="1"/>
              <a:t>Graaf</a:t>
            </a:r>
            <a:r>
              <a:rPr lang="en-US" sz="1700" dirty="0"/>
              <a:t>, R.M, N.G. </a:t>
            </a:r>
            <a:r>
              <a:rPr lang="en-US" sz="1700" dirty="0" err="1"/>
              <a:t>Tilghman</a:t>
            </a:r>
            <a:r>
              <a:rPr lang="en-US" sz="1700" dirty="0"/>
              <a:t>, and S.H. Anderson. 2013.  Foraging guilds of North American birds.  Environmental Management 9(6): 493-536.0</a:t>
            </a:r>
          </a:p>
          <a:p>
            <a:r>
              <a:rPr lang="en-US" sz="1700" dirty="0"/>
              <a:t>National Audubon Society. 2013. Global and continental important bird areas [Internet]. New York, New York [accessed May 24, 2013].  Available from: </a:t>
            </a:r>
            <a:r>
              <a:rPr lang="en-US" sz="1700" u="sng" dirty="0">
                <a:hlinkClick r:id="rId4"/>
              </a:rPr>
              <a:t>http://</a:t>
            </a:r>
            <a:r>
              <a:rPr lang="en-US" sz="1700" i="1" u="sng" dirty="0">
                <a:hlinkClick r:id="rId4"/>
              </a:rPr>
              <a:t>web4.audubon.org/bird/iba/prioritizedibas.htm</a:t>
            </a:r>
            <a:r>
              <a:rPr lang="en-US" sz="1700" i="1" dirty="0"/>
              <a:t> . </a:t>
            </a:r>
            <a:endParaRPr lang="en-US" sz="1700" dirty="0"/>
          </a:p>
          <a:p>
            <a:r>
              <a:rPr lang="en-US" sz="1700" dirty="0"/>
              <a:t>North American Bird Conservation Initiative (NABCI), U.S. Committee.   2009. The State of the Birds, United States of America, 2009.  U.S. Department of Interior: Washington, D.C.</a:t>
            </a:r>
          </a:p>
          <a:p>
            <a:r>
              <a:rPr lang="en-US" sz="1700" dirty="0"/>
              <a:t>North American Bird Conservation Initiative, U.S. Committee, 2009. The State of the Birds, United States of America, 2009. U.S. Department of Interior: Washington, DC. 36 pages.</a:t>
            </a:r>
          </a:p>
        </p:txBody>
      </p:sp>
    </p:spTree>
    <p:extLst>
      <p:ext uri="{BB962C8B-B14F-4D97-AF65-F5344CB8AC3E}">
        <p14:creationId xmlns:p14="http://schemas.microsoft.com/office/powerpoint/2010/main" val="2068883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
          </p:nvPr>
        </p:nvSpPr>
        <p:spPr>
          <a:xfrm>
            <a:off x="0" y="1600200"/>
            <a:ext cx="9144000" cy="5257800"/>
          </a:xfrm>
        </p:spPr>
        <p:txBody>
          <a:bodyPr>
            <a:normAutofit fontScale="70000" lnSpcReduction="20000"/>
          </a:bodyPr>
          <a:lstStyle/>
          <a:p>
            <a:r>
              <a:rPr lang="en-US" dirty="0"/>
              <a:t>O’Connell, T.J., L.E. Jackson, and R.P. Brooks.  2000.  Bird guilds as indicators of ecological condition in the central Appalachians.  Ecological Applications 10(6): 1706-1721.</a:t>
            </a:r>
          </a:p>
          <a:p>
            <a:r>
              <a:rPr lang="en-US" dirty="0" err="1"/>
              <a:t>Pashley</a:t>
            </a:r>
            <a:r>
              <a:rPr lang="en-US" dirty="0"/>
              <a:t>, D.N., C.J. Beardmore, J.A. Fitzgerald, R.P. Ford, W.C. Hunter, M.S. Morrison, and Rosenberg, K.V.  2000. Partners in Flight: Conservation of the Land Birds of the United States. American Bird Conservancy, The Plains, Virginia.  </a:t>
            </a:r>
          </a:p>
          <a:p>
            <a:r>
              <a:rPr lang="en-US" dirty="0"/>
              <a:t>Robbins, C.S., D.K. Dawson, and B.A. Dowell.  1989.  Habitat area requirements of breeding forest birds of the Middle Atlantic States.  Wildlife Monographs 103: 3-34</a:t>
            </a:r>
          </a:p>
          <a:p>
            <a:r>
              <a:rPr lang="en-US" dirty="0"/>
              <a:t>U.S. Fish and Wildlife Service (Service).  2008.  Birds of Conservation Concern 2008.  United States Department of Interior, Fish and Wildlife Service, Division of Migratory Bird Management, Arlington, Virginia.</a:t>
            </a:r>
          </a:p>
          <a:p>
            <a:r>
              <a:rPr lang="en-US" dirty="0" err="1"/>
              <a:t>Verner</a:t>
            </a:r>
            <a:r>
              <a:rPr lang="en-US" dirty="0"/>
              <a:t>, J.  1984.  The guild concept applied to management of bird populations.  Environmental Management 8 (1): 1-14.</a:t>
            </a:r>
          </a:p>
          <a:p>
            <a:r>
              <a:rPr lang="en-US" dirty="0"/>
              <a:t>Watts, B.D. 1999.  Partners in Flight: Mid-Atlantic Coastal Plain bird conservation plan (Physiographic Region #44).  Center for Conservation Biology, College of William and Mary, Williamsburg, Virginia. </a:t>
            </a:r>
          </a:p>
        </p:txBody>
      </p:sp>
    </p:spTree>
    <p:extLst>
      <p:ext uri="{BB962C8B-B14F-4D97-AF65-F5344CB8AC3E}">
        <p14:creationId xmlns:p14="http://schemas.microsoft.com/office/powerpoint/2010/main" val="2570790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Analysis</a:t>
            </a:r>
            <a:endParaRPr lang="en-US" dirty="0"/>
          </a:p>
        </p:txBody>
      </p:sp>
      <p:sp>
        <p:nvSpPr>
          <p:cNvPr id="3" name="Content Placeholder 2"/>
          <p:cNvSpPr>
            <a:spLocks noGrp="1"/>
          </p:cNvSpPr>
          <p:nvPr>
            <p:ph sz="quarter" idx="1"/>
          </p:nvPr>
        </p:nvSpPr>
        <p:spPr>
          <a:xfrm>
            <a:off x="612648" y="1600200"/>
            <a:ext cx="8153400" cy="5105400"/>
          </a:xfrm>
        </p:spPr>
        <p:txBody>
          <a:bodyPr/>
          <a:lstStyle/>
          <a:p>
            <a:r>
              <a:rPr lang="en-US" dirty="0" smtClean="0"/>
              <a:t>Eastern Shore of Virginia is a critical migration corridor</a:t>
            </a:r>
          </a:p>
          <a:p>
            <a:r>
              <a:rPr lang="en-US" dirty="0" smtClean="0"/>
              <a:t>Numerous migratory bird species populations in decline</a:t>
            </a:r>
          </a:p>
          <a:p>
            <a:r>
              <a:rPr lang="en-US" dirty="0" smtClean="0"/>
              <a:t>Numerous threats facing migratory birds</a:t>
            </a:r>
          </a:p>
          <a:p>
            <a:r>
              <a:rPr lang="en-US" dirty="0" smtClean="0"/>
              <a:t>Recommendation made to acquire and protect land in a series of conservation corridors </a:t>
            </a:r>
            <a:endParaRPr lang="en-US" dirty="0"/>
          </a:p>
        </p:txBody>
      </p:sp>
    </p:spTree>
    <p:extLst>
      <p:ext uri="{BB962C8B-B14F-4D97-AF65-F5344CB8AC3E}">
        <p14:creationId xmlns:p14="http://schemas.microsoft.com/office/powerpoint/2010/main" val="24420688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quarter" idx="1"/>
          </p:nvPr>
        </p:nvSpPr>
        <p:spPr/>
        <p:txBody>
          <a:bodyPr/>
          <a:lstStyle/>
          <a:p>
            <a:pPr marL="0" indent="0" algn="ctr">
              <a:buNone/>
            </a:pPr>
            <a:endParaRPr lang="en-US" dirty="0" smtClean="0"/>
          </a:p>
          <a:p>
            <a:pPr marL="0" indent="0" algn="ctr">
              <a:buNone/>
            </a:pPr>
            <a:endParaRPr lang="en-US" dirty="0" smtClean="0"/>
          </a:p>
          <a:p>
            <a:pPr marL="0" indent="0" algn="ctr">
              <a:buNone/>
            </a:pPr>
            <a:r>
              <a:rPr lang="en-US" dirty="0" smtClean="0"/>
              <a:t>Jessica Rhodes</a:t>
            </a:r>
          </a:p>
          <a:p>
            <a:pPr marL="0" indent="0" algn="ctr">
              <a:buNone/>
            </a:pPr>
            <a:r>
              <a:rPr lang="en-US" dirty="0" smtClean="0"/>
              <a:t>U.S. Fish and Wildlife Service</a:t>
            </a:r>
          </a:p>
          <a:p>
            <a:pPr marL="0" indent="0" algn="ctr">
              <a:buNone/>
            </a:pPr>
            <a:r>
              <a:rPr lang="en-US" dirty="0" smtClean="0"/>
              <a:t>6669 Short Lane</a:t>
            </a:r>
          </a:p>
          <a:p>
            <a:pPr marL="0" indent="0" algn="ctr">
              <a:buNone/>
            </a:pPr>
            <a:r>
              <a:rPr lang="en-US" dirty="0" smtClean="0"/>
              <a:t>Gloucester, VA 23061</a:t>
            </a:r>
          </a:p>
          <a:p>
            <a:pPr marL="0" indent="0" algn="ctr">
              <a:buNone/>
            </a:pPr>
            <a:r>
              <a:rPr lang="en-US" dirty="0" smtClean="0"/>
              <a:t>Jessica_Rhodes@fws.gov</a:t>
            </a:r>
            <a:endParaRPr lang="en-US" dirty="0"/>
          </a:p>
        </p:txBody>
      </p:sp>
    </p:spTree>
    <p:extLst>
      <p:ext uri="{BB962C8B-B14F-4D97-AF65-F5344CB8AC3E}">
        <p14:creationId xmlns:p14="http://schemas.microsoft.com/office/powerpoint/2010/main" val="1985934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Plans</a:t>
            </a:r>
            <a:endParaRPr lang="en-US" dirty="0"/>
          </a:p>
        </p:txBody>
      </p:sp>
      <p:sp>
        <p:nvSpPr>
          <p:cNvPr id="3" name="Content Placeholder 2"/>
          <p:cNvSpPr>
            <a:spLocks noGrp="1"/>
          </p:cNvSpPr>
          <p:nvPr>
            <p:ph sz="quarter" idx="1"/>
          </p:nvPr>
        </p:nvSpPr>
        <p:spPr>
          <a:xfrm>
            <a:off x="609600" y="1596389"/>
            <a:ext cx="4191000" cy="5029200"/>
          </a:xfrm>
        </p:spPr>
        <p:txBody>
          <a:bodyPr/>
          <a:lstStyle/>
          <a:p>
            <a:r>
              <a:rPr lang="en-US" dirty="0" smtClean="0"/>
              <a:t>Identified focus areas based on broad taxonomic groups</a:t>
            </a:r>
          </a:p>
          <a:p>
            <a:r>
              <a:rPr lang="en-US" dirty="0" smtClean="0"/>
              <a:t>Coarser scale than my study area</a:t>
            </a:r>
          </a:p>
          <a:p>
            <a:r>
              <a:rPr lang="en-US" dirty="0" smtClean="0"/>
              <a:t>Focused on planning versus implementation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3289" y="1652587"/>
            <a:ext cx="1315027" cy="12954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8643" y="5315902"/>
            <a:ext cx="1526525" cy="10668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4211" y="3485197"/>
            <a:ext cx="1215390" cy="121539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9601" y="2588893"/>
            <a:ext cx="1438275" cy="809625"/>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67600" y="4982527"/>
            <a:ext cx="1428750" cy="1400175"/>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67600" y="1652587"/>
            <a:ext cx="1295400" cy="1295400"/>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27338" y="3445574"/>
            <a:ext cx="1454948" cy="1255013"/>
          </a:xfrm>
          <a:prstGeom prst="rect">
            <a:avLst/>
          </a:prstGeom>
        </p:spPr>
      </p:pic>
    </p:spTree>
    <p:extLst>
      <p:ext uri="{BB962C8B-B14F-4D97-AF65-F5344CB8AC3E}">
        <p14:creationId xmlns:p14="http://schemas.microsoft.com/office/powerpoint/2010/main" val="834947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BCR 30 Implementation Plan</a:t>
            </a:r>
            <a:endParaRPr lang="en-US" dirty="0"/>
          </a:p>
        </p:txBody>
      </p:sp>
      <p:sp>
        <p:nvSpPr>
          <p:cNvPr id="3" name="Content Placeholder 2"/>
          <p:cNvSpPr>
            <a:spLocks noGrp="1"/>
          </p:cNvSpPr>
          <p:nvPr>
            <p:ph sz="quarter" idx="1"/>
          </p:nvPr>
        </p:nvSpPr>
        <p:spPr>
          <a:xfrm>
            <a:off x="612648" y="1600200"/>
            <a:ext cx="4416552" cy="5029200"/>
          </a:xfrm>
        </p:spPr>
        <p:txBody>
          <a:bodyPr>
            <a:normAutofit fontScale="92500" lnSpcReduction="20000"/>
          </a:bodyPr>
          <a:lstStyle/>
          <a:p>
            <a:r>
              <a:rPr lang="en-US" dirty="0" smtClean="0"/>
              <a:t>Designated focus areas for shorebirds, </a:t>
            </a:r>
            <a:r>
              <a:rPr lang="en-US" dirty="0" err="1" smtClean="0"/>
              <a:t>landbirds</a:t>
            </a:r>
            <a:r>
              <a:rPr lang="en-US" dirty="0" smtClean="0"/>
              <a:t>, and </a:t>
            </a:r>
            <a:r>
              <a:rPr lang="en-US" dirty="0" err="1" smtClean="0"/>
              <a:t>waterbirds</a:t>
            </a:r>
            <a:r>
              <a:rPr lang="en-US" dirty="0" smtClean="0"/>
              <a:t> within BCR 30</a:t>
            </a:r>
          </a:p>
          <a:p>
            <a:r>
              <a:rPr lang="en-US" dirty="0" smtClean="0"/>
              <a:t>Discussed waterfowl focus areas developed by NAWMP</a:t>
            </a:r>
          </a:p>
          <a:p>
            <a:r>
              <a:rPr lang="en-US" dirty="0" smtClean="0"/>
              <a:t>Criterion includes:</a:t>
            </a:r>
          </a:p>
          <a:p>
            <a:pPr lvl="1">
              <a:buFont typeface="Arial" panose="020B0604020202020204" pitchFamily="34" charset="0"/>
              <a:buChar char="•"/>
            </a:pPr>
            <a:r>
              <a:rPr lang="en-US" dirty="0" smtClean="0"/>
              <a:t>Regional importance</a:t>
            </a:r>
          </a:p>
          <a:p>
            <a:pPr lvl="1">
              <a:buFont typeface="Arial" panose="020B0604020202020204" pitchFamily="34" charset="0"/>
              <a:buChar char="•"/>
            </a:pPr>
            <a:r>
              <a:rPr lang="en-US" dirty="0" smtClean="0"/>
              <a:t>Developed at landscape level</a:t>
            </a:r>
          </a:p>
          <a:p>
            <a:pPr lvl="1">
              <a:buFont typeface="Arial" panose="020B0604020202020204" pitchFamily="34" charset="0"/>
              <a:buChar char="•"/>
            </a:pPr>
            <a:r>
              <a:rPr lang="en-US" dirty="0" smtClean="0"/>
              <a:t>Discrete and continuous habitat </a:t>
            </a:r>
          </a:p>
          <a:p>
            <a:pPr lvl="1">
              <a:buFont typeface="Arial" panose="020B0604020202020204" pitchFamily="34" charset="0"/>
              <a:buChar char="•"/>
            </a:pPr>
            <a:r>
              <a:rPr lang="en-US" dirty="0" smtClean="0"/>
              <a:t>Size </a:t>
            </a: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605893"/>
            <a:ext cx="3841564" cy="5117216"/>
          </a:xfrm>
          <a:prstGeom prst="rect">
            <a:avLst/>
          </a:prstGeom>
        </p:spPr>
      </p:pic>
    </p:spTree>
    <p:extLst>
      <p:ext uri="{BB962C8B-B14F-4D97-AF65-F5344CB8AC3E}">
        <p14:creationId xmlns:p14="http://schemas.microsoft.com/office/powerpoint/2010/main" val="1498951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North American Waterfowl Management Plan</a:t>
            </a:r>
            <a:endParaRPr lang="en-US" dirty="0"/>
          </a:p>
        </p:txBody>
      </p:sp>
      <p:sp>
        <p:nvSpPr>
          <p:cNvPr id="3" name="Content Placeholder 2"/>
          <p:cNvSpPr>
            <a:spLocks noGrp="1"/>
          </p:cNvSpPr>
          <p:nvPr>
            <p:ph sz="quarter" idx="1"/>
          </p:nvPr>
        </p:nvSpPr>
        <p:spPr>
          <a:xfrm>
            <a:off x="612648" y="1600200"/>
            <a:ext cx="4035552" cy="4876800"/>
          </a:xfrm>
        </p:spPr>
        <p:txBody>
          <a:bodyPr>
            <a:normAutofit/>
          </a:bodyPr>
          <a:lstStyle/>
          <a:p>
            <a:r>
              <a:rPr lang="en-US" dirty="0" smtClean="0"/>
              <a:t>Developed focus area for waterfowl only</a:t>
            </a:r>
          </a:p>
          <a:p>
            <a:r>
              <a:rPr lang="en-US" dirty="0" smtClean="0"/>
              <a:t>Three </a:t>
            </a:r>
            <a:r>
              <a:rPr lang="en-US" dirty="0"/>
              <a:t>tiered approach</a:t>
            </a:r>
          </a:p>
          <a:p>
            <a:pPr lvl="1">
              <a:buFont typeface="Arial" panose="020B0604020202020204" pitchFamily="34" charset="0"/>
              <a:buChar char="•"/>
            </a:pPr>
            <a:r>
              <a:rPr lang="en-US" dirty="0"/>
              <a:t>Planning area</a:t>
            </a:r>
          </a:p>
          <a:p>
            <a:pPr lvl="1">
              <a:buFont typeface="Arial" panose="020B0604020202020204" pitchFamily="34" charset="0"/>
              <a:buChar char="•"/>
            </a:pPr>
            <a:r>
              <a:rPr lang="en-US" dirty="0"/>
              <a:t>Focus area</a:t>
            </a:r>
          </a:p>
          <a:p>
            <a:pPr lvl="1">
              <a:buFont typeface="Arial" panose="020B0604020202020204" pitchFamily="34" charset="0"/>
              <a:buChar char="•"/>
            </a:pPr>
            <a:r>
              <a:rPr lang="en-US" dirty="0"/>
              <a:t>Sub-focus areas</a:t>
            </a:r>
          </a:p>
          <a:p>
            <a:r>
              <a:rPr lang="en-US" dirty="0" smtClean="0"/>
              <a:t>Used similar approach as BCR 30</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8448" y="1600200"/>
            <a:ext cx="3802297" cy="5081032"/>
          </a:xfrm>
          <a:prstGeom prst="rect">
            <a:avLst/>
          </a:prstGeom>
        </p:spPr>
      </p:pic>
    </p:spTree>
    <p:extLst>
      <p:ext uri="{BB962C8B-B14F-4D97-AF65-F5344CB8AC3E}">
        <p14:creationId xmlns:p14="http://schemas.microsoft.com/office/powerpoint/2010/main" val="1402289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Important Bird Areas (IBAs) in Virginia</a:t>
            </a:r>
            <a:endParaRPr lang="en-US" dirty="0"/>
          </a:p>
        </p:txBody>
      </p:sp>
      <p:pic>
        <p:nvPicPr>
          <p:cNvPr id="4" name="Content Placeholder 3"/>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219200" y="1600200"/>
            <a:ext cx="6693057" cy="5156070"/>
          </a:xfrm>
        </p:spPr>
      </p:pic>
    </p:spTree>
    <p:extLst>
      <p:ext uri="{BB962C8B-B14F-4D97-AF65-F5344CB8AC3E}">
        <p14:creationId xmlns:p14="http://schemas.microsoft.com/office/powerpoint/2010/main" val="223591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Shorebird Conservation Plan</a:t>
            </a:r>
            <a:endParaRPr lang="en-US" dirty="0"/>
          </a:p>
        </p:txBody>
      </p:sp>
      <p:sp>
        <p:nvSpPr>
          <p:cNvPr id="3" name="Content Placeholder 2"/>
          <p:cNvSpPr>
            <a:spLocks noGrp="1"/>
          </p:cNvSpPr>
          <p:nvPr>
            <p:ph sz="quarter" idx="1"/>
          </p:nvPr>
        </p:nvSpPr>
        <p:spPr>
          <a:xfrm>
            <a:off x="612648" y="1600200"/>
            <a:ext cx="8153400" cy="4876800"/>
          </a:xfrm>
        </p:spPr>
        <p:txBody>
          <a:bodyPr>
            <a:normAutofit lnSpcReduction="10000"/>
          </a:bodyPr>
          <a:lstStyle/>
          <a:p>
            <a:r>
              <a:rPr lang="en-US" dirty="0"/>
              <a:t>Eleven regional groups </a:t>
            </a:r>
            <a:endParaRPr lang="en-US" dirty="0" smtClean="0"/>
          </a:p>
          <a:p>
            <a:r>
              <a:rPr lang="en-US" dirty="0" smtClean="0"/>
              <a:t>Eastern Shore is within North Atlantic Planning Region</a:t>
            </a:r>
          </a:p>
          <a:p>
            <a:r>
              <a:rPr lang="en-US" dirty="0" smtClean="0"/>
              <a:t>Identified goal to protect and manage sufficient areas of high priority habitats to support current populations of breeding, migrating, and wintering shorebirds</a:t>
            </a:r>
          </a:p>
          <a:p>
            <a:r>
              <a:rPr lang="en-US" dirty="0" smtClean="0"/>
              <a:t>Areas in Virginia include: </a:t>
            </a:r>
            <a:r>
              <a:rPr lang="en-US" dirty="0"/>
              <a:t>coastal marshes and mudflats, barrier islands, </a:t>
            </a:r>
            <a:r>
              <a:rPr lang="en-US" dirty="0" err="1"/>
              <a:t>Craney</a:t>
            </a:r>
            <a:r>
              <a:rPr lang="en-US" dirty="0"/>
              <a:t> Island, mainland coastal areas, and uplands on the Delmarva Peninsula</a:t>
            </a:r>
            <a:endParaRPr lang="en-US" dirty="0" smtClean="0"/>
          </a:p>
          <a:p>
            <a:endParaRPr lang="en-US" dirty="0" smtClean="0"/>
          </a:p>
          <a:p>
            <a:endParaRPr lang="en-US" dirty="0"/>
          </a:p>
        </p:txBody>
      </p:sp>
    </p:spTree>
    <p:extLst>
      <p:ext uri="{BB962C8B-B14F-4D97-AF65-F5344CB8AC3E}">
        <p14:creationId xmlns:p14="http://schemas.microsoft.com/office/powerpoint/2010/main" val="1508260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NAWCA Priority Areas for </a:t>
            </a:r>
            <a:r>
              <a:rPr lang="en-US" dirty="0" err="1" smtClean="0"/>
              <a:t>Waterbirds</a:t>
            </a:r>
            <a:endParaRPr lang="en-US" dirty="0"/>
          </a:p>
        </p:txBody>
      </p:sp>
      <p:sp>
        <p:nvSpPr>
          <p:cNvPr id="3" name="Content Placeholder 2"/>
          <p:cNvSpPr>
            <a:spLocks noGrp="1"/>
          </p:cNvSpPr>
          <p:nvPr>
            <p:ph sz="quarter" idx="1"/>
          </p:nvPr>
        </p:nvSpPr>
        <p:spPr>
          <a:xfrm>
            <a:off x="612648" y="1600200"/>
            <a:ext cx="8153400" cy="5257800"/>
          </a:xfrm>
        </p:spPr>
        <p:txBody>
          <a:bodyPr>
            <a:normAutofit/>
          </a:bodyPr>
          <a:lstStyle/>
          <a:p>
            <a:r>
              <a:rPr lang="en-US" dirty="0" smtClean="0"/>
              <a:t>Developed as an interim tool</a:t>
            </a:r>
          </a:p>
          <a:p>
            <a:r>
              <a:rPr lang="en-US" dirty="0" smtClean="0"/>
              <a:t>Developed criteria for breeding colonial </a:t>
            </a:r>
            <a:r>
              <a:rPr lang="en-US" dirty="0" err="1" smtClean="0"/>
              <a:t>waterbirds</a:t>
            </a:r>
            <a:r>
              <a:rPr lang="en-US" dirty="0" smtClean="0"/>
              <a:t> </a:t>
            </a:r>
          </a:p>
          <a:p>
            <a:r>
              <a:rPr lang="en-US" dirty="0" smtClean="0"/>
              <a:t>NAWMP </a:t>
            </a:r>
            <a:r>
              <a:rPr lang="en-US" dirty="0"/>
              <a:t>and Shorebird Plan </a:t>
            </a:r>
            <a:r>
              <a:rPr lang="en-US" dirty="0" smtClean="0"/>
              <a:t>priority areas were </a:t>
            </a:r>
            <a:r>
              <a:rPr lang="en-US" dirty="0"/>
              <a:t>selected for non-colonial </a:t>
            </a:r>
            <a:r>
              <a:rPr lang="en-US" dirty="0" err="1"/>
              <a:t>waterbirds</a:t>
            </a:r>
            <a:r>
              <a:rPr lang="en-US" dirty="0"/>
              <a:t> and wintering </a:t>
            </a:r>
            <a:r>
              <a:rPr lang="en-US" dirty="0" err="1"/>
              <a:t>waterbirds</a:t>
            </a:r>
            <a:endParaRPr lang="en-US" dirty="0" smtClean="0"/>
          </a:p>
          <a:p>
            <a:r>
              <a:rPr lang="en-US" dirty="0" smtClean="0"/>
              <a:t>Eastern Shore is part of Atlantic Coast Region and Florida priority area</a:t>
            </a:r>
            <a:endParaRPr lang="en-US" dirty="0"/>
          </a:p>
        </p:txBody>
      </p:sp>
    </p:spTree>
    <p:extLst>
      <p:ext uri="{BB962C8B-B14F-4D97-AF65-F5344CB8AC3E}">
        <p14:creationId xmlns:p14="http://schemas.microsoft.com/office/powerpoint/2010/main" val="3044855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2643</TotalTime>
  <Words>5678</Words>
  <Application>Microsoft Office PowerPoint</Application>
  <PresentationFormat>On-screen Show (4:3)</PresentationFormat>
  <Paragraphs>438</Paragraphs>
  <Slides>30</Slides>
  <Notes>27</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Median</vt:lpstr>
      <vt:lpstr>Identification of Priority Parcels for Habitat Protection on the Eastern Shore of Virginia</vt:lpstr>
      <vt:lpstr>Outline</vt:lpstr>
      <vt:lpstr>Importance of Analysis</vt:lpstr>
      <vt:lpstr>Existing Plans</vt:lpstr>
      <vt:lpstr>BCR 30 Implementation Plan</vt:lpstr>
      <vt:lpstr>North American Waterfowl Management Plan</vt:lpstr>
      <vt:lpstr>Important Bird Areas (IBAs) in Virginia</vt:lpstr>
      <vt:lpstr>U.S. Shorebird Conservation Plan</vt:lpstr>
      <vt:lpstr>NAWCA Priority Areas for Waterbirds</vt:lpstr>
      <vt:lpstr>Focus Area Overlap</vt:lpstr>
      <vt:lpstr>Goals</vt:lpstr>
      <vt:lpstr>Analysis Objectives</vt:lpstr>
      <vt:lpstr>Web Mapping Application Objectives</vt:lpstr>
      <vt:lpstr>Study Area</vt:lpstr>
      <vt:lpstr>Protected Lands on the Eastern Shore</vt:lpstr>
      <vt:lpstr>Ownership of Protected Lands</vt:lpstr>
      <vt:lpstr>Land Cover on the Eastern Shore</vt:lpstr>
      <vt:lpstr>Land Cover Summary</vt:lpstr>
      <vt:lpstr>Methods - Guild Development</vt:lpstr>
      <vt:lpstr>Methods - Analysis</vt:lpstr>
      <vt:lpstr>Methods - Analysis (ctd.)</vt:lpstr>
      <vt:lpstr>Methods – Web Mapping Application</vt:lpstr>
      <vt:lpstr>Deliverables</vt:lpstr>
      <vt:lpstr>Timeline</vt:lpstr>
      <vt:lpstr>Timeline (ctd.)</vt:lpstr>
      <vt:lpstr>Acknowledgements</vt:lpstr>
      <vt:lpstr>References</vt:lpstr>
      <vt:lpstr>References</vt:lpstr>
      <vt:lpstr>References</vt:lpstr>
      <vt:lpstr>Questions?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Identification of Priority Parcels for Habitat Protection on the Eastern Shore of Virginia</dc:title>
  <dc:creator>Jessica Rhodes</dc:creator>
  <cp:lastModifiedBy>Rhodes, Jessica</cp:lastModifiedBy>
  <cp:revision>186</cp:revision>
  <dcterms:created xsi:type="dcterms:W3CDTF">2013-07-12T22:58:36Z</dcterms:created>
  <dcterms:modified xsi:type="dcterms:W3CDTF">2013-07-30T15:14:34Z</dcterms:modified>
</cp:coreProperties>
</file>