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56" r:id="rId2"/>
    <p:sldId id="258" r:id="rId3"/>
    <p:sldId id="266" r:id="rId4"/>
    <p:sldId id="259" r:id="rId5"/>
    <p:sldId id="267" r:id="rId6"/>
    <p:sldId id="268" r:id="rId7"/>
    <p:sldId id="269" r:id="rId8"/>
    <p:sldId id="260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8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0200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7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325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12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39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1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8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9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5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5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6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7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1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4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43020-7B38-4BF4-A04E-5E2CCA109D8E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A11D06-0F96-4462-AE69-38EC69DF3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0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  <p:sldLayoutId id="2147483964" r:id="rId12"/>
    <p:sldLayoutId id="2147483965" r:id="rId13"/>
    <p:sldLayoutId id="2147483966" r:id="rId14"/>
    <p:sldLayoutId id="2147483967" r:id="rId15"/>
    <p:sldLayoutId id="21474839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pen.io/RJminotaur/pen/YzeVbN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6D515-58D3-FCF8-D365-93741EF3FE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Webmap</a:t>
            </a:r>
            <a:r>
              <a:rPr lang="en-US" dirty="0">
                <a:solidFill>
                  <a:schemeClr val="tx1"/>
                </a:solidFill>
              </a:rPr>
              <a:t> Dashboard for Realtime Weather Hazard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1E091-C96F-757D-9D0A-F9468359C1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Ryan C. Johnston</a:t>
            </a:r>
          </a:p>
        </p:txBody>
      </p:sp>
    </p:spTree>
    <p:extLst>
      <p:ext uri="{BB962C8B-B14F-4D97-AF65-F5344CB8AC3E}">
        <p14:creationId xmlns:p14="http://schemas.microsoft.com/office/powerpoint/2010/main" val="3596311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03CB-8E53-11D7-91FC-5F841E2B1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Timeline: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CCD122C7-2CDD-56BD-757B-44AA7808F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133479"/>
              </p:ext>
            </p:extLst>
          </p:nvPr>
        </p:nvGraphicFramePr>
        <p:xfrm>
          <a:off x="677333" y="1481666"/>
          <a:ext cx="8708714" cy="4163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338">
                  <a:extLst>
                    <a:ext uri="{9D8B030D-6E8A-4147-A177-3AD203B41FA5}">
                      <a16:colId xmlns:a16="http://schemas.microsoft.com/office/drawing/2014/main" val="1400025644"/>
                    </a:ext>
                  </a:extLst>
                </a:gridCol>
                <a:gridCol w="7270376">
                  <a:extLst>
                    <a:ext uri="{9D8B030D-6E8A-4147-A177-3AD203B41FA5}">
                      <a16:colId xmlns:a16="http://schemas.microsoft.com/office/drawing/2014/main" val="1542917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Week: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Project Deliverable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60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Week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 </a:t>
                      </a:r>
                      <a:r>
                        <a:rPr lang="en-US" dirty="0" err="1"/>
                        <a:t>webmap</a:t>
                      </a:r>
                      <a:r>
                        <a:rPr lang="en-US" dirty="0"/>
                        <a:t> and layers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966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Week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Fire layer query and buffer script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850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Week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Facility query/CSS/Esri widgets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181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Week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Dojo/HTML for frames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272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Week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Completed dashboard/literature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381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Week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Research paper abstract/results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39202"/>
                  </a:ext>
                </a:extLst>
              </a:tr>
              <a:tr h="368948">
                <a:tc>
                  <a:txBody>
                    <a:bodyPr/>
                    <a:lstStyle/>
                    <a:p>
                      <a:r>
                        <a:rPr lang="en-US" dirty="0"/>
                        <a:t>Week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Research paper discussion/conclusion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146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Week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Research paper formatting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596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Week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Research paper 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63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Week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Conference presentation: 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611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022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6D515-58D3-FCF8-D365-93741EF3FE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Questions?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5D202F5-53E5-A3EB-B27D-A16CE0612E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1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03CB-8E53-11D7-91FC-5F841E2B1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Problem: Vulnerability to weather hazards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AA8AB-B446-4062-A1E6-6F7E20279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Region Size</a:t>
            </a:r>
          </a:p>
          <a:p>
            <a:r>
              <a:rPr lang="en-US" sz="2800" dirty="0"/>
              <a:t>Our Responsibility</a:t>
            </a:r>
          </a:p>
          <a:p>
            <a:r>
              <a:rPr lang="en-US" sz="2800" dirty="0"/>
              <a:t>Communication Issues</a:t>
            </a:r>
          </a:p>
          <a:p>
            <a:r>
              <a:rPr lang="en-US" sz="2800" dirty="0"/>
              <a:t>Current Dashboard Issues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Load time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Data Availability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Ease of use issues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Control and customization</a:t>
            </a:r>
          </a:p>
        </p:txBody>
      </p:sp>
    </p:spTree>
    <p:extLst>
      <p:ext uri="{BB962C8B-B14F-4D97-AF65-F5344CB8AC3E}">
        <p14:creationId xmlns:p14="http://schemas.microsoft.com/office/powerpoint/2010/main" val="1868032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03CB-8E53-11D7-91FC-5F841E2B1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75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Solution: </a:t>
            </a:r>
            <a:r>
              <a:rPr lang="en-US" dirty="0" err="1">
                <a:solidFill>
                  <a:schemeClr val="tx1"/>
                </a:solidFill>
              </a:rPr>
              <a:t>Webmap</a:t>
            </a:r>
            <a:r>
              <a:rPr lang="en-US" dirty="0">
                <a:solidFill>
                  <a:schemeClr val="tx1"/>
                </a:solidFill>
              </a:rPr>
              <a:t> Dashboard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AA8AB-B446-4062-A1E6-6F7E20279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4663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/>
              <a:t>Real time mapped data on weather hazards.</a:t>
            </a:r>
          </a:p>
          <a:p>
            <a:r>
              <a:rPr lang="en-US" sz="2800" dirty="0"/>
              <a:t>Easy to navigate</a:t>
            </a:r>
          </a:p>
          <a:p>
            <a:r>
              <a:rPr lang="en-US" sz="2800" dirty="0"/>
              <a:t>Streamlined data displayed</a:t>
            </a:r>
          </a:p>
          <a:p>
            <a:r>
              <a:rPr lang="en-US" sz="2800" dirty="0"/>
              <a:t>Access to needed weather and facility information</a:t>
            </a:r>
          </a:p>
          <a:p>
            <a:r>
              <a:rPr lang="en-US" sz="2800" dirty="0"/>
              <a:t>Internally controlled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6536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03CB-8E53-11D7-91FC-5F841E2B1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058400" cy="7698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System Architecture: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1471025-49D2-585A-C315-4CDFB1D9B7D6}"/>
              </a:ext>
            </a:extLst>
          </p:cNvPr>
          <p:cNvGrpSpPr/>
          <p:nvPr/>
        </p:nvGrpSpPr>
        <p:grpSpPr>
          <a:xfrm>
            <a:off x="322730" y="1990166"/>
            <a:ext cx="8672996" cy="1930008"/>
            <a:chOff x="0" y="0"/>
            <a:chExt cx="5799666" cy="98290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B60E55C-CE58-A4F5-CB87-07CDA66F1CC3}"/>
                </a:ext>
              </a:extLst>
            </p:cNvPr>
            <p:cNvSpPr/>
            <p:nvPr/>
          </p:nvSpPr>
          <p:spPr>
            <a:xfrm>
              <a:off x="1126066" y="33867"/>
              <a:ext cx="1143000" cy="9490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Database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F7444F9-820C-910A-30E5-47FBCC1D794A}"/>
                </a:ext>
              </a:extLst>
            </p:cNvPr>
            <p:cNvSpPr/>
            <p:nvPr/>
          </p:nvSpPr>
          <p:spPr>
            <a:xfrm>
              <a:off x="2861733" y="0"/>
              <a:ext cx="1032510" cy="9398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Web Server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8A8449A-D646-A5A9-5610-F31E61DBF6A1}"/>
                </a:ext>
              </a:extLst>
            </p:cNvPr>
            <p:cNvSpPr/>
            <p:nvPr/>
          </p:nvSpPr>
          <p:spPr>
            <a:xfrm>
              <a:off x="0" y="372533"/>
              <a:ext cx="685800" cy="2624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Data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6CF2E78-2630-91AE-B6C4-12958EAF4BD5}"/>
                </a:ext>
              </a:extLst>
            </p:cNvPr>
            <p:cNvSpPr/>
            <p:nvPr/>
          </p:nvSpPr>
          <p:spPr>
            <a:xfrm>
              <a:off x="4656666" y="8467"/>
              <a:ext cx="1143000" cy="94869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Webmap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1019E10-5B58-C367-F1ED-0973318C4161}"/>
                </a:ext>
              </a:extLst>
            </p:cNvPr>
            <p:cNvSpPr/>
            <p:nvPr/>
          </p:nvSpPr>
          <p:spPr>
            <a:xfrm>
              <a:off x="3996266" y="711200"/>
              <a:ext cx="457200" cy="23706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APIs</a:t>
              </a:r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CE86F0BF-CFDB-88B7-85E2-DA8A88D7878F}"/>
                </a:ext>
              </a:extLst>
            </p:cNvPr>
            <p:cNvSpPr/>
            <p:nvPr/>
          </p:nvSpPr>
          <p:spPr>
            <a:xfrm>
              <a:off x="3860800" y="374650"/>
              <a:ext cx="905933" cy="2518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321776E4-CF3E-2BAB-F052-AF41EB61D2B3}"/>
                </a:ext>
              </a:extLst>
            </p:cNvPr>
            <p:cNvSpPr/>
            <p:nvPr/>
          </p:nvSpPr>
          <p:spPr>
            <a:xfrm>
              <a:off x="2269066" y="391583"/>
              <a:ext cx="694267" cy="23495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Arrow: Right 14">
              <a:extLst>
                <a:ext uri="{FF2B5EF4-FFF2-40B4-BE49-F238E27FC236}">
                  <a16:creationId xmlns:a16="http://schemas.microsoft.com/office/drawing/2014/main" id="{2FB39776-F7CE-C0BA-74CB-9DF064529D94}"/>
                </a:ext>
              </a:extLst>
            </p:cNvPr>
            <p:cNvSpPr/>
            <p:nvPr/>
          </p:nvSpPr>
          <p:spPr>
            <a:xfrm>
              <a:off x="702733" y="383117"/>
              <a:ext cx="609600" cy="2434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508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03CB-8E53-11D7-91FC-5F841E2B1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058400" cy="76984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Basemap</a:t>
            </a:r>
            <a:r>
              <a:rPr lang="en-US" dirty="0">
                <a:solidFill>
                  <a:schemeClr val="tx1"/>
                </a:solidFill>
              </a:rPr>
              <a:t> and Thematic Layers: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F95563-A0DE-6190-125A-3A4BF2A30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087" y="1370475"/>
            <a:ext cx="8596668" cy="507714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err="1"/>
              <a:t>Basemap</a:t>
            </a:r>
            <a:r>
              <a:rPr lang="en-US" sz="2800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Light Grey Canvas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State Outline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600" dirty="0"/>
          </a:p>
          <a:p>
            <a:r>
              <a:rPr lang="en-US" sz="2800" dirty="0"/>
              <a:t>Thematic Layers: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Current Wildfire Incidents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Current Wildfire Perimeters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Wildfire Impacts Buffer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NWS Watches Warnings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Facilities Layer</a:t>
            </a:r>
          </a:p>
          <a:p>
            <a:endParaRPr lang="en-US" sz="2800" dirty="0"/>
          </a:p>
          <a:p>
            <a:r>
              <a:rPr lang="en-US" sz="2800" dirty="0"/>
              <a:t>Potential Layers: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MODIS Hotspots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9301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03CB-8E53-11D7-91FC-5F841E2B1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058400" cy="7698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Data Preparation: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017CD8-4DBD-E411-3523-C90E4300D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4663"/>
            <a:ext cx="8596668" cy="507714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Querying: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Wildfire </a:t>
            </a:r>
            <a:r>
              <a:rPr lang="en-US" sz="2600" dirty="0" err="1"/>
              <a:t>Incidents:By</a:t>
            </a:r>
            <a:r>
              <a:rPr lang="en-US" sz="2600" dirty="0"/>
              <a:t> State, over 70,000 acres, residential impacts, less than 50% contained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NWS Warnings: By State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600" dirty="0"/>
          </a:p>
          <a:p>
            <a:r>
              <a:rPr lang="en-US" sz="2800" dirty="0"/>
              <a:t>Locating Center and Buffering: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Compare Incidents and perimeters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Find center of perimeter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dirty="0"/>
              <a:t>Buffer, </a:t>
            </a:r>
            <a:r>
              <a:rPr lang="en-US" sz="2200" dirty="0"/>
              <a:t>Buffer Radius = √(Fire Acres / 640) * 1.33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600" dirty="0"/>
          </a:p>
          <a:p>
            <a:r>
              <a:rPr lang="en-US" sz="2800" dirty="0"/>
              <a:t>Spatial Query facilities with NWS layer and wildfire buffer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18925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03CB-8E53-11D7-91FC-5F841E2B1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17913"/>
            <a:ext cx="10058400" cy="7698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Buffer and Recalculated Center: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017CD8-4DBD-E411-3523-C90E4300D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4663"/>
            <a:ext cx="8596668" cy="5077149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47305A69-21AC-5F16-8EA3-4EE154518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2116699"/>
            <a:ext cx="3911016" cy="37087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1298FE-E37D-56DF-6504-C5DE09482F72}"/>
              </a:ext>
            </a:extLst>
          </p:cNvPr>
          <p:cNvSpPr txBox="1"/>
          <p:nvPr/>
        </p:nvSpPr>
        <p:spPr>
          <a:xfrm flipH="1">
            <a:off x="677333" y="6408830"/>
            <a:ext cx="75053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From: https://codepen.io/RJminotaur/pen/YzeVbNK</a:t>
            </a:r>
            <a:endParaRPr lang="en-US" sz="11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1E2807-71E3-7C75-BF71-32F611D70C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9475" y="2101242"/>
            <a:ext cx="4238235" cy="37242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B60374-7FC6-C3A6-3F22-122C13514ABE}"/>
              </a:ext>
            </a:extLst>
          </p:cNvPr>
          <p:cNvSpPr txBox="1"/>
          <p:nvPr/>
        </p:nvSpPr>
        <p:spPr>
          <a:xfrm>
            <a:off x="677333" y="5914689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Mogote wildfire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68481B-B047-300F-2AB4-DC802588D741}"/>
              </a:ext>
            </a:extLst>
          </p:cNvPr>
          <p:cNvSpPr txBox="1"/>
          <p:nvPr/>
        </p:nvSpPr>
        <p:spPr>
          <a:xfrm>
            <a:off x="5259475" y="5904100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Third Goat wildfire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670302-0C67-42CD-E8C2-DDF92A2A4066}"/>
              </a:ext>
            </a:extLst>
          </p:cNvPr>
          <p:cNvSpPr txBox="1"/>
          <p:nvPr/>
        </p:nvSpPr>
        <p:spPr>
          <a:xfrm>
            <a:off x="677333" y="1713350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1: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DCF309-F3CB-95E5-0C5F-55F6F97E49A6}"/>
              </a:ext>
            </a:extLst>
          </p:cNvPr>
          <p:cNvSpPr txBox="1"/>
          <p:nvPr/>
        </p:nvSpPr>
        <p:spPr>
          <a:xfrm>
            <a:off x="5259475" y="1692599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2:</a:t>
            </a:r>
          </a:p>
        </p:txBody>
      </p:sp>
    </p:spTree>
    <p:extLst>
      <p:ext uri="{BB962C8B-B14F-4D97-AF65-F5344CB8AC3E}">
        <p14:creationId xmlns:p14="http://schemas.microsoft.com/office/powerpoint/2010/main" val="83439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56DE4-BF75-5BCC-E1F9-6000CF5BD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6506"/>
            <a:ext cx="8596668" cy="4564987"/>
          </a:xfrm>
        </p:spPr>
        <p:txBody>
          <a:bodyPr>
            <a:noAutofit/>
          </a:bodyPr>
          <a:lstStyle/>
          <a:p>
            <a:r>
              <a:rPr lang="en-US" dirty="0"/>
              <a:t>ESRI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JavaScript API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REST Services</a:t>
            </a:r>
          </a:p>
          <a:p>
            <a:r>
              <a:rPr lang="en-US" dirty="0"/>
              <a:t>HTML</a:t>
            </a:r>
          </a:p>
          <a:p>
            <a:r>
              <a:rPr lang="en-US" dirty="0"/>
              <a:t>CSS</a:t>
            </a:r>
          </a:p>
          <a:p>
            <a:r>
              <a:rPr lang="en-US" dirty="0"/>
              <a:t>Dojo Tool kit</a:t>
            </a:r>
          </a:p>
          <a:p>
            <a:r>
              <a:rPr lang="en-US" dirty="0"/>
              <a:t>JavaScript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17876F-4E87-08C3-320E-B351D153AD11}"/>
              </a:ext>
            </a:extLst>
          </p:cNvPr>
          <p:cNvSpPr txBox="1">
            <a:spLocks/>
          </p:cNvSpPr>
          <p:nvPr/>
        </p:nvSpPr>
        <p:spPr>
          <a:xfrm>
            <a:off x="677334" y="607407"/>
            <a:ext cx="10058400" cy="7698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Buffer and Recalculated Center:</a:t>
            </a:r>
          </a:p>
        </p:txBody>
      </p:sp>
    </p:spTree>
    <p:extLst>
      <p:ext uri="{BB962C8B-B14F-4D97-AF65-F5344CB8AC3E}">
        <p14:creationId xmlns:p14="http://schemas.microsoft.com/office/powerpoint/2010/main" val="1852631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603CB-8E53-11D7-91FC-5F841E2B1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4" y="86425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Wireframe: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871984AC-0EE1-5C27-EA32-C1142F65E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34" y="679449"/>
            <a:ext cx="11253661" cy="609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5478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294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Facet</vt:lpstr>
      <vt:lpstr>Webmap Dashboard for Realtime Weather Hazard Analysis</vt:lpstr>
      <vt:lpstr>Problem: Vulnerability to weather hazards</vt:lpstr>
      <vt:lpstr>Solution: Webmap Dashboard</vt:lpstr>
      <vt:lpstr>System Architecture:</vt:lpstr>
      <vt:lpstr>Basemap and Thematic Layers:</vt:lpstr>
      <vt:lpstr>Data Preparation:</vt:lpstr>
      <vt:lpstr>Buffer and Recalculated Center:</vt:lpstr>
      <vt:lpstr>PowerPoint Presentation</vt:lpstr>
      <vt:lpstr>Wireframe:</vt:lpstr>
      <vt:lpstr>Timeline: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Volunteered Geographic Information for Disaster Response</dc:title>
  <dc:creator>Ryan Johnston</dc:creator>
  <cp:lastModifiedBy>Ryan Johnston</cp:lastModifiedBy>
  <cp:revision>5</cp:revision>
  <dcterms:created xsi:type="dcterms:W3CDTF">2022-11-25T17:30:35Z</dcterms:created>
  <dcterms:modified xsi:type="dcterms:W3CDTF">2023-04-20T03:42:20Z</dcterms:modified>
</cp:coreProperties>
</file>