
<file path=[Content_Types].xml><?xml version="1.0" encoding="utf-8"?>
<Types xmlns="http://schemas.openxmlformats.org/package/2006/content-types">
  <Default Extension="png" ContentType="image/png"/>
  <Default Extension="svg" ContentType="image/svg+xml"/>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700" r:id="rId2"/>
  </p:sldMasterIdLst>
  <p:notesMasterIdLst>
    <p:notesMasterId r:id="rId21"/>
  </p:notesMasterIdLst>
  <p:handoutMasterIdLst>
    <p:handoutMasterId r:id="rId22"/>
  </p:handoutMasterIdLst>
  <p:sldIdLst>
    <p:sldId id="256" r:id="rId3"/>
    <p:sldId id="260" r:id="rId4"/>
    <p:sldId id="266" r:id="rId5"/>
    <p:sldId id="261" r:id="rId6"/>
    <p:sldId id="291" r:id="rId7"/>
    <p:sldId id="279" r:id="rId8"/>
    <p:sldId id="267" r:id="rId9"/>
    <p:sldId id="285" r:id="rId10"/>
    <p:sldId id="278" r:id="rId11"/>
    <p:sldId id="275" r:id="rId12"/>
    <p:sldId id="276" r:id="rId13"/>
    <p:sldId id="280" r:id="rId14"/>
    <p:sldId id="282" r:id="rId15"/>
    <p:sldId id="288" r:id="rId16"/>
    <p:sldId id="289" r:id="rId17"/>
    <p:sldId id="287" r:id="rId18"/>
    <p:sldId id="272" r:id="rId19"/>
    <p:sldId id="290" r:id="rId20"/>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485" autoAdjust="0"/>
    <p:restoredTop sz="77424" autoAdjust="0"/>
  </p:normalViewPr>
  <p:slideViewPr>
    <p:cSldViewPr snapToGrid="0" showGuides="1">
      <p:cViewPr varScale="1">
        <p:scale>
          <a:sx n="52" d="100"/>
          <a:sy n="52" d="100"/>
        </p:scale>
        <p:origin x="378" y="78"/>
      </p:cViewPr>
      <p:guideLst>
        <p:guide orient="horz" pos="2160"/>
        <p:guide pos="3840"/>
      </p:guideLst>
    </p:cSldViewPr>
  </p:slideViewPr>
  <p:outlineViewPr>
    <p:cViewPr>
      <p:scale>
        <a:sx n="33" d="100"/>
        <a:sy n="33" d="100"/>
      </p:scale>
      <p:origin x="0" y="-9564"/>
    </p:cViewPr>
  </p:outlineViewPr>
  <p:notesTextViewPr>
    <p:cViewPr>
      <p:scale>
        <a:sx n="1" d="1"/>
        <a:sy n="1" d="1"/>
      </p:scale>
      <p:origin x="0" y="0"/>
    </p:cViewPr>
  </p:notesTextViewPr>
  <p:notesViewPr>
    <p:cSldViewPr snapToGrid="0">
      <p:cViewPr varScale="1">
        <p:scale>
          <a:sx n="54" d="100"/>
          <a:sy n="54" d="100"/>
        </p:scale>
        <p:origin x="28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E574AC39-44E6-425E-AF49-CF7D189F346F}" type="datetimeFigureOut">
              <a:rPr lang="en-US" smtClean="0"/>
              <a:t>4/29/2018</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6320F472-929B-459B-8D82-2FABCC5B32A0}" type="slidenum">
              <a:rPr lang="en-US" smtClean="0"/>
              <a:t>‹#›</a:t>
            </a:fld>
            <a:endParaRPr lang="en-US"/>
          </a:p>
        </p:txBody>
      </p:sp>
    </p:spTree>
    <p:extLst>
      <p:ext uri="{BB962C8B-B14F-4D97-AF65-F5344CB8AC3E}">
        <p14:creationId xmlns:p14="http://schemas.microsoft.com/office/powerpoint/2010/main" val="3202264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F2775BC-6312-42C7-B7C5-EA6783C2D9CA}" type="datetimeFigureOut">
              <a:rPr lang="en-US" smtClean="0"/>
              <a:t>4/29/2018</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7F715A1-4ADC-44E0-9587-804FF39D6B22}" type="slidenum">
              <a:rPr lang="en-US" smtClean="0"/>
              <a:t>‹#›</a:t>
            </a:fld>
            <a:endParaRPr lang="en-US"/>
          </a:p>
        </p:txBody>
      </p:sp>
    </p:spTree>
    <p:extLst>
      <p:ext uri="{BB962C8B-B14F-4D97-AF65-F5344CB8AC3E}">
        <p14:creationId xmlns:p14="http://schemas.microsoft.com/office/powerpoint/2010/main" val="1729842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t>2</a:t>
            </a:fld>
            <a:endParaRPr lang="en-US"/>
          </a:p>
        </p:txBody>
      </p:sp>
    </p:spTree>
    <p:extLst>
      <p:ext uri="{BB962C8B-B14F-4D97-AF65-F5344CB8AC3E}">
        <p14:creationId xmlns:p14="http://schemas.microsoft.com/office/powerpoint/2010/main" val="859291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t>11</a:t>
            </a:fld>
            <a:endParaRPr lang="en-US"/>
          </a:p>
        </p:txBody>
      </p:sp>
    </p:spTree>
    <p:extLst>
      <p:ext uri="{BB962C8B-B14F-4D97-AF65-F5344CB8AC3E}">
        <p14:creationId xmlns:p14="http://schemas.microsoft.com/office/powerpoint/2010/main" val="538392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t>12</a:t>
            </a:fld>
            <a:endParaRPr lang="en-US"/>
          </a:p>
        </p:txBody>
      </p:sp>
    </p:spTree>
    <p:extLst>
      <p:ext uri="{BB962C8B-B14F-4D97-AF65-F5344CB8AC3E}">
        <p14:creationId xmlns:p14="http://schemas.microsoft.com/office/powerpoint/2010/main" val="250364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NDVI is simply a ratio of near infrared (NIR) reflectivity minus red reflectivity (VIS) over NIR plus VIS.</a:t>
            </a:r>
            <a:endParaRPr lang="en-US" dirty="0"/>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t>13</a:t>
            </a:fld>
            <a:endParaRPr lang="en-US"/>
          </a:p>
        </p:txBody>
      </p:sp>
    </p:spTree>
    <p:extLst>
      <p:ext uri="{BB962C8B-B14F-4D97-AF65-F5344CB8AC3E}">
        <p14:creationId xmlns:p14="http://schemas.microsoft.com/office/powerpoint/2010/main" val="4055244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514350" lvl="0" indent="-514350">
              <a:buFont typeface="+mj-lt"/>
              <a:buAutoNum type="arabicPeriod"/>
            </a:pPr>
            <a:r>
              <a:rPr lang="en-US" sz="1200" dirty="0">
                <a:solidFill>
                  <a:schemeClr val="accent2">
                    <a:lumMod val="75000"/>
                  </a:schemeClr>
                </a:solidFill>
              </a:rPr>
              <a:t>Pick existing site of oak wilt or decline to observe</a:t>
            </a:r>
          </a:p>
          <a:p>
            <a:pPr marL="514350" lvl="0" indent="-514350">
              <a:buFont typeface="+mj-lt"/>
              <a:buAutoNum type="arabicPeriod"/>
            </a:pPr>
            <a:r>
              <a:rPr lang="en-US" sz="1200" dirty="0">
                <a:solidFill>
                  <a:schemeClr val="accent2">
                    <a:lumMod val="75000"/>
                  </a:schemeClr>
                </a:solidFill>
              </a:rPr>
              <a:t>Determine exact date of first observation by DNR staff and review field notes</a:t>
            </a:r>
          </a:p>
          <a:p>
            <a:pPr marL="514350" lvl="0" indent="-514350">
              <a:buFont typeface="+mj-lt"/>
              <a:buAutoNum type="arabicPeriod"/>
            </a:pPr>
            <a:r>
              <a:rPr lang="en-US" sz="1200" dirty="0">
                <a:solidFill>
                  <a:schemeClr val="accent2">
                    <a:lumMod val="75000"/>
                  </a:schemeClr>
                </a:solidFill>
              </a:rPr>
              <a:t>Explore available images prior to record during peak growing season</a:t>
            </a:r>
          </a:p>
          <a:p>
            <a:pPr marL="514350" lvl="0" indent="-514350">
              <a:buFont typeface="+mj-lt"/>
              <a:buAutoNum type="arabicPeriod"/>
            </a:pPr>
            <a:r>
              <a:rPr lang="en-US" sz="1200" dirty="0">
                <a:solidFill>
                  <a:schemeClr val="accent2">
                    <a:lumMod val="75000"/>
                  </a:schemeClr>
                </a:solidFill>
              </a:rPr>
              <a:t>Record satellite type, resolution, dates of images, and spectral indices best suited for site</a:t>
            </a:r>
          </a:p>
          <a:p>
            <a:pPr marL="514350" lvl="0" indent="-514350">
              <a:buFont typeface="+mj-lt"/>
              <a:buAutoNum type="arabicPeriod"/>
            </a:pPr>
            <a:r>
              <a:rPr lang="en-US" sz="1200" dirty="0">
                <a:solidFill>
                  <a:schemeClr val="accent2">
                    <a:lumMod val="75000"/>
                  </a:schemeClr>
                </a:solidFill>
              </a:rPr>
              <a:t>Determine date of first sign of symptoms and develop timeline </a:t>
            </a:r>
          </a:p>
          <a:p>
            <a:pPr marL="514350" lvl="0" indent="-514350">
              <a:buFont typeface="+mj-lt"/>
              <a:buAutoNum type="arabicPeriod"/>
            </a:pPr>
            <a:r>
              <a:rPr lang="en-US" sz="1200" dirty="0">
                <a:solidFill>
                  <a:schemeClr val="accent2">
                    <a:lumMod val="75000"/>
                  </a:schemeClr>
                </a:solidFill>
              </a:rPr>
              <a:t>Record temporal patterns; display with time lapse map series</a:t>
            </a:r>
          </a:p>
          <a:p>
            <a:pPr marL="514350" lvl="0" indent="-514350">
              <a:buFont typeface="+mj-lt"/>
              <a:buAutoNum type="arabicPeriod"/>
            </a:pPr>
            <a:r>
              <a:rPr lang="en-US" sz="1200" dirty="0">
                <a:solidFill>
                  <a:schemeClr val="accent2">
                    <a:lumMod val="75000"/>
                  </a:schemeClr>
                </a:solidFill>
              </a:rPr>
              <a:t>Record anecdotal patterns and characteristics observed</a:t>
            </a:r>
          </a:p>
          <a:p>
            <a:pPr marL="514350" lvl="0" indent="-514350">
              <a:buFont typeface="+mj-lt"/>
              <a:buAutoNum type="arabicPeriod"/>
            </a:pPr>
            <a:r>
              <a:rPr lang="en-US" sz="1200" dirty="0">
                <a:solidFill>
                  <a:schemeClr val="accent2">
                    <a:lumMod val="75000"/>
                  </a:schemeClr>
                </a:solidFill>
              </a:rPr>
              <a:t>Results will show ideal criteria for identifying mortality timing consistently</a:t>
            </a:r>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t>14</a:t>
            </a:fld>
            <a:endParaRPr lang="en-US"/>
          </a:p>
        </p:txBody>
      </p:sp>
    </p:spTree>
    <p:extLst>
      <p:ext uri="{BB962C8B-B14F-4D97-AF65-F5344CB8AC3E}">
        <p14:creationId xmlns:p14="http://schemas.microsoft.com/office/powerpoint/2010/main" val="265470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t>15</a:t>
            </a:fld>
            <a:endParaRPr lang="en-US"/>
          </a:p>
        </p:txBody>
      </p:sp>
    </p:spTree>
    <p:extLst>
      <p:ext uri="{BB962C8B-B14F-4D97-AF65-F5344CB8AC3E}">
        <p14:creationId xmlns:p14="http://schemas.microsoft.com/office/powerpoint/2010/main" val="4004621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ton of text…..</a:t>
            </a:r>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t>16</a:t>
            </a:fld>
            <a:endParaRPr lang="en-US"/>
          </a:p>
        </p:txBody>
      </p:sp>
    </p:spTree>
    <p:extLst>
      <p:ext uri="{BB962C8B-B14F-4D97-AF65-F5344CB8AC3E}">
        <p14:creationId xmlns:p14="http://schemas.microsoft.com/office/powerpoint/2010/main" val="2497661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Benefits and Impacts</a:t>
            </a:r>
          </a:p>
          <a:p>
            <a:endParaRPr lang="en-US" dirty="0"/>
          </a:p>
          <a:p>
            <a:r>
              <a:rPr lang="en-US" dirty="0"/>
              <a:t>Impacts property values and neighborhood aesthetics</a:t>
            </a:r>
          </a:p>
          <a:p>
            <a:r>
              <a:rPr lang="en-US" dirty="0"/>
              <a:t>Increased costs with tree maintenance, removal and replacement</a:t>
            </a:r>
          </a:p>
          <a:p>
            <a:r>
              <a:rPr lang="en-US" dirty="0"/>
              <a:t>Loss of a valued shade tree </a:t>
            </a:r>
          </a:p>
          <a:p>
            <a:r>
              <a:rPr lang="en-US" dirty="0"/>
              <a:t>Negative impacts to the forestry industry and production of high value oak products (Millions in timber sales annually in Michigan)</a:t>
            </a:r>
          </a:p>
          <a:p>
            <a:r>
              <a:rPr lang="en-US" dirty="0"/>
              <a:t>Reduction in food source for forest animals provided by oak trees </a:t>
            </a:r>
          </a:p>
          <a:p>
            <a:r>
              <a:rPr lang="en-US" dirty="0"/>
              <a:t>Loss of habitat for some species </a:t>
            </a:r>
          </a:p>
          <a:p>
            <a:r>
              <a:rPr lang="en-US" dirty="0"/>
              <a:t>Reduction of ecological services (air and water filtering) </a:t>
            </a:r>
          </a:p>
          <a:p>
            <a:r>
              <a:rPr lang="en-US" dirty="0"/>
              <a:t>Safety and liability issues</a:t>
            </a:r>
          </a:p>
        </p:txBody>
      </p:sp>
      <p:sp>
        <p:nvSpPr>
          <p:cNvPr id="4" name="Slide Number Placeholder 3"/>
          <p:cNvSpPr>
            <a:spLocks noGrp="1"/>
          </p:cNvSpPr>
          <p:nvPr>
            <p:ph type="sldNum" sz="quarter" idx="10"/>
          </p:nvPr>
        </p:nvSpPr>
        <p:spPr/>
        <p:txBody>
          <a:bodyPr/>
          <a:lstStyle/>
          <a:p>
            <a:fld id="{67F715A1-4ADC-44E0-9587-804FF39D6B22}" type="slidenum">
              <a:rPr lang="en-US" smtClean="0"/>
              <a:t>3</a:t>
            </a:fld>
            <a:endParaRPr lang="en-US"/>
          </a:p>
        </p:txBody>
      </p:sp>
    </p:spTree>
    <p:extLst>
      <p:ext uri="{BB962C8B-B14F-4D97-AF65-F5344CB8AC3E}">
        <p14:creationId xmlns:p14="http://schemas.microsoft.com/office/powerpoint/2010/main" val="1445705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Oak wilt is a vascular disease of oak trees, caused by the fungus </a:t>
            </a:r>
            <a:r>
              <a:rPr lang="en-US" dirty="0" err="1"/>
              <a:t>Bretziella</a:t>
            </a:r>
            <a:r>
              <a:rPr lang="en-US" dirty="0"/>
              <a:t> </a:t>
            </a:r>
            <a:r>
              <a:rPr lang="en-US" dirty="0" err="1"/>
              <a:t>fagacearum</a:t>
            </a:r>
            <a:r>
              <a:rPr lang="en-US" dirty="0"/>
              <a:t>. The fungus grows on the outer sapwood of oak trees restricting the flow of water and nutrients through the tree.</a:t>
            </a:r>
          </a:p>
          <a:p>
            <a:endParaRPr lang="en-US" dirty="0"/>
          </a:p>
          <a:p>
            <a:r>
              <a:rPr lang="en-US" dirty="0"/>
              <a:t>Symptoms: Leaves turn dull green, brown or yellow • Discoloration of leaves progressing from the edge of the leaf to the middle • Wilting and bronzing of foliage starting at top of the tree and moving downwards • Premature leaf fall (including green leaves) • White, grey or black fungal mats just under the bark that emit a fruity smell • Vertical bark cracks in the trunk and large branches as a result of the fungal spore mats (also referred to as pressure pads) exerting outward pressure on the bark</a:t>
            </a:r>
          </a:p>
        </p:txBody>
      </p:sp>
      <p:sp>
        <p:nvSpPr>
          <p:cNvPr id="4" name="Slide Number Placeholder 3"/>
          <p:cNvSpPr>
            <a:spLocks noGrp="1"/>
          </p:cNvSpPr>
          <p:nvPr>
            <p:ph type="sldNum" sz="quarter" idx="10"/>
          </p:nvPr>
        </p:nvSpPr>
        <p:spPr/>
        <p:txBody>
          <a:bodyPr/>
          <a:lstStyle/>
          <a:p>
            <a:fld id="{67F715A1-4ADC-44E0-9587-804FF39D6B22}" type="slidenum">
              <a:rPr lang="en-US" smtClean="0"/>
              <a:t>4</a:t>
            </a:fld>
            <a:endParaRPr lang="en-US"/>
          </a:p>
        </p:txBody>
      </p:sp>
    </p:spTree>
    <p:extLst>
      <p:ext uri="{BB962C8B-B14F-4D97-AF65-F5344CB8AC3E}">
        <p14:creationId xmlns:p14="http://schemas.microsoft.com/office/powerpoint/2010/main" val="2651976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t>5</a:t>
            </a:fld>
            <a:endParaRPr lang="en-US"/>
          </a:p>
        </p:txBody>
      </p:sp>
    </p:spTree>
    <p:extLst>
      <p:ext uri="{BB962C8B-B14F-4D97-AF65-F5344CB8AC3E}">
        <p14:creationId xmlns:p14="http://schemas.microsoft.com/office/powerpoint/2010/main" val="408746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t>6</a:t>
            </a:fld>
            <a:endParaRPr lang="en-US"/>
          </a:p>
        </p:txBody>
      </p:sp>
    </p:spTree>
    <p:extLst>
      <p:ext uri="{BB962C8B-B14F-4D97-AF65-F5344CB8AC3E}">
        <p14:creationId xmlns:p14="http://schemas.microsoft.com/office/powerpoint/2010/main" val="1519550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.Early detection of oak wilt would help to mitigate spread, improve best management practices, and prioritize of resources. Furthermore, being able differentiate between oak wilt and oak decline in the early stages will help better strategize response to the impacts on oak forest. The goal of this project is to utilize GIS analysis and explore available satellite imagery to:</a:t>
            </a:r>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t>7</a:t>
            </a:fld>
            <a:endParaRPr lang="en-US"/>
          </a:p>
        </p:txBody>
      </p:sp>
    </p:spTree>
    <p:extLst>
      <p:ext uri="{BB962C8B-B14F-4D97-AF65-F5344CB8AC3E}">
        <p14:creationId xmlns:p14="http://schemas.microsoft.com/office/powerpoint/2010/main" val="2489534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Touch more on this in data section as well.</a:t>
            </a:r>
          </a:p>
          <a:p>
            <a:endParaRPr lang="en-US" dirty="0"/>
          </a:p>
          <a:p>
            <a:r>
              <a:rPr lang="en-US" dirty="0"/>
              <a:t>Picture (A) Color-infrared digital image and (B) color-infrared photograph of a live-oak-forested area near Pleasanton, Texas affected by oak wilt. The arrows on print A point to the following: arrow 1, live oak tree affected with early to moderate stages of oak wilt; arrow 2, live oak tree severely affected by oak wilt; arrow 3, dead live oak tree killed by oak wilt; and arrow 4, healthy live oak tree. </a:t>
            </a:r>
          </a:p>
        </p:txBody>
      </p:sp>
      <p:sp>
        <p:nvSpPr>
          <p:cNvPr id="4" name="Slide Number Placeholder 3"/>
          <p:cNvSpPr>
            <a:spLocks noGrp="1"/>
          </p:cNvSpPr>
          <p:nvPr>
            <p:ph type="sldNum" sz="quarter" idx="10"/>
          </p:nvPr>
        </p:nvSpPr>
        <p:spPr/>
        <p:txBody>
          <a:bodyPr/>
          <a:lstStyle/>
          <a:p>
            <a:fld id="{67F715A1-4ADC-44E0-9587-804FF39D6B22}" type="slidenum">
              <a:rPr lang="en-US" smtClean="0"/>
              <a:t>8</a:t>
            </a:fld>
            <a:endParaRPr lang="en-US"/>
          </a:p>
        </p:txBody>
      </p:sp>
    </p:spTree>
    <p:extLst>
      <p:ext uri="{BB962C8B-B14F-4D97-AF65-F5344CB8AC3E}">
        <p14:creationId xmlns:p14="http://schemas.microsoft.com/office/powerpoint/2010/main" val="3607652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 summation of the area of interest</a:t>
            </a:r>
          </a:p>
        </p:txBody>
      </p:sp>
      <p:sp>
        <p:nvSpPr>
          <p:cNvPr id="4" name="Slide Number Placeholder 3"/>
          <p:cNvSpPr>
            <a:spLocks noGrp="1"/>
          </p:cNvSpPr>
          <p:nvPr>
            <p:ph type="sldNum" sz="quarter" idx="10"/>
          </p:nvPr>
        </p:nvSpPr>
        <p:spPr/>
        <p:txBody>
          <a:bodyPr/>
          <a:lstStyle/>
          <a:p>
            <a:fld id="{67F715A1-4ADC-44E0-9587-804FF39D6B22}" type="slidenum">
              <a:rPr lang="en-US" smtClean="0"/>
              <a:t>9</a:t>
            </a:fld>
            <a:endParaRPr lang="en-US"/>
          </a:p>
        </p:txBody>
      </p:sp>
    </p:spTree>
    <p:extLst>
      <p:ext uri="{BB962C8B-B14F-4D97-AF65-F5344CB8AC3E}">
        <p14:creationId xmlns:p14="http://schemas.microsoft.com/office/powerpoint/2010/main" val="2543330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t>10</a:t>
            </a:fld>
            <a:endParaRPr lang="en-US"/>
          </a:p>
        </p:txBody>
      </p:sp>
    </p:spTree>
    <p:extLst>
      <p:ext uri="{BB962C8B-B14F-4D97-AF65-F5344CB8AC3E}">
        <p14:creationId xmlns:p14="http://schemas.microsoft.com/office/powerpoint/2010/main" val="2599234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FF0622-75E4-48B8-A617-5428CA5926CE}"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228279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FF0622-75E4-48B8-A617-5428CA5926CE}"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149581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FF0622-75E4-48B8-A617-5428CA5926CE}"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30173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FF0622-75E4-48B8-A617-5428CA5926CE}"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7105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FF0622-75E4-48B8-A617-5428CA5926CE}"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4762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FF0622-75E4-48B8-A617-5428CA5926CE}"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193287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FF0622-75E4-48B8-A617-5428CA5926CE}"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534199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FF0622-75E4-48B8-A617-5428CA5926CE}"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307651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FF0622-75E4-48B8-A617-5428CA5926CE}"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3049752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FF0622-75E4-48B8-A617-5428CA5926CE}"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414687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FF0622-75E4-48B8-A617-5428CA5926CE}" type="datetimeFigureOut">
              <a:rPr lang="en-US" smtClean="0"/>
              <a:t>4/29/2018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585691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FF0622-75E4-48B8-A617-5428CA5926CE}" type="datetimeFigureOut">
              <a:rPr lang="en-US" smtClean="0"/>
              <a:t>4/29/2018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643039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FF0622-75E4-48B8-A617-5428CA5926CE}" type="datetimeFigureOut">
              <a:rPr lang="en-US" smtClean="0"/>
              <a:t>4/29/2018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986179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FF0622-75E4-48B8-A617-5428CA5926CE}" type="datetimeFigureOut">
              <a:rPr lang="en-US" smtClean="0"/>
              <a:t>4/29/2018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4249450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FF0622-75E4-48B8-A617-5428CA5926CE}" type="datetimeFigureOut">
              <a:rPr lang="en-US" smtClean="0"/>
              <a:t>4/29/2018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4112955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0FF0622-75E4-48B8-A617-5428CA5926CE}" type="datetimeFigureOut">
              <a:rPr lang="en-US" smtClean="0"/>
              <a:t>4/29/2018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3773719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0FF0622-75E4-48B8-A617-5428CA5926CE}" type="datetimeFigureOut">
              <a:rPr lang="en-US" smtClean="0"/>
              <a:t>4/29/2018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A875541-8164-4CC7-9F2F-6F0C49BB858D}" type="slidenum">
              <a:rPr lang="en-US" smtClean="0"/>
              <a:t>‹#›</a:t>
            </a:fld>
            <a:endParaRPr lang="en-US"/>
          </a:p>
        </p:txBody>
      </p:sp>
    </p:spTree>
    <p:extLst>
      <p:ext uri="{BB962C8B-B14F-4D97-AF65-F5344CB8AC3E}">
        <p14:creationId xmlns:p14="http://schemas.microsoft.com/office/powerpoint/2010/main" val="411654753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www.fsa.usda.gov/programs-and-services/aerial-photography/imagery-programs/naip-imagery/"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 Id="rId9" Type="http://schemas.openxmlformats.org/officeDocument/2006/relationships/image" Target="../media/image23.svg"/></Relationships>
</file>

<file path=ppt/slides/_rels/slide8.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3922783"/>
            <a:ext cx="7766936" cy="1646302"/>
          </a:xfrm>
        </p:spPr>
        <p:txBody>
          <a:bodyPr/>
          <a:lstStyle/>
          <a:p>
            <a:r>
              <a:rPr lang="en-US" dirty="0">
                <a:solidFill>
                  <a:schemeClr val="accent2">
                    <a:lumMod val="75000"/>
                  </a:schemeClr>
                </a:solidFill>
              </a:rPr>
              <a:t>MGIS Capstone</a:t>
            </a:r>
          </a:p>
        </p:txBody>
      </p:sp>
      <p:sp>
        <p:nvSpPr>
          <p:cNvPr id="3" name="Subtitle 2"/>
          <p:cNvSpPr>
            <a:spLocks noGrp="1"/>
          </p:cNvSpPr>
          <p:nvPr>
            <p:ph type="subTitle" idx="1"/>
          </p:nvPr>
        </p:nvSpPr>
        <p:spPr>
          <a:xfrm>
            <a:off x="1507066" y="5361405"/>
            <a:ext cx="7766936" cy="1096899"/>
          </a:xfrm>
        </p:spPr>
        <p:txBody>
          <a:bodyPr/>
          <a:lstStyle/>
          <a:p>
            <a:r>
              <a:rPr lang="en-US" dirty="0"/>
              <a:t>Fields Ratliff | GEOG 596A</a:t>
            </a:r>
          </a:p>
        </p:txBody>
      </p:sp>
      <p:sp>
        <p:nvSpPr>
          <p:cNvPr id="4" name="Rectangle 3">
            <a:extLst>
              <a:ext uri="{FF2B5EF4-FFF2-40B4-BE49-F238E27FC236}">
                <a16:creationId xmlns:a16="http://schemas.microsoft.com/office/drawing/2014/main" id="{EE79AD9E-19D1-45C4-80F1-E7B3DF9A7D23}"/>
              </a:ext>
            </a:extLst>
          </p:cNvPr>
          <p:cNvSpPr/>
          <p:nvPr/>
        </p:nvSpPr>
        <p:spPr>
          <a:xfrm>
            <a:off x="798406" y="1708737"/>
            <a:ext cx="9184257" cy="1077218"/>
          </a:xfrm>
          <a:prstGeom prst="rect">
            <a:avLst/>
          </a:prstGeom>
        </p:spPr>
        <p:txBody>
          <a:bodyPr wrap="square">
            <a:spAutoFit/>
          </a:bodyPr>
          <a:lstStyle/>
          <a:p>
            <a:pPr algn="ctr"/>
            <a:br>
              <a:rPr lang="en-US" sz="2000" dirty="0">
                <a:solidFill>
                  <a:schemeClr val="accent2">
                    <a:lumMod val="75000"/>
                  </a:schemeClr>
                </a:solidFill>
              </a:rPr>
            </a:br>
            <a:r>
              <a:rPr lang="en-US" sz="2200" dirty="0">
                <a:solidFill>
                  <a:schemeClr val="accent2">
                    <a:lumMod val="75000"/>
                  </a:schemeClr>
                </a:solidFill>
              </a:rPr>
              <a:t> Using Aerial Imagery to Detect Oak Wilt and Differentiate from Oak Decline in the Northwest Lower Peninsula of Michigan</a:t>
            </a:r>
            <a:endParaRPr lang="en-US" sz="2200" dirty="0"/>
          </a:p>
        </p:txBody>
      </p:sp>
    </p:spTree>
    <p:extLst>
      <p:ext uri="{BB962C8B-B14F-4D97-AF65-F5344CB8AC3E}">
        <p14:creationId xmlns:p14="http://schemas.microsoft.com/office/powerpoint/2010/main" val="4005440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88" y="330330"/>
            <a:ext cx="8596668" cy="1320800"/>
          </a:xfrm>
        </p:spPr>
        <p:txBody>
          <a:bodyPr/>
          <a:lstStyle/>
          <a:p>
            <a:r>
              <a:rPr lang="en-US" dirty="0">
                <a:solidFill>
                  <a:schemeClr val="accent2">
                    <a:lumMod val="75000"/>
                  </a:schemeClr>
                </a:solidFill>
              </a:rPr>
              <a:t>Data</a:t>
            </a:r>
          </a:p>
        </p:txBody>
      </p:sp>
      <p:sp>
        <p:nvSpPr>
          <p:cNvPr id="7" name="Content Placeholder 5">
            <a:extLst>
              <a:ext uri="{FF2B5EF4-FFF2-40B4-BE49-F238E27FC236}">
                <a16:creationId xmlns:a16="http://schemas.microsoft.com/office/drawing/2014/main" id="{6ECB21B9-0DDD-4A5E-B1C3-91547EBC5DC2}"/>
              </a:ext>
            </a:extLst>
          </p:cNvPr>
          <p:cNvSpPr>
            <a:spLocks noGrp="1"/>
          </p:cNvSpPr>
          <p:nvPr>
            <p:ph sz="half" idx="1"/>
          </p:nvPr>
        </p:nvSpPr>
        <p:spPr>
          <a:xfrm>
            <a:off x="85987" y="1225981"/>
            <a:ext cx="4451507" cy="3880773"/>
          </a:xfrm>
        </p:spPr>
        <p:txBody>
          <a:bodyPr vert="horz" lIns="91440" tIns="45720" rIns="91440" bIns="45720" rtlCol="0">
            <a:normAutofit/>
          </a:bodyPr>
          <a:lstStyle/>
          <a:p>
            <a:pPr marL="0" indent="0">
              <a:buNone/>
            </a:pPr>
            <a:r>
              <a:rPr lang="en-US" sz="2000" b="1" dirty="0">
                <a:solidFill>
                  <a:schemeClr val="accent2">
                    <a:lumMod val="75000"/>
                  </a:schemeClr>
                </a:solidFill>
              </a:rPr>
              <a:t>Michigan GIS Portal:</a:t>
            </a:r>
          </a:p>
          <a:p>
            <a:pPr marL="341313" indent="-111125"/>
            <a:r>
              <a:rPr lang="en-US" dirty="0">
                <a:solidFill>
                  <a:schemeClr val="accent2">
                    <a:lumMod val="75000"/>
                  </a:schemeClr>
                </a:solidFill>
              </a:rPr>
              <a:t>	</a:t>
            </a:r>
            <a:r>
              <a:rPr lang="en-US" sz="2000" dirty="0">
                <a:solidFill>
                  <a:schemeClr val="accent2">
                    <a:lumMod val="75000"/>
                  </a:schemeClr>
                </a:solidFill>
              </a:rPr>
              <a:t>Ancillary Data</a:t>
            </a:r>
          </a:p>
          <a:p>
            <a:pPr marL="341313" indent="-111125"/>
            <a:r>
              <a:rPr lang="en-US" sz="2000" dirty="0">
                <a:solidFill>
                  <a:schemeClr val="accent2">
                    <a:lumMod val="75000"/>
                  </a:schemeClr>
                </a:solidFill>
              </a:rPr>
              <a:t> Forest Health Points (DNR)</a:t>
            </a:r>
          </a:p>
          <a:p>
            <a:pPr marL="341313" indent="-111125"/>
            <a:r>
              <a:rPr lang="en-US" sz="2000" dirty="0">
                <a:solidFill>
                  <a:schemeClr val="accent2">
                    <a:lumMod val="75000"/>
                  </a:schemeClr>
                </a:solidFill>
              </a:rPr>
              <a:t> Forest Canopy Type (DNR)</a:t>
            </a:r>
            <a:endParaRPr lang="en-US" dirty="0">
              <a:solidFill>
                <a:schemeClr val="accent2">
                  <a:lumMod val="75000"/>
                </a:schemeClr>
              </a:solidFill>
            </a:endParaRPr>
          </a:p>
          <a:p>
            <a:pPr marL="230188" indent="-230188">
              <a:buNone/>
            </a:pPr>
            <a:r>
              <a:rPr lang="en-US" sz="2000" b="1" dirty="0">
                <a:solidFill>
                  <a:schemeClr val="accent2">
                    <a:lumMod val="75000"/>
                  </a:schemeClr>
                </a:solidFill>
              </a:rPr>
              <a:t>Michigan Forestry Inventory System</a:t>
            </a:r>
            <a:endParaRPr lang="en-US" sz="2000" dirty="0">
              <a:solidFill>
                <a:schemeClr val="accent2">
                  <a:lumMod val="75000"/>
                </a:schemeClr>
              </a:solidFill>
            </a:endParaRPr>
          </a:p>
          <a:p>
            <a:pPr marL="396875" indent="-166688"/>
            <a:r>
              <a:rPr lang="en-US" sz="2000" dirty="0">
                <a:solidFill>
                  <a:schemeClr val="accent2">
                    <a:lumMod val="75000"/>
                  </a:schemeClr>
                </a:solidFill>
              </a:rPr>
              <a:t>In-house Data Collection Software used by DNR Foresters</a:t>
            </a:r>
            <a:endParaRPr lang="en-US" sz="2000" b="1" dirty="0">
              <a:solidFill>
                <a:schemeClr val="accent2">
                  <a:lumMod val="75000"/>
                </a:schemeClr>
              </a:solidFill>
            </a:endParaRPr>
          </a:p>
          <a:p>
            <a:pPr marL="230188" indent="-230188">
              <a:buNone/>
            </a:pPr>
            <a:endParaRPr lang="en-US" dirty="0">
              <a:solidFill>
                <a:schemeClr val="accent2">
                  <a:lumMod val="75000"/>
                </a:schemeClr>
              </a:solidFill>
            </a:endParaRPr>
          </a:p>
          <a:p>
            <a:pPr marL="341313" indent="-111125"/>
            <a:endParaRPr lang="en-US" dirty="0"/>
          </a:p>
          <a:p>
            <a:pPr marL="341313" indent="-111125"/>
            <a:endParaRPr lang="en-US" dirty="0"/>
          </a:p>
          <a:p>
            <a:pPr marL="341313" indent="-111125"/>
            <a:endParaRPr lang="en-US" dirty="0"/>
          </a:p>
          <a:p>
            <a:pPr marL="0" indent="0"/>
            <a:endParaRPr lang="en-US" dirty="0"/>
          </a:p>
        </p:txBody>
      </p:sp>
      <p:sp>
        <p:nvSpPr>
          <p:cNvPr id="8" name="Content Placeholder 5">
            <a:extLst>
              <a:ext uri="{FF2B5EF4-FFF2-40B4-BE49-F238E27FC236}">
                <a16:creationId xmlns:a16="http://schemas.microsoft.com/office/drawing/2014/main" id="{85AB79A8-4C3F-47F1-AC44-B91ED7C10BCE}"/>
              </a:ext>
            </a:extLst>
          </p:cNvPr>
          <p:cNvSpPr txBox="1">
            <a:spLocks/>
          </p:cNvSpPr>
          <p:nvPr/>
        </p:nvSpPr>
        <p:spPr>
          <a:xfrm>
            <a:off x="85987" y="4235177"/>
            <a:ext cx="5003419"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2000" b="1" dirty="0">
                <a:solidFill>
                  <a:schemeClr val="accent2">
                    <a:lumMod val="75000"/>
                  </a:schemeClr>
                </a:solidFill>
              </a:rPr>
              <a:t>Satellite Imagery Providers:</a:t>
            </a:r>
          </a:p>
          <a:p>
            <a:pPr marL="341313" indent="-111125"/>
            <a:r>
              <a:rPr lang="en-US" sz="2000" dirty="0">
                <a:solidFill>
                  <a:schemeClr val="accent2">
                    <a:lumMod val="75000"/>
                  </a:schemeClr>
                </a:solidFill>
              </a:rPr>
              <a:t>	USGA Earth Explorer</a:t>
            </a:r>
          </a:p>
          <a:p>
            <a:pPr marL="341313" indent="-111125"/>
            <a:r>
              <a:rPr lang="en-US" sz="2000" dirty="0">
                <a:solidFill>
                  <a:schemeClr val="accent2">
                    <a:lumMod val="75000"/>
                  </a:schemeClr>
                </a:solidFill>
              </a:rPr>
              <a:t>National Agriculture Imagery Program</a:t>
            </a:r>
          </a:p>
          <a:p>
            <a:pPr marL="341313" indent="-111125"/>
            <a:r>
              <a:rPr lang="en-US" sz="2000" dirty="0">
                <a:solidFill>
                  <a:schemeClr val="accent2">
                    <a:lumMod val="75000"/>
                  </a:schemeClr>
                </a:solidFill>
              </a:rPr>
              <a:t> Landsat</a:t>
            </a:r>
          </a:p>
          <a:p>
            <a:pPr marL="341313" indent="-111125"/>
            <a:r>
              <a:rPr lang="en-US" sz="2000" dirty="0">
                <a:solidFill>
                  <a:schemeClr val="accent2">
                    <a:lumMod val="75000"/>
                  </a:schemeClr>
                </a:solidFill>
              </a:rPr>
              <a:t> </a:t>
            </a:r>
            <a:r>
              <a:rPr lang="en-US" sz="2000" dirty="0" err="1">
                <a:solidFill>
                  <a:schemeClr val="accent2">
                    <a:lumMod val="75000"/>
                  </a:schemeClr>
                </a:solidFill>
              </a:rPr>
              <a:t>MiSAIL</a:t>
            </a:r>
            <a:endParaRPr lang="en-US" sz="2000" dirty="0"/>
          </a:p>
          <a:p>
            <a:pPr marL="341313" indent="-111125"/>
            <a:endParaRPr lang="en-US" dirty="0"/>
          </a:p>
          <a:p>
            <a:pPr marL="341313" indent="-111125"/>
            <a:endParaRPr lang="en-US" dirty="0"/>
          </a:p>
          <a:p>
            <a:pPr marL="0" indent="0"/>
            <a:endParaRPr lang="en-US" dirty="0"/>
          </a:p>
        </p:txBody>
      </p:sp>
      <p:pic>
        <p:nvPicPr>
          <p:cNvPr id="4" name="Picture 3">
            <a:extLst>
              <a:ext uri="{FF2B5EF4-FFF2-40B4-BE49-F238E27FC236}">
                <a16:creationId xmlns:a16="http://schemas.microsoft.com/office/drawing/2014/main" id="{FCB027F8-C599-48F6-B87B-D0689FF8C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2694" y="1225980"/>
            <a:ext cx="7393433" cy="3880773"/>
          </a:xfrm>
          <a:prstGeom prst="rect">
            <a:avLst/>
          </a:prstGeom>
          <a:ln w="28575">
            <a:solidFill>
              <a:schemeClr val="accent2">
                <a:lumMod val="75000"/>
              </a:schemeClr>
            </a:solidFill>
          </a:ln>
        </p:spPr>
      </p:pic>
    </p:spTree>
    <p:extLst>
      <p:ext uri="{BB962C8B-B14F-4D97-AF65-F5344CB8AC3E}">
        <p14:creationId xmlns:p14="http://schemas.microsoft.com/office/powerpoint/2010/main" val="2765304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78" y="129310"/>
            <a:ext cx="2235199" cy="748146"/>
          </a:xfrm>
        </p:spPr>
        <p:txBody>
          <a:bodyPr>
            <a:normAutofit fontScale="90000"/>
          </a:bodyPr>
          <a:lstStyle/>
          <a:p>
            <a:r>
              <a:rPr lang="en-US" sz="4000" dirty="0">
                <a:solidFill>
                  <a:schemeClr val="accent2">
                    <a:lumMod val="75000"/>
                  </a:schemeClr>
                </a:solidFill>
              </a:rPr>
              <a:t>Workflow</a:t>
            </a:r>
            <a:br>
              <a:rPr lang="en-US" dirty="0"/>
            </a:br>
            <a:br>
              <a:rPr lang="en-US" dirty="0"/>
            </a:br>
            <a:r>
              <a:rPr lang="en-US" dirty="0"/>
              <a:t> </a:t>
            </a:r>
          </a:p>
        </p:txBody>
      </p:sp>
      <p:pic>
        <p:nvPicPr>
          <p:cNvPr id="137" name="Picture 136" descr="A screenshot of a cell phone&#10;&#10;Description generated with very high confidence">
            <a:extLst>
              <a:ext uri="{FF2B5EF4-FFF2-40B4-BE49-F238E27FC236}">
                <a16:creationId xmlns:a16="http://schemas.microsoft.com/office/drawing/2014/main" id="{B317D882-F18A-4100-8277-256B54D62B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78" y="767993"/>
            <a:ext cx="9297206" cy="4861981"/>
          </a:xfrm>
          <a:prstGeom prst="rect">
            <a:avLst/>
          </a:prstGeom>
        </p:spPr>
      </p:pic>
      <p:sp>
        <p:nvSpPr>
          <p:cNvPr id="3" name="Rectangle: Rounded Corners 2">
            <a:extLst>
              <a:ext uri="{FF2B5EF4-FFF2-40B4-BE49-F238E27FC236}">
                <a16:creationId xmlns:a16="http://schemas.microsoft.com/office/drawing/2014/main" id="{557DDF61-AACE-4C3F-A6AF-D1FAB12CD010}"/>
              </a:ext>
            </a:extLst>
          </p:cNvPr>
          <p:cNvSpPr/>
          <p:nvPr/>
        </p:nvSpPr>
        <p:spPr>
          <a:xfrm>
            <a:off x="116379" y="2011682"/>
            <a:ext cx="4006734" cy="29260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Rounded Corners 3">
            <a:extLst>
              <a:ext uri="{FF2B5EF4-FFF2-40B4-BE49-F238E27FC236}">
                <a16:creationId xmlns:a16="http://schemas.microsoft.com/office/drawing/2014/main" id="{AE025888-1267-44C3-91E7-560503F4424C}"/>
              </a:ext>
            </a:extLst>
          </p:cNvPr>
          <p:cNvSpPr/>
          <p:nvPr/>
        </p:nvSpPr>
        <p:spPr>
          <a:xfrm>
            <a:off x="4123113" y="2011682"/>
            <a:ext cx="1755173" cy="378496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280A2C65-125C-45AF-8D65-79FC4FE44AFA}"/>
              </a:ext>
            </a:extLst>
          </p:cNvPr>
          <p:cNvSpPr/>
          <p:nvPr/>
        </p:nvSpPr>
        <p:spPr>
          <a:xfrm>
            <a:off x="5878287" y="2011682"/>
            <a:ext cx="2093562" cy="319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691358D0-C3A2-4DF4-988F-26ECEC2E58A7}"/>
              </a:ext>
            </a:extLst>
          </p:cNvPr>
          <p:cNvCxnSpPr/>
          <p:nvPr/>
        </p:nvCxnSpPr>
        <p:spPr>
          <a:xfrm>
            <a:off x="116379" y="6326156"/>
            <a:ext cx="4006734"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id="{C279E650-39A9-408E-A190-CBD153526CD4}"/>
              </a:ext>
            </a:extLst>
          </p:cNvPr>
          <p:cNvCxnSpPr/>
          <p:nvPr/>
        </p:nvCxnSpPr>
        <p:spPr>
          <a:xfrm>
            <a:off x="4123113" y="6326156"/>
            <a:ext cx="1755173" cy="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C5E70AF-7E54-4FB3-A32C-4D6A54689CAA}"/>
              </a:ext>
            </a:extLst>
          </p:cNvPr>
          <p:cNvCxnSpPr/>
          <p:nvPr/>
        </p:nvCxnSpPr>
        <p:spPr>
          <a:xfrm>
            <a:off x="5878286" y="6326156"/>
            <a:ext cx="2093563" cy="0"/>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4F29490-9D57-4C72-B387-C4DF5A9B0DC6}"/>
              </a:ext>
            </a:extLst>
          </p:cNvPr>
          <p:cNvSpPr txBox="1"/>
          <p:nvPr/>
        </p:nvSpPr>
        <p:spPr>
          <a:xfrm>
            <a:off x="300634" y="6034107"/>
            <a:ext cx="1819112" cy="307777"/>
          </a:xfrm>
          <a:prstGeom prst="rect">
            <a:avLst/>
          </a:prstGeom>
          <a:noFill/>
        </p:spPr>
        <p:txBody>
          <a:bodyPr wrap="square" rtlCol="0">
            <a:spAutoFit/>
          </a:bodyPr>
          <a:lstStyle/>
          <a:p>
            <a:r>
              <a:rPr lang="en-US" sz="1400" dirty="0"/>
              <a:t>May-July</a:t>
            </a:r>
          </a:p>
        </p:txBody>
      </p:sp>
      <p:sp>
        <p:nvSpPr>
          <p:cNvPr id="14" name="TextBox 13">
            <a:extLst>
              <a:ext uri="{FF2B5EF4-FFF2-40B4-BE49-F238E27FC236}">
                <a16:creationId xmlns:a16="http://schemas.microsoft.com/office/drawing/2014/main" id="{F86C5995-55B2-4E6B-B96B-AB5A3253D285}"/>
              </a:ext>
            </a:extLst>
          </p:cNvPr>
          <p:cNvSpPr txBox="1"/>
          <p:nvPr/>
        </p:nvSpPr>
        <p:spPr>
          <a:xfrm>
            <a:off x="4123113" y="6034107"/>
            <a:ext cx="2312730" cy="307777"/>
          </a:xfrm>
          <a:prstGeom prst="rect">
            <a:avLst/>
          </a:prstGeom>
          <a:noFill/>
        </p:spPr>
        <p:txBody>
          <a:bodyPr wrap="square" rtlCol="0">
            <a:spAutoFit/>
          </a:bodyPr>
          <a:lstStyle/>
          <a:p>
            <a:r>
              <a:rPr lang="en-US" sz="1400" dirty="0"/>
              <a:t>August-September</a:t>
            </a:r>
          </a:p>
        </p:txBody>
      </p:sp>
      <p:sp>
        <p:nvSpPr>
          <p:cNvPr id="15" name="TextBox 14">
            <a:extLst>
              <a:ext uri="{FF2B5EF4-FFF2-40B4-BE49-F238E27FC236}">
                <a16:creationId xmlns:a16="http://schemas.microsoft.com/office/drawing/2014/main" id="{A1474365-EF66-489F-9DE0-B39D8A39DB19}"/>
              </a:ext>
            </a:extLst>
          </p:cNvPr>
          <p:cNvSpPr txBox="1"/>
          <p:nvPr/>
        </p:nvSpPr>
        <p:spPr>
          <a:xfrm>
            <a:off x="5497634" y="6046887"/>
            <a:ext cx="2297310" cy="307777"/>
          </a:xfrm>
          <a:prstGeom prst="rect">
            <a:avLst/>
          </a:prstGeom>
          <a:noFill/>
        </p:spPr>
        <p:txBody>
          <a:bodyPr wrap="square" rtlCol="0">
            <a:spAutoFit/>
          </a:bodyPr>
          <a:lstStyle/>
          <a:p>
            <a:pPr algn="r"/>
            <a:r>
              <a:rPr lang="en-US" sz="1400" dirty="0"/>
              <a:t>October-November</a:t>
            </a:r>
          </a:p>
        </p:txBody>
      </p:sp>
      <p:sp>
        <p:nvSpPr>
          <p:cNvPr id="16" name="TextBox 15">
            <a:extLst>
              <a:ext uri="{FF2B5EF4-FFF2-40B4-BE49-F238E27FC236}">
                <a16:creationId xmlns:a16="http://schemas.microsoft.com/office/drawing/2014/main" id="{ED5B6C99-AD6A-4578-BE9B-2713460C6CEF}"/>
              </a:ext>
            </a:extLst>
          </p:cNvPr>
          <p:cNvSpPr txBox="1"/>
          <p:nvPr/>
        </p:nvSpPr>
        <p:spPr>
          <a:xfrm>
            <a:off x="7807009" y="6026789"/>
            <a:ext cx="1819112" cy="523220"/>
          </a:xfrm>
          <a:prstGeom prst="rect">
            <a:avLst/>
          </a:prstGeom>
          <a:noFill/>
        </p:spPr>
        <p:txBody>
          <a:bodyPr wrap="square" rtlCol="0">
            <a:spAutoFit/>
          </a:bodyPr>
          <a:lstStyle/>
          <a:p>
            <a:pPr algn="ctr"/>
            <a:r>
              <a:rPr lang="en-US" sz="1400" b="1" dirty="0"/>
              <a:t>Presentation in December</a:t>
            </a:r>
          </a:p>
        </p:txBody>
      </p:sp>
    </p:spTree>
    <p:extLst>
      <p:ext uri="{BB962C8B-B14F-4D97-AF65-F5344CB8AC3E}">
        <p14:creationId xmlns:p14="http://schemas.microsoft.com/office/powerpoint/2010/main" val="155739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56416-E2A4-4C80-9F6A-BDF1A585E196}"/>
              </a:ext>
            </a:extLst>
          </p:cNvPr>
          <p:cNvSpPr>
            <a:spLocks noGrp="1"/>
          </p:cNvSpPr>
          <p:nvPr>
            <p:ph type="title"/>
          </p:nvPr>
        </p:nvSpPr>
        <p:spPr>
          <a:xfrm>
            <a:off x="197043" y="217055"/>
            <a:ext cx="8596668" cy="1320800"/>
          </a:xfrm>
        </p:spPr>
        <p:txBody>
          <a:bodyPr/>
          <a:lstStyle/>
          <a:p>
            <a:r>
              <a:rPr lang="en-US" dirty="0">
                <a:solidFill>
                  <a:schemeClr val="accent2">
                    <a:lumMod val="75000"/>
                  </a:schemeClr>
                </a:solidFill>
              </a:rPr>
              <a:t>Methods: Suitability Map </a:t>
            </a:r>
          </a:p>
        </p:txBody>
      </p:sp>
      <p:sp>
        <p:nvSpPr>
          <p:cNvPr id="3" name="Content Placeholder 2">
            <a:extLst>
              <a:ext uri="{FF2B5EF4-FFF2-40B4-BE49-F238E27FC236}">
                <a16:creationId xmlns:a16="http://schemas.microsoft.com/office/drawing/2014/main" id="{C4B884F5-0CCF-4E6D-A98B-E13708D6AFB5}"/>
              </a:ext>
            </a:extLst>
          </p:cNvPr>
          <p:cNvSpPr>
            <a:spLocks noGrp="1"/>
          </p:cNvSpPr>
          <p:nvPr>
            <p:ph idx="1"/>
          </p:nvPr>
        </p:nvSpPr>
        <p:spPr>
          <a:xfrm>
            <a:off x="437188" y="1169960"/>
            <a:ext cx="5459759" cy="5137534"/>
          </a:xfrm>
        </p:spPr>
        <p:txBody>
          <a:bodyPr>
            <a:normAutofit fontScale="92500" lnSpcReduction="10000"/>
          </a:bodyPr>
          <a:lstStyle/>
          <a:p>
            <a:r>
              <a:rPr lang="en-US" sz="2400" b="1" dirty="0">
                <a:solidFill>
                  <a:schemeClr val="accent2">
                    <a:lumMod val="75000"/>
                  </a:schemeClr>
                </a:solidFill>
              </a:rPr>
              <a:t>Identify &amp; Extract Confirmed Sites</a:t>
            </a:r>
          </a:p>
          <a:p>
            <a:pPr lvl="1"/>
            <a:r>
              <a:rPr lang="en-US" sz="2400" i="1" dirty="0">
                <a:solidFill>
                  <a:schemeClr val="accent2">
                    <a:lumMod val="75000"/>
                  </a:schemeClr>
                </a:solidFill>
              </a:rPr>
              <a:t>(DNR Forest Health Points)</a:t>
            </a:r>
          </a:p>
          <a:p>
            <a:pPr lvl="1"/>
            <a:endParaRPr lang="en-US" sz="2400" i="1" dirty="0"/>
          </a:p>
          <a:p>
            <a:pPr lvl="1"/>
            <a:endParaRPr lang="en-US" sz="2400" i="1" dirty="0"/>
          </a:p>
          <a:p>
            <a:pPr marL="341313" lvl="1" indent="-341313"/>
            <a:endParaRPr lang="en-US" sz="2400" i="1" dirty="0">
              <a:solidFill>
                <a:schemeClr val="accent2">
                  <a:lumMod val="75000"/>
                </a:schemeClr>
              </a:solidFill>
            </a:endParaRPr>
          </a:p>
          <a:p>
            <a:pPr marL="341313" lvl="1" indent="-341313"/>
            <a:r>
              <a:rPr lang="en-US" sz="2400" b="1" dirty="0">
                <a:solidFill>
                  <a:schemeClr val="accent2">
                    <a:lumMod val="75000"/>
                  </a:schemeClr>
                </a:solidFill>
              </a:rPr>
              <a:t>Identify &amp; Extract Oak Forest Types</a:t>
            </a:r>
          </a:p>
          <a:p>
            <a:pPr lvl="1"/>
            <a:r>
              <a:rPr lang="en-US" sz="2400" i="1" dirty="0">
                <a:solidFill>
                  <a:schemeClr val="accent2">
                    <a:lumMod val="75000"/>
                  </a:schemeClr>
                </a:solidFill>
              </a:rPr>
              <a:t>(DNR Forest Canopy Types)</a:t>
            </a:r>
          </a:p>
          <a:p>
            <a:endParaRPr lang="en-US" sz="2400" i="1" dirty="0"/>
          </a:p>
          <a:p>
            <a:endParaRPr lang="en-US" sz="2400" i="1" dirty="0"/>
          </a:p>
          <a:p>
            <a:endParaRPr lang="en-US" sz="2400" i="1" dirty="0"/>
          </a:p>
          <a:p>
            <a:r>
              <a:rPr lang="en-US" sz="2400" b="1" dirty="0">
                <a:solidFill>
                  <a:schemeClr val="accent2">
                    <a:lumMod val="75000"/>
                  </a:schemeClr>
                </a:solidFill>
              </a:rPr>
              <a:t>Ancillary Data</a:t>
            </a:r>
          </a:p>
          <a:p>
            <a:pPr lvl="1"/>
            <a:r>
              <a:rPr lang="en-US" sz="2400" i="1" dirty="0">
                <a:solidFill>
                  <a:schemeClr val="accent2">
                    <a:lumMod val="75000"/>
                  </a:schemeClr>
                </a:solidFill>
              </a:rPr>
              <a:t>Hydrology, Roads, &amp; Boundaries</a:t>
            </a:r>
          </a:p>
          <a:p>
            <a:endParaRPr lang="en-US" i="1" dirty="0"/>
          </a:p>
        </p:txBody>
      </p:sp>
      <p:cxnSp>
        <p:nvCxnSpPr>
          <p:cNvPr id="5" name="Straight Arrow Connector 4">
            <a:extLst>
              <a:ext uri="{FF2B5EF4-FFF2-40B4-BE49-F238E27FC236}">
                <a16:creationId xmlns:a16="http://schemas.microsoft.com/office/drawing/2014/main" id="{CD8D4A65-D2BC-40A2-AB29-F5A863BA245A}"/>
              </a:ext>
            </a:extLst>
          </p:cNvPr>
          <p:cNvCxnSpPr>
            <a:cxnSpLocks/>
          </p:cNvCxnSpPr>
          <p:nvPr/>
        </p:nvCxnSpPr>
        <p:spPr>
          <a:xfrm>
            <a:off x="5336215" y="1357934"/>
            <a:ext cx="1298850" cy="0"/>
          </a:xfrm>
          <a:prstGeom prst="straightConnector1">
            <a:avLst/>
          </a:prstGeom>
          <a:ln w="12700" cap="flat" cmpd="sng" algn="ctr">
            <a:solidFill>
              <a:schemeClr val="accent2">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 name="Straight Arrow Connector 5">
            <a:extLst>
              <a:ext uri="{FF2B5EF4-FFF2-40B4-BE49-F238E27FC236}">
                <a16:creationId xmlns:a16="http://schemas.microsoft.com/office/drawing/2014/main" id="{805398CB-12ED-43B9-B4DA-29582425F870}"/>
              </a:ext>
            </a:extLst>
          </p:cNvPr>
          <p:cNvCxnSpPr>
            <a:cxnSpLocks/>
          </p:cNvCxnSpPr>
          <p:nvPr/>
        </p:nvCxnSpPr>
        <p:spPr>
          <a:xfrm>
            <a:off x="5505061" y="3522305"/>
            <a:ext cx="1100276" cy="0"/>
          </a:xfrm>
          <a:prstGeom prst="straightConnector1">
            <a:avLst/>
          </a:prstGeom>
          <a:ln w="12700" cap="flat" cmpd="sng" algn="ctr">
            <a:solidFill>
              <a:schemeClr val="accent2">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 name="Straight Arrow Connector 6">
            <a:extLst>
              <a:ext uri="{FF2B5EF4-FFF2-40B4-BE49-F238E27FC236}">
                <a16:creationId xmlns:a16="http://schemas.microsoft.com/office/drawing/2014/main" id="{716D15A3-013C-42D3-AC04-DE02E2A336F4}"/>
              </a:ext>
            </a:extLst>
          </p:cNvPr>
          <p:cNvCxnSpPr>
            <a:cxnSpLocks/>
          </p:cNvCxnSpPr>
          <p:nvPr/>
        </p:nvCxnSpPr>
        <p:spPr>
          <a:xfrm>
            <a:off x="2724539" y="5643230"/>
            <a:ext cx="3880798" cy="0"/>
          </a:xfrm>
          <a:prstGeom prst="straightConnector1">
            <a:avLst/>
          </a:prstGeom>
          <a:ln w="19050" cap="flat" cmpd="sng" algn="ctr">
            <a:solidFill>
              <a:schemeClr val="accent2">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8" name="Picture 7" descr="A close up of text on a white background&#10;&#10;Description generated with high confidence">
            <a:extLst>
              <a:ext uri="{FF2B5EF4-FFF2-40B4-BE49-F238E27FC236}">
                <a16:creationId xmlns:a16="http://schemas.microsoft.com/office/drawing/2014/main" id="{7150C0DE-A9B6-468C-8F56-465270999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7195" y="95794"/>
            <a:ext cx="5057617" cy="6545151"/>
          </a:xfrm>
          <a:prstGeom prst="rect">
            <a:avLst/>
          </a:prstGeom>
          <a:ln w="28575">
            <a:solidFill>
              <a:schemeClr val="accent2">
                <a:lumMod val="75000"/>
              </a:schemeClr>
            </a:solidFill>
          </a:ln>
        </p:spPr>
      </p:pic>
    </p:spTree>
    <p:extLst>
      <p:ext uri="{BB962C8B-B14F-4D97-AF65-F5344CB8AC3E}">
        <p14:creationId xmlns:p14="http://schemas.microsoft.com/office/powerpoint/2010/main" val="3797123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QuickBird Satellite Sensor">
            <a:extLst>
              <a:ext uri="{FF2B5EF4-FFF2-40B4-BE49-F238E27FC236}">
                <a16:creationId xmlns:a16="http://schemas.microsoft.com/office/drawing/2014/main" id="{6B8D59F9-AE99-4A76-8ACA-FD68C412DD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703" b="7905"/>
          <a:stretch/>
        </p:blipFill>
        <p:spPr bwMode="auto">
          <a:xfrm>
            <a:off x="7069769" y="4552437"/>
            <a:ext cx="2724101" cy="2292610"/>
          </a:xfrm>
          <a:prstGeom prst="rect">
            <a:avLst/>
          </a:prstGeom>
          <a:noFill/>
          <a:ln>
            <a:solidFill>
              <a:schemeClr val="accent2">
                <a:lumMod val="75000"/>
              </a:schemeClr>
            </a:solidFill>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3756416-E2A4-4C80-9F6A-BDF1A585E196}"/>
              </a:ext>
            </a:extLst>
          </p:cNvPr>
          <p:cNvSpPr>
            <a:spLocks noGrp="1"/>
          </p:cNvSpPr>
          <p:nvPr>
            <p:ph type="title"/>
          </p:nvPr>
        </p:nvSpPr>
        <p:spPr>
          <a:xfrm>
            <a:off x="233026" y="127000"/>
            <a:ext cx="8596668" cy="1320800"/>
          </a:xfrm>
        </p:spPr>
        <p:txBody>
          <a:bodyPr/>
          <a:lstStyle/>
          <a:p>
            <a:r>
              <a:rPr lang="en-US" dirty="0">
                <a:solidFill>
                  <a:schemeClr val="accent2">
                    <a:lumMod val="75000"/>
                  </a:schemeClr>
                </a:solidFill>
              </a:rPr>
              <a:t>Methods: Satellite Imagery</a:t>
            </a:r>
          </a:p>
        </p:txBody>
      </p:sp>
      <p:sp>
        <p:nvSpPr>
          <p:cNvPr id="3" name="Content Placeholder 2">
            <a:extLst>
              <a:ext uri="{FF2B5EF4-FFF2-40B4-BE49-F238E27FC236}">
                <a16:creationId xmlns:a16="http://schemas.microsoft.com/office/drawing/2014/main" id="{C4B884F5-0CCF-4E6D-A98B-E13708D6AFB5}"/>
              </a:ext>
            </a:extLst>
          </p:cNvPr>
          <p:cNvSpPr>
            <a:spLocks noGrp="1"/>
          </p:cNvSpPr>
          <p:nvPr>
            <p:ph idx="1"/>
          </p:nvPr>
        </p:nvSpPr>
        <p:spPr>
          <a:xfrm>
            <a:off x="233025" y="1002241"/>
            <a:ext cx="7205055" cy="7037921"/>
          </a:xfrm>
        </p:spPr>
        <p:txBody>
          <a:bodyPr>
            <a:normAutofit/>
          </a:bodyPr>
          <a:lstStyle/>
          <a:p>
            <a:pPr marL="0" indent="0">
              <a:buNone/>
            </a:pPr>
            <a:r>
              <a:rPr lang="en-US" sz="2200" b="1" dirty="0">
                <a:solidFill>
                  <a:schemeClr val="accent2">
                    <a:lumMod val="75000"/>
                  </a:schemeClr>
                </a:solidFill>
              </a:rPr>
              <a:t>Vegetation Health Analysis</a:t>
            </a:r>
          </a:p>
          <a:p>
            <a:r>
              <a:rPr lang="en-US" sz="2000" i="1" dirty="0">
                <a:solidFill>
                  <a:schemeClr val="accent2">
                    <a:lumMod val="75000"/>
                  </a:schemeClr>
                </a:solidFill>
              </a:rPr>
              <a:t>Multispectral Indices Formulas </a:t>
            </a:r>
          </a:p>
          <a:p>
            <a:pPr lvl="1">
              <a:buFont typeface="Arial" panose="020B0604020202020204" pitchFamily="34" charset="0"/>
              <a:buChar char="•"/>
            </a:pPr>
            <a:r>
              <a:rPr lang="en-US" sz="2000" i="1" dirty="0">
                <a:solidFill>
                  <a:schemeClr val="accent2">
                    <a:lumMod val="75000"/>
                  </a:schemeClr>
                </a:solidFill>
              </a:rPr>
              <a:t>CIR, NDVI, NDMI, &amp; RGI</a:t>
            </a:r>
          </a:p>
          <a:p>
            <a:pPr marL="457200" lvl="1" indent="0">
              <a:buNone/>
            </a:pPr>
            <a:endParaRPr lang="en-US" i="1" dirty="0"/>
          </a:p>
          <a:p>
            <a:pPr marL="457200" lvl="1" indent="0">
              <a:buNone/>
            </a:pPr>
            <a:endParaRPr lang="en-US" i="1" dirty="0"/>
          </a:p>
          <a:p>
            <a:pPr marL="0" lvl="1" indent="0">
              <a:buNone/>
            </a:pPr>
            <a:r>
              <a:rPr lang="en-US" sz="2200" b="1" dirty="0">
                <a:solidFill>
                  <a:schemeClr val="accent2">
                    <a:lumMod val="75000"/>
                  </a:schemeClr>
                </a:solidFill>
              </a:rPr>
              <a:t>Aerial Imagery Resources</a:t>
            </a:r>
          </a:p>
          <a:p>
            <a:pPr marL="341313" lvl="1" indent="-341313"/>
            <a:r>
              <a:rPr lang="en-US" sz="2000" i="1" dirty="0">
                <a:solidFill>
                  <a:schemeClr val="accent2">
                    <a:lumMod val="75000"/>
                  </a:schemeClr>
                </a:solidFill>
              </a:rPr>
              <a:t>Open Sources to Public</a:t>
            </a:r>
          </a:p>
          <a:p>
            <a:pPr marL="738188" lvl="2" indent="-276225">
              <a:buFont typeface="Arial" panose="020B0604020202020204" pitchFamily="34" charset="0"/>
              <a:buChar char="•"/>
            </a:pPr>
            <a:r>
              <a:rPr lang="en-US" sz="2000" i="1" dirty="0">
                <a:solidFill>
                  <a:schemeClr val="accent2">
                    <a:lumMod val="75000"/>
                  </a:schemeClr>
                </a:solidFill>
              </a:rPr>
              <a:t>USGS Earth Explorer, NAIP, &amp; Landsat</a:t>
            </a:r>
          </a:p>
          <a:p>
            <a:pPr marL="0" indent="0">
              <a:buNone/>
            </a:pPr>
            <a:endParaRPr lang="en-US" sz="2600" i="1" dirty="0"/>
          </a:p>
          <a:p>
            <a:pPr marL="0" indent="0">
              <a:buNone/>
            </a:pPr>
            <a:r>
              <a:rPr lang="en-US" sz="2200" b="1" dirty="0">
                <a:solidFill>
                  <a:schemeClr val="accent2">
                    <a:lumMod val="75000"/>
                  </a:schemeClr>
                </a:solidFill>
              </a:rPr>
              <a:t>Exploring Additional Resources</a:t>
            </a:r>
          </a:p>
          <a:p>
            <a:pPr marL="461963" lvl="1" indent="-461963"/>
            <a:r>
              <a:rPr lang="en-US" sz="2000" i="1" dirty="0">
                <a:solidFill>
                  <a:schemeClr val="accent2">
                    <a:lumMod val="75000"/>
                  </a:schemeClr>
                </a:solidFill>
              </a:rPr>
              <a:t>Proprietary Sources</a:t>
            </a:r>
          </a:p>
          <a:p>
            <a:pPr marL="742950" lvl="2" indent="-285750">
              <a:buFont typeface="Arial" panose="020B0604020202020204" pitchFamily="34" charset="0"/>
              <a:buChar char="•"/>
            </a:pPr>
            <a:r>
              <a:rPr lang="en-US" sz="2000" i="1" dirty="0">
                <a:solidFill>
                  <a:schemeClr val="accent2">
                    <a:lumMod val="75000"/>
                  </a:schemeClr>
                </a:solidFill>
              </a:rPr>
              <a:t>GeoEye-1, </a:t>
            </a:r>
            <a:r>
              <a:rPr lang="en-US" sz="2000" i="1" dirty="0" err="1">
                <a:solidFill>
                  <a:schemeClr val="accent2">
                    <a:lumMod val="75000"/>
                  </a:schemeClr>
                </a:solidFill>
              </a:rPr>
              <a:t>QuickBird</a:t>
            </a:r>
            <a:r>
              <a:rPr lang="en-US" sz="2000" i="1" dirty="0">
                <a:solidFill>
                  <a:schemeClr val="accent2">
                    <a:lumMod val="75000"/>
                  </a:schemeClr>
                </a:solidFill>
              </a:rPr>
              <a:t>, </a:t>
            </a:r>
            <a:r>
              <a:rPr lang="en-US" sz="2000" i="1" dirty="0" err="1">
                <a:solidFill>
                  <a:schemeClr val="accent2">
                    <a:lumMod val="75000"/>
                  </a:schemeClr>
                </a:solidFill>
              </a:rPr>
              <a:t>WorldView</a:t>
            </a:r>
            <a:r>
              <a:rPr lang="en-US" sz="2000" i="1" dirty="0">
                <a:solidFill>
                  <a:schemeClr val="accent2">
                    <a:lumMod val="75000"/>
                  </a:schemeClr>
                </a:solidFill>
              </a:rPr>
              <a:t> 1-4, IKONOS, </a:t>
            </a:r>
            <a:r>
              <a:rPr lang="en-US" sz="2000" i="1" dirty="0" err="1">
                <a:solidFill>
                  <a:schemeClr val="accent2">
                    <a:lumMod val="75000"/>
                  </a:schemeClr>
                </a:solidFill>
              </a:rPr>
              <a:t>Pléiades</a:t>
            </a:r>
            <a:r>
              <a:rPr lang="en-US" sz="2000" i="1" dirty="0">
                <a:solidFill>
                  <a:schemeClr val="accent2">
                    <a:lumMod val="75000"/>
                  </a:schemeClr>
                </a:solidFill>
              </a:rPr>
              <a:t>, &amp; KOMPSAT</a:t>
            </a:r>
            <a:endParaRPr lang="en-US" sz="2000" i="1" dirty="0"/>
          </a:p>
        </p:txBody>
      </p:sp>
      <p:cxnSp>
        <p:nvCxnSpPr>
          <p:cNvPr id="5" name="Straight Arrow Connector 4">
            <a:extLst>
              <a:ext uri="{FF2B5EF4-FFF2-40B4-BE49-F238E27FC236}">
                <a16:creationId xmlns:a16="http://schemas.microsoft.com/office/drawing/2014/main" id="{CD8D4A65-D2BC-40A2-AB29-F5A863BA245A}"/>
              </a:ext>
            </a:extLst>
          </p:cNvPr>
          <p:cNvCxnSpPr>
            <a:cxnSpLocks/>
          </p:cNvCxnSpPr>
          <p:nvPr/>
        </p:nvCxnSpPr>
        <p:spPr>
          <a:xfrm>
            <a:off x="3835552" y="1246339"/>
            <a:ext cx="3234217" cy="0"/>
          </a:xfrm>
          <a:prstGeom prst="straightConnector1">
            <a:avLst/>
          </a:prstGeom>
          <a:ln w="127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 name="Straight Arrow Connector 5">
            <a:extLst>
              <a:ext uri="{FF2B5EF4-FFF2-40B4-BE49-F238E27FC236}">
                <a16:creationId xmlns:a16="http://schemas.microsoft.com/office/drawing/2014/main" id="{805398CB-12ED-43B9-B4DA-29582425F870}"/>
              </a:ext>
            </a:extLst>
          </p:cNvPr>
          <p:cNvCxnSpPr>
            <a:cxnSpLocks/>
          </p:cNvCxnSpPr>
          <p:nvPr/>
        </p:nvCxnSpPr>
        <p:spPr>
          <a:xfrm>
            <a:off x="3694922" y="3289182"/>
            <a:ext cx="3374847" cy="0"/>
          </a:xfrm>
          <a:prstGeom prst="straightConnector1">
            <a:avLst/>
          </a:prstGeom>
          <a:ln w="127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 name="Straight Arrow Connector 6">
            <a:extLst>
              <a:ext uri="{FF2B5EF4-FFF2-40B4-BE49-F238E27FC236}">
                <a16:creationId xmlns:a16="http://schemas.microsoft.com/office/drawing/2014/main" id="{716D15A3-013C-42D3-AC04-DE02E2A336F4}"/>
              </a:ext>
            </a:extLst>
          </p:cNvPr>
          <p:cNvCxnSpPr>
            <a:cxnSpLocks/>
          </p:cNvCxnSpPr>
          <p:nvPr/>
        </p:nvCxnSpPr>
        <p:spPr>
          <a:xfrm>
            <a:off x="4385388" y="5147670"/>
            <a:ext cx="2684381" cy="0"/>
          </a:xfrm>
          <a:prstGeom prst="straightConnector1">
            <a:avLst/>
          </a:prstGeom>
          <a:ln w="127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8" name="Picture 2" descr="Image result for tree health NDVI">
            <a:extLst>
              <a:ext uri="{FF2B5EF4-FFF2-40B4-BE49-F238E27FC236}">
                <a16:creationId xmlns:a16="http://schemas.microsoft.com/office/drawing/2014/main" id="{D9B40ECA-A2B5-4D87-8A87-223A1456906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9769" y="12953"/>
            <a:ext cx="2724102" cy="2336799"/>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pic>
      <p:pic>
        <p:nvPicPr>
          <p:cNvPr id="12" name="Picture 11" descr="A screenshot of a social media post&#10;&#10;Description generated with very high confidence">
            <a:extLst>
              <a:ext uri="{FF2B5EF4-FFF2-40B4-BE49-F238E27FC236}">
                <a16:creationId xmlns:a16="http://schemas.microsoft.com/office/drawing/2014/main" id="{96A76012-EFD5-4284-AA85-BA27A6367F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69769" y="2336799"/>
            <a:ext cx="2724102" cy="2254183"/>
          </a:xfrm>
          <a:prstGeom prst="rect">
            <a:avLst/>
          </a:prstGeom>
          <a:ln>
            <a:solidFill>
              <a:schemeClr val="accent2">
                <a:lumMod val="75000"/>
              </a:schemeClr>
            </a:solidFill>
          </a:ln>
        </p:spPr>
      </p:pic>
    </p:spTree>
    <p:extLst>
      <p:ext uri="{BB962C8B-B14F-4D97-AF65-F5344CB8AC3E}">
        <p14:creationId xmlns:p14="http://schemas.microsoft.com/office/powerpoint/2010/main" val="4259985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917" y="338727"/>
            <a:ext cx="8596668" cy="836930"/>
          </a:xfrm>
        </p:spPr>
        <p:txBody>
          <a:bodyPr/>
          <a:lstStyle/>
          <a:p>
            <a:r>
              <a:rPr lang="en-US" dirty="0">
                <a:solidFill>
                  <a:schemeClr val="accent2">
                    <a:lumMod val="75000"/>
                  </a:schemeClr>
                </a:solidFill>
              </a:rPr>
              <a:t>Methods: Exploring the Data</a:t>
            </a:r>
          </a:p>
        </p:txBody>
      </p:sp>
      <p:sp>
        <p:nvSpPr>
          <p:cNvPr id="8" name="Content Placeholder 5">
            <a:extLst>
              <a:ext uri="{FF2B5EF4-FFF2-40B4-BE49-F238E27FC236}">
                <a16:creationId xmlns:a16="http://schemas.microsoft.com/office/drawing/2014/main" id="{85AB79A8-4C3F-47F1-AC44-B91ED7C10BCE}"/>
              </a:ext>
            </a:extLst>
          </p:cNvPr>
          <p:cNvSpPr txBox="1">
            <a:spLocks/>
          </p:cNvSpPr>
          <p:nvPr/>
        </p:nvSpPr>
        <p:spPr>
          <a:xfrm>
            <a:off x="448297" y="905119"/>
            <a:ext cx="7177453" cy="562255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sz="3400" u="sng" dirty="0">
              <a:solidFill>
                <a:schemeClr val="accent2">
                  <a:lumMod val="75000"/>
                </a:schemeClr>
              </a:solidFill>
            </a:endParaRPr>
          </a:p>
          <a:p>
            <a:pPr marL="0" indent="0">
              <a:buNone/>
            </a:pPr>
            <a:r>
              <a:rPr lang="en-US" sz="2400" b="1" dirty="0">
                <a:solidFill>
                  <a:schemeClr val="accent2">
                    <a:lumMod val="75000"/>
                  </a:schemeClr>
                </a:solidFill>
              </a:rPr>
              <a:t>Example of Exploratory Steps</a:t>
            </a:r>
          </a:p>
          <a:p>
            <a:pPr marL="514350" lvl="0" indent="-514350">
              <a:buFont typeface="+mj-lt"/>
              <a:buAutoNum type="arabicPeriod"/>
            </a:pPr>
            <a:r>
              <a:rPr lang="en-US" sz="2200" dirty="0">
                <a:solidFill>
                  <a:schemeClr val="accent2">
                    <a:lumMod val="75000"/>
                  </a:schemeClr>
                </a:solidFill>
              </a:rPr>
              <a:t>Review Historical Data</a:t>
            </a:r>
          </a:p>
          <a:p>
            <a:pPr marL="514350" lvl="0" indent="-514350">
              <a:buFont typeface="+mj-lt"/>
              <a:buAutoNum type="arabicPeriod"/>
            </a:pPr>
            <a:r>
              <a:rPr lang="en-US" sz="2200" dirty="0">
                <a:solidFill>
                  <a:schemeClr val="accent2">
                    <a:lumMod val="75000"/>
                  </a:schemeClr>
                </a:solidFill>
              </a:rPr>
              <a:t>Determine Recorded Date</a:t>
            </a:r>
          </a:p>
          <a:p>
            <a:pPr marL="514350" lvl="0" indent="-514350">
              <a:buFont typeface="+mj-lt"/>
              <a:buAutoNum type="arabicPeriod"/>
            </a:pPr>
            <a:r>
              <a:rPr lang="en-US" sz="2200" dirty="0">
                <a:solidFill>
                  <a:schemeClr val="accent2">
                    <a:lumMod val="75000"/>
                  </a:schemeClr>
                </a:solidFill>
              </a:rPr>
              <a:t>Explore Data For Peak Growing Season</a:t>
            </a:r>
          </a:p>
          <a:p>
            <a:pPr marL="514350" lvl="0" indent="-514350">
              <a:buFont typeface="+mj-lt"/>
              <a:buAutoNum type="arabicPeriod"/>
            </a:pPr>
            <a:r>
              <a:rPr lang="en-US" sz="2200" dirty="0">
                <a:solidFill>
                  <a:schemeClr val="accent2">
                    <a:lumMod val="75000"/>
                  </a:schemeClr>
                </a:solidFill>
              </a:rPr>
              <a:t>Record Ideal Data Combinations </a:t>
            </a:r>
          </a:p>
          <a:p>
            <a:pPr marL="514350" lvl="0" indent="-514350">
              <a:buFont typeface="+mj-lt"/>
              <a:buAutoNum type="arabicPeriod"/>
            </a:pPr>
            <a:r>
              <a:rPr lang="en-US" sz="2200" dirty="0">
                <a:solidFill>
                  <a:schemeClr val="accent2">
                    <a:lumMod val="75000"/>
                  </a:schemeClr>
                </a:solidFill>
              </a:rPr>
              <a:t>Develop Symptoms Timeline</a:t>
            </a:r>
          </a:p>
          <a:p>
            <a:pPr marL="514350" lvl="0" indent="-514350">
              <a:buFont typeface="+mj-lt"/>
              <a:buAutoNum type="arabicPeriod"/>
            </a:pPr>
            <a:r>
              <a:rPr lang="en-US" sz="2200" dirty="0">
                <a:solidFill>
                  <a:schemeClr val="accent2">
                    <a:lumMod val="75000"/>
                  </a:schemeClr>
                </a:solidFill>
              </a:rPr>
              <a:t>Record Temporal Patterns</a:t>
            </a:r>
          </a:p>
          <a:p>
            <a:pPr marL="514350" lvl="0" indent="-514350">
              <a:buFont typeface="+mj-lt"/>
              <a:buAutoNum type="arabicPeriod"/>
            </a:pPr>
            <a:r>
              <a:rPr lang="en-US" sz="2200" dirty="0">
                <a:solidFill>
                  <a:schemeClr val="accent2">
                    <a:lumMod val="75000"/>
                  </a:schemeClr>
                </a:solidFill>
              </a:rPr>
              <a:t>Record Anecdotal Observations</a:t>
            </a:r>
          </a:p>
          <a:p>
            <a:pPr marL="514350" lvl="0" indent="-514350">
              <a:buFont typeface="+mj-lt"/>
              <a:buAutoNum type="arabicPeriod"/>
            </a:pPr>
            <a:r>
              <a:rPr lang="en-US" sz="2200" dirty="0">
                <a:solidFill>
                  <a:schemeClr val="accent2">
                    <a:lumMod val="75000"/>
                  </a:schemeClr>
                </a:solidFill>
              </a:rPr>
              <a:t>Develop Criteria for Identifying Mortality</a:t>
            </a:r>
            <a:endParaRPr lang="en-US" sz="2200" dirty="0"/>
          </a:p>
          <a:p>
            <a:pPr marL="341313" indent="-111125"/>
            <a:endParaRPr lang="en-US" dirty="0"/>
          </a:p>
          <a:p>
            <a:pPr marL="0" indent="0"/>
            <a:endParaRPr lang="en-US" dirty="0"/>
          </a:p>
        </p:txBody>
      </p:sp>
      <p:pic>
        <p:nvPicPr>
          <p:cNvPr id="14" name="Picture 13">
            <a:extLst>
              <a:ext uri="{FF2B5EF4-FFF2-40B4-BE49-F238E27FC236}">
                <a16:creationId xmlns:a16="http://schemas.microsoft.com/office/drawing/2014/main" id="{B685FA48-4884-40DD-AF93-E1843145DC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2635" y="330330"/>
            <a:ext cx="3943900" cy="6220693"/>
          </a:xfrm>
          <a:prstGeom prst="rect">
            <a:avLst/>
          </a:prstGeom>
          <a:ln w="28575">
            <a:solidFill>
              <a:schemeClr val="accent2">
                <a:lumMod val="75000"/>
              </a:schemeClr>
            </a:solidFill>
          </a:ln>
        </p:spPr>
      </p:pic>
    </p:spTree>
    <p:extLst>
      <p:ext uri="{BB962C8B-B14F-4D97-AF65-F5344CB8AC3E}">
        <p14:creationId xmlns:p14="http://schemas.microsoft.com/office/powerpoint/2010/main" val="829837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 name="Group 80">
            <a:extLst>
              <a:ext uri="{FF2B5EF4-FFF2-40B4-BE49-F238E27FC236}">
                <a16:creationId xmlns:a16="http://schemas.microsoft.com/office/drawing/2014/main" id="{BFF60B97-5EB1-411D-9287-82F79E225F92}"/>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2" name="Straight Connector 81">
              <a:extLst>
                <a:ext uri="{FF2B5EF4-FFF2-40B4-BE49-F238E27FC236}">
                  <a16:creationId xmlns:a16="http://schemas.microsoft.com/office/drawing/2014/main" id="{D674D93F-5BDC-4ACB-A8CA-7E9816511849}"/>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08928BCD-A664-442D-ABA1-C3CFBED999ED}"/>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4" name="Rectangle 23">
              <a:extLst>
                <a:ext uri="{FF2B5EF4-FFF2-40B4-BE49-F238E27FC236}">
                  <a16:creationId xmlns:a16="http://schemas.microsoft.com/office/drawing/2014/main" id="{BA984793-63CC-45CB-A884-996FAAC233EF}"/>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5">
              <a:extLst>
                <a:ext uri="{FF2B5EF4-FFF2-40B4-BE49-F238E27FC236}">
                  <a16:creationId xmlns:a16="http://schemas.microsoft.com/office/drawing/2014/main" id="{2F0C28C5-1A58-4CFD-AE80-A035DCD7380B}"/>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Isosceles Triangle 85">
              <a:extLst>
                <a:ext uri="{FF2B5EF4-FFF2-40B4-BE49-F238E27FC236}">
                  <a16:creationId xmlns:a16="http://schemas.microsoft.com/office/drawing/2014/main" id="{95D7054E-4DD9-45B4-9774-43146D6C733F}"/>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27">
              <a:extLst>
                <a:ext uri="{FF2B5EF4-FFF2-40B4-BE49-F238E27FC236}">
                  <a16:creationId xmlns:a16="http://schemas.microsoft.com/office/drawing/2014/main" id="{B82025D2-80F5-4523-8D68-3831F8711F20}"/>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28">
              <a:extLst>
                <a:ext uri="{FF2B5EF4-FFF2-40B4-BE49-F238E27FC236}">
                  <a16:creationId xmlns:a16="http://schemas.microsoft.com/office/drawing/2014/main" id="{BC890E5E-6997-4B43-8F03-33C4CA22B604}"/>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9">
              <a:extLst>
                <a:ext uri="{FF2B5EF4-FFF2-40B4-BE49-F238E27FC236}">
                  <a16:creationId xmlns:a16="http://schemas.microsoft.com/office/drawing/2014/main" id="{A8F61413-378E-434E-BB32-C83A8B826E3A}"/>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Isosceles Triangle 89">
              <a:extLst>
                <a:ext uri="{FF2B5EF4-FFF2-40B4-BE49-F238E27FC236}">
                  <a16:creationId xmlns:a16="http://schemas.microsoft.com/office/drawing/2014/main" id="{22FCA4F9-826F-46CC-97AA-E951F199A679}"/>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Isosceles Triangle 90">
              <a:extLst>
                <a:ext uri="{FF2B5EF4-FFF2-40B4-BE49-F238E27FC236}">
                  <a16:creationId xmlns:a16="http://schemas.microsoft.com/office/drawing/2014/main" id="{96E65488-263B-49DE-A257-2F1775214773}"/>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2050" name="Picture 2" descr="Image result for trenching oak wilt">
            <a:extLst>
              <a:ext uri="{FF2B5EF4-FFF2-40B4-BE49-F238E27FC236}">
                <a16:creationId xmlns:a16="http://schemas.microsoft.com/office/drawing/2014/main" id="{C9FEF1E7-C48C-4601-BD6F-2DC6F680D6B2}"/>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b="21922"/>
          <a:stretch/>
        </p:blipFill>
        <p:spPr bwMode="auto">
          <a:xfrm>
            <a:off x="509136" y="10"/>
            <a:ext cx="3517876" cy="2282808"/>
          </a:xfrm>
          <a:custGeom>
            <a:avLst/>
            <a:gdLst>
              <a:gd name="connsiteX0" fmla="*/ 339471 w 3517876"/>
              <a:gd name="connsiteY0" fmla="*/ 0 h 2282818"/>
              <a:gd name="connsiteX1" fmla="*/ 3517876 w 3517876"/>
              <a:gd name="connsiteY1" fmla="*/ 0 h 2282818"/>
              <a:gd name="connsiteX2" fmla="*/ 3471247 w 3517876"/>
              <a:gd name="connsiteY2" fmla="*/ 312174 h 2282818"/>
              <a:gd name="connsiteX3" fmla="*/ 3471133 w 3517876"/>
              <a:gd name="connsiteY3" fmla="*/ 312174 h 2282818"/>
              <a:gd name="connsiteX4" fmla="*/ 3176778 w 3517876"/>
              <a:gd name="connsiteY4" fmla="*/ 2282818 h 2282818"/>
              <a:gd name="connsiteX5" fmla="*/ 0 w 3517876"/>
              <a:gd name="connsiteY5" fmla="*/ 2282818 h 228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7876" h="2282818">
                <a:moveTo>
                  <a:pt x="339471" y="0"/>
                </a:moveTo>
                <a:lnTo>
                  <a:pt x="3517876" y="0"/>
                </a:lnTo>
                <a:lnTo>
                  <a:pt x="3471247" y="312174"/>
                </a:lnTo>
                <a:lnTo>
                  <a:pt x="3471133" y="312174"/>
                </a:lnTo>
                <a:lnTo>
                  <a:pt x="3176778" y="2282818"/>
                </a:lnTo>
                <a:lnTo>
                  <a:pt x="0" y="2282818"/>
                </a:lnTo>
                <a:close/>
              </a:path>
            </a:pathLst>
          </a:custGeom>
          <a:noFill/>
          <a:extLst>
            <a:ext uri="{909E8E84-426E-40DD-AFC4-6F175D3DCCD1}">
              <a14:hiddenFill xmlns:a14="http://schemas.microsoft.com/office/drawing/2010/main">
                <a:solidFill>
                  <a:srgbClr val="FFFFFF"/>
                </a:solidFill>
              </a14:hiddenFill>
            </a:ext>
          </a:extLst>
        </p:spPr>
      </p:pic>
      <p:pic>
        <p:nvPicPr>
          <p:cNvPr id="2058" name="Picture 10" descr="Image result for trenching oak wilt">
            <a:extLst>
              <a:ext uri="{FF2B5EF4-FFF2-40B4-BE49-F238E27FC236}">
                <a16:creationId xmlns:a16="http://schemas.microsoft.com/office/drawing/2014/main" id="{067E9DDE-F7B5-4837-9968-71724289488B}"/>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r="-1" b="13764"/>
          <a:stretch/>
        </p:blipFill>
        <p:spPr bwMode="auto">
          <a:xfrm>
            <a:off x="169666" y="2289183"/>
            <a:ext cx="3514822" cy="2273270"/>
          </a:xfrm>
          <a:custGeom>
            <a:avLst/>
            <a:gdLst>
              <a:gd name="connsiteX0" fmla="*/ 338051 w 3514822"/>
              <a:gd name="connsiteY0" fmla="*/ 0 h 2273270"/>
              <a:gd name="connsiteX1" fmla="*/ 3514822 w 3514822"/>
              <a:gd name="connsiteY1" fmla="*/ 0 h 2273270"/>
              <a:gd name="connsiteX2" fmla="*/ 3175264 w 3514822"/>
              <a:gd name="connsiteY2" fmla="*/ 2273270 h 2273270"/>
              <a:gd name="connsiteX3" fmla="*/ 0 w 3514822"/>
              <a:gd name="connsiteY3" fmla="*/ 2273270 h 2273270"/>
            </a:gdLst>
            <a:ahLst/>
            <a:cxnLst>
              <a:cxn ang="0">
                <a:pos x="connsiteX0" y="connsiteY0"/>
              </a:cxn>
              <a:cxn ang="0">
                <a:pos x="connsiteX1" y="connsiteY1"/>
              </a:cxn>
              <a:cxn ang="0">
                <a:pos x="connsiteX2" y="connsiteY2"/>
              </a:cxn>
              <a:cxn ang="0">
                <a:pos x="connsiteX3" y="connsiteY3"/>
              </a:cxn>
            </a:cxnLst>
            <a:rect l="l" t="t" r="r" b="b"/>
            <a:pathLst>
              <a:path w="3514822" h="2273270">
                <a:moveTo>
                  <a:pt x="338051" y="0"/>
                </a:moveTo>
                <a:lnTo>
                  <a:pt x="3514822" y="0"/>
                </a:lnTo>
                <a:lnTo>
                  <a:pt x="3175264" y="2273270"/>
                </a:lnTo>
                <a:lnTo>
                  <a:pt x="0" y="2273270"/>
                </a:lnTo>
                <a:close/>
              </a:path>
            </a:pathLst>
          </a:custGeom>
          <a:noFill/>
          <a:extLst>
            <a:ext uri="{909E8E84-426E-40DD-AFC4-6F175D3DCCD1}">
              <a14:hiddenFill xmlns:a14="http://schemas.microsoft.com/office/drawing/2010/main">
                <a:solidFill>
                  <a:srgbClr val="FFFFFF"/>
                </a:solidFill>
              </a14:hiddenFill>
            </a:ext>
          </a:extLst>
        </p:spPr>
      </p:pic>
      <p:pic>
        <p:nvPicPr>
          <p:cNvPr id="2060" name="Picture 12" descr="Related image">
            <a:extLst>
              <a:ext uri="{FF2B5EF4-FFF2-40B4-BE49-F238E27FC236}">
                <a16:creationId xmlns:a16="http://schemas.microsoft.com/office/drawing/2014/main" id="{5BD5E5CB-5D9B-4B1E-A192-53CB8BDEEF13}"/>
              </a:ext>
            </a:extLst>
          </p:cNvPr>
          <p:cNvPicPr>
            <a:picLocks noChangeAspect="1" noChangeArrowheads="1"/>
          </p:cNvPicPr>
          <p:nvPr/>
        </p:nvPicPr>
        <p:blipFill rotWithShape="1">
          <a:blip r:embed="rId5">
            <a:alphaModFix/>
            <a:extLst>
              <a:ext uri="{28A0092B-C50C-407E-A947-70E740481C1C}">
                <a14:useLocalDpi xmlns:a14="http://schemas.microsoft.com/office/drawing/2010/main" val="0"/>
              </a:ext>
            </a:extLst>
          </a:blip>
          <a:srcRect l="2218" r="800" b="-5"/>
          <a:stretch/>
        </p:blipFill>
        <p:spPr bwMode="auto">
          <a:xfrm>
            <a:off x="-10633" y="4565636"/>
            <a:ext cx="3355563" cy="2292364"/>
          </a:xfrm>
          <a:custGeom>
            <a:avLst/>
            <a:gdLst>
              <a:gd name="connsiteX0" fmla="*/ 180299 w 3355563"/>
              <a:gd name="connsiteY0" fmla="*/ 0 h 2292364"/>
              <a:gd name="connsiteX1" fmla="*/ 3355563 w 3355563"/>
              <a:gd name="connsiteY1" fmla="*/ 0 h 2292364"/>
              <a:gd name="connsiteX2" fmla="*/ 3013153 w 3355563"/>
              <a:gd name="connsiteY2" fmla="*/ 2292364 h 2292364"/>
              <a:gd name="connsiteX3" fmla="*/ 0 w 3355563"/>
              <a:gd name="connsiteY3" fmla="*/ 2292364 h 2292364"/>
              <a:gd name="connsiteX4" fmla="*/ 0 w 3355563"/>
              <a:gd name="connsiteY4" fmla="*/ 1212444 h 2292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5563" h="2292364">
                <a:moveTo>
                  <a:pt x="180299" y="0"/>
                </a:moveTo>
                <a:lnTo>
                  <a:pt x="3355563" y="0"/>
                </a:lnTo>
                <a:lnTo>
                  <a:pt x="3013153" y="2292364"/>
                </a:lnTo>
                <a:lnTo>
                  <a:pt x="0" y="2292364"/>
                </a:lnTo>
                <a:lnTo>
                  <a:pt x="0" y="1212444"/>
                </a:lnTo>
                <a:close/>
              </a:path>
            </a:pathLst>
          </a:custGeom>
          <a:noFill/>
          <a:extLst>
            <a:ext uri="{909E8E84-426E-40DD-AFC4-6F175D3DCCD1}">
              <a14:hiddenFill xmlns:a14="http://schemas.microsoft.com/office/drawing/2010/main">
                <a:solidFill>
                  <a:srgbClr val="FFFFFF"/>
                </a:solidFill>
              </a14:hiddenFill>
            </a:ext>
          </a:extLst>
        </p:spPr>
      </p:pic>
      <p:sp>
        <p:nvSpPr>
          <p:cNvPr id="93" name="Isosceles Triangle 30">
            <a:extLst>
              <a:ext uri="{FF2B5EF4-FFF2-40B4-BE49-F238E27FC236}">
                <a16:creationId xmlns:a16="http://schemas.microsoft.com/office/drawing/2014/main" id="{FD076C4F-CB47-4A2D-95A1-9D5E3C2B768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634"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95" name="Straight Connector 94">
            <a:extLst>
              <a:ext uri="{FF2B5EF4-FFF2-40B4-BE49-F238E27FC236}">
                <a16:creationId xmlns:a16="http://schemas.microsoft.com/office/drawing/2014/main" id="{EEAF915B-5344-46DC-8097-7DAF0627744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232" y="2282818"/>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0B738F4-B505-468D-996C-FEC3D1CA103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2696" y="4565636"/>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9" name="Isosceles Triangle 30">
            <a:extLst>
              <a:ext uri="{FF2B5EF4-FFF2-40B4-BE49-F238E27FC236}">
                <a16:creationId xmlns:a16="http://schemas.microsoft.com/office/drawing/2014/main" id="{6F953D60-C1AF-4BFA-9B22-BFE8F0BA1D3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AutoShape 4" descr="Image result for trenching oak wilt">
            <a:extLst>
              <a:ext uri="{FF2B5EF4-FFF2-40B4-BE49-F238E27FC236}">
                <a16:creationId xmlns:a16="http://schemas.microsoft.com/office/drawing/2014/main" id="{1818C28E-C262-461D-BD93-4EA20210786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trenching oak wilt">
            <a:extLst>
              <a:ext uri="{FF2B5EF4-FFF2-40B4-BE49-F238E27FC236}">
                <a16:creationId xmlns:a16="http://schemas.microsoft.com/office/drawing/2014/main" id="{1655D29D-3961-4005-A1C6-22931497520D}"/>
              </a:ext>
            </a:extLst>
          </p:cNvPr>
          <p:cNvSpPr>
            <a:spLocks noChangeAspect="1" noChangeArrowheads="1"/>
          </p:cNvSpPr>
          <p:nvPr/>
        </p:nvSpPr>
        <p:spPr bwMode="auto">
          <a:xfrm>
            <a:off x="3001992" y="3429000"/>
            <a:ext cx="3398808" cy="339880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4333661" y="527351"/>
            <a:ext cx="5114776" cy="1320800"/>
          </a:xfrm>
        </p:spPr>
        <p:txBody>
          <a:bodyPr vert="horz" lIns="91440" tIns="45720" rIns="91440" bIns="45720" rtlCol="0" anchor="t">
            <a:normAutofit/>
          </a:bodyPr>
          <a:lstStyle/>
          <a:p>
            <a:r>
              <a:rPr lang="en-US" dirty="0">
                <a:solidFill>
                  <a:schemeClr val="accent2">
                    <a:lumMod val="75000"/>
                  </a:schemeClr>
                </a:solidFill>
              </a:rPr>
              <a:t>Results &amp; Outputs</a:t>
            </a:r>
          </a:p>
        </p:txBody>
      </p:sp>
      <p:sp>
        <p:nvSpPr>
          <p:cNvPr id="3" name="Content Placeholder 2"/>
          <p:cNvSpPr>
            <a:spLocks noGrp="1"/>
          </p:cNvSpPr>
          <p:nvPr>
            <p:ph sz="half" idx="1"/>
          </p:nvPr>
        </p:nvSpPr>
        <p:spPr>
          <a:xfrm>
            <a:off x="3991137" y="1281715"/>
            <a:ext cx="5478503" cy="3880773"/>
          </a:xfrm>
        </p:spPr>
        <p:txBody>
          <a:bodyPr vert="horz" lIns="91440" tIns="45720" rIns="91440" bIns="45720" rtlCol="0">
            <a:noAutofit/>
          </a:bodyPr>
          <a:lstStyle/>
          <a:p>
            <a:r>
              <a:rPr lang="en-US" sz="2200" dirty="0">
                <a:solidFill>
                  <a:schemeClr val="accent2">
                    <a:lumMod val="75000"/>
                  </a:schemeClr>
                </a:solidFill>
              </a:rPr>
              <a:t>Differentiate Between Oak Wilt &amp; Oak Decline</a:t>
            </a:r>
          </a:p>
          <a:p>
            <a:pPr marL="0" indent="0">
              <a:buNone/>
            </a:pPr>
            <a:endParaRPr lang="en-US" sz="2200" dirty="0">
              <a:solidFill>
                <a:schemeClr val="accent2">
                  <a:lumMod val="75000"/>
                </a:schemeClr>
              </a:solidFill>
            </a:endParaRPr>
          </a:p>
          <a:p>
            <a:r>
              <a:rPr lang="en-US" sz="2200" dirty="0">
                <a:solidFill>
                  <a:schemeClr val="accent2">
                    <a:lumMod val="75000"/>
                  </a:schemeClr>
                </a:solidFill>
              </a:rPr>
              <a:t>Methods Developed for Early Detection</a:t>
            </a:r>
          </a:p>
          <a:p>
            <a:pPr marL="0" indent="0">
              <a:buNone/>
            </a:pPr>
            <a:endParaRPr lang="en-US" sz="2200" dirty="0">
              <a:solidFill>
                <a:schemeClr val="accent2">
                  <a:lumMod val="75000"/>
                </a:schemeClr>
              </a:solidFill>
            </a:endParaRPr>
          </a:p>
          <a:p>
            <a:r>
              <a:rPr lang="en-US" sz="2200" dirty="0">
                <a:solidFill>
                  <a:schemeClr val="accent2">
                    <a:lumMod val="75000"/>
                  </a:schemeClr>
                </a:solidFill>
              </a:rPr>
              <a:t>Scope of Oak Wilt</a:t>
            </a:r>
          </a:p>
          <a:p>
            <a:pPr marL="0" indent="0">
              <a:buNone/>
            </a:pPr>
            <a:endParaRPr lang="en-US" sz="2200" dirty="0">
              <a:solidFill>
                <a:schemeClr val="accent2">
                  <a:lumMod val="75000"/>
                </a:schemeClr>
              </a:solidFill>
            </a:endParaRPr>
          </a:p>
          <a:p>
            <a:r>
              <a:rPr lang="en-US" sz="2200" dirty="0">
                <a:solidFill>
                  <a:schemeClr val="accent2">
                    <a:lumMod val="75000"/>
                  </a:schemeClr>
                </a:solidFill>
              </a:rPr>
              <a:t>Best Available Data Sets Discovered</a:t>
            </a:r>
          </a:p>
          <a:p>
            <a:pPr marL="0" indent="0">
              <a:buNone/>
            </a:pPr>
            <a:endParaRPr lang="en-US" sz="2200" dirty="0">
              <a:solidFill>
                <a:schemeClr val="accent2">
                  <a:lumMod val="75000"/>
                </a:schemeClr>
              </a:solidFill>
            </a:endParaRPr>
          </a:p>
          <a:p>
            <a:r>
              <a:rPr lang="en-US" sz="2200" dirty="0">
                <a:solidFill>
                  <a:schemeClr val="accent2">
                    <a:lumMod val="75000"/>
                  </a:schemeClr>
                </a:solidFill>
              </a:rPr>
              <a:t>Ground-truth Early Detection Tool for Accuracy </a:t>
            </a:r>
          </a:p>
        </p:txBody>
      </p:sp>
    </p:spTree>
    <p:extLst>
      <p:ext uri="{BB962C8B-B14F-4D97-AF65-F5344CB8AC3E}">
        <p14:creationId xmlns:p14="http://schemas.microsoft.com/office/powerpoint/2010/main" val="832719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769" y="260665"/>
            <a:ext cx="8596668" cy="1320800"/>
          </a:xfrm>
        </p:spPr>
        <p:txBody>
          <a:bodyPr/>
          <a:lstStyle/>
          <a:p>
            <a:r>
              <a:rPr lang="en-US" dirty="0">
                <a:solidFill>
                  <a:schemeClr val="accent2">
                    <a:lumMod val="75000"/>
                  </a:schemeClr>
                </a:solidFill>
              </a:rPr>
              <a:t>Challenges </a:t>
            </a:r>
          </a:p>
        </p:txBody>
      </p:sp>
      <p:sp>
        <p:nvSpPr>
          <p:cNvPr id="7" name="Content Placeholder 5">
            <a:extLst>
              <a:ext uri="{FF2B5EF4-FFF2-40B4-BE49-F238E27FC236}">
                <a16:creationId xmlns:a16="http://schemas.microsoft.com/office/drawing/2014/main" id="{6ECB21B9-0DDD-4A5E-B1C3-91547EBC5DC2}"/>
              </a:ext>
            </a:extLst>
          </p:cNvPr>
          <p:cNvSpPr>
            <a:spLocks noGrp="1"/>
          </p:cNvSpPr>
          <p:nvPr>
            <p:ph sz="half" idx="1"/>
          </p:nvPr>
        </p:nvSpPr>
        <p:spPr>
          <a:xfrm>
            <a:off x="85987" y="990730"/>
            <a:ext cx="6297560" cy="4737210"/>
          </a:xfrm>
        </p:spPr>
        <p:txBody>
          <a:bodyPr vert="horz" lIns="91440" tIns="45720" rIns="91440" bIns="45720" rtlCol="0">
            <a:normAutofit fontScale="92500" lnSpcReduction="10000"/>
          </a:bodyPr>
          <a:lstStyle/>
          <a:p>
            <a:pPr marL="341313" indent="-111125"/>
            <a:r>
              <a:rPr lang="en-US" sz="2400" dirty="0">
                <a:solidFill>
                  <a:schemeClr val="accent2">
                    <a:lumMod val="75000"/>
                  </a:schemeClr>
                </a:solidFill>
              </a:rPr>
              <a:t> Data Costs</a:t>
            </a:r>
          </a:p>
          <a:p>
            <a:pPr marL="341313" indent="-111125"/>
            <a:endParaRPr lang="en-US" sz="2400" dirty="0">
              <a:solidFill>
                <a:schemeClr val="accent2">
                  <a:lumMod val="75000"/>
                </a:schemeClr>
              </a:solidFill>
            </a:endParaRPr>
          </a:p>
          <a:p>
            <a:pPr marL="341313" indent="-111125"/>
            <a:r>
              <a:rPr lang="en-US" sz="2400" dirty="0">
                <a:solidFill>
                  <a:schemeClr val="accent2">
                    <a:lumMod val="75000"/>
                  </a:schemeClr>
                </a:solidFill>
              </a:rPr>
              <a:t>	 Image Variability </a:t>
            </a:r>
          </a:p>
          <a:p>
            <a:pPr marL="341313" indent="-111125"/>
            <a:endParaRPr lang="en-US" sz="2400" dirty="0">
              <a:solidFill>
                <a:schemeClr val="accent2">
                  <a:lumMod val="75000"/>
                </a:schemeClr>
              </a:solidFill>
            </a:endParaRPr>
          </a:p>
          <a:p>
            <a:pPr marL="341313" indent="-111125"/>
            <a:r>
              <a:rPr lang="en-US" sz="2400" dirty="0">
                <a:solidFill>
                  <a:schemeClr val="accent2">
                    <a:lumMod val="75000"/>
                  </a:schemeClr>
                </a:solidFill>
              </a:rPr>
              <a:t> Temporal Availability &amp; Quality</a:t>
            </a:r>
          </a:p>
          <a:p>
            <a:pPr marL="341313" indent="-111125"/>
            <a:endParaRPr lang="en-US" sz="2400" dirty="0">
              <a:solidFill>
                <a:schemeClr val="accent2">
                  <a:lumMod val="75000"/>
                </a:schemeClr>
              </a:solidFill>
            </a:endParaRPr>
          </a:p>
          <a:p>
            <a:pPr marL="341313" indent="-111125"/>
            <a:r>
              <a:rPr lang="en-US" sz="2400" dirty="0">
                <a:solidFill>
                  <a:schemeClr val="accent2">
                    <a:lumMod val="75000"/>
                  </a:schemeClr>
                </a:solidFill>
              </a:rPr>
              <a:t> Indistinguishability </a:t>
            </a:r>
          </a:p>
          <a:p>
            <a:pPr marL="341313" indent="-111125"/>
            <a:endParaRPr lang="en-US" sz="2400" dirty="0">
              <a:solidFill>
                <a:schemeClr val="accent2">
                  <a:lumMod val="75000"/>
                </a:schemeClr>
              </a:solidFill>
            </a:endParaRPr>
          </a:p>
          <a:p>
            <a:pPr marL="341313" indent="-111125"/>
            <a:r>
              <a:rPr lang="en-US" sz="2400" dirty="0">
                <a:solidFill>
                  <a:schemeClr val="accent2">
                    <a:lumMod val="75000"/>
                  </a:schemeClr>
                </a:solidFill>
              </a:rPr>
              <a:t> Saturation</a:t>
            </a:r>
          </a:p>
          <a:p>
            <a:pPr marL="341313" indent="-111125"/>
            <a:endParaRPr lang="en-US" sz="2400" dirty="0">
              <a:solidFill>
                <a:schemeClr val="accent2">
                  <a:lumMod val="75000"/>
                </a:schemeClr>
              </a:solidFill>
            </a:endParaRPr>
          </a:p>
          <a:p>
            <a:pPr marL="341313" indent="-111125"/>
            <a:r>
              <a:rPr lang="en-US" sz="2400" dirty="0">
                <a:solidFill>
                  <a:schemeClr val="accent2">
                    <a:lumMod val="75000"/>
                  </a:schemeClr>
                </a:solidFill>
              </a:rPr>
              <a:t> Small Research Sites</a:t>
            </a:r>
          </a:p>
          <a:p>
            <a:pPr marL="341313" indent="-111125"/>
            <a:endParaRPr lang="en-US" dirty="0"/>
          </a:p>
          <a:p>
            <a:pPr marL="341313" indent="-111125"/>
            <a:endParaRPr lang="en-US" dirty="0"/>
          </a:p>
          <a:p>
            <a:pPr marL="0" indent="0"/>
            <a:endParaRPr lang="en-US" dirty="0"/>
          </a:p>
        </p:txBody>
      </p:sp>
      <p:sp>
        <p:nvSpPr>
          <p:cNvPr id="8" name="Content Placeholder 5">
            <a:extLst>
              <a:ext uri="{FF2B5EF4-FFF2-40B4-BE49-F238E27FC236}">
                <a16:creationId xmlns:a16="http://schemas.microsoft.com/office/drawing/2014/main" id="{85AB79A8-4C3F-47F1-AC44-B91ED7C10BCE}"/>
              </a:ext>
            </a:extLst>
          </p:cNvPr>
          <p:cNvSpPr txBox="1">
            <a:spLocks/>
          </p:cNvSpPr>
          <p:nvPr/>
        </p:nvSpPr>
        <p:spPr>
          <a:xfrm>
            <a:off x="85987" y="4299414"/>
            <a:ext cx="5003419"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1313" indent="-111125"/>
            <a:endParaRPr lang="en-US" dirty="0"/>
          </a:p>
          <a:p>
            <a:pPr marL="341313" indent="-111125"/>
            <a:endParaRPr lang="en-US" dirty="0"/>
          </a:p>
          <a:p>
            <a:pPr marL="0" indent="0"/>
            <a:endParaRPr lang="en-US" dirty="0"/>
          </a:p>
        </p:txBody>
      </p:sp>
      <p:pic>
        <p:nvPicPr>
          <p:cNvPr id="1026" name="Picture 2" descr="Image result for michigan cloudy satellite images">
            <a:extLst>
              <a:ext uri="{FF2B5EF4-FFF2-40B4-BE49-F238E27FC236}">
                <a16:creationId xmlns:a16="http://schemas.microsoft.com/office/drawing/2014/main" id="{00924BC3-7FDE-4173-9D34-DF90E0D44D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367" b="2673"/>
          <a:stretch/>
        </p:blipFill>
        <p:spPr bwMode="auto">
          <a:xfrm>
            <a:off x="4833725" y="1060395"/>
            <a:ext cx="5872696" cy="4737210"/>
          </a:xfrm>
          <a:prstGeom prst="rect">
            <a:avLst/>
          </a:prstGeom>
          <a:noFill/>
          <a:ln w="28575">
            <a:solidFill>
              <a:schemeClr val="accent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984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75000"/>
                  </a:schemeClr>
                </a:solidFill>
              </a:rPr>
              <a:t>Questions?</a:t>
            </a:r>
          </a:p>
        </p:txBody>
      </p:sp>
    </p:spTree>
    <p:extLst>
      <p:ext uri="{BB962C8B-B14F-4D97-AF65-F5344CB8AC3E}">
        <p14:creationId xmlns:p14="http://schemas.microsoft.com/office/powerpoint/2010/main" val="343323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37" y="172528"/>
            <a:ext cx="2859495" cy="800837"/>
          </a:xfrm>
        </p:spPr>
        <p:txBody>
          <a:bodyPr/>
          <a:lstStyle/>
          <a:p>
            <a:r>
              <a:rPr lang="en-US" dirty="0">
                <a:solidFill>
                  <a:schemeClr val="accent2">
                    <a:lumMod val="75000"/>
                  </a:schemeClr>
                </a:solidFill>
              </a:rPr>
              <a:t>References </a:t>
            </a:r>
          </a:p>
        </p:txBody>
      </p:sp>
      <p:sp>
        <p:nvSpPr>
          <p:cNvPr id="3" name="Rectangle 2">
            <a:extLst>
              <a:ext uri="{FF2B5EF4-FFF2-40B4-BE49-F238E27FC236}">
                <a16:creationId xmlns:a16="http://schemas.microsoft.com/office/drawing/2014/main" id="{58882BCA-FA61-407B-AEC4-9D3E8FD3C468}"/>
              </a:ext>
            </a:extLst>
          </p:cNvPr>
          <p:cNvSpPr/>
          <p:nvPr/>
        </p:nvSpPr>
        <p:spPr>
          <a:xfrm>
            <a:off x="528734" y="973365"/>
            <a:ext cx="6394580" cy="5584799"/>
          </a:xfrm>
          <a:prstGeom prst="rect">
            <a:avLst/>
          </a:prstGeom>
        </p:spPr>
        <p:txBody>
          <a:bodyPr wrap="square">
            <a:spAutoFit/>
          </a:bodyPr>
          <a:lstStyle/>
          <a:p>
            <a:pPr marL="457200" marR="0" indent="-457200">
              <a:lnSpc>
                <a:spcPct val="200000"/>
              </a:lnSpc>
              <a:spcBef>
                <a:spcPts val="0"/>
              </a:spcBef>
              <a:spcAft>
                <a:spcPts val="0"/>
              </a:spcAft>
            </a:pPr>
            <a:r>
              <a:rPr lang="en-US" sz="1000" dirty="0">
                <a:solidFill>
                  <a:schemeClr val="accent2">
                    <a:lumMod val="75000"/>
                  </a:schemeClr>
                </a:solidFill>
                <a:ea typeface="Calibri" panose="020F0502020204030204" pitchFamily="34" charset="0"/>
                <a:cs typeface="Calibri" panose="020F0502020204030204" pitchFamily="34" charset="0"/>
              </a:rPr>
              <a:t>Cook, Bill. “Oak Wilt in Michigan’s Forest Resource.” </a:t>
            </a:r>
            <a:r>
              <a:rPr lang="en-US" sz="1000" i="1" dirty="0">
                <a:solidFill>
                  <a:schemeClr val="accent2">
                    <a:lumMod val="75000"/>
                  </a:schemeClr>
                </a:solidFill>
                <a:ea typeface="Calibri" panose="020F0502020204030204" pitchFamily="34" charset="0"/>
                <a:cs typeface="Calibri" panose="020F0502020204030204" pitchFamily="34" charset="0"/>
              </a:rPr>
              <a:t>MICHIGAN STATE UNIVERSITY EXTENSION FORESTER </a:t>
            </a:r>
            <a:r>
              <a:rPr lang="en-US" sz="1000" dirty="0">
                <a:solidFill>
                  <a:schemeClr val="accent2">
                    <a:lumMod val="75000"/>
                  </a:schemeClr>
                </a:solidFill>
                <a:ea typeface="Calibri" panose="020F0502020204030204" pitchFamily="34" charset="0"/>
                <a:cs typeface="Calibri" panose="020F0502020204030204" pitchFamily="34" charset="0"/>
              </a:rPr>
              <a:t>, E-3169, Apr. 2012, msue.anr.msu.edu/uploads/resources/pdfs/</a:t>
            </a:r>
            <a:r>
              <a:rPr lang="en-US" sz="1000" dirty="0" err="1">
                <a:solidFill>
                  <a:schemeClr val="accent2">
                    <a:lumMod val="75000"/>
                  </a:schemeClr>
                </a:solidFill>
                <a:ea typeface="Calibri" panose="020F0502020204030204" pitchFamily="34" charset="0"/>
                <a:cs typeface="Calibri" panose="020F0502020204030204" pitchFamily="34" charset="0"/>
              </a:rPr>
              <a:t>Oak_Wilt_in_Michigans_Forest_Resource</a:t>
            </a:r>
            <a:r>
              <a:rPr lang="en-US" sz="1000" dirty="0">
                <a:solidFill>
                  <a:schemeClr val="accent2">
                    <a:lumMod val="75000"/>
                  </a:schemeClr>
                </a:solidFill>
                <a:ea typeface="Calibri" panose="020F0502020204030204" pitchFamily="34" charset="0"/>
                <a:cs typeface="Calibri" panose="020F0502020204030204" pitchFamily="34" charset="0"/>
              </a:rPr>
              <a:t>_(E3169).pdf.</a:t>
            </a:r>
            <a:endParaRPr lang="en-US" sz="1000" dirty="0">
              <a:solidFill>
                <a:schemeClr val="accent2">
                  <a:lumMod val="75000"/>
                </a:schemeClr>
              </a:solidFill>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0"/>
              </a:spcAft>
            </a:pPr>
            <a:r>
              <a:rPr lang="en-US" sz="1000" dirty="0">
                <a:solidFill>
                  <a:schemeClr val="accent2">
                    <a:lumMod val="75000"/>
                  </a:schemeClr>
                </a:solidFill>
                <a:ea typeface="Calibri" panose="020F0502020204030204" pitchFamily="34" charset="0"/>
                <a:cs typeface="Calibri" panose="020F0502020204030204" pitchFamily="34" charset="0"/>
              </a:rPr>
              <a:t>Isabel, </a:t>
            </a:r>
            <a:r>
              <a:rPr lang="en-US" sz="1000" dirty="0" err="1">
                <a:solidFill>
                  <a:schemeClr val="accent2">
                    <a:lumMod val="75000"/>
                  </a:schemeClr>
                </a:solidFill>
                <a:ea typeface="Calibri" panose="020F0502020204030204" pitchFamily="34" charset="0"/>
                <a:cs typeface="Calibri" panose="020F0502020204030204" pitchFamily="34" charset="0"/>
              </a:rPr>
              <a:t>Munck</a:t>
            </a:r>
            <a:r>
              <a:rPr lang="en-US" sz="1000" dirty="0">
                <a:solidFill>
                  <a:schemeClr val="accent2">
                    <a:lumMod val="75000"/>
                  </a:schemeClr>
                </a:solidFill>
                <a:ea typeface="Calibri" panose="020F0502020204030204" pitchFamily="34" charset="0"/>
                <a:cs typeface="Calibri" panose="020F0502020204030204" pitchFamily="34" charset="0"/>
              </a:rPr>
              <a:t>. “Oak Wilt in the Northeastern United States.” </a:t>
            </a:r>
            <a:r>
              <a:rPr lang="en-US" sz="1000" i="1" dirty="0">
                <a:solidFill>
                  <a:schemeClr val="accent2">
                    <a:lumMod val="75000"/>
                  </a:schemeClr>
                </a:solidFill>
                <a:ea typeface="Calibri" panose="020F0502020204030204" pitchFamily="34" charset="0"/>
                <a:cs typeface="Calibri" panose="020F0502020204030204" pitchFamily="34" charset="0"/>
              </a:rPr>
              <a:t>Pest Alert- USDA</a:t>
            </a:r>
            <a:r>
              <a:rPr lang="en-US" sz="1000" dirty="0">
                <a:solidFill>
                  <a:schemeClr val="accent2">
                    <a:lumMod val="75000"/>
                  </a:schemeClr>
                </a:solidFill>
                <a:ea typeface="Calibri" panose="020F0502020204030204" pitchFamily="34" charset="0"/>
                <a:cs typeface="Calibri" panose="020F0502020204030204" pitchFamily="34" charset="0"/>
              </a:rPr>
              <a:t>, July 2017, </a:t>
            </a:r>
            <a:r>
              <a:rPr lang="en-US" sz="1000" dirty="0" err="1">
                <a:solidFill>
                  <a:schemeClr val="accent2">
                    <a:lumMod val="75000"/>
                  </a:schemeClr>
                </a:solidFill>
                <a:ea typeface="Calibri" panose="020F0502020204030204" pitchFamily="34" charset="0"/>
                <a:cs typeface="Calibri" panose="020F0502020204030204" pitchFamily="34" charset="0"/>
              </a:rPr>
              <a:t>doi:United</a:t>
            </a:r>
            <a:r>
              <a:rPr lang="en-US" sz="1000" dirty="0">
                <a:solidFill>
                  <a:schemeClr val="accent2">
                    <a:lumMod val="75000"/>
                  </a:schemeClr>
                </a:solidFill>
                <a:ea typeface="Calibri" panose="020F0502020204030204" pitchFamily="34" charset="0"/>
                <a:cs typeface="Calibri" panose="020F0502020204030204" pitchFamily="34" charset="0"/>
              </a:rPr>
              <a:t> States Department of Agriculture.</a:t>
            </a:r>
            <a:endParaRPr lang="en-US" sz="1000" dirty="0">
              <a:solidFill>
                <a:schemeClr val="accent2">
                  <a:lumMod val="75000"/>
                </a:schemeClr>
              </a:solidFill>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0"/>
              </a:spcAft>
            </a:pPr>
            <a:r>
              <a:rPr lang="en-US" sz="1000" dirty="0" err="1">
                <a:solidFill>
                  <a:schemeClr val="accent2">
                    <a:lumMod val="75000"/>
                  </a:schemeClr>
                </a:solidFill>
                <a:ea typeface="Calibri" panose="020F0502020204030204" pitchFamily="34" charset="0"/>
                <a:cs typeface="Calibri" panose="020F0502020204030204" pitchFamily="34" charset="0"/>
              </a:rPr>
              <a:t>Everitt</a:t>
            </a:r>
            <a:r>
              <a:rPr lang="en-US" sz="1000" dirty="0">
                <a:solidFill>
                  <a:schemeClr val="accent2">
                    <a:lumMod val="75000"/>
                  </a:schemeClr>
                </a:solidFill>
                <a:ea typeface="Calibri" panose="020F0502020204030204" pitchFamily="34" charset="0"/>
                <a:cs typeface="Calibri" panose="020F0502020204030204" pitchFamily="34" charset="0"/>
              </a:rPr>
              <a:t>, J. H., et al. “Using Airborne Digital Imagery for Detecting Oak Wilt Disease.” </a:t>
            </a:r>
            <a:r>
              <a:rPr lang="en-US" sz="1000" i="1" dirty="0">
                <a:solidFill>
                  <a:schemeClr val="accent2">
                    <a:lumMod val="75000"/>
                  </a:schemeClr>
                </a:solidFill>
                <a:ea typeface="Calibri" panose="020F0502020204030204" pitchFamily="34" charset="0"/>
                <a:cs typeface="Calibri" panose="020F0502020204030204" pitchFamily="34" charset="0"/>
              </a:rPr>
              <a:t>Plant Disease</a:t>
            </a:r>
            <a:r>
              <a:rPr lang="en-US" sz="1000" dirty="0">
                <a:solidFill>
                  <a:schemeClr val="accent2">
                    <a:lumMod val="75000"/>
                  </a:schemeClr>
                </a:solidFill>
                <a:ea typeface="Calibri" panose="020F0502020204030204" pitchFamily="34" charset="0"/>
                <a:cs typeface="Calibri" panose="020F0502020204030204" pitchFamily="34" charset="0"/>
              </a:rPr>
              <a:t>, vol. 83, no. 6, 1999, pp. 502–505., doi:10.1094/pdis.1999.83.6.502.</a:t>
            </a:r>
            <a:endParaRPr lang="en-US" sz="1000" dirty="0">
              <a:solidFill>
                <a:schemeClr val="accent2">
                  <a:lumMod val="75000"/>
                </a:schemeClr>
              </a:solidFill>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0"/>
              </a:spcAft>
            </a:pPr>
            <a:r>
              <a:rPr lang="en-US" sz="1000" dirty="0">
                <a:solidFill>
                  <a:schemeClr val="accent2">
                    <a:lumMod val="75000"/>
                  </a:schemeClr>
                </a:solidFill>
                <a:ea typeface="Calibri" panose="020F0502020204030204" pitchFamily="34" charset="0"/>
                <a:cs typeface="Calibri" panose="020F0502020204030204" pitchFamily="34" charset="0"/>
              </a:rPr>
              <a:t>Kelly, Maggi, et al. “A Comparison of Standard and Hybrid Classifier Methods for Mapping Hardwood Mortality in Areas Affected by “Sudden Oak Death” </a:t>
            </a:r>
            <a:r>
              <a:rPr lang="en-US" sz="1000" i="1" dirty="0">
                <a:solidFill>
                  <a:schemeClr val="accent2">
                    <a:lumMod val="75000"/>
                  </a:schemeClr>
                </a:solidFill>
                <a:ea typeface="Calibri" panose="020F0502020204030204" pitchFamily="34" charset="0"/>
                <a:cs typeface="Calibri" panose="020F0502020204030204" pitchFamily="34" charset="0"/>
              </a:rPr>
              <a:t>Photogrammetric Engineering &amp; Remote Sensing</a:t>
            </a:r>
            <a:r>
              <a:rPr lang="en-US" sz="1000" dirty="0">
                <a:solidFill>
                  <a:schemeClr val="accent2">
                    <a:lumMod val="75000"/>
                  </a:schemeClr>
                </a:solidFill>
                <a:ea typeface="Calibri" panose="020F0502020204030204" pitchFamily="34" charset="0"/>
                <a:cs typeface="Calibri" panose="020F0502020204030204" pitchFamily="34" charset="0"/>
              </a:rPr>
              <a:t>, vol. 70, no. 11, Jan. 2004, pp. 1229–1239., doi:10.14358/pers.70.11.1229.</a:t>
            </a:r>
            <a:endParaRPr lang="en-US" sz="1000" dirty="0">
              <a:solidFill>
                <a:schemeClr val="accent2">
                  <a:lumMod val="75000"/>
                </a:schemeClr>
              </a:solidFill>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0"/>
              </a:spcAft>
            </a:pPr>
            <a:r>
              <a:rPr lang="en-US" sz="1000" dirty="0">
                <a:solidFill>
                  <a:schemeClr val="accent2">
                    <a:lumMod val="75000"/>
                  </a:schemeClr>
                </a:solidFill>
                <a:ea typeface="Calibri" panose="020F0502020204030204" pitchFamily="34" charset="0"/>
                <a:cs typeface="Calibri" panose="020F0502020204030204" pitchFamily="34" charset="0"/>
              </a:rPr>
              <a:t>“What Is NAIP?” </a:t>
            </a:r>
            <a:r>
              <a:rPr lang="en-US" sz="1000" i="1" dirty="0">
                <a:solidFill>
                  <a:schemeClr val="accent2">
                    <a:lumMod val="75000"/>
                  </a:schemeClr>
                </a:solidFill>
                <a:ea typeface="Calibri" panose="020F0502020204030204" pitchFamily="34" charset="0"/>
                <a:cs typeface="Calibri" panose="020F0502020204030204" pitchFamily="34" charset="0"/>
              </a:rPr>
              <a:t>NAIP Imagery</a:t>
            </a:r>
            <a:r>
              <a:rPr lang="en-US" sz="1000" dirty="0">
                <a:solidFill>
                  <a:schemeClr val="accent2">
                    <a:lumMod val="75000"/>
                  </a:schemeClr>
                </a:solidFill>
                <a:ea typeface="Calibri" panose="020F0502020204030204" pitchFamily="34" charset="0"/>
                <a:cs typeface="Calibri" panose="020F0502020204030204" pitchFamily="34" charset="0"/>
              </a:rPr>
              <a:t>, USDA, </a:t>
            </a:r>
            <a:r>
              <a:rPr lang="en-US" sz="1000" u="sng" dirty="0">
                <a:solidFill>
                  <a:schemeClr val="accent2">
                    <a:lumMod val="75000"/>
                  </a:schemeClr>
                </a:solidFill>
                <a:ea typeface="Calibri" panose="020F0502020204030204" pitchFamily="34" charset="0"/>
                <a:cs typeface="Calibri" panose="020F0502020204030204" pitchFamily="34" charset="0"/>
                <a:hlinkClick r:id="rId2"/>
              </a:rPr>
              <a:t>www.fsa.usda.gov/programs-and-services/aerial-photography/imagery-programs/naip-imagery/</a:t>
            </a:r>
            <a:r>
              <a:rPr lang="en-US" sz="1000" dirty="0">
                <a:solidFill>
                  <a:schemeClr val="accent2">
                    <a:lumMod val="75000"/>
                  </a:schemeClr>
                </a:solidFill>
                <a:ea typeface="Calibri" panose="020F0502020204030204" pitchFamily="34" charset="0"/>
                <a:cs typeface="Calibri" panose="020F0502020204030204" pitchFamily="34" charset="0"/>
              </a:rPr>
              <a:t>.</a:t>
            </a:r>
            <a:endParaRPr lang="en-US" sz="1000" dirty="0">
              <a:solidFill>
                <a:schemeClr val="accent2">
                  <a:lumMod val="75000"/>
                </a:schemeClr>
              </a:solidFill>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0"/>
              </a:spcAft>
            </a:pPr>
            <a:r>
              <a:rPr lang="en-US" sz="1000" dirty="0">
                <a:solidFill>
                  <a:schemeClr val="accent2">
                    <a:lumMod val="75000"/>
                  </a:schemeClr>
                </a:solidFill>
                <a:ea typeface="Calibri" panose="020F0502020204030204" pitchFamily="34" charset="0"/>
                <a:cs typeface="Calibri" panose="020F0502020204030204" pitchFamily="34" charset="0"/>
              </a:rPr>
              <a:t>Survey, USGS - U.S. Geological. </a:t>
            </a:r>
            <a:r>
              <a:rPr lang="en-US" sz="1000" i="1" dirty="0" err="1">
                <a:solidFill>
                  <a:schemeClr val="accent2">
                    <a:lumMod val="75000"/>
                  </a:schemeClr>
                </a:solidFill>
                <a:ea typeface="Calibri" panose="020F0502020204030204" pitchFamily="34" charset="0"/>
                <a:cs typeface="Calibri" panose="020F0502020204030204" pitchFamily="34" charset="0"/>
              </a:rPr>
              <a:t>EarthExplorer</a:t>
            </a:r>
            <a:r>
              <a:rPr lang="en-US" sz="1000" dirty="0">
                <a:solidFill>
                  <a:schemeClr val="accent2">
                    <a:lumMod val="75000"/>
                  </a:schemeClr>
                </a:solidFill>
                <a:ea typeface="Calibri" panose="020F0502020204030204" pitchFamily="34" charset="0"/>
                <a:cs typeface="Calibri" panose="020F0502020204030204" pitchFamily="34" charset="0"/>
              </a:rPr>
              <a:t>, Earth Explorer Distribution Download, 1 Jan. 2018, earthexplorer.usgs.gov/distribution.</a:t>
            </a:r>
            <a:endParaRPr lang="en-US" sz="1000" dirty="0">
              <a:solidFill>
                <a:schemeClr val="accent2">
                  <a:lumMod val="75000"/>
                </a:schemeClr>
              </a:solidFill>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0"/>
              </a:spcAft>
            </a:pPr>
            <a:r>
              <a:rPr lang="en-US" sz="1000" dirty="0">
                <a:solidFill>
                  <a:schemeClr val="accent2">
                    <a:lumMod val="75000"/>
                  </a:schemeClr>
                </a:solidFill>
                <a:ea typeface="Calibri" panose="020F0502020204030204" pitchFamily="34" charset="0"/>
                <a:cs typeface="Calibri" panose="020F0502020204030204" pitchFamily="34" charset="0"/>
              </a:rPr>
              <a:t>Survey, U.S. Geological. “Introduction to The National Map.” </a:t>
            </a:r>
            <a:r>
              <a:rPr lang="en-US" sz="1000" i="1" dirty="0">
                <a:solidFill>
                  <a:schemeClr val="accent2">
                    <a:lumMod val="75000"/>
                  </a:schemeClr>
                </a:solidFill>
                <a:ea typeface="Calibri" panose="020F0502020204030204" pitchFamily="34" charset="0"/>
                <a:cs typeface="Calibri" panose="020F0502020204030204" pitchFamily="34" charset="0"/>
              </a:rPr>
              <a:t>The National Map</a:t>
            </a:r>
            <a:r>
              <a:rPr lang="en-US" sz="1000" dirty="0">
                <a:solidFill>
                  <a:schemeClr val="accent2">
                    <a:lumMod val="75000"/>
                  </a:schemeClr>
                </a:solidFill>
                <a:ea typeface="Calibri" panose="020F0502020204030204" pitchFamily="34" charset="0"/>
                <a:cs typeface="Calibri" panose="020F0502020204030204" pitchFamily="34" charset="0"/>
              </a:rPr>
              <a:t>, 23 Feb. 2018, nationalmap.gov/about.html.</a:t>
            </a:r>
            <a:endParaRPr lang="en-US" sz="1000" dirty="0">
              <a:solidFill>
                <a:schemeClr val="accent2">
                  <a:lumMod val="75000"/>
                </a:schemeClr>
              </a:solidFill>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0"/>
              </a:spcAft>
            </a:pPr>
            <a:r>
              <a:rPr lang="en-US" sz="1000" dirty="0">
                <a:solidFill>
                  <a:schemeClr val="accent2">
                    <a:lumMod val="75000"/>
                  </a:schemeClr>
                </a:solidFill>
                <a:ea typeface="Calibri" panose="020F0502020204030204" pitchFamily="34" charset="0"/>
                <a:cs typeface="Calibri" panose="020F0502020204030204" pitchFamily="34" charset="0"/>
              </a:rPr>
              <a:t>“Michigan GIS Open Data.” </a:t>
            </a:r>
            <a:r>
              <a:rPr lang="en-US" sz="1000" i="1" dirty="0">
                <a:solidFill>
                  <a:schemeClr val="accent2">
                    <a:lumMod val="75000"/>
                  </a:schemeClr>
                </a:solidFill>
                <a:ea typeface="Calibri" panose="020F0502020204030204" pitchFamily="34" charset="0"/>
                <a:cs typeface="Calibri" panose="020F0502020204030204" pitchFamily="34" charset="0"/>
              </a:rPr>
              <a:t>GIS Open Data</a:t>
            </a:r>
            <a:r>
              <a:rPr lang="en-US" sz="1000" dirty="0">
                <a:solidFill>
                  <a:schemeClr val="accent2">
                    <a:lumMod val="75000"/>
                  </a:schemeClr>
                </a:solidFill>
                <a:ea typeface="Calibri" panose="020F0502020204030204" pitchFamily="34" charset="0"/>
                <a:cs typeface="Calibri" panose="020F0502020204030204" pitchFamily="34" charset="0"/>
              </a:rPr>
              <a:t>, State of Michigan, 2017, gis-michigan.opendata.arcgis.com/.</a:t>
            </a:r>
            <a:endParaRPr lang="en-US" sz="1000" dirty="0">
              <a:solidFill>
                <a:schemeClr val="accent2">
                  <a:lumMod val="75000"/>
                </a:schemeClr>
              </a:solidFill>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0"/>
              </a:spcAft>
            </a:pPr>
            <a:r>
              <a:rPr lang="en-US" sz="1000" dirty="0">
                <a:solidFill>
                  <a:schemeClr val="accent2">
                    <a:lumMod val="75000"/>
                  </a:schemeClr>
                </a:solidFill>
                <a:ea typeface="Calibri" panose="020F0502020204030204" pitchFamily="34" charset="0"/>
                <a:cs typeface="Calibri" panose="020F0502020204030204" pitchFamily="34" charset="0"/>
              </a:rPr>
              <a:t>“GIS Open Data.” </a:t>
            </a:r>
            <a:r>
              <a:rPr lang="en-US" sz="1000" i="1" dirty="0">
                <a:solidFill>
                  <a:schemeClr val="accent2">
                    <a:lumMod val="75000"/>
                  </a:schemeClr>
                </a:solidFill>
                <a:ea typeface="Calibri" panose="020F0502020204030204" pitchFamily="34" charset="0"/>
                <a:cs typeface="Calibri" panose="020F0502020204030204" pitchFamily="34" charset="0"/>
              </a:rPr>
              <a:t>ArcGIS Hub</a:t>
            </a:r>
            <a:r>
              <a:rPr lang="en-US" sz="1000" dirty="0">
                <a:solidFill>
                  <a:schemeClr val="accent2">
                    <a:lumMod val="75000"/>
                  </a:schemeClr>
                </a:solidFill>
                <a:ea typeface="Calibri" panose="020F0502020204030204" pitchFamily="34" charset="0"/>
                <a:cs typeface="Calibri" panose="020F0502020204030204" pitchFamily="34" charset="0"/>
              </a:rPr>
              <a:t>, gis-michigan.opendata.arcgis.com/</a:t>
            </a:r>
            <a:r>
              <a:rPr lang="en-US" sz="1000" dirty="0" err="1">
                <a:solidFill>
                  <a:schemeClr val="accent2">
                    <a:lumMod val="75000"/>
                  </a:schemeClr>
                </a:solidFill>
                <a:ea typeface="Calibri" panose="020F0502020204030204" pitchFamily="34" charset="0"/>
                <a:cs typeface="Calibri" panose="020F0502020204030204" pitchFamily="34" charset="0"/>
              </a:rPr>
              <a:t>datasets?q</a:t>
            </a:r>
            <a:r>
              <a:rPr lang="en-US" sz="1000" dirty="0">
                <a:solidFill>
                  <a:schemeClr val="accent2">
                    <a:lumMod val="75000"/>
                  </a:schemeClr>
                </a:solidFill>
                <a:ea typeface="Calibri" panose="020F0502020204030204" pitchFamily="34" charset="0"/>
                <a:cs typeface="Calibri" panose="020F0502020204030204" pitchFamily="34" charset="0"/>
              </a:rPr>
              <a:t>=forest%2Bcovertype.</a:t>
            </a:r>
            <a:endParaRPr lang="en-US" sz="1000" dirty="0">
              <a:solidFill>
                <a:schemeClr val="accent2">
                  <a:lumMod val="75000"/>
                </a:schemeClr>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4658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7" name="Group 76">
            <a:extLst>
              <a:ext uri="{FF2B5EF4-FFF2-40B4-BE49-F238E27FC236}">
                <a16:creationId xmlns:a16="http://schemas.microsoft.com/office/drawing/2014/main" id="{BFF60B97-5EB1-411D-9287-82F79E225F92}"/>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8" name="Straight Connector 77">
              <a:extLst>
                <a:ext uri="{FF2B5EF4-FFF2-40B4-BE49-F238E27FC236}">
                  <a16:creationId xmlns:a16="http://schemas.microsoft.com/office/drawing/2014/main" id="{D674D93F-5BDC-4ACB-A8CA-7E9816511849}"/>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08928BCD-A664-442D-ABA1-C3CFBED999ED}"/>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0" name="Rectangle 23">
              <a:extLst>
                <a:ext uri="{FF2B5EF4-FFF2-40B4-BE49-F238E27FC236}">
                  <a16:creationId xmlns:a16="http://schemas.microsoft.com/office/drawing/2014/main" id="{BA984793-63CC-45CB-A884-996FAAC233EF}"/>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5">
              <a:extLst>
                <a:ext uri="{FF2B5EF4-FFF2-40B4-BE49-F238E27FC236}">
                  <a16:creationId xmlns:a16="http://schemas.microsoft.com/office/drawing/2014/main" id="{2F0C28C5-1A58-4CFD-AE80-A035DCD7380B}"/>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95D7054E-4DD9-45B4-9774-43146D6C733F}"/>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7">
              <a:extLst>
                <a:ext uri="{FF2B5EF4-FFF2-40B4-BE49-F238E27FC236}">
                  <a16:creationId xmlns:a16="http://schemas.microsoft.com/office/drawing/2014/main" id="{B82025D2-80F5-4523-8D68-3831F8711F20}"/>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28">
              <a:extLst>
                <a:ext uri="{FF2B5EF4-FFF2-40B4-BE49-F238E27FC236}">
                  <a16:creationId xmlns:a16="http://schemas.microsoft.com/office/drawing/2014/main" id="{BC890E5E-6997-4B43-8F03-33C4CA22B604}"/>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9">
              <a:extLst>
                <a:ext uri="{FF2B5EF4-FFF2-40B4-BE49-F238E27FC236}">
                  <a16:creationId xmlns:a16="http://schemas.microsoft.com/office/drawing/2014/main" id="{A8F61413-378E-434E-BB32-C83A8B826E3A}"/>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Isosceles Triangle 85">
              <a:extLst>
                <a:ext uri="{FF2B5EF4-FFF2-40B4-BE49-F238E27FC236}">
                  <a16:creationId xmlns:a16="http://schemas.microsoft.com/office/drawing/2014/main" id="{22FCA4F9-826F-46CC-97AA-E951F199A679}"/>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Isosceles Triangle 86">
              <a:extLst>
                <a:ext uri="{FF2B5EF4-FFF2-40B4-BE49-F238E27FC236}">
                  <a16:creationId xmlns:a16="http://schemas.microsoft.com/office/drawing/2014/main" id="{96E65488-263B-49DE-A257-2F1775214773}"/>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1028" name="Picture 4" descr="Image result for oak acorn">
            <a:extLst>
              <a:ext uri="{FF2B5EF4-FFF2-40B4-BE49-F238E27FC236}">
                <a16:creationId xmlns:a16="http://schemas.microsoft.com/office/drawing/2014/main" id="{2E557996-BB0A-45A0-9799-C3428C10DC85}"/>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4" b="2422"/>
          <a:stretch/>
        </p:blipFill>
        <p:spPr bwMode="auto">
          <a:xfrm>
            <a:off x="448733" y="6375"/>
            <a:ext cx="3517876" cy="2282808"/>
          </a:xfrm>
          <a:custGeom>
            <a:avLst/>
            <a:gdLst>
              <a:gd name="connsiteX0" fmla="*/ 339471 w 3517876"/>
              <a:gd name="connsiteY0" fmla="*/ 0 h 2282818"/>
              <a:gd name="connsiteX1" fmla="*/ 3517876 w 3517876"/>
              <a:gd name="connsiteY1" fmla="*/ 0 h 2282818"/>
              <a:gd name="connsiteX2" fmla="*/ 3471247 w 3517876"/>
              <a:gd name="connsiteY2" fmla="*/ 312174 h 2282818"/>
              <a:gd name="connsiteX3" fmla="*/ 3471133 w 3517876"/>
              <a:gd name="connsiteY3" fmla="*/ 312174 h 2282818"/>
              <a:gd name="connsiteX4" fmla="*/ 3176778 w 3517876"/>
              <a:gd name="connsiteY4" fmla="*/ 2282818 h 2282818"/>
              <a:gd name="connsiteX5" fmla="*/ 0 w 3517876"/>
              <a:gd name="connsiteY5" fmla="*/ 2282818 h 228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7876" h="2282818">
                <a:moveTo>
                  <a:pt x="339471" y="0"/>
                </a:moveTo>
                <a:lnTo>
                  <a:pt x="3517876" y="0"/>
                </a:lnTo>
                <a:lnTo>
                  <a:pt x="3471247" y="312174"/>
                </a:lnTo>
                <a:lnTo>
                  <a:pt x="3471133" y="312174"/>
                </a:lnTo>
                <a:lnTo>
                  <a:pt x="3176778" y="2282818"/>
                </a:lnTo>
                <a:lnTo>
                  <a:pt x="0" y="2282818"/>
                </a:lnTo>
                <a:close/>
              </a:path>
            </a:pathLst>
          </a:custGeom>
          <a:noFill/>
          <a:extLst>
            <a:ext uri="{909E8E84-426E-40DD-AFC4-6F175D3DCCD1}">
              <a14:hiddenFill xmlns:a14="http://schemas.microsoft.com/office/drawing/2010/main">
                <a:solidFill>
                  <a:srgbClr val="FFFFFF"/>
                </a:solidFill>
              </a14:hiddenFill>
            </a:ext>
          </a:extLst>
        </p:spPr>
      </p:pic>
      <p:pic>
        <p:nvPicPr>
          <p:cNvPr id="1032" name="Picture 8" descr="Image result for oak tree michigan">
            <a:extLst>
              <a:ext uri="{FF2B5EF4-FFF2-40B4-BE49-F238E27FC236}">
                <a16:creationId xmlns:a16="http://schemas.microsoft.com/office/drawing/2014/main" id="{0F1B723C-0FFC-49C1-95A5-0B3667825A61}"/>
              </a:ext>
            </a:extLst>
          </p:cNvPr>
          <p:cNvPicPr>
            <a:picLocks noChangeAspect="1" noChangeArrowheads="1"/>
          </p:cNvPicPr>
          <p:nvPr/>
        </p:nvPicPr>
        <p:blipFill rotWithShape="1">
          <a:blip r:embed="rId4" cstate="print">
            <a:alphaModFix/>
            <a:extLst>
              <a:ext uri="{28A0092B-C50C-407E-A947-70E740481C1C}">
                <a14:useLocalDpi xmlns:a14="http://schemas.microsoft.com/office/drawing/2010/main" val="0"/>
              </a:ext>
            </a:extLst>
          </a:blip>
          <a:srcRect t="2703" r="-1" b="13572"/>
          <a:stretch/>
        </p:blipFill>
        <p:spPr bwMode="auto">
          <a:xfrm>
            <a:off x="169666" y="2289183"/>
            <a:ext cx="3514822" cy="2273270"/>
          </a:xfrm>
          <a:custGeom>
            <a:avLst/>
            <a:gdLst>
              <a:gd name="connsiteX0" fmla="*/ 338051 w 3514822"/>
              <a:gd name="connsiteY0" fmla="*/ 0 h 2273270"/>
              <a:gd name="connsiteX1" fmla="*/ 3514822 w 3514822"/>
              <a:gd name="connsiteY1" fmla="*/ 0 h 2273270"/>
              <a:gd name="connsiteX2" fmla="*/ 3175264 w 3514822"/>
              <a:gd name="connsiteY2" fmla="*/ 2273270 h 2273270"/>
              <a:gd name="connsiteX3" fmla="*/ 0 w 3514822"/>
              <a:gd name="connsiteY3" fmla="*/ 2273270 h 2273270"/>
            </a:gdLst>
            <a:ahLst/>
            <a:cxnLst>
              <a:cxn ang="0">
                <a:pos x="connsiteX0" y="connsiteY0"/>
              </a:cxn>
              <a:cxn ang="0">
                <a:pos x="connsiteX1" y="connsiteY1"/>
              </a:cxn>
              <a:cxn ang="0">
                <a:pos x="connsiteX2" y="connsiteY2"/>
              </a:cxn>
              <a:cxn ang="0">
                <a:pos x="connsiteX3" y="connsiteY3"/>
              </a:cxn>
            </a:cxnLst>
            <a:rect l="l" t="t" r="r" b="b"/>
            <a:pathLst>
              <a:path w="3514822" h="2273270">
                <a:moveTo>
                  <a:pt x="338051" y="0"/>
                </a:moveTo>
                <a:lnTo>
                  <a:pt x="3514822" y="0"/>
                </a:lnTo>
                <a:lnTo>
                  <a:pt x="3175264" y="2273270"/>
                </a:lnTo>
                <a:lnTo>
                  <a:pt x="0" y="2273270"/>
                </a:ln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This high quality site is dominated by northern red oak">
            <a:extLst>
              <a:ext uri="{FF2B5EF4-FFF2-40B4-BE49-F238E27FC236}">
                <a16:creationId xmlns:a16="http://schemas.microsoft.com/office/drawing/2014/main" id="{AEA4B67E-967F-4FCC-B265-3C9F2B47B1A0}"/>
              </a:ext>
            </a:extLst>
          </p:cNvPr>
          <p:cNvPicPr>
            <a:picLocks noChangeAspect="1" noChangeArrowheads="1"/>
          </p:cNvPicPr>
          <p:nvPr/>
        </p:nvPicPr>
        <p:blipFill rotWithShape="1">
          <a:blip r:embed="rId5">
            <a:alphaModFix/>
            <a:extLst>
              <a:ext uri="{28A0092B-C50C-407E-A947-70E740481C1C}">
                <a14:useLocalDpi xmlns:a14="http://schemas.microsoft.com/office/drawing/2010/main" val="0"/>
              </a:ext>
            </a:extLst>
          </a:blip>
          <a:srcRect l="-1" t="1726" r="2" b="19031"/>
          <a:stretch/>
        </p:blipFill>
        <p:spPr bwMode="auto">
          <a:xfrm>
            <a:off x="-13810" y="4568818"/>
            <a:ext cx="3355848" cy="2282960"/>
          </a:xfrm>
          <a:custGeom>
            <a:avLst/>
            <a:gdLst>
              <a:gd name="connsiteX0" fmla="*/ 180299 w 3355563"/>
              <a:gd name="connsiteY0" fmla="*/ 0 h 2292364"/>
              <a:gd name="connsiteX1" fmla="*/ 3355563 w 3355563"/>
              <a:gd name="connsiteY1" fmla="*/ 0 h 2292364"/>
              <a:gd name="connsiteX2" fmla="*/ 3013153 w 3355563"/>
              <a:gd name="connsiteY2" fmla="*/ 2292364 h 2292364"/>
              <a:gd name="connsiteX3" fmla="*/ 0 w 3355563"/>
              <a:gd name="connsiteY3" fmla="*/ 2292364 h 2292364"/>
              <a:gd name="connsiteX4" fmla="*/ 0 w 3355563"/>
              <a:gd name="connsiteY4" fmla="*/ 1212444 h 2292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5563" h="2292364">
                <a:moveTo>
                  <a:pt x="180299" y="0"/>
                </a:moveTo>
                <a:lnTo>
                  <a:pt x="3355563" y="0"/>
                </a:lnTo>
                <a:lnTo>
                  <a:pt x="3013153" y="2292364"/>
                </a:lnTo>
                <a:lnTo>
                  <a:pt x="0" y="2292364"/>
                </a:lnTo>
                <a:lnTo>
                  <a:pt x="0" y="1212444"/>
                </a:lnTo>
                <a:close/>
              </a:path>
            </a:pathLst>
          </a:custGeom>
          <a:noFill/>
          <a:extLst>
            <a:ext uri="{909E8E84-426E-40DD-AFC4-6F175D3DCCD1}">
              <a14:hiddenFill xmlns:a14="http://schemas.microsoft.com/office/drawing/2010/main">
                <a:solidFill>
                  <a:srgbClr val="FFFFFF"/>
                </a:solidFill>
              </a14:hiddenFill>
            </a:ext>
          </a:extLst>
        </p:spPr>
      </p:pic>
      <p:sp>
        <p:nvSpPr>
          <p:cNvPr id="89" name="Isosceles Triangle 30">
            <a:extLst>
              <a:ext uri="{FF2B5EF4-FFF2-40B4-BE49-F238E27FC236}">
                <a16:creationId xmlns:a16="http://schemas.microsoft.com/office/drawing/2014/main" id="{FD076C4F-CB47-4A2D-95A1-9D5E3C2B768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634"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91" name="Straight Connector 90">
            <a:extLst>
              <a:ext uri="{FF2B5EF4-FFF2-40B4-BE49-F238E27FC236}">
                <a16:creationId xmlns:a16="http://schemas.microsoft.com/office/drawing/2014/main" id="{EEAF915B-5344-46DC-8097-7DAF0627744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232" y="2282818"/>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0B738F4-B505-468D-996C-FEC3D1CA103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2696" y="4565636"/>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5" name="Isosceles Triangle 30">
            <a:extLst>
              <a:ext uri="{FF2B5EF4-FFF2-40B4-BE49-F238E27FC236}">
                <a16:creationId xmlns:a16="http://schemas.microsoft.com/office/drawing/2014/main" id="{6F953D60-C1AF-4BFA-9B22-BFE8F0BA1D3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Content Placeholder 5">
            <a:extLst>
              <a:ext uri="{FF2B5EF4-FFF2-40B4-BE49-F238E27FC236}">
                <a16:creationId xmlns:a16="http://schemas.microsoft.com/office/drawing/2014/main" id="{DF9D54E0-A46B-492E-951D-F73482694E60}"/>
              </a:ext>
            </a:extLst>
          </p:cNvPr>
          <p:cNvSpPr>
            <a:spLocks noGrp="1"/>
          </p:cNvSpPr>
          <p:nvPr>
            <p:ph sz="half" idx="1"/>
          </p:nvPr>
        </p:nvSpPr>
        <p:spPr>
          <a:xfrm>
            <a:off x="4082326" y="1098826"/>
            <a:ext cx="5903923" cy="4982081"/>
          </a:xfrm>
        </p:spPr>
        <p:txBody>
          <a:bodyPr vert="horz" lIns="91440" tIns="45720" rIns="91440" bIns="45720" rtlCol="0">
            <a:normAutofit lnSpcReduction="10000"/>
          </a:bodyPr>
          <a:lstStyle/>
          <a:p>
            <a:pPr marL="0" indent="0">
              <a:buNone/>
            </a:pPr>
            <a:r>
              <a:rPr lang="en-US" sz="3600" dirty="0">
                <a:solidFill>
                  <a:schemeClr val="accent2">
                    <a:lumMod val="75000"/>
                  </a:schemeClr>
                </a:solidFill>
              </a:rPr>
              <a:t>Presentation Outline</a:t>
            </a:r>
            <a:r>
              <a:rPr lang="en-US" sz="2800" dirty="0">
                <a:solidFill>
                  <a:schemeClr val="accent2">
                    <a:lumMod val="75000"/>
                  </a:schemeClr>
                </a:solidFill>
              </a:rPr>
              <a:t>:</a:t>
            </a:r>
          </a:p>
          <a:p>
            <a:pPr marL="341313" indent="-111125"/>
            <a:r>
              <a:rPr lang="en-US" sz="2800" dirty="0">
                <a:solidFill>
                  <a:schemeClr val="accent2">
                    <a:lumMod val="75000"/>
                  </a:schemeClr>
                </a:solidFill>
              </a:rPr>
              <a:t> Why Are Oak Trees Important?</a:t>
            </a:r>
          </a:p>
          <a:p>
            <a:pPr marL="341313" indent="-111125"/>
            <a:r>
              <a:rPr lang="en-US" sz="2800" dirty="0">
                <a:solidFill>
                  <a:schemeClr val="accent2">
                    <a:lumMod val="75000"/>
                  </a:schemeClr>
                </a:solidFill>
              </a:rPr>
              <a:t> Oak Wilt Fungus</a:t>
            </a:r>
          </a:p>
          <a:p>
            <a:pPr marL="341313" indent="-111125"/>
            <a:r>
              <a:rPr lang="en-US" sz="2800" dirty="0">
                <a:solidFill>
                  <a:schemeClr val="accent2">
                    <a:lumMod val="75000"/>
                  </a:schemeClr>
                </a:solidFill>
              </a:rPr>
              <a:t> Oak Decline</a:t>
            </a:r>
          </a:p>
          <a:p>
            <a:pPr marL="341313" indent="-111125"/>
            <a:r>
              <a:rPr lang="en-US" sz="2800" dirty="0">
                <a:solidFill>
                  <a:schemeClr val="accent2">
                    <a:lumMod val="75000"/>
                  </a:schemeClr>
                </a:solidFill>
              </a:rPr>
              <a:t> Research Goals</a:t>
            </a:r>
          </a:p>
          <a:p>
            <a:pPr marL="341313" indent="-111125"/>
            <a:r>
              <a:rPr lang="en-US" sz="2800" dirty="0">
                <a:solidFill>
                  <a:schemeClr val="accent2">
                    <a:lumMod val="75000"/>
                  </a:schemeClr>
                </a:solidFill>
              </a:rPr>
              <a:t> Previous Research </a:t>
            </a:r>
          </a:p>
          <a:p>
            <a:pPr marL="341313" indent="-111125"/>
            <a:r>
              <a:rPr lang="en-US" sz="2800" dirty="0">
                <a:solidFill>
                  <a:schemeClr val="accent2">
                    <a:lumMod val="75000"/>
                  </a:schemeClr>
                </a:solidFill>
              </a:rPr>
              <a:t> Data</a:t>
            </a:r>
          </a:p>
          <a:p>
            <a:pPr marL="341313" indent="-111125"/>
            <a:r>
              <a:rPr lang="en-US" sz="2800" dirty="0">
                <a:solidFill>
                  <a:schemeClr val="accent2">
                    <a:lumMod val="75000"/>
                  </a:schemeClr>
                </a:solidFill>
              </a:rPr>
              <a:t> Workflow &amp; Methodology</a:t>
            </a:r>
          </a:p>
          <a:p>
            <a:pPr marL="341313" indent="-111125"/>
            <a:r>
              <a:rPr lang="en-US" sz="2800" dirty="0">
                <a:solidFill>
                  <a:schemeClr val="accent2">
                    <a:lumMod val="75000"/>
                  </a:schemeClr>
                </a:solidFill>
              </a:rPr>
              <a:t> Outputs &amp; Results</a:t>
            </a:r>
          </a:p>
          <a:p>
            <a:pPr marL="341313" indent="-111125"/>
            <a:endParaRPr lang="en-US" sz="2800" dirty="0"/>
          </a:p>
          <a:p>
            <a:pPr marL="341313" indent="-111125"/>
            <a:endParaRPr lang="en-US" sz="2800" dirty="0"/>
          </a:p>
          <a:p>
            <a:pPr marL="341313" indent="-111125"/>
            <a:endParaRPr lang="en-US" sz="2800" dirty="0"/>
          </a:p>
          <a:p>
            <a:pPr marL="0" indent="0"/>
            <a:endParaRPr lang="en-US" sz="2800" dirty="0"/>
          </a:p>
        </p:txBody>
      </p:sp>
    </p:spTree>
    <p:extLst>
      <p:ext uri="{BB962C8B-B14F-4D97-AF65-F5344CB8AC3E}">
        <p14:creationId xmlns:p14="http://schemas.microsoft.com/office/powerpoint/2010/main" val="1156678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4" descr="When Do Acorns Fall Off of Oak Trees?">
            <a:extLst>
              <a:ext uri="{FF2B5EF4-FFF2-40B4-BE49-F238E27FC236}">
                <a16:creationId xmlns:a16="http://schemas.microsoft.com/office/drawing/2014/main" id="{DFDFBEBA-4714-4FCE-9ECA-20F5D94CD774}"/>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13319" b="2"/>
          <a:stretch/>
        </p:blipFill>
        <p:spPr bwMode="auto">
          <a:xfrm>
            <a:off x="509136" y="10"/>
            <a:ext cx="3517876" cy="2282808"/>
          </a:xfrm>
          <a:custGeom>
            <a:avLst/>
            <a:gdLst>
              <a:gd name="connsiteX0" fmla="*/ 339471 w 3517876"/>
              <a:gd name="connsiteY0" fmla="*/ 0 h 2282818"/>
              <a:gd name="connsiteX1" fmla="*/ 3517876 w 3517876"/>
              <a:gd name="connsiteY1" fmla="*/ 0 h 2282818"/>
              <a:gd name="connsiteX2" fmla="*/ 3471247 w 3517876"/>
              <a:gd name="connsiteY2" fmla="*/ 312174 h 2282818"/>
              <a:gd name="connsiteX3" fmla="*/ 3471133 w 3517876"/>
              <a:gd name="connsiteY3" fmla="*/ 312174 h 2282818"/>
              <a:gd name="connsiteX4" fmla="*/ 3176778 w 3517876"/>
              <a:gd name="connsiteY4" fmla="*/ 2282818 h 2282818"/>
              <a:gd name="connsiteX5" fmla="*/ 0 w 3517876"/>
              <a:gd name="connsiteY5" fmla="*/ 2282818 h 228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7876" h="2282818">
                <a:moveTo>
                  <a:pt x="339471" y="0"/>
                </a:moveTo>
                <a:lnTo>
                  <a:pt x="3517876" y="0"/>
                </a:lnTo>
                <a:lnTo>
                  <a:pt x="3471247" y="312174"/>
                </a:lnTo>
                <a:lnTo>
                  <a:pt x="3471133" y="312174"/>
                </a:lnTo>
                <a:lnTo>
                  <a:pt x="3176778" y="2282818"/>
                </a:lnTo>
                <a:lnTo>
                  <a:pt x="0" y="2282818"/>
                </a:lnTo>
                <a:close/>
              </a:path>
            </a:pathLst>
          </a:custGeom>
          <a:noFill/>
          <a:extLst>
            <a:ext uri="{909E8E84-426E-40DD-AFC4-6F175D3DCCD1}">
              <a14:hiddenFill xmlns:a14="http://schemas.microsoft.com/office/drawing/2010/main">
                <a:solidFill>
                  <a:srgbClr val="FFFFFF"/>
                </a:solidFill>
              </a14:hiddenFill>
            </a:ext>
          </a:extLst>
        </p:spPr>
      </p:pic>
      <p:pic>
        <p:nvPicPr>
          <p:cNvPr id="3078" name="Picture 6" descr="Image result for urban oak tree">
            <a:extLst>
              <a:ext uri="{FF2B5EF4-FFF2-40B4-BE49-F238E27FC236}">
                <a16:creationId xmlns:a16="http://schemas.microsoft.com/office/drawing/2014/main" id="{2EDA308C-A07E-4FEC-ABF8-B6087A33D2CF}"/>
              </a:ext>
            </a:extLst>
          </p:cNvPr>
          <p:cNvPicPr>
            <a:picLocks noChangeAspect="1" noChangeArrowheads="1"/>
          </p:cNvPicPr>
          <p:nvPr/>
        </p:nvPicPr>
        <p:blipFill rotWithShape="1">
          <a:blip r:embed="rId4" cstate="print">
            <a:alphaModFix/>
            <a:extLst>
              <a:ext uri="{28A0092B-C50C-407E-A947-70E740481C1C}">
                <a14:useLocalDpi xmlns:a14="http://schemas.microsoft.com/office/drawing/2010/main" val="0"/>
              </a:ext>
            </a:extLst>
          </a:blip>
          <a:srcRect t="2387" r="-1" b="718"/>
          <a:stretch/>
        </p:blipFill>
        <p:spPr bwMode="auto">
          <a:xfrm>
            <a:off x="169666" y="2289183"/>
            <a:ext cx="3514822" cy="2273270"/>
          </a:xfrm>
          <a:custGeom>
            <a:avLst/>
            <a:gdLst>
              <a:gd name="connsiteX0" fmla="*/ 338051 w 3514822"/>
              <a:gd name="connsiteY0" fmla="*/ 0 h 2273270"/>
              <a:gd name="connsiteX1" fmla="*/ 3514822 w 3514822"/>
              <a:gd name="connsiteY1" fmla="*/ 0 h 2273270"/>
              <a:gd name="connsiteX2" fmla="*/ 3175264 w 3514822"/>
              <a:gd name="connsiteY2" fmla="*/ 2273270 h 2273270"/>
              <a:gd name="connsiteX3" fmla="*/ 0 w 3514822"/>
              <a:gd name="connsiteY3" fmla="*/ 2273270 h 2273270"/>
            </a:gdLst>
            <a:ahLst/>
            <a:cxnLst>
              <a:cxn ang="0">
                <a:pos x="connsiteX0" y="connsiteY0"/>
              </a:cxn>
              <a:cxn ang="0">
                <a:pos x="connsiteX1" y="connsiteY1"/>
              </a:cxn>
              <a:cxn ang="0">
                <a:pos x="connsiteX2" y="connsiteY2"/>
              </a:cxn>
              <a:cxn ang="0">
                <a:pos x="connsiteX3" y="connsiteY3"/>
              </a:cxn>
            </a:cxnLst>
            <a:rect l="l" t="t" r="r" b="b"/>
            <a:pathLst>
              <a:path w="3514822" h="2273270">
                <a:moveTo>
                  <a:pt x="338051" y="0"/>
                </a:moveTo>
                <a:lnTo>
                  <a:pt x="3514822" y="0"/>
                </a:lnTo>
                <a:lnTo>
                  <a:pt x="3175264" y="2273270"/>
                </a:lnTo>
                <a:lnTo>
                  <a:pt x="0" y="2273270"/>
                </a:lnTo>
                <a:close/>
              </a:path>
            </a:pathLst>
          </a:custGeom>
          <a:noFill/>
          <a:extLst>
            <a:ext uri="{909E8E84-426E-40DD-AFC4-6F175D3DCCD1}">
              <a14:hiddenFill xmlns:a14="http://schemas.microsoft.com/office/drawing/2010/main">
                <a:solidFill>
                  <a:srgbClr val="FFFFFF"/>
                </a:solidFill>
              </a14:hiddenFill>
            </a:ext>
          </a:extLst>
        </p:spPr>
      </p:pic>
      <p:pic>
        <p:nvPicPr>
          <p:cNvPr id="3074" name="Picture 2" descr="d">
            <a:extLst>
              <a:ext uri="{FF2B5EF4-FFF2-40B4-BE49-F238E27FC236}">
                <a16:creationId xmlns:a16="http://schemas.microsoft.com/office/drawing/2014/main" id="{81D82CFD-739A-454C-B5A8-27D778552186}"/>
              </a:ext>
            </a:extLst>
          </p:cNvPr>
          <p:cNvPicPr>
            <a:picLocks noChangeAspect="1" noChangeArrowheads="1"/>
          </p:cNvPicPr>
          <p:nvPr/>
        </p:nvPicPr>
        <p:blipFill rotWithShape="1">
          <a:blip r:embed="rId5">
            <a:alphaModFix/>
            <a:extLst>
              <a:ext uri="{28A0092B-C50C-407E-A947-70E740481C1C}">
                <a14:useLocalDpi xmlns:a14="http://schemas.microsoft.com/office/drawing/2010/main" val="0"/>
              </a:ext>
            </a:extLst>
          </a:blip>
          <a:srcRect t="1069" r="1" b="15366"/>
          <a:stretch/>
        </p:blipFill>
        <p:spPr bwMode="auto">
          <a:xfrm>
            <a:off x="-10633" y="4565636"/>
            <a:ext cx="3355563" cy="2292364"/>
          </a:xfrm>
          <a:custGeom>
            <a:avLst/>
            <a:gdLst>
              <a:gd name="connsiteX0" fmla="*/ 180299 w 3355563"/>
              <a:gd name="connsiteY0" fmla="*/ 0 h 2292364"/>
              <a:gd name="connsiteX1" fmla="*/ 3355563 w 3355563"/>
              <a:gd name="connsiteY1" fmla="*/ 0 h 2292364"/>
              <a:gd name="connsiteX2" fmla="*/ 3013153 w 3355563"/>
              <a:gd name="connsiteY2" fmla="*/ 2292364 h 2292364"/>
              <a:gd name="connsiteX3" fmla="*/ 0 w 3355563"/>
              <a:gd name="connsiteY3" fmla="*/ 2292364 h 2292364"/>
              <a:gd name="connsiteX4" fmla="*/ 0 w 3355563"/>
              <a:gd name="connsiteY4" fmla="*/ 1212444 h 2292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5563" h="2292364">
                <a:moveTo>
                  <a:pt x="180299" y="0"/>
                </a:moveTo>
                <a:lnTo>
                  <a:pt x="3355563" y="0"/>
                </a:lnTo>
                <a:lnTo>
                  <a:pt x="3013153" y="2292364"/>
                </a:lnTo>
                <a:lnTo>
                  <a:pt x="0" y="2292364"/>
                </a:lnTo>
                <a:lnTo>
                  <a:pt x="0" y="1212444"/>
                </a:lnTo>
                <a:close/>
              </a:path>
            </a:pathLst>
          </a:custGeom>
          <a:noFill/>
          <a:extLst>
            <a:ext uri="{909E8E84-426E-40DD-AFC4-6F175D3DCCD1}">
              <a14:hiddenFill xmlns:a14="http://schemas.microsoft.com/office/drawing/2010/main">
                <a:solidFill>
                  <a:srgbClr val="FFFFFF"/>
                </a:solidFill>
              </a14:hiddenFill>
            </a:ext>
          </a:extLst>
        </p:spPr>
      </p:pic>
      <p:sp>
        <p:nvSpPr>
          <p:cNvPr id="75" name="Isosceles Triangle 30">
            <a:extLst>
              <a:ext uri="{FF2B5EF4-FFF2-40B4-BE49-F238E27FC236}">
                <a16:creationId xmlns:a16="http://schemas.microsoft.com/office/drawing/2014/main" id="{FD076C4F-CB47-4A2D-95A1-9D5E3C2B768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634"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77" name="Straight Connector 76">
            <a:extLst>
              <a:ext uri="{FF2B5EF4-FFF2-40B4-BE49-F238E27FC236}">
                <a16:creationId xmlns:a16="http://schemas.microsoft.com/office/drawing/2014/main" id="{EEAF915B-5344-46DC-8097-7DAF0627744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232" y="2282818"/>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70B738F4-B505-468D-996C-FEC3D1CA103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2696" y="4565636"/>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1" name="Isosceles Triangle 30">
            <a:extLst>
              <a:ext uri="{FF2B5EF4-FFF2-40B4-BE49-F238E27FC236}">
                <a16:creationId xmlns:a16="http://schemas.microsoft.com/office/drawing/2014/main" id="{6F953D60-C1AF-4BFA-9B22-BFE8F0BA1D3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159225" y="609600"/>
            <a:ext cx="5114776" cy="1320800"/>
          </a:xfrm>
        </p:spPr>
        <p:txBody>
          <a:bodyPr>
            <a:normAutofit/>
          </a:bodyPr>
          <a:lstStyle/>
          <a:p>
            <a:r>
              <a:rPr lang="en-US" dirty="0">
                <a:solidFill>
                  <a:schemeClr val="accent2">
                    <a:lumMod val="75000"/>
                  </a:schemeClr>
                </a:solidFill>
              </a:rPr>
              <a:t>Oak Trees Benefits</a:t>
            </a:r>
          </a:p>
        </p:txBody>
      </p:sp>
      <p:sp>
        <p:nvSpPr>
          <p:cNvPr id="3" name="Content Placeholder 2"/>
          <p:cNvSpPr>
            <a:spLocks noGrp="1"/>
          </p:cNvSpPr>
          <p:nvPr>
            <p:ph idx="1"/>
          </p:nvPr>
        </p:nvSpPr>
        <p:spPr>
          <a:xfrm>
            <a:off x="2760415" y="1307322"/>
            <a:ext cx="7725785" cy="5666154"/>
          </a:xfrm>
        </p:spPr>
        <p:txBody>
          <a:bodyPr>
            <a:normAutofit fontScale="92500" lnSpcReduction="10000"/>
          </a:bodyPr>
          <a:lstStyle/>
          <a:p>
            <a:pPr marL="0" indent="0">
              <a:buNone/>
            </a:pPr>
            <a:endParaRPr lang="en-US" dirty="0">
              <a:solidFill>
                <a:schemeClr val="accent2">
                  <a:lumMod val="75000"/>
                </a:schemeClr>
              </a:solidFill>
            </a:endParaRPr>
          </a:p>
          <a:p>
            <a:pPr marL="974725" indent="228600"/>
            <a:r>
              <a:rPr lang="en-US" sz="2400" dirty="0">
                <a:solidFill>
                  <a:schemeClr val="accent2">
                    <a:lumMod val="75000"/>
                  </a:schemeClr>
                </a:solidFill>
              </a:rPr>
              <a:t>Food and Habitat for Wildlife</a:t>
            </a:r>
          </a:p>
          <a:p>
            <a:endParaRPr lang="en-US" sz="2400" dirty="0">
              <a:solidFill>
                <a:schemeClr val="accent2">
                  <a:lumMod val="75000"/>
                </a:schemeClr>
              </a:solidFill>
            </a:endParaRPr>
          </a:p>
          <a:p>
            <a:endParaRPr lang="en-US" sz="2400" dirty="0">
              <a:solidFill>
                <a:schemeClr val="accent2">
                  <a:lumMod val="75000"/>
                </a:schemeClr>
              </a:solidFill>
            </a:endParaRPr>
          </a:p>
          <a:p>
            <a:endParaRPr lang="en-US" sz="2400" dirty="0">
              <a:solidFill>
                <a:schemeClr val="accent2">
                  <a:lumMod val="75000"/>
                </a:schemeClr>
              </a:solidFill>
            </a:endParaRPr>
          </a:p>
          <a:p>
            <a:pPr marL="0" indent="0">
              <a:buNone/>
            </a:pPr>
            <a:endParaRPr lang="en-US" sz="2400" dirty="0">
              <a:solidFill>
                <a:schemeClr val="accent2">
                  <a:lumMod val="75000"/>
                </a:schemeClr>
              </a:solidFill>
            </a:endParaRPr>
          </a:p>
          <a:p>
            <a:pPr marL="625475" indent="228600"/>
            <a:r>
              <a:rPr lang="en-US" sz="2400" dirty="0">
                <a:solidFill>
                  <a:schemeClr val="accent2">
                    <a:lumMod val="75000"/>
                  </a:schemeClr>
                </a:solidFill>
              </a:rPr>
              <a:t>Urban Landscapes</a:t>
            </a:r>
          </a:p>
          <a:p>
            <a:pPr marL="0" indent="0">
              <a:buNone/>
            </a:pPr>
            <a:endParaRPr lang="en-US" sz="2400" dirty="0">
              <a:solidFill>
                <a:schemeClr val="accent2">
                  <a:lumMod val="75000"/>
                </a:schemeClr>
              </a:solidFill>
            </a:endParaRPr>
          </a:p>
          <a:p>
            <a:pPr marL="0" indent="0">
              <a:buNone/>
            </a:pPr>
            <a:endParaRPr lang="en-US" sz="2400" dirty="0">
              <a:solidFill>
                <a:schemeClr val="accent2">
                  <a:lumMod val="75000"/>
                </a:schemeClr>
              </a:solidFill>
            </a:endParaRPr>
          </a:p>
          <a:p>
            <a:pPr marL="0" indent="0">
              <a:buNone/>
            </a:pPr>
            <a:endParaRPr lang="en-US" sz="2400" dirty="0">
              <a:solidFill>
                <a:schemeClr val="accent2">
                  <a:lumMod val="75000"/>
                </a:schemeClr>
              </a:solidFill>
            </a:endParaRPr>
          </a:p>
          <a:p>
            <a:pPr marL="0" indent="0">
              <a:buNone/>
            </a:pPr>
            <a:endParaRPr lang="en-US" sz="2400" dirty="0">
              <a:solidFill>
                <a:schemeClr val="accent2">
                  <a:lumMod val="75000"/>
                </a:schemeClr>
              </a:solidFill>
            </a:endParaRPr>
          </a:p>
          <a:p>
            <a:pPr marL="0" indent="0">
              <a:buNone/>
            </a:pPr>
            <a:endParaRPr lang="en-US" sz="2400" dirty="0">
              <a:solidFill>
                <a:schemeClr val="accent2">
                  <a:lumMod val="75000"/>
                </a:schemeClr>
              </a:solidFill>
            </a:endParaRPr>
          </a:p>
          <a:p>
            <a:pPr marL="457200" indent="-228600"/>
            <a:r>
              <a:rPr lang="en-US" sz="2400" dirty="0">
                <a:solidFill>
                  <a:schemeClr val="accent2">
                    <a:lumMod val="75000"/>
                  </a:schemeClr>
                </a:solidFill>
              </a:rPr>
              <a:t>Timber Sales</a:t>
            </a:r>
          </a:p>
        </p:txBody>
      </p:sp>
    </p:spTree>
    <p:extLst>
      <p:ext uri="{BB962C8B-B14F-4D97-AF65-F5344CB8AC3E}">
        <p14:creationId xmlns:p14="http://schemas.microsoft.com/office/powerpoint/2010/main" val="423809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2" name="Group 191">
            <a:extLst>
              <a:ext uri="{FF2B5EF4-FFF2-40B4-BE49-F238E27FC236}">
                <a16:creationId xmlns:a16="http://schemas.microsoft.com/office/drawing/2014/main" id="{4098A4C6-4FFB-4EF4-8317-8110224DBB67}"/>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93" name="Straight Connector 192">
              <a:extLst>
                <a:ext uri="{FF2B5EF4-FFF2-40B4-BE49-F238E27FC236}">
                  <a16:creationId xmlns:a16="http://schemas.microsoft.com/office/drawing/2014/main" id="{4A415072-93F3-4FDA-96B8-7DFD2874C5DD}"/>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4" name="Straight Connector 193">
              <a:extLst>
                <a:ext uri="{FF2B5EF4-FFF2-40B4-BE49-F238E27FC236}">
                  <a16:creationId xmlns:a16="http://schemas.microsoft.com/office/drawing/2014/main" id="{D8C2D828-7FBF-4467-B527-793E0E978C22}"/>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95" name="Rectangle 23">
              <a:extLst>
                <a:ext uri="{FF2B5EF4-FFF2-40B4-BE49-F238E27FC236}">
                  <a16:creationId xmlns:a16="http://schemas.microsoft.com/office/drawing/2014/main" id="{B9D10F1D-AB99-42AD-8720-CDF3499591BB}"/>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6" name="Rectangle 25">
              <a:extLst>
                <a:ext uri="{FF2B5EF4-FFF2-40B4-BE49-F238E27FC236}">
                  <a16:creationId xmlns:a16="http://schemas.microsoft.com/office/drawing/2014/main" id="{5BF01F05-8464-452A-A278-4A40757B6573}"/>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7" name="Isosceles Triangle 196">
              <a:extLst>
                <a:ext uri="{FF2B5EF4-FFF2-40B4-BE49-F238E27FC236}">
                  <a16:creationId xmlns:a16="http://schemas.microsoft.com/office/drawing/2014/main" id="{FBCC0363-6CA5-4B64-A66F-478732557508}"/>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8" name="Rectangle 27">
              <a:extLst>
                <a:ext uri="{FF2B5EF4-FFF2-40B4-BE49-F238E27FC236}">
                  <a16:creationId xmlns:a16="http://schemas.microsoft.com/office/drawing/2014/main" id="{CBACBAB2-7577-4339-B610-7245E449D375}"/>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9" name="Rectangle 28">
              <a:extLst>
                <a:ext uri="{FF2B5EF4-FFF2-40B4-BE49-F238E27FC236}">
                  <a16:creationId xmlns:a16="http://schemas.microsoft.com/office/drawing/2014/main" id="{DFCB19D4-D4D4-4AFD-9ECC-A6D0E4AE215B}"/>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0" name="Rectangle 29">
              <a:extLst>
                <a:ext uri="{FF2B5EF4-FFF2-40B4-BE49-F238E27FC236}">
                  <a16:creationId xmlns:a16="http://schemas.microsoft.com/office/drawing/2014/main" id="{3B32E423-85B7-4B28-B5C3-AB63224A4670}"/>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1" name="Isosceles Triangle 200">
              <a:extLst>
                <a:ext uri="{FF2B5EF4-FFF2-40B4-BE49-F238E27FC236}">
                  <a16:creationId xmlns:a16="http://schemas.microsoft.com/office/drawing/2014/main" id="{3DC38A14-94ED-496F-851A-CA6A988988FE}"/>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2" name="Isosceles Triangle 201">
              <a:extLst>
                <a:ext uri="{FF2B5EF4-FFF2-40B4-BE49-F238E27FC236}">
                  <a16:creationId xmlns:a16="http://schemas.microsoft.com/office/drawing/2014/main" id="{14E862E4-F307-4A50-A3A9-0A79FD36D08F}"/>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7" name="Picture 8" descr="Image result for oak wilt pressure pads">
            <a:extLst>
              <a:ext uri="{FF2B5EF4-FFF2-40B4-BE49-F238E27FC236}">
                <a16:creationId xmlns:a16="http://schemas.microsoft.com/office/drawing/2014/main" id="{A48E2996-0F1E-4703-A645-F32EC6B7E37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10" r="5" b="5"/>
          <a:stretch/>
        </p:blipFill>
        <p:spPr bwMode="auto">
          <a:xfrm>
            <a:off x="998678" y="336384"/>
            <a:ext cx="2606040" cy="363502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dead oak grove from oak wilt">
            <a:extLst>
              <a:ext uri="{FF2B5EF4-FFF2-40B4-BE49-F238E27FC236}">
                <a16:creationId xmlns:a16="http://schemas.microsoft.com/office/drawing/2014/main" id="{517856B2-A5DD-47DC-B71E-901DB3057A3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167" r="23977" b="-2"/>
          <a:stretch/>
        </p:blipFill>
        <p:spPr bwMode="auto">
          <a:xfrm>
            <a:off x="3816004" y="336383"/>
            <a:ext cx="2606040" cy="363502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Related image">
            <a:extLst>
              <a:ext uri="{FF2B5EF4-FFF2-40B4-BE49-F238E27FC236}">
                <a16:creationId xmlns:a16="http://schemas.microsoft.com/office/drawing/2014/main" id="{F787669C-71F0-4C82-AD17-1FDD9625A9A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5690" r="16454" b="-2"/>
          <a:stretch/>
        </p:blipFill>
        <p:spPr bwMode="auto">
          <a:xfrm>
            <a:off x="6593989" y="336383"/>
            <a:ext cx="2606040" cy="36350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319723" y="4316258"/>
            <a:ext cx="5598602" cy="1563756"/>
          </a:xfrm>
        </p:spPr>
        <p:txBody>
          <a:bodyPr vert="horz" lIns="91440" tIns="45720" rIns="91440" bIns="45720" rtlCol="0" anchor="b">
            <a:normAutofit fontScale="90000"/>
          </a:bodyPr>
          <a:lstStyle/>
          <a:p>
            <a:pPr algn="ctr"/>
            <a:br>
              <a:rPr lang="en-US" sz="4800" dirty="0"/>
            </a:br>
            <a:br>
              <a:rPr lang="en-US" sz="4800" dirty="0"/>
            </a:br>
            <a:r>
              <a:rPr lang="en-US" sz="4000" dirty="0">
                <a:solidFill>
                  <a:schemeClr val="accent2">
                    <a:lumMod val="75000"/>
                  </a:schemeClr>
                </a:solidFill>
              </a:rPr>
              <a:t>Oak Wilt</a:t>
            </a:r>
            <a:br>
              <a:rPr lang="en-US" sz="4800" dirty="0">
                <a:solidFill>
                  <a:schemeClr val="accent2">
                    <a:lumMod val="75000"/>
                  </a:schemeClr>
                </a:solidFill>
              </a:rPr>
            </a:br>
            <a:r>
              <a:rPr lang="en-US" sz="2400" dirty="0">
                <a:solidFill>
                  <a:schemeClr val="accent2">
                    <a:lumMod val="75000"/>
                  </a:schemeClr>
                </a:solidFill>
              </a:rPr>
              <a:t>Ceratocystis </a:t>
            </a:r>
            <a:r>
              <a:rPr lang="en-US" sz="2400" dirty="0" err="1">
                <a:solidFill>
                  <a:schemeClr val="accent2">
                    <a:lumMod val="75000"/>
                  </a:schemeClr>
                </a:solidFill>
              </a:rPr>
              <a:t>fagacearum</a:t>
            </a:r>
            <a:r>
              <a:rPr lang="en-US" sz="2400" dirty="0">
                <a:solidFill>
                  <a:schemeClr val="accent2">
                    <a:lumMod val="75000"/>
                  </a:schemeClr>
                </a:solidFill>
              </a:rPr>
              <a:t> </a:t>
            </a:r>
            <a:br>
              <a:rPr lang="en-US" sz="4800" dirty="0"/>
            </a:br>
            <a:endParaRPr lang="en-US" sz="4800" dirty="0"/>
          </a:p>
        </p:txBody>
      </p:sp>
    </p:spTree>
    <p:extLst>
      <p:ext uri="{BB962C8B-B14F-4D97-AF65-F5344CB8AC3E}">
        <p14:creationId xmlns:p14="http://schemas.microsoft.com/office/powerpoint/2010/main" val="3711157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Image result for oak wilt beetles">
            <a:extLst>
              <a:ext uri="{FF2B5EF4-FFF2-40B4-BE49-F238E27FC236}">
                <a16:creationId xmlns:a16="http://schemas.microsoft.com/office/drawing/2014/main" id="{BD9294D6-EB1D-41EB-9F2C-482C3651193C}"/>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t="20897" r="4" b="13972"/>
          <a:stretch/>
        </p:blipFill>
        <p:spPr bwMode="auto">
          <a:xfrm>
            <a:off x="593649" y="10"/>
            <a:ext cx="3433363" cy="1714490"/>
          </a:xfrm>
          <a:custGeom>
            <a:avLst/>
            <a:gdLst>
              <a:gd name="connsiteX0" fmla="*/ 254958 w 3433363"/>
              <a:gd name="connsiteY0" fmla="*/ 0 h 1714500"/>
              <a:gd name="connsiteX1" fmla="*/ 3433363 w 3433363"/>
              <a:gd name="connsiteY1" fmla="*/ 0 h 1714500"/>
              <a:gd name="connsiteX2" fmla="*/ 3386734 w 3433363"/>
              <a:gd name="connsiteY2" fmla="*/ 312174 h 1714500"/>
              <a:gd name="connsiteX3" fmla="*/ 3386620 w 3433363"/>
              <a:gd name="connsiteY3" fmla="*/ 312174 h 1714500"/>
              <a:gd name="connsiteX4" fmla="*/ 3177155 w 3433363"/>
              <a:gd name="connsiteY4" fmla="*/ 1714500 h 1714500"/>
              <a:gd name="connsiteX5" fmla="*/ 0 w 3433363"/>
              <a:gd name="connsiteY5" fmla="*/ 171450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3363" h="1714500">
                <a:moveTo>
                  <a:pt x="254958" y="0"/>
                </a:moveTo>
                <a:lnTo>
                  <a:pt x="3433363" y="0"/>
                </a:lnTo>
                <a:lnTo>
                  <a:pt x="3386734" y="312174"/>
                </a:lnTo>
                <a:lnTo>
                  <a:pt x="3386620" y="312174"/>
                </a:lnTo>
                <a:lnTo>
                  <a:pt x="3177155" y="1714500"/>
                </a:lnTo>
                <a:lnTo>
                  <a:pt x="0" y="1714500"/>
                </a:lnTo>
                <a:close/>
              </a:path>
            </a:pathLst>
          </a:custGeom>
          <a:noFill/>
          <a:extLst>
            <a:ext uri="{909E8E84-426E-40DD-AFC4-6F175D3DCCD1}">
              <a14:hiddenFill xmlns:a14="http://schemas.microsoft.com/office/drawing/2010/main">
                <a:solidFill>
                  <a:srgbClr val="FFFFFF"/>
                </a:solidFill>
              </a14:hiddenFill>
            </a:ext>
          </a:extLst>
        </p:spPr>
      </p:pic>
      <p:pic>
        <p:nvPicPr>
          <p:cNvPr id="4" name="Picture 2" descr="Related image">
            <a:extLst>
              <a:ext uri="{FF2B5EF4-FFF2-40B4-BE49-F238E27FC236}">
                <a16:creationId xmlns:a16="http://schemas.microsoft.com/office/drawing/2014/main" id="{CE863307-EC21-4F9E-8908-6DB704C80CE5}"/>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t="8721" r="-3" b="29605"/>
          <a:stretch/>
        </p:blipFill>
        <p:spPr bwMode="auto">
          <a:xfrm>
            <a:off x="338691" y="1714500"/>
            <a:ext cx="3432113" cy="1714500"/>
          </a:xfrm>
          <a:custGeom>
            <a:avLst/>
            <a:gdLst>
              <a:gd name="connsiteX0" fmla="*/ 254958 w 3432113"/>
              <a:gd name="connsiteY0" fmla="*/ 0 h 1714500"/>
              <a:gd name="connsiteX1" fmla="*/ 3432113 w 3432113"/>
              <a:gd name="connsiteY1" fmla="*/ 0 h 1714500"/>
              <a:gd name="connsiteX2" fmla="*/ 3176018 w 3432113"/>
              <a:gd name="connsiteY2" fmla="*/ 1714500 h 1714500"/>
              <a:gd name="connsiteX3" fmla="*/ 0 w 3432113"/>
              <a:gd name="connsiteY3" fmla="*/ 1714500 h 1714500"/>
            </a:gdLst>
            <a:ahLst/>
            <a:cxnLst>
              <a:cxn ang="0">
                <a:pos x="connsiteX0" y="connsiteY0"/>
              </a:cxn>
              <a:cxn ang="0">
                <a:pos x="connsiteX1" y="connsiteY1"/>
              </a:cxn>
              <a:cxn ang="0">
                <a:pos x="connsiteX2" y="connsiteY2"/>
              </a:cxn>
              <a:cxn ang="0">
                <a:pos x="connsiteX3" y="connsiteY3"/>
              </a:cxn>
            </a:cxnLst>
            <a:rect l="l" t="t" r="r" b="b"/>
            <a:pathLst>
              <a:path w="3432113" h="1714500">
                <a:moveTo>
                  <a:pt x="254958" y="0"/>
                </a:moveTo>
                <a:lnTo>
                  <a:pt x="3432113" y="0"/>
                </a:lnTo>
                <a:lnTo>
                  <a:pt x="3176018" y="1714500"/>
                </a:lnTo>
                <a:lnTo>
                  <a:pt x="0" y="1714500"/>
                </a:lnTo>
                <a:close/>
              </a:path>
            </a:pathLst>
          </a:custGeom>
          <a:noFill/>
          <a:extLst>
            <a:ext uri="{909E8E84-426E-40DD-AFC4-6F175D3DCCD1}">
              <a14:hiddenFill xmlns:a14="http://schemas.microsoft.com/office/drawing/2010/main">
                <a:solidFill>
                  <a:srgbClr val="FFFFFF"/>
                </a:solidFill>
              </a14:hiddenFill>
            </a:ext>
          </a:extLst>
        </p:spPr>
      </p:pic>
      <p:pic>
        <p:nvPicPr>
          <p:cNvPr id="32" name="Picture 6" descr="Image result for oak wilt firewood">
            <a:extLst>
              <a:ext uri="{FF2B5EF4-FFF2-40B4-BE49-F238E27FC236}">
                <a16:creationId xmlns:a16="http://schemas.microsoft.com/office/drawing/2014/main" id="{DCCD29DB-20C8-4FC0-8E1C-820F40D9A674}"/>
              </a:ext>
            </a:extLst>
          </p:cNvPr>
          <p:cNvPicPr>
            <a:picLocks noChangeAspect="1" noChangeArrowheads="1"/>
          </p:cNvPicPr>
          <p:nvPr/>
        </p:nvPicPr>
        <p:blipFill rotWithShape="1">
          <a:blip r:embed="rId5" cstate="print">
            <a:alphaModFix/>
            <a:extLst>
              <a:ext uri="{28A0092B-C50C-407E-A947-70E740481C1C}">
                <a14:useLocalDpi xmlns:a14="http://schemas.microsoft.com/office/drawing/2010/main" val="0"/>
              </a:ext>
            </a:extLst>
          </a:blip>
          <a:srcRect t="26783" r="-5" b="-5"/>
          <a:stretch/>
        </p:blipFill>
        <p:spPr bwMode="auto">
          <a:xfrm>
            <a:off x="82483" y="3428990"/>
            <a:ext cx="3430976" cy="1714500"/>
          </a:xfrm>
          <a:custGeom>
            <a:avLst/>
            <a:gdLst>
              <a:gd name="connsiteX0" fmla="*/ 254958 w 3430976"/>
              <a:gd name="connsiteY0" fmla="*/ 0 h 1714500"/>
              <a:gd name="connsiteX1" fmla="*/ 3430976 w 3430976"/>
              <a:gd name="connsiteY1" fmla="*/ 0 h 1714500"/>
              <a:gd name="connsiteX2" fmla="*/ 3174882 w 3430976"/>
              <a:gd name="connsiteY2" fmla="*/ 1714500 h 1714500"/>
              <a:gd name="connsiteX3" fmla="*/ 0 w 3430976"/>
              <a:gd name="connsiteY3" fmla="*/ 1714500 h 1714500"/>
            </a:gdLst>
            <a:ahLst/>
            <a:cxnLst>
              <a:cxn ang="0">
                <a:pos x="connsiteX0" y="connsiteY0"/>
              </a:cxn>
              <a:cxn ang="0">
                <a:pos x="connsiteX1" y="connsiteY1"/>
              </a:cxn>
              <a:cxn ang="0">
                <a:pos x="connsiteX2" y="connsiteY2"/>
              </a:cxn>
              <a:cxn ang="0">
                <a:pos x="connsiteX3" y="connsiteY3"/>
              </a:cxn>
            </a:cxnLst>
            <a:rect l="l" t="t" r="r" b="b"/>
            <a:pathLst>
              <a:path w="3430976" h="1714500">
                <a:moveTo>
                  <a:pt x="254958" y="0"/>
                </a:moveTo>
                <a:lnTo>
                  <a:pt x="3430976" y="0"/>
                </a:lnTo>
                <a:lnTo>
                  <a:pt x="3174882" y="1714500"/>
                </a:lnTo>
                <a:lnTo>
                  <a:pt x="0" y="1714500"/>
                </a:lnTo>
                <a:close/>
              </a:path>
            </a:pathLst>
          </a:custGeom>
          <a:noFill/>
          <a:extLst>
            <a:ext uri="{909E8E84-426E-40DD-AFC4-6F175D3DCCD1}">
              <a14:hiddenFill xmlns:a14="http://schemas.microsoft.com/office/drawing/2010/main">
                <a:solidFill>
                  <a:srgbClr val="FFFFFF"/>
                </a:solidFill>
              </a14:hiddenFill>
            </a:ext>
          </a:extLst>
        </p:spPr>
      </p:pic>
      <p:pic>
        <p:nvPicPr>
          <p:cNvPr id="7" name="Picture 6" descr="Image result for oak wilt pressure pads">
            <a:extLst>
              <a:ext uri="{FF2B5EF4-FFF2-40B4-BE49-F238E27FC236}">
                <a16:creationId xmlns:a16="http://schemas.microsoft.com/office/drawing/2014/main" id="{CE232504-83E1-4A74-9D10-836A12142E75}"/>
              </a:ext>
            </a:extLst>
          </p:cNvPr>
          <p:cNvPicPr>
            <a:picLocks noChangeAspect="1" noChangeArrowheads="1"/>
          </p:cNvPicPr>
          <p:nvPr/>
        </p:nvPicPr>
        <p:blipFill rotWithShape="1">
          <a:blip r:embed="rId6" cstate="print">
            <a:alphaModFix/>
            <a:extLst>
              <a:ext uri="{28A0092B-C50C-407E-A947-70E740481C1C}">
                <a14:useLocalDpi xmlns:a14="http://schemas.microsoft.com/office/drawing/2010/main" val="0"/>
              </a:ext>
            </a:extLst>
          </a:blip>
          <a:srcRect t="26137" r="-2" b="34202"/>
          <a:stretch/>
        </p:blipFill>
        <p:spPr bwMode="auto">
          <a:xfrm>
            <a:off x="-10633" y="5127992"/>
            <a:ext cx="3271564" cy="1730008"/>
          </a:xfrm>
          <a:custGeom>
            <a:avLst/>
            <a:gdLst>
              <a:gd name="connsiteX0" fmla="*/ 96673 w 3271564"/>
              <a:gd name="connsiteY0" fmla="*/ 0 h 1730008"/>
              <a:gd name="connsiteX1" fmla="*/ 3271564 w 3271564"/>
              <a:gd name="connsiteY1" fmla="*/ 0 h 1730008"/>
              <a:gd name="connsiteX2" fmla="*/ 3013153 w 3271564"/>
              <a:gd name="connsiteY2" fmla="*/ 1730008 h 1730008"/>
              <a:gd name="connsiteX3" fmla="*/ 0 w 3271564"/>
              <a:gd name="connsiteY3" fmla="*/ 1730008 h 1730008"/>
              <a:gd name="connsiteX4" fmla="*/ 0 w 3271564"/>
              <a:gd name="connsiteY4" fmla="*/ 650088 h 1730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1564" h="1730008">
                <a:moveTo>
                  <a:pt x="96673" y="0"/>
                </a:moveTo>
                <a:lnTo>
                  <a:pt x="3271564" y="0"/>
                </a:lnTo>
                <a:lnTo>
                  <a:pt x="3013153" y="1730008"/>
                </a:lnTo>
                <a:lnTo>
                  <a:pt x="0" y="1730008"/>
                </a:lnTo>
                <a:lnTo>
                  <a:pt x="0" y="650088"/>
                </a:lnTo>
                <a:close/>
              </a:path>
            </a:pathLst>
          </a:custGeom>
          <a:noFill/>
          <a:extLst>
            <a:ext uri="{909E8E84-426E-40DD-AFC4-6F175D3DCCD1}">
              <a14:hiddenFill xmlns:a14="http://schemas.microsoft.com/office/drawing/2010/main">
                <a:solidFill>
                  <a:srgbClr val="FFFFFF"/>
                </a:solidFill>
              </a14:hiddenFill>
            </a:ext>
          </a:extLst>
        </p:spPr>
      </p:pic>
      <p:sp>
        <p:nvSpPr>
          <p:cNvPr id="59" name="Isosceles Triangle 30">
            <a:extLst>
              <a:ext uri="{FF2B5EF4-FFF2-40B4-BE49-F238E27FC236}">
                <a16:creationId xmlns:a16="http://schemas.microsoft.com/office/drawing/2014/main" id="{E09C6EA1-A72F-431C-A81E-14B793A2884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634"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61" name="Straight Connector 60">
            <a:extLst>
              <a:ext uri="{FF2B5EF4-FFF2-40B4-BE49-F238E27FC236}">
                <a16:creationId xmlns:a16="http://schemas.microsoft.com/office/drawing/2014/main" id="{F335CC31-F319-461D-9045-F34BF78A2FA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8712" y="1714500"/>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7BCA152-E42A-42E3-8DE8-3C8B59DCB845}"/>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7088" y="3421959"/>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41DA940-D863-420D-A3F8-9F997C09FA4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950" y="5127992"/>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7" name="Isosceles Triangle 30">
            <a:extLst>
              <a:ext uri="{FF2B5EF4-FFF2-40B4-BE49-F238E27FC236}">
                <a16:creationId xmlns:a16="http://schemas.microsoft.com/office/drawing/2014/main" id="{56E4DBE8-15E2-4BA3-B171-C959C9CDF6B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D910C89-08D6-40A0-882A-CA4BDA7D1A44}"/>
              </a:ext>
            </a:extLst>
          </p:cNvPr>
          <p:cNvSpPr>
            <a:spLocks noGrp="1"/>
          </p:cNvSpPr>
          <p:nvPr>
            <p:ph type="title"/>
          </p:nvPr>
        </p:nvSpPr>
        <p:spPr>
          <a:xfrm>
            <a:off x="3902752" y="597431"/>
            <a:ext cx="5114776" cy="1320800"/>
          </a:xfrm>
        </p:spPr>
        <p:txBody>
          <a:bodyPr>
            <a:normAutofit/>
          </a:bodyPr>
          <a:lstStyle/>
          <a:p>
            <a:r>
              <a:rPr lang="en-US" dirty="0">
                <a:solidFill>
                  <a:schemeClr val="accent2">
                    <a:lumMod val="75000"/>
                  </a:schemeClr>
                </a:solidFill>
              </a:rPr>
              <a:t>Oak Wilt</a:t>
            </a:r>
            <a:endParaRPr lang="en-US" dirty="0"/>
          </a:p>
        </p:txBody>
      </p:sp>
      <p:sp>
        <p:nvSpPr>
          <p:cNvPr id="38" name="Content Placeholder 23">
            <a:extLst>
              <a:ext uri="{FF2B5EF4-FFF2-40B4-BE49-F238E27FC236}">
                <a16:creationId xmlns:a16="http://schemas.microsoft.com/office/drawing/2014/main" id="{29852C7E-B90D-4C81-9D3E-7EF7C25632D6}"/>
              </a:ext>
            </a:extLst>
          </p:cNvPr>
          <p:cNvSpPr txBox="1">
            <a:spLocks/>
          </p:cNvSpPr>
          <p:nvPr/>
        </p:nvSpPr>
        <p:spPr>
          <a:xfrm>
            <a:off x="3770804" y="1536118"/>
            <a:ext cx="1726982" cy="45712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200" dirty="0">
                <a:solidFill>
                  <a:schemeClr val="accent2">
                    <a:lumMod val="75000"/>
                  </a:schemeClr>
                </a:solidFill>
              </a:rPr>
              <a:t>Spread</a:t>
            </a:r>
          </a:p>
        </p:txBody>
      </p:sp>
      <p:sp>
        <p:nvSpPr>
          <p:cNvPr id="40" name="Content Placeholder 23">
            <a:extLst>
              <a:ext uri="{FF2B5EF4-FFF2-40B4-BE49-F238E27FC236}">
                <a16:creationId xmlns:a16="http://schemas.microsoft.com/office/drawing/2014/main" id="{F937288A-684E-4667-AEFF-46E5FD78B541}"/>
              </a:ext>
            </a:extLst>
          </p:cNvPr>
          <p:cNvSpPr txBox="1">
            <a:spLocks/>
          </p:cNvSpPr>
          <p:nvPr/>
        </p:nvSpPr>
        <p:spPr>
          <a:xfrm>
            <a:off x="3513459" y="3229344"/>
            <a:ext cx="1920371" cy="47432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200" dirty="0">
                <a:solidFill>
                  <a:schemeClr val="accent2">
                    <a:lumMod val="75000"/>
                  </a:schemeClr>
                </a:solidFill>
              </a:rPr>
              <a:t>Symptoms</a:t>
            </a:r>
          </a:p>
          <a:p>
            <a:endParaRPr lang="en-US" dirty="0"/>
          </a:p>
          <a:p>
            <a:endParaRPr lang="en-US" dirty="0"/>
          </a:p>
          <a:p>
            <a:endParaRPr lang="en-US" dirty="0"/>
          </a:p>
          <a:p>
            <a:endParaRPr lang="en-US" dirty="0"/>
          </a:p>
          <a:p>
            <a:endParaRPr lang="en-US" dirty="0"/>
          </a:p>
        </p:txBody>
      </p:sp>
      <p:sp>
        <p:nvSpPr>
          <p:cNvPr id="42" name="Content Placeholder 23">
            <a:extLst>
              <a:ext uri="{FF2B5EF4-FFF2-40B4-BE49-F238E27FC236}">
                <a16:creationId xmlns:a16="http://schemas.microsoft.com/office/drawing/2014/main" id="{40F46570-CB2D-4BEF-ADBC-1EE99A719C9A}"/>
              </a:ext>
            </a:extLst>
          </p:cNvPr>
          <p:cNvSpPr txBox="1">
            <a:spLocks/>
          </p:cNvSpPr>
          <p:nvPr/>
        </p:nvSpPr>
        <p:spPr>
          <a:xfrm>
            <a:off x="3260451" y="4939769"/>
            <a:ext cx="3456162" cy="53190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200" dirty="0">
                <a:solidFill>
                  <a:schemeClr val="accent2">
                    <a:lumMod val="75000"/>
                  </a:schemeClr>
                </a:solidFill>
              </a:rPr>
              <a:t>Mitigation</a:t>
            </a:r>
          </a:p>
        </p:txBody>
      </p:sp>
      <p:pic>
        <p:nvPicPr>
          <p:cNvPr id="44" name="Picture 12" descr="Related image">
            <a:extLst>
              <a:ext uri="{FF2B5EF4-FFF2-40B4-BE49-F238E27FC236}">
                <a16:creationId xmlns:a16="http://schemas.microsoft.com/office/drawing/2014/main" id="{E8444BFE-0ADC-4A42-B9CF-9DFFB124BDA5}"/>
              </a:ext>
            </a:extLst>
          </p:cNvPr>
          <p:cNvPicPr>
            <a:picLocks noChangeAspect="1" noChangeArrowheads="1"/>
          </p:cNvPicPr>
          <p:nvPr/>
        </p:nvPicPr>
        <p:blipFill rotWithShape="1">
          <a:blip r:embed="rId7">
            <a:alphaModFix/>
            <a:extLst>
              <a:ext uri="{28A0092B-C50C-407E-A947-70E740481C1C}">
                <a14:useLocalDpi xmlns:a14="http://schemas.microsoft.com/office/drawing/2010/main" val="0"/>
              </a:ext>
            </a:extLst>
          </a:blip>
          <a:srcRect l="2218" r="800" b="-5"/>
          <a:stretch/>
        </p:blipFill>
        <p:spPr bwMode="auto">
          <a:xfrm>
            <a:off x="6758172" y="1529110"/>
            <a:ext cx="5268044" cy="3598882"/>
          </a:xfrm>
          <a:prstGeom prst="roundRect">
            <a:avLst/>
          </a:prstGeom>
          <a:noFill/>
          <a:ln w="28575">
            <a:solidFill>
              <a:schemeClr val="accent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459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4" descr="Image result for armillaria root rot">
            <a:extLst>
              <a:ext uri="{FF2B5EF4-FFF2-40B4-BE49-F238E27FC236}">
                <a16:creationId xmlns:a16="http://schemas.microsoft.com/office/drawing/2014/main" id="{3C4BA0E8-D278-4142-8A97-8B2C8B080655}"/>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t="3147" r="4" b="4"/>
          <a:stretch/>
        </p:blipFill>
        <p:spPr bwMode="auto">
          <a:xfrm>
            <a:off x="509136" y="10"/>
            <a:ext cx="3517876" cy="2282808"/>
          </a:xfrm>
          <a:custGeom>
            <a:avLst/>
            <a:gdLst>
              <a:gd name="connsiteX0" fmla="*/ 339471 w 3517876"/>
              <a:gd name="connsiteY0" fmla="*/ 0 h 2282818"/>
              <a:gd name="connsiteX1" fmla="*/ 3517876 w 3517876"/>
              <a:gd name="connsiteY1" fmla="*/ 0 h 2282818"/>
              <a:gd name="connsiteX2" fmla="*/ 3471247 w 3517876"/>
              <a:gd name="connsiteY2" fmla="*/ 312174 h 2282818"/>
              <a:gd name="connsiteX3" fmla="*/ 3471133 w 3517876"/>
              <a:gd name="connsiteY3" fmla="*/ 312174 h 2282818"/>
              <a:gd name="connsiteX4" fmla="*/ 3176778 w 3517876"/>
              <a:gd name="connsiteY4" fmla="*/ 2282818 h 2282818"/>
              <a:gd name="connsiteX5" fmla="*/ 0 w 3517876"/>
              <a:gd name="connsiteY5" fmla="*/ 2282818 h 228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7876" h="2282818">
                <a:moveTo>
                  <a:pt x="339471" y="0"/>
                </a:moveTo>
                <a:lnTo>
                  <a:pt x="3517876" y="0"/>
                </a:lnTo>
                <a:lnTo>
                  <a:pt x="3471247" y="312174"/>
                </a:lnTo>
                <a:lnTo>
                  <a:pt x="3471133" y="312174"/>
                </a:lnTo>
                <a:lnTo>
                  <a:pt x="3176778" y="2282818"/>
                </a:lnTo>
                <a:lnTo>
                  <a:pt x="0" y="2282818"/>
                </a:lnTo>
                <a:close/>
              </a:path>
            </a:pathLst>
          </a:custGeom>
          <a:noFill/>
          <a:extLst>
            <a:ext uri="{909E8E84-426E-40DD-AFC4-6F175D3DCCD1}">
              <a14:hiddenFill xmlns:a14="http://schemas.microsoft.com/office/drawing/2010/main">
                <a:solidFill>
                  <a:srgbClr val="FFFFFF"/>
                </a:solidFill>
              </a14:hiddenFill>
            </a:ext>
          </a:extLst>
        </p:spPr>
      </p:pic>
      <p:pic>
        <p:nvPicPr>
          <p:cNvPr id="22" name="Picture 2" descr="Image result for two lined chestnut borer">
            <a:extLst>
              <a:ext uri="{FF2B5EF4-FFF2-40B4-BE49-F238E27FC236}">
                <a16:creationId xmlns:a16="http://schemas.microsoft.com/office/drawing/2014/main" id="{F367D59B-EB19-4B8C-8091-C4AD1FE33712}"/>
              </a:ext>
            </a:extLst>
          </p:cNvPr>
          <p:cNvPicPr>
            <a:picLocks noChangeAspect="1" noChangeArrowheads="1"/>
          </p:cNvPicPr>
          <p:nvPr/>
        </p:nvPicPr>
        <p:blipFill rotWithShape="1">
          <a:blip r:embed="rId4" cstate="print">
            <a:alphaModFix/>
            <a:extLst>
              <a:ext uri="{28A0092B-C50C-407E-A947-70E740481C1C}">
                <a14:useLocalDpi xmlns:a14="http://schemas.microsoft.com/office/drawing/2010/main" val="0"/>
              </a:ext>
            </a:extLst>
          </a:blip>
          <a:srcRect t="3106" r="-1" b="-1"/>
          <a:stretch/>
        </p:blipFill>
        <p:spPr bwMode="auto">
          <a:xfrm>
            <a:off x="169666" y="2289183"/>
            <a:ext cx="3514822" cy="2273270"/>
          </a:xfrm>
          <a:custGeom>
            <a:avLst/>
            <a:gdLst>
              <a:gd name="connsiteX0" fmla="*/ 338051 w 3514822"/>
              <a:gd name="connsiteY0" fmla="*/ 0 h 2273270"/>
              <a:gd name="connsiteX1" fmla="*/ 3514822 w 3514822"/>
              <a:gd name="connsiteY1" fmla="*/ 0 h 2273270"/>
              <a:gd name="connsiteX2" fmla="*/ 3175264 w 3514822"/>
              <a:gd name="connsiteY2" fmla="*/ 2273270 h 2273270"/>
              <a:gd name="connsiteX3" fmla="*/ 0 w 3514822"/>
              <a:gd name="connsiteY3" fmla="*/ 2273270 h 2273270"/>
            </a:gdLst>
            <a:ahLst/>
            <a:cxnLst>
              <a:cxn ang="0">
                <a:pos x="connsiteX0" y="connsiteY0"/>
              </a:cxn>
              <a:cxn ang="0">
                <a:pos x="connsiteX1" y="connsiteY1"/>
              </a:cxn>
              <a:cxn ang="0">
                <a:pos x="connsiteX2" y="connsiteY2"/>
              </a:cxn>
              <a:cxn ang="0">
                <a:pos x="connsiteX3" y="connsiteY3"/>
              </a:cxn>
            </a:cxnLst>
            <a:rect l="l" t="t" r="r" b="b"/>
            <a:pathLst>
              <a:path w="3514822" h="2273270">
                <a:moveTo>
                  <a:pt x="338051" y="0"/>
                </a:moveTo>
                <a:lnTo>
                  <a:pt x="3514822" y="0"/>
                </a:lnTo>
                <a:lnTo>
                  <a:pt x="3175264" y="2273270"/>
                </a:lnTo>
                <a:lnTo>
                  <a:pt x="0" y="2273270"/>
                </a:lnTo>
                <a:close/>
              </a:path>
            </a:pathLst>
          </a:custGeom>
          <a:noFill/>
          <a:extLst>
            <a:ext uri="{909E8E84-426E-40DD-AFC4-6F175D3DCCD1}">
              <a14:hiddenFill xmlns:a14="http://schemas.microsoft.com/office/drawing/2010/main">
                <a:solidFill>
                  <a:srgbClr val="FFFFFF"/>
                </a:solidFill>
              </a14:hiddenFill>
            </a:ext>
          </a:extLst>
        </p:spPr>
      </p:pic>
      <p:pic>
        <p:nvPicPr>
          <p:cNvPr id="19" name="Picture 6" descr="Defoliated bur oak">
            <a:extLst>
              <a:ext uri="{FF2B5EF4-FFF2-40B4-BE49-F238E27FC236}">
                <a16:creationId xmlns:a16="http://schemas.microsoft.com/office/drawing/2014/main" id="{141298A7-340C-4E25-B31B-889FCCDE8F80}"/>
              </a:ext>
            </a:extLst>
          </p:cNvPr>
          <p:cNvPicPr>
            <a:picLocks noChangeAspect="1" noChangeArrowheads="1"/>
          </p:cNvPicPr>
          <p:nvPr/>
        </p:nvPicPr>
        <p:blipFill rotWithShape="1">
          <a:blip r:embed="rId5">
            <a:alphaModFix/>
            <a:extLst>
              <a:ext uri="{28A0092B-C50C-407E-A947-70E740481C1C}">
                <a14:useLocalDpi xmlns:a14="http://schemas.microsoft.com/office/drawing/2010/main" val="0"/>
              </a:ext>
            </a:extLst>
          </a:blip>
          <a:srcRect l="1097" r="1198" b="4"/>
          <a:stretch/>
        </p:blipFill>
        <p:spPr bwMode="auto">
          <a:xfrm>
            <a:off x="-10633" y="4565636"/>
            <a:ext cx="3355563" cy="2292364"/>
          </a:xfrm>
          <a:custGeom>
            <a:avLst/>
            <a:gdLst>
              <a:gd name="connsiteX0" fmla="*/ 180299 w 3355563"/>
              <a:gd name="connsiteY0" fmla="*/ 0 h 2292364"/>
              <a:gd name="connsiteX1" fmla="*/ 3355563 w 3355563"/>
              <a:gd name="connsiteY1" fmla="*/ 0 h 2292364"/>
              <a:gd name="connsiteX2" fmla="*/ 3013153 w 3355563"/>
              <a:gd name="connsiteY2" fmla="*/ 2292364 h 2292364"/>
              <a:gd name="connsiteX3" fmla="*/ 0 w 3355563"/>
              <a:gd name="connsiteY3" fmla="*/ 2292364 h 2292364"/>
              <a:gd name="connsiteX4" fmla="*/ 0 w 3355563"/>
              <a:gd name="connsiteY4" fmla="*/ 1212444 h 2292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5563" h="2292364">
                <a:moveTo>
                  <a:pt x="180299" y="0"/>
                </a:moveTo>
                <a:lnTo>
                  <a:pt x="3355563" y="0"/>
                </a:lnTo>
                <a:lnTo>
                  <a:pt x="3013153" y="2292364"/>
                </a:lnTo>
                <a:lnTo>
                  <a:pt x="0" y="2292364"/>
                </a:lnTo>
                <a:lnTo>
                  <a:pt x="0" y="1212444"/>
                </a:lnTo>
                <a:close/>
              </a:path>
            </a:pathLst>
          </a:custGeom>
          <a:noFill/>
          <a:extLst>
            <a:ext uri="{909E8E84-426E-40DD-AFC4-6F175D3DCCD1}">
              <a14:hiddenFill xmlns:a14="http://schemas.microsoft.com/office/drawing/2010/main">
                <a:solidFill>
                  <a:srgbClr val="FFFFFF"/>
                </a:solidFill>
              </a14:hiddenFill>
            </a:ext>
          </a:extLst>
        </p:spPr>
      </p:pic>
      <p:sp>
        <p:nvSpPr>
          <p:cNvPr id="50" name="Isosceles Triangle 30">
            <a:extLst>
              <a:ext uri="{FF2B5EF4-FFF2-40B4-BE49-F238E27FC236}">
                <a16:creationId xmlns:a16="http://schemas.microsoft.com/office/drawing/2014/main" id="{FD076C4F-CB47-4A2D-95A1-9D5E3C2B768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634"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40" name="Straight Connector 39">
            <a:extLst>
              <a:ext uri="{FF2B5EF4-FFF2-40B4-BE49-F238E27FC236}">
                <a16:creationId xmlns:a16="http://schemas.microsoft.com/office/drawing/2014/main" id="{EEAF915B-5344-46DC-8097-7DAF0627744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232" y="2282818"/>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0B738F4-B505-468D-996C-FEC3D1CA103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2696" y="4565636"/>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Isosceles Triangle 30">
            <a:extLst>
              <a:ext uri="{FF2B5EF4-FFF2-40B4-BE49-F238E27FC236}">
                <a16:creationId xmlns:a16="http://schemas.microsoft.com/office/drawing/2014/main" id="{6F953D60-C1AF-4BFA-9B22-BFE8F0BA1D3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182990" y="121087"/>
            <a:ext cx="5114776" cy="1320800"/>
          </a:xfrm>
        </p:spPr>
        <p:txBody>
          <a:bodyPr vert="horz" lIns="91440" tIns="45720" rIns="91440" bIns="45720" rtlCol="0">
            <a:normAutofit fontScale="90000"/>
          </a:bodyPr>
          <a:lstStyle/>
          <a:p>
            <a:pPr>
              <a:lnSpc>
                <a:spcPct val="90000"/>
              </a:lnSpc>
            </a:pPr>
            <a:br>
              <a:rPr lang="en-US" sz="2000" dirty="0"/>
            </a:br>
            <a:br>
              <a:rPr lang="en-US" sz="2000" dirty="0"/>
            </a:br>
            <a:r>
              <a:rPr lang="en-US" sz="4000" dirty="0">
                <a:solidFill>
                  <a:schemeClr val="accent2">
                    <a:lumMod val="75000"/>
                  </a:schemeClr>
                </a:solidFill>
              </a:rPr>
              <a:t>Oak Decline</a:t>
            </a:r>
            <a:br>
              <a:rPr lang="en-US" sz="2000" dirty="0"/>
            </a:br>
            <a:endParaRPr lang="en-US" sz="2000" dirty="0"/>
          </a:p>
        </p:txBody>
      </p:sp>
      <p:sp>
        <p:nvSpPr>
          <p:cNvPr id="24" name="Content Placeholder 23">
            <a:extLst>
              <a:ext uri="{FF2B5EF4-FFF2-40B4-BE49-F238E27FC236}">
                <a16:creationId xmlns:a16="http://schemas.microsoft.com/office/drawing/2014/main" id="{9E29DF1B-4DA1-4FC7-A182-EF3619065049}"/>
              </a:ext>
            </a:extLst>
          </p:cNvPr>
          <p:cNvSpPr>
            <a:spLocks noGrp="1"/>
          </p:cNvSpPr>
          <p:nvPr>
            <p:ph idx="1"/>
          </p:nvPr>
        </p:nvSpPr>
        <p:spPr>
          <a:xfrm>
            <a:off x="4038916" y="1141414"/>
            <a:ext cx="5696825" cy="5378791"/>
          </a:xfrm>
        </p:spPr>
        <p:txBody>
          <a:bodyPr>
            <a:normAutofit/>
          </a:bodyPr>
          <a:lstStyle/>
          <a:p>
            <a:r>
              <a:rPr lang="en-US" sz="2200" dirty="0">
                <a:solidFill>
                  <a:schemeClr val="accent2">
                    <a:lumMod val="75000"/>
                  </a:schemeClr>
                </a:solidFill>
              </a:rPr>
              <a:t>Symptoms</a:t>
            </a:r>
          </a:p>
          <a:p>
            <a:r>
              <a:rPr lang="en-US" sz="2200" dirty="0">
                <a:solidFill>
                  <a:schemeClr val="accent2">
                    <a:lumMod val="75000"/>
                  </a:schemeClr>
                </a:solidFill>
              </a:rPr>
              <a:t>Disease &amp; Insects</a:t>
            </a:r>
          </a:p>
          <a:p>
            <a:r>
              <a:rPr lang="en-US" sz="2200" dirty="0">
                <a:solidFill>
                  <a:schemeClr val="accent2">
                    <a:lumMod val="75000"/>
                  </a:schemeClr>
                </a:solidFill>
              </a:rPr>
              <a:t>Mitigation &amp; Prevention </a:t>
            </a:r>
          </a:p>
          <a:p>
            <a:pPr marL="0" indent="0">
              <a:buNone/>
            </a:pPr>
            <a:endParaRPr lang="en-US" sz="2000" dirty="0">
              <a:solidFill>
                <a:schemeClr val="accent2">
                  <a:lumMod val="75000"/>
                </a:schemeClr>
              </a:solidFill>
            </a:endParaRPr>
          </a:p>
          <a:p>
            <a:pPr marL="0" indent="0">
              <a:buNone/>
            </a:pPr>
            <a:r>
              <a:rPr lang="en-US" sz="2400" b="1" dirty="0">
                <a:solidFill>
                  <a:schemeClr val="accent2">
                    <a:lumMod val="75000"/>
                  </a:schemeClr>
                </a:solidFill>
              </a:rPr>
              <a:t>   Differs from </a:t>
            </a:r>
            <a:r>
              <a:rPr lang="en-US" sz="2400" b="1" u="sng" dirty="0">
                <a:solidFill>
                  <a:schemeClr val="accent2">
                    <a:lumMod val="75000"/>
                  </a:schemeClr>
                </a:solidFill>
              </a:rPr>
              <a:t>Oak Wilt</a:t>
            </a:r>
            <a:r>
              <a:rPr lang="en-US" sz="2400" b="1" dirty="0">
                <a:solidFill>
                  <a:schemeClr val="accent2">
                    <a:lumMod val="75000"/>
                  </a:schemeClr>
                </a:solidFill>
              </a:rPr>
              <a:t>:</a:t>
            </a:r>
          </a:p>
          <a:p>
            <a:r>
              <a:rPr lang="en-US" sz="2200" dirty="0">
                <a:solidFill>
                  <a:schemeClr val="accent2">
                    <a:lumMod val="75000"/>
                  </a:schemeClr>
                </a:solidFill>
              </a:rPr>
              <a:t>Combination of factors for mortality </a:t>
            </a:r>
          </a:p>
          <a:p>
            <a:r>
              <a:rPr lang="en-US" sz="2200" dirty="0">
                <a:solidFill>
                  <a:schemeClr val="accent2">
                    <a:lumMod val="75000"/>
                  </a:schemeClr>
                </a:solidFill>
              </a:rPr>
              <a:t>Curled &amp; stunted leaves </a:t>
            </a:r>
          </a:p>
          <a:p>
            <a:r>
              <a:rPr lang="en-US" sz="2200" dirty="0">
                <a:solidFill>
                  <a:schemeClr val="accent2">
                    <a:lumMod val="75000"/>
                  </a:schemeClr>
                </a:solidFill>
              </a:rPr>
              <a:t>Slower dieback</a:t>
            </a:r>
          </a:p>
          <a:p>
            <a:r>
              <a:rPr lang="en-US" sz="2200" dirty="0">
                <a:solidFill>
                  <a:schemeClr val="accent2">
                    <a:lumMod val="75000"/>
                  </a:schemeClr>
                </a:solidFill>
              </a:rPr>
              <a:t>Mortality peaking at 2-5 years</a:t>
            </a:r>
          </a:p>
          <a:p>
            <a:r>
              <a:rPr lang="en-US" sz="2200" dirty="0">
                <a:solidFill>
                  <a:schemeClr val="accent2">
                    <a:lumMod val="75000"/>
                  </a:schemeClr>
                </a:solidFill>
              </a:rPr>
              <a:t>Oak wilt attacks healthy trees too</a:t>
            </a:r>
          </a:p>
          <a:p>
            <a:r>
              <a:rPr lang="en-US" sz="2200" dirty="0">
                <a:solidFill>
                  <a:schemeClr val="accent2">
                    <a:lumMod val="75000"/>
                  </a:schemeClr>
                </a:solidFill>
              </a:rPr>
              <a:t>Non-Circular patterns of mortality </a:t>
            </a:r>
          </a:p>
          <a:p>
            <a:endParaRPr lang="en-US" sz="2000" dirty="0">
              <a:solidFill>
                <a:schemeClr val="accent2">
                  <a:lumMod val="75000"/>
                </a:schemeClr>
              </a:solidFill>
            </a:endParaRPr>
          </a:p>
          <a:p>
            <a:pPr>
              <a:buFont typeface="Wingdings" panose="05000000000000000000" pitchFamily="2" charset="2"/>
              <a:buChar char="Ø"/>
            </a:pPr>
            <a:endParaRPr lang="en-US" sz="2000" dirty="0"/>
          </a:p>
          <a:p>
            <a:pPr marL="0" indent="0">
              <a:buNone/>
            </a:pPr>
            <a:endParaRPr lang="en-US" sz="2000" dirty="0"/>
          </a:p>
        </p:txBody>
      </p:sp>
    </p:spTree>
    <p:extLst>
      <p:ext uri="{BB962C8B-B14F-4D97-AF65-F5344CB8AC3E}">
        <p14:creationId xmlns:p14="http://schemas.microsoft.com/office/powerpoint/2010/main" val="2952632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Graphic 8" descr="Deciduous tree">
            <a:extLst>
              <a:ext uri="{FF2B5EF4-FFF2-40B4-BE49-F238E27FC236}">
                <a16:creationId xmlns:a16="http://schemas.microsoft.com/office/drawing/2014/main" id="{643700FB-2BBF-4BD7-B3B4-FDFFE14051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81581" y="1072457"/>
            <a:ext cx="2005559" cy="2005559"/>
          </a:xfrm>
          <a:prstGeom prst="rect">
            <a:avLst/>
          </a:prstGeom>
        </p:spPr>
      </p:pic>
      <p:grpSp>
        <p:nvGrpSpPr>
          <p:cNvPr id="24" name="Group 11">
            <a:extLst>
              <a:ext uri="{FF2B5EF4-FFF2-40B4-BE49-F238E27FC236}">
                <a16:creationId xmlns:a16="http://schemas.microsoft.com/office/drawing/2014/main" id="{B4DE830A-B531-4A3B-96F6-0ECE88B08555}"/>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2813DF2C-461A-4A8F-9679-A172790D1F3A}"/>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4CD3A85-C039-4249-86E4-1EB9318B5495}"/>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887EA6D2-2883-42C2-993D-094CA6D65DA3}"/>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B895046-636F-4D1B-ACA4-29AA0CB3329F}"/>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C6B0CDE3-E054-4EDD-A43B-F96843D8BF5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3B66B1A2-F145-4C9B-85CC-4BF30D58CBC5}"/>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5D4FC972-94B3-4035-8D31-E668C132B41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374B9941-AFBE-4A77-A50E-B6EA04A746AE}"/>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27A982C5-2C38-4CE9-BC18-94697AD657FB}"/>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0060D8D1-7BB1-498F-AFBB-ADAC130A9E90}"/>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7" name="Graphic 6" descr="Trophy">
            <a:extLst>
              <a:ext uri="{FF2B5EF4-FFF2-40B4-BE49-F238E27FC236}">
                <a16:creationId xmlns:a16="http://schemas.microsoft.com/office/drawing/2014/main" id="{9A5B1847-D203-4FBF-B898-07B94DD7B41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16562" y="2600691"/>
            <a:ext cx="3299450" cy="3299450"/>
          </a:xfrm>
          <a:prstGeom prst="rect">
            <a:avLst/>
          </a:prstGeom>
        </p:spPr>
      </p:pic>
      <p:sp>
        <p:nvSpPr>
          <p:cNvPr id="2" name="Title 1"/>
          <p:cNvSpPr>
            <a:spLocks noGrp="1"/>
          </p:cNvSpPr>
          <p:nvPr>
            <p:ph type="title"/>
          </p:nvPr>
        </p:nvSpPr>
        <p:spPr>
          <a:xfrm>
            <a:off x="1329605" y="2707772"/>
            <a:ext cx="6170012" cy="693511"/>
          </a:xfrm>
        </p:spPr>
        <p:txBody>
          <a:bodyPr vert="horz" lIns="91440" tIns="45720" rIns="91440" bIns="45720" rtlCol="0" anchor="b">
            <a:normAutofit/>
          </a:bodyPr>
          <a:lstStyle/>
          <a:p>
            <a:pPr algn="ctr"/>
            <a:r>
              <a:rPr lang="en-US" kern="1200" dirty="0">
                <a:solidFill>
                  <a:schemeClr val="accent2">
                    <a:lumMod val="75000"/>
                  </a:schemeClr>
                </a:solidFill>
                <a:latin typeface="+mj-lt"/>
                <a:ea typeface="+mj-ea"/>
                <a:cs typeface="+mj-cs"/>
              </a:rPr>
              <a:t>Objectives</a:t>
            </a:r>
          </a:p>
        </p:txBody>
      </p:sp>
      <p:pic>
        <p:nvPicPr>
          <p:cNvPr id="1028" name="Picture 4" descr="Image result for acorn icon">
            <a:extLst>
              <a:ext uri="{FF2B5EF4-FFF2-40B4-BE49-F238E27FC236}">
                <a16:creationId xmlns:a16="http://schemas.microsoft.com/office/drawing/2014/main" id="{87F926FD-BFE8-4151-9E4A-0ABEA632A25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93620" y="1454055"/>
            <a:ext cx="272109" cy="272109"/>
          </a:xfrm>
          <a:prstGeom prst="rect">
            <a:avLst/>
          </a:prstGeom>
          <a:solidFill>
            <a:schemeClr val="accent2">
              <a:lumMod val="75000"/>
            </a:schemeClr>
          </a:solidFill>
          <a:ln>
            <a:solidFill>
              <a:schemeClr val="accent2">
                <a:lumMod val="75000"/>
              </a:schemeClr>
            </a:solidFill>
          </a:ln>
        </p:spPr>
      </p:pic>
      <p:pic>
        <p:nvPicPr>
          <p:cNvPr id="27" name="Picture 4" descr="Image result for acorn icon">
            <a:extLst>
              <a:ext uri="{FF2B5EF4-FFF2-40B4-BE49-F238E27FC236}">
                <a16:creationId xmlns:a16="http://schemas.microsoft.com/office/drawing/2014/main" id="{877EB2B2-9F6A-4E66-ADAC-68E2550BA3A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19907" y="1957940"/>
            <a:ext cx="272109" cy="272109"/>
          </a:xfrm>
          <a:prstGeom prst="rect">
            <a:avLst/>
          </a:prstGeom>
          <a:solidFill>
            <a:schemeClr val="accent2">
              <a:lumMod val="75000"/>
            </a:schemeClr>
          </a:solidFill>
          <a:ln>
            <a:solidFill>
              <a:schemeClr val="accent2">
                <a:lumMod val="75000"/>
              </a:schemeClr>
            </a:solidFill>
          </a:ln>
        </p:spPr>
      </p:pic>
      <p:pic>
        <p:nvPicPr>
          <p:cNvPr id="28" name="Picture 4" descr="Image result for acorn icon">
            <a:extLst>
              <a:ext uri="{FF2B5EF4-FFF2-40B4-BE49-F238E27FC236}">
                <a16:creationId xmlns:a16="http://schemas.microsoft.com/office/drawing/2014/main" id="{A61219E4-EF70-479C-8B18-D95B47CD48B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55365" y="1778054"/>
            <a:ext cx="272109" cy="272109"/>
          </a:xfrm>
          <a:prstGeom prst="rect">
            <a:avLst/>
          </a:prstGeom>
          <a:solidFill>
            <a:schemeClr val="accent2">
              <a:lumMod val="75000"/>
            </a:schemeClr>
          </a:solidFill>
          <a:ln>
            <a:solidFill>
              <a:schemeClr val="accent2">
                <a:lumMod val="75000"/>
              </a:schemeClr>
            </a:solidFill>
          </a:ln>
        </p:spPr>
      </p:pic>
      <p:pic>
        <p:nvPicPr>
          <p:cNvPr id="29" name="Picture 4" descr="Image result for acorn icon">
            <a:extLst>
              <a:ext uri="{FF2B5EF4-FFF2-40B4-BE49-F238E27FC236}">
                <a16:creationId xmlns:a16="http://schemas.microsoft.com/office/drawing/2014/main" id="{A441A701-2FCD-4001-953E-3D6FDAD92BC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14872" y="1397894"/>
            <a:ext cx="272109" cy="272109"/>
          </a:xfrm>
          <a:prstGeom prst="rect">
            <a:avLst/>
          </a:prstGeom>
          <a:solidFill>
            <a:schemeClr val="accent2">
              <a:lumMod val="75000"/>
            </a:schemeClr>
          </a:solidFill>
          <a:ln>
            <a:solidFill>
              <a:schemeClr val="accent2">
                <a:lumMod val="75000"/>
              </a:schemeClr>
            </a:solidFill>
          </a:ln>
        </p:spPr>
      </p:pic>
      <p:pic>
        <p:nvPicPr>
          <p:cNvPr id="30" name="Picture 4" descr="Image result for acorn icon">
            <a:extLst>
              <a:ext uri="{FF2B5EF4-FFF2-40B4-BE49-F238E27FC236}">
                <a16:creationId xmlns:a16="http://schemas.microsoft.com/office/drawing/2014/main" id="{C245F42A-A3FA-44E1-B57D-7400CBD7BD8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23013" y="1821885"/>
            <a:ext cx="272109" cy="272109"/>
          </a:xfrm>
          <a:prstGeom prst="rect">
            <a:avLst/>
          </a:prstGeom>
          <a:solidFill>
            <a:schemeClr val="accent2">
              <a:lumMod val="75000"/>
            </a:schemeClr>
          </a:solidFill>
          <a:ln>
            <a:solidFill>
              <a:schemeClr val="accent2">
                <a:lumMod val="75000"/>
              </a:schemeClr>
            </a:solidFill>
          </a:ln>
        </p:spPr>
      </p:pic>
      <p:sp>
        <p:nvSpPr>
          <p:cNvPr id="23" name="TextBox 22">
            <a:extLst>
              <a:ext uri="{FF2B5EF4-FFF2-40B4-BE49-F238E27FC236}">
                <a16:creationId xmlns:a16="http://schemas.microsoft.com/office/drawing/2014/main" id="{FC8BDD1E-68C8-4681-8483-56FBD6A47074}"/>
              </a:ext>
            </a:extLst>
          </p:cNvPr>
          <p:cNvSpPr txBox="1"/>
          <p:nvPr/>
        </p:nvSpPr>
        <p:spPr>
          <a:xfrm>
            <a:off x="8211753" y="2826868"/>
            <a:ext cx="867639" cy="1569660"/>
          </a:xfrm>
          <a:prstGeom prst="rect">
            <a:avLst/>
          </a:prstGeom>
          <a:noFill/>
          <a:ln>
            <a:noFill/>
          </a:ln>
        </p:spPr>
        <p:txBody>
          <a:bodyPr wrap="square" rtlCol="0">
            <a:spAutoFit/>
          </a:bodyPr>
          <a:lstStyle/>
          <a:p>
            <a:r>
              <a:rPr lang="en-US" sz="9600" dirty="0">
                <a:solidFill>
                  <a:schemeClr val="accent2">
                    <a:lumMod val="75000"/>
                  </a:schemeClr>
                </a:solidFill>
              </a:rPr>
              <a:t>1</a:t>
            </a:r>
          </a:p>
        </p:txBody>
      </p:sp>
      <p:sp>
        <p:nvSpPr>
          <p:cNvPr id="25" name="Content Placeholder 5">
            <a:extLst>
              <a:ext uri="{FF2B5EF4-FFF2-40B4-BE49-F238E27FC236}">
                <a16:creationId xmlns:a16="http://schemas.microsoft.com/office/drawing/2014/main" id="{4D461583-F72A-497F-B0AA-50E1F8817D1A}"/>
              </a:ext>
            </a:extLst>
          </p:cNvPr>
          <p:cNvSpPr>
            <a:spLocks noGrp="1"/>
          </p:cNvSpPr>
          <p:nvPr>
            <p:ph sz="half" idx="1"/>
          </p:nvPr>
        </p:nvSpPr>
        <p:spPr>
          <a:xfrm>
            <a:off x="1423557" y="3480978"/>
            <a:ext cx="5982109" cy="4429556"/>
          </a:xfrm>
        </p:spPr>
        <p:txBody>
          <a:bodyPr vert="horz" lIns="91440" tIns="45720" rIns="91440" bIns="45720" rtlCol="0">
            <a:normAutofit/>
          </a:bodyPr>
          <a:lstStyle/>
          <a:p>
            <a:r>
              <a:rPr lang="en-US" sz="2200" dirty="0">
                <a:solidFill>
                  <a:schemeClr val="accent2">
                    <a:lumMod val="75000"/>
                  </a:schemeClr>
                </a:solidFill>
              </a:rPr>
              <a:t>This project will use GIS analysis and explore available satellite imagery to:</a:t>
            </a:r>
          </a:p>
          <a:p>
            <a:pPr marL="577850" lvl="0" indent="-241300">
              <a:buFont typeface="+mj-lt"/>
              <a:buAutoNum type="arabicPeriod"/>
            </a:pPr>
            <a:r>
              <a:rPr lang="en-US" sz="2400" b="1" dirty="0">
                <a:solidFill>
                  <a:schemeClr val="accent2">
                    <a:lumMod val="75000"/>
                  </a:schemeClr>
                </a:solidFill>
              </a:rPr>
              <a:t> </a:t>
            </a:r>
            <a:r>
              <a:rPr lang="en-US" sz="2200" b="1" dirty="0">
                <a:solidFill>
                  <a:schemeClr val="accent2">
                    <a:lumMod val="75000"/>
                  </a:schemeClr>
                </a:solidFill>
              </a:rPr>
              <a:t>Detect early signs of oak wilt </a:t>
            </a:r>
            <a:endParaRPr lang="en-US" sz="2200" dirty="0">
              <a:solidFill>
                <a:schemeClr val="accent2">
                  <a:lumMod val="75000"/>
                </a:schemeClr>
              </a:solidFill>
            </a:endParaRPr>
          </a:p>
          <a:p>
            <a:pPr marL="635000" lvl="0" indent="-298450">
              <a:buFont typeface="+mj-lt"/>
              <a:buAutoNum type="arabicPeriod"/>
            </a:pPr>
            <a:r>
              <a:rPr lang="en-US" sz="2200" b="1" dirty="0">
                <a:solidFill>
                  <a:schemeClr val="accent2">
                    <a:lumMod val="75000"/>
                  </a:schemeClr>
                </a:solidFill>
              </a:rPr>
              <a:t>Differentiate between oak wilt and oak decline</a:t>
            </a:r>
            <a:endParaRPr lang="en-US" sz="2200" dirty="0">
              <a:solidFill>
                <a:schemeClr val="accent2">
                  <a:lumMod val="75000"/>
                </a:schemeClr>
              </a:solidFill>
            </a:endParaRPr>
          </a:p>
          <a:p>
            <a:pPr marL="341313" indent="-111125"/>
            <a:endParaRPr lang="en-US" dirty="0"/>
          </a:p>
          <a:p>
            <a:pPr marL="341313" indent="-111125"/>
            <a:endParaRPr lang="en-US" dirty="0"/>
          </a:p>
          <a:p>
            <a:pPr marL="341313" indent="-111125"/>
            <a:endParaRPr lang="en-US" dirty="0"/>
          </a:p>
          <a:p>
            <a:pPr marL="0" indent="0"/>
            <a:endParaRPr lang="en-US" dirty="0"/>
          </a:p>
        </p:txBody>
      </p:sp>
      <p:sp>
        <p:nvSpPr>
          <p:cNvPr id="3" name="Rectangle 2">
            <a:extLst>
              <a:ext uri="{FF2B5EF4-FFF2-40B4-BE49-F238E27FC236}">
                <a16:creationId xmlns:a16="http://schemas.microsoft.com/office/drawing/2014/main" id="{1B92DA2B-FF20-4DEC-97B6-B052D84BDA07}"/>
              </a:ext>
            </a:extLst>
          </p:cNvPr>
          <p:cNvSpPr/>
          <p:nvPr/>
        </p:nvSpPr>
        <p:spPr>
          <a:xfrm>
            <a:off x="1690534" y="746673"/>
            <a:ext cx="6096000" cy="923330"/>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r>
              <a:rPr lang="en-US" i="1" dirty="0">
                <a:solidFill>
                  <a:schemeClr val="accent2">
                    <a:lumMod val="75000"/>
                  </a:schemeClr>
                </a:solidFill>
              </a:rPr>
              <a:t>Prevention is the best way to manage the spread of oak wilt, but the movement of the disease is inevitable as is the onset of oak decline in certain conditions.</a:t>
            </a:r>
          </a:p>
        </p:txBody>
      </p:sp>
      <p:pic>
        <p:nvPicPr>
          <p:cNvPr id="5" name="Graphic 4" descr="Leaf">
            <a:extLst>
              <a:ext uri="{FF2B5EF4-FFF2-40B4-BE49-F238E27FC236}">
                <a16:creationId xmlns:a16="http://schemas.microsoft.com/office/drawing/2014/main" id="{ADECB4EA-4950-433B-9D65-46489D6D683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6358" y="556298"/>
            <a:ext cx="1371564" cy="1371564"/>
          </a:xfrm>
          <a:prstGeom prst="rect">
            <a:avLst/>
          </a:prstGeom>
        </p:spPr>
      </p:pic>
    </p:spTree>
    <p:extLst>
      <p:ext uri="{BB962C8B-B14F-4D97-AF65-F5344CB8AC3E}">
        <p14:creationId xmlns:p14="http://schemas.microsoft.com/office/powerpoint/2010/main" val="2710783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4A3B4-C1BC-489A-A693-E53E3458946E}"/>
              </a:ext>
            </a:extLst>
          </p:cNvPr>
          <p:cNvSpPr>
            <a:spLocks noGrp="1"/>
          </p:cNvSpPr>
          <p:nvPr>
            <p:ph type="title"/>
          </p:nvPr>
        </p:nvSpPr>
        <p:spPr>
          <a:ln>
            <a:noFill/>
          </a:ln>
        </p:spPr>
        <p:txBody>
          <a:bodyPr/>
          <a:lstStyle/>
          <a:p>
            <a:r>
              <a:rPr lang="en-US" dirty="0">
                <a:solidFill>
                  <a:schemeClr val="accent2">
                    <a:lumMod val="75000"/>
                  </a:schemeClr>
                </a:solidFill>
              </a:rPr>
              <a:t>Previous Research</a:t>
            </a:r>
          </a:p>
        </p:txBody>
      </p:sp>
      <p:sp>
        <p:nvSpPr>
          <p:cNvPr id="3" name="Content Placeholder 2">
            <a:extLst>
              <a:ext uri="{FF2B5EF4-FFF2-40B4-BE49-F238E27FC236}">
                <a16:creationId xmlns:a16="http://schemas.microsoft.com/office/drawing/2014/main" id="{F5A09C19-1C22-48A3-945A-032CD6AF9DB9}"/>
              </a:ext>
            </a:extLst>
          </p:cNvPr>
          <p:cNvSpPr>
            <a:spLocks noGrp="1"/>
          </p:cNvSpPr>
          <p:nvPr>
            <p:ph sz="half" idx="1"/>
          </p:nvPr>
        </p:nvSpPr>
        <p:spPr>
          <a:xfrm>
            <a:off x="110138" y="1473239"/>
            <a:ext cx="6208658" cy="4311154"/>
          </a:xfrm>
        </p:spPr>
        <p:txBody>
          <a:bodyPr>
            <a:normAutofit fontScale="92500" lnSpcReduction="20000"/>
          </a:bodyPr>
          <a:lstStyle/>
          <a:p>
            <a:r>
              <a:rPr lang="en-US" sz="2400" dirty="0">
                <a:solidFill>
                  <a:schemeClr val="accent2">
                    <a:lumMod val="75000"/>
                  </a:schemeClr>
                </a:solidFill>
              </a:rPr>
              <a:t>Using Airborne Digital Imagery for Detecting Oak Wilt Disease</a:t>
            </a:r>
          </a:p>
          <a:p>
            <a:endParaRPr lang="en-US" sz="2400" dirty="0">
              <a:solidFill>
                <a:schemeClr val="accent2">
                  <a:lumMod val="75000"/>
                </a:schemeClr>
              </a:solidFill>
            </a:endParaRPr>
          </a:p>
          <a:p>
            <a:r>
              <a:rPr lang="en-US" sz="2400" dirty="0">
                <a:solidFill>
                  <a:schemeClr val="accent2">
                    <a:lumMod val="75000"/>
                  </a:schemeClr>
                </a:solidFill>
              </a:rPr>
              <a:t>A Comparison of Standard and Hybrid Classifier Methods for Mapping Affected by “Sudden Oak Death”</a:t>
            </a:r>
          </a:p>
          <a:p>
            <a:endParaRPr lang="en-US" sz="2400" dirty="0">
              <a:solidFill>
                <a:schemeClr val="accent2">
                  <a:lumMod val="75000"/>
                </a:schemeClr>
              </a:solidFill>
            </a:endParaRPr>
          </a:p>
          <a:p>
            <a:r>
              <a:rPr lang="en-US" sz="2400" dirty="0">
                <a:solidFill>
                  <a:schemeClr val="accent2">
                    <a:lumMod val="75000"/>
                  </a:schemeClr>
                </a:solidFill>
              </a:rPr>
              <a:t>Using Classification Tree Analysis to Predict Oak Wilt Distribution in Minnesota and Texas</a:t>
            </a:r>
          </a:p>
          <a:p>
            <a:endParaRPr lang="en-US" sz="2400" dirty="0">
              <a:solidFill>
                <a:schemeClr val="accent2">
                  <a:lumMod val="75000"/>
                </a:schemeClr>
              </a:solidFill>
            </a:endParaRPr>
          </a:p>
          <a:p>
            <a:r>
              <a:rPr lang="en-US" sz="2400" dirty="0">
                <a:solidFill>
                  <a:schemeClr val="accent2">
                    <a:lumMod val="75000"/>
                  </a:schemeClr>
                </a:solidFill>
              </a:rPr>
              <a:t>Early Detection of Oak Wilt Disease in Quercus ssp.: A Hyperspectral Approach</a:t>
            </a:r>
          </a:p>
          <a:p>
            <a:endParaRPr lang="en-US" dirty="0"/>
          </a:p>
          <a:p>
            <a:endParaRPr lang="en-US" dirty="0"/>
          </a:p>
          <a:p>
            <a:endParaRPr lang="en-US" dirty="0"/>
          </a:p>
        </p:txBody>
      </p:sp>
      <p:pic>
        <p:nvPicPr>
          <p:cNvPr id="5" name="Picture 4">
            <a:extLst>
              <a:ext uri="{FF2B5EF4-FFF2-40B4-BE49-F238E27FC236}">
                <a16:creationId xmlns:a16="http://schemas.microsoft.com/office/drawing/2014/main" id="{F92ED2FD-D3E9-4D48-BB57-2E55C37177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8796" y="1281110"/>
            <a:ext cx="5641160" cy="4295779"/>
          </a:xfrm>
          <a:prstGeom prst="rect">
            <a:avLst/>
          </a:prstGeom>
          <a:ln w="28575">
            <a:solidFill>
              <a:schemeClr val="accent2">
                <a:lumMod val="75000"/>
              </a:schemeClr>
            </a:solidFill>
          </a:ln>
        </p:spPr>
      </p:pic>
    </p:spTree>
    <p:extLst>
      <p:ext uri="{BB962C8B-B14F-4D97-AF65-F5344CB8AC3E}">
        <p14:creationId xmlns:p14="http://schemas.microsoft.com/office/powerpoint/2010/main" val="2736552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795" y="386428"/>
            <a:ext cx="8596668" cy="1320800"/>
          </a:xfrm>
        </p:spPr>
        <p:txBody>
          <a:bodyPr/>
          <a:lstStyle/>
          <a:p>
            <a:r>
              <a:rPr lang="en-US" dirty="0">
                <a:solidFill>
                  <a:schemeClr val="accent2">
                    <a:lumMod val="75000"/>
                  </a:schemeClr>
                </a:solidFill>
              </a:rPr>
              <a:t>Study Area:</a:t>
            </a:r>
            <a:br>
              <a:rPr lang="en-US" dirty="0">
                <a:solidFill>
                  <a:schemeClr val="accent2">
                    <a:lumMod val="75000"/>
                  </a:schemeClr>
                </a:solidFill>
              </a:rPr>
            </a:br>
            <a:r>
              <a:rPr lang="en-US" dirty="0">
                <a:solidFill>
                  <a:schemeClr val="accent2">
                    <a:lumMod val="75000"/>
                  </a:schemeClr>
                </a:solidFill>
              </a:rPr>
              <a:t>Grand Traverse County, Michigan </a:t>
            </a:r>
          </a:p>
        </p:txBody>
      </p:sp>
      <p:sp>
        <p:nvSpPr>
          <p:cNvPr id="3" name="Content Placeholder 2"/>
          <p:cNvSpPr>
            <a:spLocks noGrp="1"/>
          </p:cNvSpPr>
          <p:nvPr>
            <p:ph sz="half" idx="1"/>
          </p:nvPr>
        </p:nvSpPr>
        <p:spPr>
          <a:xfrm>
            <a:off x="435795" y="1146711"/>
            <a:ext cx="7383258" cy="5395164"/>
          </a:xfrm>
        </p:spPr>
        <p:txBody>
          <a:bodyPr>
            <a:normAutofit/>
          </a:bodyPr>
          <a:lstStyle/>
          <a:p>
            <a:pPr marL="0" indent="0">
              <a:buNone/>
            </a:pPr>
            <a:endParaRPr lang="en-US" sz="2800" dirty="0">
              <a:solidFill>
                <a:schemeClr val="accent2">
                  <a:lumMod val="75000"/>
                </a:schemeClr>
              </a:solidFill>
            </a:endParaRPr>
          </a:p>
          <a:p>
            <a:pPr marL="0" indent="0">
              <a:lnSpc>
                <a:spcPct val="150000"/>
              </a:lnSpc>
              <a:buNone/>
            </a:pPr>
            <a:r>
              <a:rPr lang="en-US" sz="2200" b="1" dirty="0">
                <a:solidFill>
                  <a:schemeClr val="accent2">
                    <a:lumMod val="75000"/>
                  </a:schemeClr>
                </a:solidFill>
              </a:rPr>
              <a:t>Area: 296,960 acres</a:t>
            </a:r>
          </a:p>
          <a:p>
            <a:pPr lvl="0">
              <a:lnSpc>
                <a:spcPct val="150000"/>
              </a:lnSpc>
            </a:pPr>
            <a:r>
              <a:rPr lang="en-US" sz="2200" dirty="0">
                <a:solidFill>
                  <a:schemeClr val="accent2">
                    <a:lumMod val="75000"/>
                  </a:schemeClr>
                </a:solidFill>
              </a:rPr>
              <a:t>~70,000 acres of state land</a:t>
            </a:r>
          </a:p>
          <a:p>
            <a:pPr lvl="0">
              <a:lnSpc>
                <a:spcPct val="150000"/>
              </a:lnSpc>
            </a:pPr>
            <a:r>
              <a:rPr lang="en-US" sz="2200" dirty="0">
                <a:solidFill>
                  <a:schemeClr val="accent2">
                    <a:lumMod val="75000"/>
                  </a:schemeClr>
                </a:solidFill>
              </a:rPr>
              <a:t>~21,000 acres of state land contain oak forest types</a:t>
            </a:r>
          </a:p>
          <a:p>
            <a:pPr lvl="0">
              <a:lnSpc>
                <a:spcPct val="150000"/>
              </a:lnSpc>
            </a:pPr>
            <a:r>
              <a:rPr lang="en-US" sz="2200" dirty="0">
                <a:solidFill>
                  <a:schemeClr val="accent2">
                    <a:lumMod val="75000"/>
                  </a:schemeClr>
                </a:solidFill>
              </a:rPr>
              <a:t>144 confirmed oak wilt reports in the county from 2009-2017</a:t>
            </a:r>
          </a:p>
          <a:p>
            <a:pPr lvl="0">
              <a:lnSpc>
                <a:spcPct val="150000"/>
              </a:lnSpc>
            </a:pPr>
            <a:r>
              <a:rPr lang="en-US" sz="2200" dirty="0">
                <a:solidFill>
                  <a:schemeClr val="accent2">
                    <a:lumMod val="75000"/>
                  </a:schemeClr>
                </a:solidFill>
              </a:rPr>
              <a:t>5 confirmed oak decline reports in the county from 2009-2017</a:t>
            </a:r>
          </a:p>
        </p:txBody>
      </p:sp>
      <p:pic>
        <p:nvPicPr>
          <p:cNvPr id="2052" name="Picture 4" descr="https://www.worldatlas.com/webimage/countrys/namerica/usstates/outline/mi.gif">
            <a:extLst>
              <a:ext uri="{FF2B5EF4-FFF2-40B4-BE49-F238E27FC236}">
                <a16:creationId xmlns:a16="http://schemas.microsoft.com/office/drawing/2014/main" id="{FA69A172-953A-4542-AC02-5C91DFC971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1962" y="1760299"/>
            <a:ext cx="4447592" cy="476291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 name="Picture 4" descr="Image result for acorn icon">
            <a:extLst>
              <a:ext uri="{FF2B5EF4-FFF2-40B4-BE49-F238E27FC236}">
                <a16:creationId xmlns:a16="http://schemas.microsoft.com/office/drawing/2014/main" id="{AB5B7006-A75B-44B3-8E6D-26E31DFFDF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72722" y="4119714"/>
            <a:ext cx="247372" cy="247372"/>
          </a:xfrm>
          <a:prstGeom prst="rect">
            <a:avLst/>
          </a:prstGeom>
          <a:noFill/>
          <a:ln>
            <a:noFill/>
          </a:ln>
        </p:spPr>
      </p:pic>
      <p:sp>
        <p:nvSpPr>
          <p:cNvPr id="4" name="Flowchart: Connector 3">
            <a:extLst>
              <a:ext uri="{FF2B5EF4-FFF2-40B4-BE49-F238E27FC236}">
                <a16:creationId xmlns:a16="http://schemas.microsoft.com/office/drawing/2014/main" id="{E1072CB0-00BD-4ACE-852F-1A62142A4B1D}"/>
              </a:ext>
            </a:extLst>
          </p:cNvPr>
          <p:cNvSpPr/>
          <p:nvPr/>
        </p:nvSpPr>
        <p:spPr>
          <a:xfrm>
            <a:off x="8736359" y="4052904"/>
            <a:ext cx="272109" cy="362177"/>
          </a:xfrm>
          <a:prstGeom prst="flowChartConnector">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7489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AE901BC-D190-49E6-8B33-2F32A0F2BF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947</Words>
  <Application>Microsoft Office PowerPoint</Application>
  <PresentationFormat>Widescreen</PresentationFormat>
  <Paragraphs>215</Paragraphs>
  <Slides>18</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Times New Roman</vt:lpstr>
      <vt:lpstr>Trebuchet MS</vt:lpstr>
      <vt:lpstr>Wingdings</vt:lpstr>
      <vt:lpstr>Wingdings 3</vt:lpstr>
      <vt:lpstr>Facet</vt:lpstr>
      <vt:lpstr>MGIS Capstone</vt:lpstr>
      <vt:lpstr>PowerPoint Presentation</vt:lpstr>
      <vt:lpstr>Oak Trees Benefits</vt:lpstr>
      <vt:lpstr>  Oak Wilt Ceratocystis fagacearum  </vt:lpstr>
      <vt:lpstr>Oak Wilt</vt:lpstr>
      <vt:lpstr>  Oak Decline </vt:lpstr>
      <vt:lpstr>Objectives</vt:lpstr>
      <vt:lpstr>Previous Research</vt:lpstr>
      <vt:lpstr>Study Area: Grand Traverse County, Michigan </vt:lpstr>
      <vt:lpstr>Data</vt:lpstr>
      <vt:lpstr>Workflow   </vt:lpstr>
      <vt:lpstr>Methods: Suitability Map </vt:lpstr>
      <vt:lpstr>Methods: Satellite Imagery</vt:lpstr>
      <vt:lpstr>Methods: Exploring the Data</vt:lpstr>
      <vt:lpstr>Results &amp; Outputs</vt:lpstr>
      <vt:lpstr>Challenges </vt:lpstr>
      <vt:lpstr>Questions?</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2018-04-24T16:14:04Z</dcterms:created>
  <dcterms:modified xsi:type="dcterms:W3CDTF">2018-05-01T00:12:45Z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TC030395169991</vt:lpwstr>
  </property>
</Properties>
</file>