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90" r:id="rId2"/>
    <p:sldId id="277" r:id="rId3"/>
    <p:sldId id="295" r:id="rId4"/>
    <p:sldId id="274" r:id="rId5"/>
    <p:sldId id="280" r:id="rId6"/>
    <p:sldId id="281" r:id="rId7"/>
    <p:sldId id="282" r:id="rId8"/>
    <p:sldId id="296" r:id="rId9"/>
    <p:sldId id="284" r:id="rId10"/>
    <p:sldId id="286" r:id="rId11"/>
    <p:sldId id="283" r:id="rId12"/>
    <p:sldId id="285" r:id="rId13"/>
    <p:sldId id="297" r:id="rId14"/>
    <p:sldId id="288" r:id="rId15"/>
    <p:sldId id="287" r:id="rId16"/>
    <p:sldId id="289" r:id="rId17"/>
    <p:sldId id="291" r:id="rId18"/>
    <p:sldId id="292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5" autoAdjust="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1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7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2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2B8B-390C-4E7A-9233-F2E5449C08D4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42A8-1F41-4BA6-8F45-DF4123F4D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3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pr.org/2009/04/24/110997398/visualizing-the-u-s-electric-grid" TargetMode="External"/><Relationship Id="rId13" Type="http://schemas.openxmlformats.org/officeDocument/2006/relationships/hyperlink" Target="http://wfrcgis.maps.arcgis.com/apps/Viewer/index.html?appid=d4d106b5c4074233837e6fb5e9f4ee51" TargetMode="External"/><Relationship Id="rId3" Type="http://schemas.openxmlformats.org/officeDocument/2006/relationships/hyperlink" Target="http://www.arcgis.com/home/webmap/viewer.html?webmap=262e5ef1de424730b096a0eed94035a5" TargetMode="External"/><Relationship Id="rId7" Type="http://schemas.openxmlformats.org/officeDocument/2006/relationships/hyperlink" Target="http://mcatlas.org/devfinder/" TargetMode="External"/><Relationship Id="rId12" Type="http://schemas.openxmlformats.org/officeDocument/2006/relationships/hyperlink" Target="http://maps.worldbank.org/p2e/mcmap/map.html?code=&amp;level=&amp;indicatorcode=0553&amp;title=Global&amp;org=ibr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usmartin.deviantart.com/art/Utility-Poles-399804197" TargetMode="External"/><Relationship Id="rId11" Type="http://schemas.openxmlformats.org/officeDocument/2006/relationships/hyperlink" Target="http://synbioconsulting.com/igem-synthetic-biology-map/" TargetMode="External"/><Relationship Id="rId5" Type="http://schemas.openxmlformats.org/officeDocument/2006/relationships/hyperlink" Target="http://www.eia.gov/state/maps.cfm" TargetMode="External"/><Relationship Id="rId10" Type="http://schemas.openxmlformats.org/officeDocument/2006/relationships/hyperlink" Target="http://www.dot7.state.pa.us/MPMS_IQ/Mapping" TargetMode="External"/><Relationship Id="rId4" Type="http://schemas.openxmlformats.org/officeDocument/2006/relationships/hyperlink" Target="http://www.datumconstruction.com/#!map-of-previous-projects/ci60" TargetMode="External"/><Relationship Id="rId9" Type="http://schemas.openxmlformats.org/officeDocument/2006/relationships/hyperlink" Target="http://www.nycedc.com/projects/projects-map" TargetMode="External"/><Relationship Id="rId14" Type="http://schemas.openxmlformats.org/officeDocument/2006/relationships/hyperlink" Target="http://www.jstatsoft.org/v59/i10/pape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3071" y="1533525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Using GIS to Make Project Data More Accessible to Employees of an Electrical Engineering Consulting Firm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8721" y="3048000"/>
            <a:ext cx="6837045" cy="3145155"/>
            <a:chOff x="0" y="0"/>
            <a:chExt cx="6837045" cy="314515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645920" cy="3145155"/>
              <a:chOff x="0" y="0"/>
              <a:chExt cx="1645920" cy="314515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79"/>
              <a:stretch/>
            </p:blipFill>
            <p:spPr bwMode="auto">
              <a:xfrm>
                <a:off x="0" y="0"/>
                <a:ext cx="1645920" cy="153924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Picture 18" descr="\\psf\Home\\Documents\Projects\BigProjects\SOQ\SOQ\1_Images\2_ESG_photos\Fill_Photos\AnaholaSubstation\siemens_gcb_1.jpg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5"/>
              <a:stretch/>
            </p:blipFill>
            <p:spPr bwMode="auto">
              <a:xfrm>
                <a:off x="0" y="1600200"/>
                <a:ext cx="1645920" cy="1544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714500" y="0"/>
              <a:ext cx="1659890" cy="3145155"/>
              <a:chOff x="0" y="0"/>
              <a:chExt cx="1659890" cy="314515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10" t="-1" r="31744" b="952"/>
              <a:stretch/>
            </p:blipFill>
            <p:spPr bwMode="auto">
              <a:xfrm>
                <a:off x="0" y="0"/>
                <a:ext cx="1659890" cy="154368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" name="Picture 16" descr="\\psf\Home\\Documents\Projects\BigProjects\SOQ\SOQ\1_Images\2_ESG_photos\Fill_Photos\KensingtonMineExpansion\IMG_0810.JPG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0200"/>
                <a:ext cx="1645920" cy="1544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448050" y="0"/>
              <a:ext cx="1649730" cy="3145155"/>
              <a:chOff x="0" y="0"/>
              <a:chExt cx="1649730" cy="3145155"/>
            </a:xfrm>
          </p:grpSpPr>
          <p:pic>
            <p:nvPicPr>
              <p:cNvPr id="14" name="Picture 13" descr="\\psf\Home\\Documents\Projects\BigProjects\SOQ\SOQ\1_Images\2_ESG_photos\Distribution\Feeder6\JBER FEEDER 6 REBUILD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245"/>
              <a:stretch/>
            </p:blipFill>
            <p:spPr bwMode="auto">
              <a:xfrm>
                <a:off x="0" y="0"/>
                <a:ext cx="1649730" cy="154368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 descr="\\psf\Home\\Documents\Projects\BigProjects\SOQ\SOQ\1_Images\2_ESG_photos\Transmission\Canyon_SS\CanyonSubstationTrans.jpg"/>
              <p:cNvPicPr>
                <a:picLocks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25"/>
              <a:stretch/>
            </p:blipFill>
            <p:spPr bwMode="auto">
              <a:xfrm>
                <a:off x="0" y="1600200"/>
                <a:ext cx="1645920" cy="1544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5172075" y="0"/>
              <a:ext cx="1664970" cy="3145155"/>
              <a:chOff x="0" y="0"/>
              <a:chExt cx="1664970" cy="3145155"/>
            </a:xfrm>
          </p:grpSpPr>
          <p:pic>
            <p:nvPicPr>
              <p:cNvPr id="12" name="Picture 11" descr="\\psf\Home\\Documents\Projects\BigProjects\SOQ\SOQ\1_Images\2_ESG_photos\Substations\Diamond_Ridge\img_4079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95" r="3523" b="5935"/>
              <a:stretch/>
            </p:blipFill>
            <p:spPr bwMode="auto">
              <a:xfrm>
                <a:off x="0" y="0"/>
                <a:ext cx="1664970" cy="1544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12" descr="\\psf\Home\\Documents\Projects\BigProjects\SOQ\SOQ\1_Images\2_ESG_photos\PowerGeneration\Snake_River_PP\img_4225_21_1.jpg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0200"/>
                <a:ext cx="1663700" cy="1544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0" name="Picture 1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16" y="194369"/>
            <a:ext cx="3218815" cy="1272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523" y="6324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Karen Rauschert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0041" y="6324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Advisor: Jim Detwiler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5850" y="6324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GEOG 596A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Data Entry Site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29939" r="50000" b="34610"/>
          <a:stretch/>
        </p:blipFill>
        <p:spPr bwMode="auto">
          <a:xfrm>
            <a:off x="273424" y="1676400"/>
            <a:ext cx="4191000" cy="36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4" t="22730" r="43509" b="41691"/>
          <a:stretch/>
        </p:blipFill>
        <p:spPr bwMode="auto">
          <a:xfrm>
            <a:off x="4551650" y="1636059"/>
            <a:ext cx="3977640" cy="360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9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User Interface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5943600" cy="487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Technology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MySQL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PHP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dirty="0" smtClean="0"/>
              <a:t>Apache</a:t>
            </a:r>
          </a:p>
          <a:p>
            <a:endParaRPr lang="en-US" sz="2400" dirty="0" smtClean="0"/>
          </a:p>
          <a:p>
            <a:pPr algn="ctr"/>
            <a:r>
              <a:rPr lang="en-US" dirty="0" smtClean="0"/>
              <a:t>Geographic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Searchable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Reproducible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54639" y="76200"/>
            <a:ext cx="2362200" cy="45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Specific Aim 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1" y="152400"/>
            <a:ext cx="8229600" cy="1143000"/>
          </a:xfrm>
        </p:spPr>
        <p:txBody>
          <a:bodyPr/>
          <a:lstStyle/>
          <a:p>
            <a:r>
              <a:rPr lang="en-US" dirty="0" smtClean="0"/>
              <a:t>Sample Websites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5943600" cy="487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Individual Feature Maps vs. Project Maps</a:t>
            </a:r>
          </a:p>
          <a:p>
            <a:endParaRPr lang="en-US" sz="2400" dirty="0" smtClean="0"/>
          </a:p>
          <a:p>
            <a:pPr algn="ctr"/>
            <a:r>
              <a:rPr lang="en-US" dirty="0" smtClean="0"/>
              <a:t>Display of Map Data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Display of Non-Map Data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Filters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71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Conceptual User Interface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1219200"/>
            <a:ext cx="6546342" cy="4995672"/>
            <a:chOff x="1295400" y="1219200"/>
            <a:chExt cx="6546342" cy="4995672"/>
          </a:xfrm>
        </p:grpSpPr>
        <p:grpSp>
          <p:nvGrpSpPr>
            <p:cNvPr id="6" name="Group 5"/>
            <p:cNvGrpSpPr/>
            <p:nvPr/>
          </p:nvGrpSpPr>
          <p:grpSpPr>
            <a:xfrm>
              <a:off x="1295400" y="1219200"/>
              <a:ext cx="6546342" cy="4995672"/>
              <a:chOff x="1295400" y="1219200"/>
              <a:chExt cx="6546342" cy="499567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1219200"/>
                <a:ext cx="6546342" cy="499567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70" t="13522" r="7505" b="83901"/>
              <a:stretch/>
            </p:blipFill>
            <p:spPr>
              <a:xfrm>
                <a:off x="7548979" y="1893839"/>
                <a:ext cx="198021" cy="12872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609" t="2131" r="25492" b="95292"/>
              <a:stretch/>
            </p:blipFill>
            <p:spPr>
              <a:xfrm>
                <a:off x="7162800" y="1893838"/>
                <a:ext cx="386179" cy="128726"/>
              </a:xfrm>
              <a:prstGeom prst="rect">
                <a:avLst/>
              </a:prstGeom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5" t="25498" r="59275" b="71054"/>
            <a:stretch/>
          </p:blipFill>
          <p:spPr bwMode="auto">
            <a:xfrm>
              <a:off x="1573690" y="1295398"/>
              <a:ext cx="894423" cy="34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5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Pitfalls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629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User Buy-In</a:t>
            </a:r>
          </a:p>
          <a:p>
            <a:endParaRPr lang="en-US" sz="2400" dirty="0" smtClean="0"/>
          </a:p>
          <a:p>
            <a:r>
              <a:rPr lang="en-US" dirty="0" smtClean="0"/>
              <a:t>Balancing Needs with Complexity</a:t>
            </a:r>
          </a:p>
          <a:p>
            <a:endParaRPr lang="en-US" sz="2400" dirty="0" smtClean="0"/>
          </a:p>
          <a:p>
            <a:r>
              <a:rPr lang="en-US" dirty="0" smtClean="0"/>
              <a:t>Scope Creep</a:t>
            </a:r>
          </a:p>
          <a:p>
            <a:endParaRPr lang="en-US" sz="2400" dirty="0"/>
          </a:p>
          <a:p>
            <a:r>
              <a:rPr lang="en-US" dirty="0"/>
              <a:t>Learning Curve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1143000"/>
          </a:xfrm>
        </p:spPr>
        <p:txBody>
          <a:bodyPr/>
          <a:lstStyle/>
          <a:p>
            <a:r>
              <a:rPr lang="en-US" dirty="0" smtClean="0"/>
              <a:t>Tentative Timeline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13012" y="1143000"/>
            <a:ext cx="73152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~</a:t>
            </a:r>
            <a:r>
              <a:rPr lang="en-US" dirty="0"/>
              <a:t> </a:t>
            </a:r>
            <a:r>
              <a:rPr lang="en-US" dirty="0" smtClean="0"/>
              <a:t>June 2015 - Identify Relevant Information</a:t>
            </a:r>
          </a:p>
          <a:p>
            <a:endParaRPr lang="en-US" sz="2400" dirty="0" smtClean="0"/>
          </a:p>
          <a:p>
            <a:r>
              <a:rPr lang="en-US" dirty="0" smtClean="0"/>
              <a:t>~ July 2015 - Develop a Procedure to Normalize Data</a:t>
            </a:r>
          </a:p>
          <a:p>
            <a:endParaRPr lang="en-US" sz="2400" dirty="0" smtClean="0"/>
          </a:p>
          <a:p>
            <a:r>
              <a:rPr lang="en-US" dirty="0" smtClean="0"/>
              <a:t>~ October 2015 - Develop &amp; Test Relational Database, Test Dataset</a:t>
            </a:r>
          </a:p>
          <a:p>
            <a:endParaRPr lang="en-US" sz="2400" dirty="0" smtClean="0"/>
          </a:p>
          <a:p>
            <a:r>
              <a:rPr lang="en-US" dirty="0" smtClean="0"/>
              <a:t>~ November 2015 - Develop a System for Data Entry</a:t>
            </a:r>
          </a:p>
          <a:p>
            <a:endParaRPr lang="en-US" sz="2400" dirty="0" smtClean="0"/>
          </a:p>
          <a:p>
            <a:r>
              <a:rPr lang="en-US" dirty="0" smtClean="0"/>
              <a:t>~ December 2015 - Design a User Interface</a:t>
            </a:r>
          </a:p>
          <a:p>
            <a:endParaRPr lang="en-US" sz="2400" dirty="0"/>
          </a:p>
          <a:p>
            <a:r>
              <a:rPr lang="en-US" dirty="0"/>
              <a:t>~ February 2016 </a:t>
            </a:r>
            <a:r>
              <a:rPr lang="en-US" dirty="0" smtClean="0"/>
              <a:t>- Alaska </a:t>
            </a:r>
            <a:r>
              <a:rPr lang="en-US" dirty="0"/>
              <a:t>Surveying &amp; Mapping Conference, Anchorage, </a:t>
            </a:r>
            <a:r>
              <a:rPr lang="en-US" dirty="0" smtClean="0"/>
              <a:t>AK</a:t>
            </a: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5943600" cy="4114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Develop a </a:t>
            </a:r>
            <a:r>
              <a:rPr lang="en-US" dirty="0" smtClean="0">
                <a:solidFill>
                  <a:srgbClr val="0070C0"/>
                </a:solidFill>
              </a:rPr>
              <a:t>structured means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7030A0"/>
                </a:solidFill>
              </a:rPr>
              <a:t>inputting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storing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relevant project information</a:t>
            </a:r>
            <a:r>
              <a:rPr lang="en-US" dirty="0" smtClean="0"/>
              <a:t> that will be </a:t>
            </a:r>
            <a:r>
              <a:rPr lang="en-US" dirty="0" smtClean="0">
                <a:solidFill>
                  <a:srgbClr val="00B050"/>
                </a:solidFill>
              </a:rPr>
              <a:t>robust,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searchable, and reproducible</a:t>
            </a:r>
            <a:r>
              <a:rPr lang="en-US" dirty="0" smtClean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9877720">
            <a:off x="595514" y="1492049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Aim #1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380857">
            <a:off x="6922580" y="1492048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Aim #2</a:t>
            </a:r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19877720">
            <a:off x="900314" y="547353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Aim #3</a:t>
            </a:r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86199" y="5397896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Aim #4</a:t>
            </a:r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622063">
            <a:off x="6921603" y="5388360"/>
            <a:ext cx="1371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Aim #5</a:t>
            </a:r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5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990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638800"/>
          </a:xfrm>
        </p:spPr>
        <p:txBody>
          <a:bodyPr>
            <a:noAutofit/>
          </a:bodyPr>
          <a:lstStyle/>
          <a:p>
            <a:r>
              <a:rPr lang="en-US" sz="1400" dirty="0"/>
              <a:t>Bonneville Power Administration. </a:t>
            </a:r>
            <a:r>
              <a:rPr lang="en-US" sz="1400" i="1" dirty="0"/>
              <a:t>BPA Transmission Lines.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3"/>
              </a:rPr>
              <a:t>http://www.arcgis.com/home/webmap/viewer.html?webmap=262e5ef1de424730b096a0eed94035a5</a:t>
            </a:r>
            <a:r>
              <a:rPr lang="en-US" sz="1400" u="sng" dirty="0"/>
              <a:t> </a:t>
            </a:r>
            <a:r>
              <a:rPr lang="en-US" sz="1400" dirty="0"/>
              <a:t> </a:t>
            </a:r>
          </a:p>
          <a:p>
            <a:r>
              <a:rPr lang="en-US" sz="1400" dirty="0"/>
              <a:t>Datum Construction. </a:t>
            </a:r>
            <a:r>
              <a:rPr lang="en-US" sz="1400" i="1" dirty="0"/>
              <a:t>Map of Previous Projects.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4"/>
              </a:rPr>
              <a:t>http://www.datumconstruction.com/#!map-of-previous-projects/ci60</a:t>
            </a:r>
            <a:r>
              <a:rPr lang="en-US" sz="1400" dirty="0"/>
              <a:t> </a:t>
            </a:r>
          </a:p>
          <a:p>
            <a:r>
              <a:rPr lang="en-US" sz="1400" dirty="0"/>
              <a:t>EIA (U.S. Energy Information Administration). </a:t>
            </a:r>
            <a:r>
              <a:rPr lang="en-US" sz="1400" i="1" dirty="0"/>
              <a:t>U.S. Energy Mapping System.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5"/>
              </a:rPr>
              <a:t>http://www.eia.gov/state/maps.cfm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Hendler, J. (2014) Data Integration for Heterogeneous Datasets. </a:t>
            </a:r>
            <a:r>
              <a:rPr lang="en-US" sz="1400" i="1" dirty="0" smtClean="0"/>
              <a:t>Big Data, 2</a:t>
            </a:r>
            <a:r>
              <a:rPr lang="en-US" sz="1400" dirty="0" smtClean="0"/>
              <a:t>(4), 205-215.</a:t>
            </a:r>
            <a:endParaRPr lang="en-US" sz="1400" dirty="0"/>
          </a:p>
          <a:p>
            <a:r>
              <a:rPr lang="en-US" sz="1400" dirty="0" smtClean="0"/>
              <a:t>Martin, Regus. (Image) Utility Poles. </a:t>
            </a:r>
            <a:r>
              <a:rPr lang="en-US" sz="1400" i="1" dirty="0" smtClean="0"/>
              <a:t>Deviant Art.  </a:t>
            </a:r>
            <a:r>
              <a:rPr lang="en-US" sz="1400" dirty="0" smtClean="0"/>
              <a:t>Retrieved on May 6, </a:t>
            </a:r>
            <a:r>
              <a:rPr lang="en-US" sz="1400" dirty="0"/>
              <a:t>2015 from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regusmartin.deviantart.com/art/Utility-Poles-399804197</a:t>
            </a:r>
            <a:r>
              <a:rPr lang="en-US" sz="1400" dirty="0" smtClean="0"/>
              <a:t> </a:t>
            </a:r>
            <a:r>
              <a:rPr lang="en-US" sz="1400" i="1" dirty="0" smtClean="0"/>
              <a:t>   </a:t>
            </a:r>
            <a:endParaRPr lang="en-US" sz="1400" dirty="0" smtClean="0"/>
          </a:p>
          <a:p>
            <a:r>
              <a:rPr lang="en-US" sz="1400" dirty="0" smtClean="0"/>
              <a:t>Montgomery </a:t>
            </a:r>
            <a:r>
              <a:rPr lang="en-US" sz="1400" dirty="0"/>
              <a:t>County, MD. </a:t>
            </a:r>
            <a:r>
              <a:rPr lang="en-US" sz="1400" i="1" dirty="0"/>
              <a:t>Development Projects in Montgomery County, MD.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7"/>
              </a:rPr>
              <a:t>http://mcatlas.org/devfinder/</a:t>
            </a:r>
            <a:r>
              <a:rPr lang="en-US" sz="1400" dirty="0"/>
              <a:t> </a:t>
            </a:r>
          </a:p>
          <a:p>
            <a:r>
              <a:rPr lang="en-US" sz="1400" dirty="0"/>
              <a:t>NPR (National Public Radio). </a:t>
            </a:r>
            <a:r>
              <a:rPr lang="en-US" sz="1400" i="1" dirty="0"/>
              <a:t>Visualizing the U.S. Electric Grid.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8"/>
              </a:rPr>
              <a:t>http://www.npr.org/2009/04/24/110997398/visualizing-the-u-s-electric-grid</a:t>
            </a:r>
            <a:r>
              <a:rPr lang="en-US" sz="1400" dirty="0"/>
              <a:t> </a:t>
            </a:r>
          </a:p>
          <a:p>
            <a:r>
              <a:rPr lang="en-US" sz="1400" dirty="0"/>
              <a:t>NYCEDC. </a:t>
            </a:r>
            <a:r>
              <a:rPr lang="en-US" sz="1400" i="1" dirty="0"/>
              <a:t>Interactive Map of Projects.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9"/>
              </a:rPr>
              <a:t>http://www.nycedc.com/projects/projects-map</a:t>
            </a:r>
            <a:r>
              <a:rPr lang="en-US" sz="1400" dirty="0"/>
              <a:t> </a:t>
            </a:r>
          </a:p>
          <a:p>
            <a:r>
              <a:rPr lang="en-US" sz="1400" dirty="0"/>
              <a:t>Pennsylvania Department of Transportation. </a:t>
            </a:r>
            <a:r>
              <a:rPr lang="en-US" sz="1400" i="1" dirty="0"/>
              <a:t>MPMS-IQ – Multi-modal Project MAPPING System Interactive Query.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10"/>
              </a:rPr>
              <a:t>http://www.dot7.state.pa.us/MPMS_IQ/Mapping#</a:t>
            </a:r>
            <a:r>
              <a:rPr lang="en-US" sz="1400" dirty="0"/>
              <a:t> </a:t>
            </a:r>
          </a:p>
          <a:p>
            <a:r>
              <a:rPr lang="en-US" sz="1400" dirty="0"/>
              <a:t>Synbio Consulting. </a:t>
            </a:r>
            <a:r>
              <a:rPr lang="en-US" sz="1400" i="1" dirty="0"/>
              <a:t>iGEM Synthetic Biology Ecosystem.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11"/>
              </a:rPr>
              <a:t>http://synbioconsulting.com/igem-synthetic-biology-map/</a:t>
            </a:r>
            <a:r>
              <a:rPr lang="en-US" sz="1400" dirty="0"/>
              <a:t> </a:t>
            </a:r>
          </a:p>
          <a:p>
            <a:r>
              <a:rPr lang="en-US" sz="1400" dirty="0"/>
              <a:t>The World Bank. </a:t>
            </a:r>
            <a:r>
              <a:rPr lang="en-US" sz="1400" i="1" dirty="0"/>
              <a:t>Global Reach.</a:t>
            </a:r>
            <a:r>
              <a:rPr lang="en-US" sz="1400" dirty="0"/>
              <a:t> Retrieved on March 11, 2015 from </a:t>
            </a:r>
            <a:r>
              <a:rPr lang="en-US" sz="1400" u="sng" dirty="0">
                <a:hlinkClick r:id="rId12"/>
              </a:rPr>
              <a:t>http://maps.worldbank.org/p2e/mcmap/map.html?code=&amp;level=&amp;indicatorcode=0553&amp;title=Global&amp;org=ibrd</a:t>
            </a:r>
            <a:endParaRPr lang="en-US" sz="1400" dirty="0"/>
          </a:p>
          <a:p>
            <a:r>
              <a:rPr lang="en-US" sz="1400" dirty="0"/>
              <a:t>WFRC. </a:t>
            </a:r>
            <a:r>
              <a:rPr lang="en-US" sz="1400" i="1" dirty="0"/>
              <a:t>WFRC 2015-2040 Regional Transportation Plan.</a:t>
            </a:r>
            <a:r>
              <a:rPr lang="en-US" sz="1400" dirty="0"/>
              <a:t> Retrieved on March 22, 2015 from </a:t>
            </a:r>
            <a:r>
              <a:rPr lang="en-US" sz="1400" u="sng" dirty="0">
                <a:hlinkClick r:id="rId13"/>
              </a:rPr>
              <a:t>http://</a:t>
            </a:r>
            <a:r>
              <a:rPr lang="en-US" sz="1400" u="sng" dirty="0" smtClean="0">
                <a:hlinkClick r:id="rId13"/>
              </a:rPr>
              <a:t>wfrcgis.maps.arcgis.com/apps/Viewer/index.html?appid=d4d106b5c4074233837e6fb5e9f4ee51</a:t>
            </a:r>
            <a:endParaRPr lang="en-US" sz="1400" u="sng" dirty="0" smtClean="0"/>
          </a:p>
          <a:p>
            <a:r>
              <a:rPr lang="en-US" sz="1400" dirty="0" smtClean="0"/>
              <a:t>Wickham, H. (2014) Tidy Data. </a:t>
            </a:r>
            <a:r>
              <a:rPr lang="en-US" sz="1400" i="1" dirty="0" smtClean="0"/>
              <a:t>Journal of Statistical Software, 59</a:t>
            </a:r>
            <a:r>
              <a:rPr lang="en-US" sz="1400" dirty="0" smtClean="0"/>
              <a:t>(10), Retrieved on March 31, 2015 from </a:t>
            </a:r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www.jstatsoft.org/v59/i10/paper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58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943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Jim Detwiler</a:t>
            </a:r>
          </a:p>
          <a:p>
            <a:endParaRPr lang="en-US" sz="2400" dirty="0" smtClean="0"/>
          </a:p>
          <a:p>
            <a:r>
              <a:rPr lang="en-US" dirty="0" smtClean="0"/>
              <a:t>James Warner</a:t>
            </a:r>
          </a:p>
          <a:p>
            <a:endParaRPr lang="en-US" sz="2400" dirty="0" smtClean="0"/>
          </a:p>
          <a:p>
            <a:r>
              <a:rPr lang="en-US" dirty="0" smtClean="0"/>
              <a:t>Beth King</a:t>
            </a:r>
          </a:p>
          <a:p>
            <a:endParaRPr lang="en-US" sz="2400" dirty="0"/>
          </a:p>
          <a:p>
            <a:r>
              <a:rPr lang="en-US" dirty="0" smtClean="0"/>
              <a:t>David Burlingame</a:t>
            </a:r>
          </a:p>
          <a:p>
            <a:endParaRPr lang="en-US" sz="2400" dirty="0"/>
          </a:p>
          <a:p>
            <a:r>
              <a:rPr lang="en-US" dirty="0" smtClean="0"/>
              <a:t>ESG Coworkers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5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3071" y="1533525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Using GIS to Make Project Data More Accessible to Employees of an Electrical Engineering Consulting Firm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8721" y="3048000"/>
            <a:ext cx="6837045" cy="3145155"/>
            <a:chOff x="0" y="0"/>
            <a:chExt cx="6837045" cy="314515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645920" cy="3145155"/>
              <a:chOff x="0" y="0"/>
              <a:chExt cx="1645920" cy="314515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79"/>
              <a:stretch/>
            </p:blipFill>
            <p:spPr bwMode="auto">
              <a:xfrm>
                <a:off x="0" y="0"/>
                <a:ext cx="1645920" cy="153924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Picture 18" descr="\\psf\Home\\Documents\Projects\BigProjects\SOQ\SOQ\1_Images\2_ESG_photos\Fill_Photos\AnaholaSubstation\siemens_gcb_1.jpg"/>
              <p:cNvPicPr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5"/>
              <a:stretch/>
            </p:blipFill>
            <p:spPr bwMode="auto">
              <a:xfrm>
                <a:off x="0" y="1600200"/>
                <a:ext cx="1645920" cy="1544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714500" y="0"/>
              <a:ext cx="1659890" cy="3145155"/>
              <a:chOff x="0" y="0"/>
              <a:chExt cx="1659890" cy="314515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10" t="-1" r="31744" b="952"/>
              <a:stretch/>
            </p:blipFill>
            <p:spPr bwMode="auto">
              <a:xfrm>
                <a:off x="0" y="0"/>
                <a:ext cx="1659890" cy="154368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7" name="Picture 16" descr="\\psf\Home\\Documents\Projects\BigProjects\SOQ\SOQ\1_Images\2_ESG_photos\Fill_Photos\KensingtonMineExpansion\IMG_0810.JPG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0200"/>
                <a:ext cx="1645920" cy="1544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448050" y="0"/>
              <a:ext cx="1649730" cy="3145155"/>
              <a:chOff x="0" y="0"/>
              <a:chExt cx="1649730" cy="3145155"/>
            </a:xfrm>
          </p:grpSpPr>
          <p:pic>
            <p:nvPicPr>
              <p:cNvPr id="14" name="Picture 13" descr="\\psf\Home\\Documents\Projects\BigProjects\SOQ\SOQ\1_Images\2_ESG_photos\Distribution\Feeder6\JBER FEEDER 6 REBUILD.jp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245"/>
              <a:stretch/>
            </p:blipFill>
            <p:spPr bwMode="auto">
              <a:xfrm>
                <a:off x="0" y="0"/>
                <a:ext cx="1649730" cy="154368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 descr="\\psf\Home\\Documents\Projects\BigProjects\SOQ\SOQ\1_Images\2_ESG_photos\Transmission\Canyon_SS\CanyonSubstationTrans.jpg"/>
              <p:cNvPicPr>
                <a:picLocks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25"/>
              <a:stretch/>
            </p:blipFill>
            <p:spPr bwMode="auto">
              <a:xfrm>
                <a:off x="0" y="1600200"/>
                <a:ext cx="1645920" cy="1544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5172075" y="0"/>
              <a:ext cx="1664970" cy="3145155"/>
              <a:chOff x="0" y="0"/>
              <a:chExt cx="1664970" cy="3145155"/>
            </a:xfrm>
          </p:grpSpPr>
          <p:pic>
            <p:nvPicPr>
              <p:cNvPr id="12" name="Picture 11" descr="\\psf\Home\\Documents\Projects\BigProjects\SOQ\SOQ\1_Images\2_ESG_photos\Substations\Diamond_Ridge\img_4079.jp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95" r="3523" b="5935"/>
              <a:stretch/>
            </p:blipFill>
            <p:spPr bwMode="auto">
              <a:xfrm>
                <a:off x="0" y="0"/>
                <a:ext cx="1664970" cy="15449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12" descr="\\psf\Home\\Documents\Projects\BigProjects\SOQ\SOQ\1_Images\2_ESG_photos\PowerGeneration\Snake_River_PP\img_4225_21_1.jpg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00200"/>
                <a:ext cx="1663700" cy="1544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63523" y="6324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Karen Rauschert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041" y="6324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Advisor: Jim Detwiler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850" y="6324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GEOG 596A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\\psf\Home\\Documents\Resources\1_Companies\ESG\LatestSOQ\SOQ_SupportingFiles\1_Images\3_Charts\JW_LandscapeOrg_Comm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026656" cy="3764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49679" y="1371600"/>
            <a:ext cx="5660898" cy="1077218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Companies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Specialties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Locations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Times New Roman" panose="02020603050405020304" pitchFamily="18" charset="0"/>
              </a:rPr>
              <a:t>Employees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dirty="0" smtClean="0"/>
              <a:t>Current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7" y="2540250"/>
            <a:ext cx="2367105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Spreadsheet “Database”</a:t>
            </a:r>
          </a:p>
          <a:p>
            <a:pPr algn="ctr"/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0895" y="1295400"/>
            <a:ext cx="4905" cy="609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1905000"/>
            <a:ext cx="6390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19050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733137" y="2531198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 smtClean="0"/>
              <a:t>Other</a:t>
            </a:r>
          </a:p>
          <a:p>
            <a:pPr algn="ctr"/>
            <a:endParaRPr lang="en-US" sz="30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404795" y="4495800"/>
            <a:ext cx="6172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Access to Data</a:t>
            </a:r>
          </a:p>
          <a:p>
            <a:pPr algn="ctr"/>
            <a:r>
              <a:rPr lang="en-US" dirty="0" smtClean="0"/>
              <a:t>Accuracy of Data</a:t>
            </a:r>
          </a:p>
          <a:p>
            <a:pPr algn="ctr"/>
            <a:r>
              <a:rPr lang="en-US" dirty="0" smtClean="0"/>
              <a:t>Usefulness of Data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966895" y="3613087"/>
            <a:ext cx="3048000" cy="7620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 dirty="0" smtClean="0"/>
              <a:t>Proposals</a:t>
            </a:r>
          </a:p>
          <a:p>
            <a:pPr algn="ctr"/>
            <a:r>
              <a:rPr lang="en-US" sz="5600" dirty="0" smtClean="0"/>
              <a:t>“Current” Jobs     </a:t>
            </a:r>
          </a:p>
          <a:p>
            <a:pPr algn="ctr"/>
            <a:endParaRPr lang="en-US" sz="5600" dirty="0"/>
          </a:p>
          <a:p>
            <a:pPr algn="ctr"/>
            <a:endParaRPr lang="en-US" sz="5600" dirty="0" smtClean="0"/>
          </a:p>
          <a:p>
            <a:pPr algn="ctr"/>
            <a:r>
              <a:rPr lang="en-US" sz="5600" dirty="0" smtClean="0"/>
              <a:t>Archived Jobs</a:t>
            </a:r>
          </a:p>
          <a:p>
            <a:pPr algn="ctr"/>
            <a:r>
              <a:rPr lang="en-US" sz="5600" dirty="0" smtClean="0"/>
              <a:t>Photos/ROW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543300" y="2540250"/>
            <a:ext cx="1905000" cy="107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Four Servers</a:t>
            </a:r>
          </a:p>
          <a:p>
            <a:pPr algn="ctr"/>
            <a:endParaRPr lang="en-US" dirty="0" smtClean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495800" y="19050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34265" y="1905000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7162800" y="3048000"/>
            <a:ext cx="1676400" cy="22098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/>
              <a:t>Contacts</a:t>
            </a:r>
          </a:p>
          <a:p>
            <a:r>
              <a:rPr lang="en-US" sz="2900" dirty="0" smtClean="0"/>
              <a:t>Google Drive     </a:t>
            </a:r>
          </a:p>
          <a:p>
            <a:r>
              <a:rPr lang="en-US" sz="2900" dirty="0" smtClean="0"/>
              <a:t>Dropbox</a:t>
            </a:r>
          </a:p>
          <a:p>
            <a:r>
              <a:rPr lang="en-US" sz="2900" dirty="0" smtClean="0"/>
              <a:t>Other Servers</a:t>
            </a:r>
          </a:p>
          <a:p>
            <a:r>
              <a:rPr lang="en-US" sz="2900" dirty="0" smtClean="0"/>
              <a:t>Local Computers</a:t>
            </a:r>
          </a:p>
          <a:p>
            <a:r>
              <a:rPr lang="en-US" sz="2900" dirty="0" smtClean="0"/>
              <a:t>Email</a:t>
            </a:r>
          </a:p>
          <a:p>
            <a:r>
              <a:rPr lang="en-US" sz="2900" dirty="0" smtClean="0"/>
              <a:t>Internet</a:t>
            </a:r>
          </a:p>
          <a:p>
            <a:r>
              <a:rPr lang="en-US" sz="2900" dirty="0" smtClean="0"/>
              <a:t>Hard Copies</a:t>
            </a:r>
          </a:p>
          <a:p>
            <a:r>
              <a:rPr lang="en-US" sz="2900" dirty="0" smtClean="0"/>
              <a:t>Personnel</a:t>
            </a:r>
          </a:p>
          <a:p>
            <a:endParaRPr lang="en-US" sz="2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0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09800"/>
            <a:ext cx="5867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Objective: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200" dirty="0" smtClean="0"/>
              <a:t>Develop a structured means of inputting and storing relevant project information that will be robust, searchable, and reproducible.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59" y="304800"/>
            <a:ext cx="4021281" cy="1589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dirty="0" smtClean="0"/>
              <a:t>Specific Aims (Overview)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3152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Relevant Information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Procedure to Normalize Data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&amp; Test Relational Database, Test Dataset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System for Data Entry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 User Interface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11909" y="655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Identify Relevant Information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92909" y="2209800"/>
            <a:ext cx="7010400" cy="35814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Who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What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When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algn="ctr"/>
            <a:r>
              <a:rPr lang="en-US" sz="3600" dirty="0" smtClean="0"/>
              <a:t>Where</a:t>
            </a:r>
          </a:p>
          <a:p>
            <a:pPr algn="ctr"/>
            <a:endParaRPr lang="en-US" sz="2400" dirty="0"/>
          </a:p>
          <a:p>
            <a:pPr algn="ctr"/>
            <a:r>
              <a:rPr lang="en-US" sz="3600" dirty="0" smtClean="0"/>
              <a:t>Outcome</a:t>
            </a:r>
          </a:p>
          <a:p>
            <a:pPr algn="ctr"/>
            <a:endParaRPr lang="en-US" sz="2400" dirty="0"/>
          </a:p>
          <a:p>
            <a:pPr algn="ctr"/>
            <a:r>
              <a:rPr lang="en-US" sz="3600" dirty="0" smtClean="0"/>
              <a:t>Scope &amp; Scale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54639" y="76200"/>
            <a:ext cx="2362200" cy="45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Specific Aim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88" y="381000"/>
            <a:ext cx="8229600" cy="144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Develop a Procedure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Normalize </a:t>
            </a:r>
            <a:r>
              <a:rPr lang="en-US" dirty="0"/>
              <a:t>Data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13752" y="2010261"/>
            <a:ext cx="8207188" cy="4430805"/>
            <a:chOff x="425823" y="1678641"/>
            <a:chExt cx="8207188" cy="4430805"/>
          </a:xfrm>
        </p:grpSpPr>
        <p:sp>
          <p:nvSpPr>
            <p:cNvPr id="19" name="Rectangle 18"/>
            <p:cNvSpPr/>
            <p:nvPr/>
          </p:nvSpPr>
          <p:spPr>
            <a:xfrm>
              <a:off x="6651811" y="2218765"/>
              <a:ext cx="1981200" cy="96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728011" y="2436159"/>
              <a:ext cx="1828800" cy="53340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Companies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29399" y="4365811"/>
              <a:ext cx="1981200" cy="96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6705599" y="4583205"/>
              <a:ext cx="1828800" cy="53340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Components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5823" y="4365811"/>
              <a:ext cx="1981200" cy="96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502023" y="4583205"/>
              <a:ext cx="1828800" cy="53340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Locations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5823" y="2218765"/>
              <a:ext cx="1981200" cy="96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502023" y="2436159"/>
              <a:ext cx="1828800" cy="53340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Documents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58987" y="1678641"/>
              <a:ext cx="1981200" cy="96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3635187" y="1896035"/>
              <a:ext cx="1828800" cy="53340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People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54505" y="5141258"/>
              <a:ext cx="1981200" cy="968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630705" y="5358652"/>
              <a:ext cx="1828800" cy="53340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Dates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3635187" y="3626223"/>
              <a:ext cx="1828800" cy="53340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 smtClean="0"/>
                <a:t>Projects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en-US" sz="2400" dirty="0" smtClean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 flipV="1">
              <a:off x="4545105" y="2646829"/>
              <a:ext cx="4482" cy="762000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0" idx="0"/>
            </p:cNvCxnSpPr>
            <p:nvPr/>
          </p:nvCxnSpPr>
          <p:spPr>
            <a:xfrm>
              <a:off x="4545105" y="4377017"/>
              <a:ext cx="0" cy="764241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558987" y="3408829"/>
              <a:ext cx="1976718" cy="9569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>
              <a:stCxn id="42" idx="3"/>
              <a:endCxn id="24" idx="3"/>
            </p:cNvCxnSpPr>
            <p:nvPr/>
          </p:nvCxnSpPr>
          <p:spPr>
            <a:xfrm flipH="1">
              <a:off x="2407023" y="4225664"/>
              <a:ext cx="1441448" cy="624241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6" idx="3"/>
              <a:endCxn id="42" idx="1"/>
            </p:cNvCxnSpPr>
            <p:nvPr/>
          </p:nvCxnSpPr>
          <p:spPr>
            <a:xfrm>
              <a:off x="2407023" y="2702859"/>
              <a:ext cx="1441448" cy="846117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9" idx="1"/>
              <a:endCxn id="42" idx="7"/>
            </p:cNvCxnSpPr>
            <p:nvPr/>
          </p:nvCxnSpPr>
          <p:spPr>
            <a:xfrm flipH="1">
              <a:off x="5246221" y="2702859"/>
              <a:ext cx="1405590" cy="846117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2" idx="1"/>
              <a:endCxn id="42" idx="5"/>
            </p:cNvCxnSpPr>
            <p:nvPr/>
          </p:nvCxnSpPr>
          <p:spPr>
            <a:xfrm flipH="1" flipV="1">
              <a:off x="5246221" y="4225664"/>
              <a:ext cx="1383178" cy="624241"/>
            </a:xfrm>
            <a:prstGeom prst="line">
              <a:avLst/>
            </a:prstGeom>
            <a:ln w="254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 txBox="1">
            <a:spLocks/>
          </p:cNvSpPr>
          <p:nvPr/>
        </p:nvSpPr>
        <p:spPr>
          <a:xfrm>
            <a:off x="6754639" y="76200"/>
            <a:ext cx="2362200" cy="45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Specific Aim #2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81000" y="655638"/>
            <a:ext cx="8460509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Develop &amp; Test Relational Database, Test Dataset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92909" y="2514600"/>
            <a:ext cx="7010400" cy="35814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Relationships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Data Variability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3600" dirty="0" smtClean="0"/>
              <a:t>Tests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54639" y="76200"/>
            <a:ext cx="2362200" cy="45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Specific Aim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03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/>
          <a:lstStyle/>
          <a:p>
            <a:r>
              <a:rPr lang="en-US" dirty="0" smtClean="0"/>
              <a:t>Develop a System for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828800"/>
            <a:ext cx="5943600" cy="4114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User Friendly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Built-In Flexibility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Quality Control Checks</a:t>
            </a:r>
          </a:p>
          <a:p>
            <a:pPr algn="ctr"/>
            <a:endParaRPr lang="en-US" sz="2400" dirty="0"/>
          </a:p>
          <a:p>
            <a:pPr algn="ctr"/>
            <a:r>
              <a:rPr lang="en-US" dirty="0" smtClean="0"/>
              <a:t>Bulk Import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54639" y="76200"/>
            <a:ext cx="2362200" cy="45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Specific Aim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</TotalTime>
  <Words>657</Words>
  <Application>Microsoft Office PowerPoint</Application>
  <PresentationFormat>On-screen Show (4:3)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PowerPoint Presentation</vt:lpstr>
      <vt:lpstr>Corporate Overview</vt:lpstr>
      <vt:lpstr>Current System</vt:lpstr>
      <vt:lpstr>PowerPoint Presentation</vt:lpstr>
      <vt:lpstr>Specific Aims (Overview)</vt:lpstr>
      <vt:lpstr>PowerPoint Presentation</vt:lpstr>
      <vt:lpstr>Develop a Procedure to Normalize Data</vt:lpstr>
      <vt:lpstr>PowerPoint Presentation</vt:lpstr>
      <vt:lpstr>Develop a System for Data Entry</vt:lpstr>
      <vt:lpstr>Conceptual Data Entry Site</vt:lpstr>
      <vt:lpstr>Design a User Interface</vt:lpstr>
      <vt:lpstr>Sample Websites</vt:lpstr>
      <vt:lpstr>Conceptual User Interface</vt:lpstr>
      <vt:lpstr>Potential Pitfalls</vt:lpstr>
      <vt:lpstr>Tentative Timeline</vt:lpstr>
      <vt:lpstr>Summary</vt:lpstr>
      <vt:lpstr>References</vt:lpstr>
      <vt:lpstr>Acknowledgements</vt:lpstr>
      <vt:lpstr>PowerPoint Presentation</vt:lpstr>
    </vt:vector>
  </TitlesOfParts>
  <Company>Electric Power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krauschert</dc:creator>
  <cp:lastModifiedBy>Beth King</cp:lastModifiedBy>
  <cp:revision>373</cp:revision>
  <dcterms:created xsi:type="dcterms:W3CDTF">2015-04-25T05:54:03Z</dcterms:created>
  <dcterms:modified xsi:type="dcterms:W3CDTF">2015-05-12T22:08:12Z</dcterms:modified>
</cp:coreProperties>
</file>