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1"/>
  </p:notesMasterIdLst>
  <p:sldIdLst>
    <p:sldId id="256" r:id="rId2"/>
    <p:sldId id="267" r:id="rId3"/>
    <p:sldId id="257" r:id="rId4"/>
    <p:sldId id="269" r:id="rId5"/>
    <p:sldId id="258" r:id="rId6"/>
    <p:sldId id="259" r:id="rId7"/>
    <p:sldId id="260" r:id="rId8"/>
    <p:sldId id="261" r:id="rId9"/>
    <p:sldId id="272" r:id="rId10"/>
    <p:sldId id="262" r:id="rId11"/>
    <p:sldId id="263" r:id="rId12"/>
    <p:sldId id="264" r:id="rId13"/>
    <p:sldId id="265" r:id="rId14"/>
    <p:sldId id="273" r:id="rId15"/>
    <p:sldId id="266" r:id="rId16"/>
    <p:sldId id="274" r:id="rId17"/>
    <p:sldId id="270" r:id="rId18"/>
    <p:sldId id="271" r:id="rId19"/>
    <p:sldId id="268"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561" autoAdjust="0"/>
    <p:restoredTop sz="86421" autoAdjust="0"/>
  </p:normalViewPr>
  <p:slideViewPr>
    <p:cSldViewPr snapToGrid="0">
      <p:cViewPr varScale="1">
        <p:scale>
          <a:sx n="42" d="100"/>
          <a:sy n="42" d="100"/>
        </p:scale>
        <p:origin x="30" y="270"/>
      </p:cViewPr>
      <p:guideLst/>
    </p:cSldViewPr>
  </p:slideViewPr>
  <p:outlineViewPr>
    <p:cViewPr>
      <p:scale>
        <a:sx n="33" d="100"/>
        <a:sy n="33" d="100"/>
      </p:scale>
      <p:origin x="0" y="-1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DD1C4D-A722-4ECD-B007-9645C065F53C}" type="datetimeFigureOut">
              <a:rPr lang="en-US" smtClean="0"/>
              <a:t>12/21/2015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892935-AD30-4153-B3CB-63E516F299A5}" type="slidenum">
              <a:rPr lang="en-US" smtClean="0"/>
              <a:t>‹#›</a:t>
            </a:fld>
            <a:endParaRPr lang="en-US"/>
          </a:p>
        </p:txBody>
      </p:sp>
    </p:spTree>
    <p:extLst>
      <p:ext uri="{BB962C8B-B14F-4D97-AF65-F5344CB8AC3E}">
        <p14:creationId xmlns:p14="http://schemas.microsoft.com/office/powerpoint/2010/main" val="3116432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and thank</a:t>
            </a:r>
            <a:r>
              <a:rPr lang="en-US" baseline="0" dirty="0" smtClean="0"/>
              <a:t> you all for attending these presentations.  My Project is about attempting to use GIS to produce cost estimates for simulated oil spills from pipelines. By doing so, we can help Pipeline operators understand their risks and more effectively allocate safety resources to prevent future spills.</a:t>
            </a:r>
            <a:endParaRPr lang="en-US" dirty="0"/>
          </a:p>
        </p:txBody>
      </p:sp>
      <p:sp>
        <p:nvSpPr>
          <p:cNvPr id="4" name="Slide Number Placeholder 3"/>
          <p:cNvSpPr>
            <a:spLocks noGrp="1"/>
          </p:cNvSpPr>
          <p:nvPr>
            <p:ph type="sldNum" sz="quarter" idx="10"/>
          </p:nvPr>
        </p:nvSpPr>
        <p:spPr/>
        <p:txBody>
          <a:bodyPr/>
          <a:lstStyle/>
          <a:p>
            <a:fld id="{A4892935-AD30-4153-B3CB-63E516F299A5}" type="slidenum">
              <a:rPr lang="en-US" smtClean="0"/>
              <a:t>1</a:t>
            </a:fld>
            <a:endParaRPr lang="en-US"/>
          </a:p>
        </p:txBody>
      </p:sp>
    </p:spTree>
    <p:extLst>
      <p:ext uri="{BB962C8B-B14F-4D97-AF65-F5344CB8AC3E}">
        <p14:creationId xmlns:p14="http://schemas.microsoft.com/office/powerpoint/2010/main" val="4059274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addition to knowing where the product will go, it is important to understand what it will impact.  The National Pipeline Mapping System has a variety of layers that they curate for this purpose.  They are know as High Consequence areas or HCAs and pipelines that travel through them or can release product that might enter them are known as ‘Could Affect Segments’.  *talk about the map* Legislation requires special operating measures for Could affect segments, but that is it.  A problem is that there’s no guidance for how bad a could affect segment is, whether it is impacting a single drinking water intake as here or an ESA, an OPA, a HPA and a DW as a spill here could conceivably do.  Various operators have developed their own schemes for getting a more nuanced view of consequence than whether a pipeline is or isn’t a Could Affect Segment, but the Holy grail would be a defendable estimated consequence cost.  This is because it makes comparing a crude oil line in Texas with a gasoline line in New Hampshire and allocating prevention dollars between them possible.</a:t>
            </a:r>
            <a:endParaRPr lang="en-US" dirty="0"/>
          </a:p>
        </p:txBody>
      </p:sp>
      <p:sp>
        <p:nvSpPr>
          <p:cNvPr id="4" name="Slide Number Placeholder 3"/>
          <p:cNvSpPr>
            <a:spLocks noGrp="1"/>
          </p:cNvSpPr>
          <p:nvPr>
            <p:ph type="sldNum" sz="quarter" idx="10"/>
          </p:nvPr>
        </p:nvSpPr>
        <p:spPr/>
        <p:txBody>
          <a:bodyPr/>
          <a:lstStyle/>
          <a:p>
            <a:fld id="{A4892935-AD30-4153-B3CB-63E516F299A5}" type="slidenum">
              <a:rPr lang="en-US" smtClean="0"/>
              <a:t>10</a:t>
            </a:fld>
            <a:endParaRPr lang="en-US"/>
          </a:p>
        </p:txBody>
      </p:sp>
    </p:spTree>
    <p:extLst>
      <p:ext uri="{BB962C8B-B14F-4D97-AF65-F5344CB8AC3E}">
        <p14:creationId xmlns:p14="http://schemas.microsoft.com/office/powerpoint/2010/main" val="379227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892935-AD30-4153-B3CB-63E516F299A5}" type="slidenum">
              <a:rPr lang="en-US" smtClean="0"/>
              <a:t>11</a:t>
            </a:fld>
            <a:endParaRPr lang="en-US"/>
          </a:p>
        </p:txBody>
      </p:sp>
    </p:spTree>
    <p:extLst>
      <p:ext uri="{BB962C8B-B14F-4D97-AF65-F5344CB8AC3E}">
        <p14:creationId xmlns:p14="http://schemas.microsoft.com/office/powerpoint/2010/main" val="3619329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892935-AD30-4153-B3CB-63E516F299A5}" type="slidenum">
              <a:rPr lang="en-US" smtClean="0"/>
              <a:t>13</a:t>
            </a:fld>
            <a:endParaRPr lang="en-US"/>
          </a:p>
        </p:txBody>
      </p:sp>
    </p:spTree>
    <p:extLst>
      <p:ext uri="{BB962C8B-B14F-4D97-AF65-F5344CB8AC3E}">
        <p14:creationId xmlns:p14="http://schemas.microsoft.com/office/powerpoint/2010/main" val="545304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892935-AD30-4153-B3CB-63E516F299A5}" type="slidenum">
              <a:rPr lang="en-US" smtClean="0"/>
              <a:t>18</a:t>
            </a:fld>
            <a:endParaRPr lang="en-US"/>
          </a:p>
        </p:txBody>
      </p:sp>
    </p:spTree>
    <p:extLst>
      <p:ext uri="{BB962C8B-B14F-4D97-AF65-F5344CB8AC3E}">
        <p14:creationId xmlns:p14="http://schemas.microsoft.com/office/powerpoint/2010/main" val="485591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892935-AD30-4153-B3CB-63E516F299A5}" type="slidenum">
              <a:rPr lang="en-US" smtClean="0"/>
              <a:t>19</a:t>
            </a:fld>
            <a:endParaRPr lang="en-US"/>
          </a:p>
        </p:txBody>
      </p:sp>
    </p:spTree>
    <p:extLst>
      <p:ext uri="{BB962C8B-B14F-4D97-AF65-F5344CB8AC3E}">
        <p14:creationId xmlns:p14="http://schemas.microsoft.com/office/powerpoint/2010/main" val="4081390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a:t>
            </a:r>
            <a:r>
              <a:rPr lang="en-US" baseline="0" dirty="0" smtClean="0"/>
              <a:t> like to tell you a little about myself and what I do.  I am a GIS Analyst at New Century Software.  We serve the oil and gas pipeline industry, by offering software, services, and expertise for all things GIS and Pipeline.  I started doing Data Management at NCS about 4 years ago, and now I do a little bit of that still but mostly I simulate accidents so that pipeline operators can understand what sorts of risks they are running, and ultimately work to prevent those risks.</a:t>
            </a:r>
            <a:endParaRPr lang="en-US" dirty="0"/>
          </a:p>
        </p:txBody>
      </p:sp>
      <p:sp>
        <p:nvSpPr>
          <p:cNvPr id="4" name="Slide Number Placeholder 3"/>
          <p:cNvSpPr>
            <a:spLocks noGrp="1"/>
          </p:cNvSpPr>
          <p:nvPr>
            <p:ph type="sldNum" sz="quarter" idx="10"/>
          </p:nvPr>
        </p:nvSpPr>
        <p:spPr/>
        <p:txBody>
          <a:bodyPr/>
          <a:lstStyle/>
          <a:p>
            <a:fld id="{A4892935-AD30-4153-B3CB-63E516F299A5}" type="slidenum">
              <a:rPr lang="en-US" smtClean="0"/>
              <a:t>2</a:t>
            </a:fld>
            <a:endParaRPr lang="en-US"/>
          </a:p>
        </p:txBody>
      </p:sp>
    </p:spTree>
    <p:extLst>
      <p:ext uri="{BB962C8B-B14F-4D97-AF65-F5344CB8AC3E}">
        <p14:creationId xmlns:p14="http://schemas.microsoft.com/office/powerpoint/2010/main" val="106839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give you an overview of my presentation</a:t>
            </a:r>
            <a:r>
              <a:rPr lang="en-US" baseline="0" dirty="0" smtClean="0"/>
              <a:t> so we can try to avoid getting lost in the details.  First I want to talk a bit about pipelines broadly so that we have a general understanding of the problem going in.  I will talk about some historic accidents, and the regulatory environment that has been developing to try and prevent them.  Next I will move into what pipeline operators are doing themselves to manage the integrity of their systems.  We will then dive deeper into a specific paradigm of integrity management called risk management.  Finally I will give some background on how pipeline accidents are simulated.</a:t>
            </a:r>
          </a:p>
          <a:p>
            <a:r>
              <a:rPr lang="en-US" baseline="0" dirty="0" smtClean="0"/>
              <a:t>Then we will get to what I am planning to contribute for this project.  We will look at one cost model and how it can be applied in ArcGIS using data that are available in the industry today.  I will talk about how I am going to do that, what I expect to see, and what it will mean.</a:t>
            </a:r>
            <a:endParaRPr lang="en-US" dirty="0"/>
          </a:p>
        </p:txBody>
      </p:sp>
      <p:sp>
        <p:nvSpPr>
          <p:cNvPr id="4" name="Slide Number Placeholder 3"/>
          <p:cNvSpPr>
            <a:spLocks noGrp="1"/>
          </p:cNvSpPr>
          <p:nvPr>
            <p:ph type="sldNum" sz="quarter" idx="10"/>
          </p:nvPr>
        </p:nvSpPr>
        <p:spPr/>
        <p:txBody>
          <a:bodyPr/>
          <a:lstStyle/>
          <a:p>
            <a:fld id="{A4892935-AD30-4153-B3CB-63E516F299A5}" type="slidenum">
              <a:rPr lang="en-US" smtClean="0"/>
              <a:t>3</a:t>
            </a:fld>
            <a:endParaRPr lang="en-US"/>
          </a:p>
        </p:txBody>
      </p:sp>
    </p:spTree>
    <p:extLst>
      <p:ext uri="{BB962C8B-B14F-4D97-AF65-F5344CB8AC3E}">
        <p14:creationId xmlns:p14="http://schemas.microsoft.com/office/powerpoint/2010/main" val="587311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thing I learned when I started in the pipeline industry is how little I knew</a:t>
            </a:r>
            <a:r>
              <a:rPr lang="en-US" baseline="0" dirty="0" smtClean="0"/>
              <a:t> about pipelines.  They are all around us but since they are usually buried and out of sight I never thought much about them.  Pipelines come in many sizes, from 2” gathering and distribution pipes up to 36” behemoths like the Keystone XL pipeline that has been in the news lately. Pipelines also carry different products including natural gas, volatile liquids like propane and butane, refined products like gasoline and diesel, and heavier crude oils.  Most of the high pressure transmission pipelines that I deal with are steel, but there are also cast iron, fiberglass and plastic pipelines as well. Pipelines can also operate for decades so there is an aging infrastructure out there.  Some important take </a:t>
            </a:r>
            <a:r>
              <a:rPr lang="en-US" baseline="0" dirty="0" err="1" smtClean="0"/>
              <a:t>aways</a:t>
            </a:r>
            <a:r>
              <a:rPr lang="en-US" baseline="0" dirty="0" smtClean="0"/>
              <a:t> from this slide is that the variety in the age, material, and product inside pipelines, as well as the landscape they are a part of are among the many factors that need to be accounted for when considering accident scenarios.  I chose this image because it is a fairly typical layout. You can see the lengths of pipe have been welded together and are ready to be lowered into the trench and buried.  You can also see that the pipeline is large and where a spill happens will have a big impact on the ultimate fate of the product that is released.</a:t>
            </a:r>
            <a:endParaRPr lang="en-US" dirty="0"/>
          </a:p>
        </p:txBody>
      </p:sp>
      <p:sp>
        <p:nvSpPr>
          <p:cNvPr id="4" name="Slide Number Placeholder 3"/>
          <p:cNvSpPr>
            <a:spLocks noGrp="1"/>
          </p:cNvSpPr>
          <p:nvPr>
            <p:ph type="sldNum" sz="quarter" idx="10"/>
          </p:nvPr>
        </p:nvSpPr>
        <p:spPr/>
        <p:txBody>
          <a:bodyPr/>
          <a:lstStyle/>
          <a:p>
            <a:fld id="{A4892935-AD30-4153-B3CB-63E516F299A5}" type="slidenum">
              <a:rPr lang="en-US" smtClean="0"/>
              <a:t>4</a:t>
            </a:fld>
            <a:endParaRPr lang="en-US"/>
          </a:p>
        </p:txBody>
      </p:sp>
    </p:spTree>
    <p:extLst>
      <p:ext uri="{BB962C8B-B14F-4D97-AF65-F5344CB8AC3E}">
        <p14:creationId xmlns:p14="http://schemas.microsoft.com/office/powerpoint/2010/main" val="1890056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notable</a:t>
            </a:r>
            <a:r>
              <a:rPr lang="en-US" baseline="0" dirty="0" smtClean="0"/>
              <a:t> pipeline accidents include the Olympic pipeline disaster</a:t>
            </a:r>
            <a:r>
              <a:rPr lang="en-US" sz="1200" i="1" kern="1200" dirty="0" smtClean="0">
                <a:solidFill>
                  <a:schemeClr val="tx1"/>
                </a:solidFill>
                <a:effectLst/>
                <a:latin typeface="+mn-lt"/>
                <a:ea typeface="+mn-ea"/>
                <a:cs typeface="+mn-cs"/>
              </a:rPr>
              <a:t> in 1999, where 236,000 gallons of gasoline spilled into Whatcom Creek near Bellingham, Washington.  The eventual ignition of the fuel killed three boys, killed all aquatic life in three miles of the creek, and burned twenty six acres of forest.</a:t>
            </a:r>
            <a:r>
              <a:rPr lang="en-US" sz="1200" i="1" kern="1200" baseline="0" dirty="0" smtClean="0">
                <a:solidFill>
                  <a:schemeClr val="tx1"/>
                </a:solidFill>
                <a:effectLst/>
                <a:latin typeface="+mn-lt"/>
                <a:ea typeface="+mn-ea"/>
                <a:cs typeface="+mn-cs"/>
              </a:rPr>
              <a:t> The second image is from the 4</a:t>
            </a:r>
            <a:r>
              <a:rPr lang="en-US" sz="1200" i="1" kern="1200" baseline="30000" dirty="0" smtClean="0">
                <a:solidFill>
                  <a:schemeClr val="tx1"/>
                </a:solidFill>
                <a:effectLst/>
                <a:latin typeface="+mn-lt"/>
                <a:ea typeface="+mn-ea"/>
                <a:cs typeface="+mn-cs"/>
              </a:rPr>
              <a:t>th</a:t>
            </a:r>
            <a:r>
              <a:rPr lang="en-US" sz="1200" i="1" kern="1200" baseline="0" dirty="0" smtClean="0">
                <a:solidFill>
                  <a:schemeClr val="tx1"/>
                </a:solidFill>
                <a:effectLst/>
                <a:latin typeface="+mn-lt"/>
                <a:ea typeface="+mn-ea"/>
                <a:cs typeface="+mn-cs"/>
              </a:rPr>
              <a:t> of </a:t>
            </a:r>
            <a:r>
              <a:rPr lang="en-US" sz="1200" i="1" kern="1200" baseline="0" dirty="0" err="1" smtClean="0">
                <a:solidFill>
                  <a:schemeClr val="tx1"/>
                </a:solidFill>
                <a:effectLst/>
                <a:latin typeface="+mn-lt"/>
                <a:ea typeface="+mn-ea"/>
                <a:cs typeface="+mn-cs"/>
              </a:rPr>
              <a:t>july</a:t>
            </a:r>
            <a:r>
              <a:rPr lang="en-US" sz="1200" i="1" kern="1200" baseline="0" dirty="0" smtClean="0">
                <a:solidFill>
                  <a:schemeClr val="tx1"/>
                </a:solidFill>
                <a:effectLst/>
                <a:latin typeface="+mn-lt"/>
                <a:ea typeface="+mn-ea"/>
                <a:cs typeface="+mn-cs"/>
              </a:rPr>
              <a:t>, 2002 when an Enbridge pipeline spilled 252,000 gallons of  crude in Minnesota.  In this case the oil was intentionally ignited to prevent spread and environmental contamination, and while this was a relatively minor event in terms of cost, it’s obvious the environmental impact .  The final image is from another Enbridge spill into the Kalamazoo river.  You might have heard of this one on the news.  It was diluted bitumen from Alberta's tar sands. This is an image of the creek that the pipeline spilled into before it reached the Kalamazoo Fiver.  You can also see the staging pad where some soil and water reclamation activities are going on at the right.  This shows the expense of a cleanup operation after an event like this.  There are different ways to add up all the costs from these events but to give you an order of magnitude PHMSA has estimated that over 7 billion dollars of costs have been incurred in the last two decades.</a:t>
            </a:r>
            <a:endParaRPr lang="en-US" dirty="0"/>
          </a:p>
        </p:txBody>
      </p:sp>
      <p:sp>
        <p:nvSpPr>
          <p:cNvPr id="4" name="Slide Number Placeholder 3"/>
          <p:cNvSpPr>
            <a:spLocks noGrp="1"/>
          </p:cNvSpPr>
          <p:nvPr>
            <p:ph type="sldNum" sz="quarter" idx="10"/>
          </p:nvPr>
        </p:nvSpPr>
        <p:spPr/>
        <p:txBody>
          <a:bodyPr/>
          <a:lstStyle/>
          <a:p>
            <a:fld id="{A4892935-AD30-4153-B3CB-63E516F299A5}" type="slidenum">
              <a:rPr lang="en-US" smtClean="0"/>
              <a:t>5</a:t>
            </a:fld>
            <a:endParaRPr lang="en-US"/>
          </a:p>
        </p:txBody>
      </p:sp>
    </p:spTree>
    <p:extLst>
      <p:ext uri="{BB962C8B-B14F-4D97-AF65-F5344CB8AC3E}">
        <p14:creationId xmlns:p14="http://schemas.microsoft.com/office/powerpoint/2010/main" val="4101404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the years,</a:t>
            </a:r>
            <a:r>
              <a:rPr lang="en-US" baseline="0" dirty="0" smtClean="0"/>
              <a:t> Congress has passed a number of laws establishing minimum standards that pipeline operators must meet in order to avoid these types of accidents.  It also created PHMSA in 2004 in order to oversee the enforcement of these laws[6].  This agency is part of the Department of Transportation.  Having a dedicated agency has increased the pressure on operators to show that they have a suitable program in place to prevent accidents.</a:t>
            </a:r>
            <a:endParaRPr lang="en-US" dirty="0"/>
          </a:p>
        </p:txBody>
      </p:sp>
      <p:sp>
        <p:nvSpPr>
          <p:cNvPr id="4" name="Slide Number Placeholder 3"/>
          <p:cNvSpPr>
            <a:spLocks noGrp="1"/>
          </p:cNvSpPr>
          <p:nvPr>
            <p:ph type="sldNum" sz="quarter" idx="10"/>
          </p:nvPr>
        </p:nvSpPr>
        <p:spPr/>
        <p:txBody>
          <a:bodyPr/>
          <a:lstStyle/>
          <a:p>
            <a:fld id="{A4892935-AD30-4153-B3CB-63E516F299A5}" type="slidenum">
              <a:rPr lang="en-US" smtClean="0"/>
              <a:t>6</a:t>
            </a:fld>
            <a:endParaRPr lang="en-US"/>
          </a:p>
        </p:txBody>
      </p:sp>
    </p:spTree>
    <p:extLst>
      <p:ext uri="{BB962C8B-B14F-4D97-AF65-F5344CB8AC3E}">
        <p14:creationId xmlns:p14="http://schemas.microsoft.com/office/powerpoint/2010/main" val="3365429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most operators want</a:t>
            </a:r>
            <a:r>
              <a:rPr lang="en-US" baseline="0" dirty="0" smtClean="0"/>
              <a:t> to do the right thing anyway. </a:t>
            </a:r>
            <a:r>
              <a:rPr lang="en-US" dirty="0" smtClean="0"/>
              <a:t>One way that operators</a:t>
            </a:r>
            <a:r>
              <a:rPr lang="en-US" baseline="0" dirty="0" smtClean="0"/>
              <a:t> can manage their systems is by using a risk framework.  The simplest risk equation is risk = probability of an event x consequence of that event.  I made this graphic to illustrate this in the simplest terms.  You can see a pipeline crossing underneath a roadway.  Several hazards are considered in this image.  The first is the impact of vehicle traffic putting stress on the pipe.  In the first band, you can see that that the probability of failure due to that factor is illustrated.  There is also some corrosion on the pipe, and not all of the pipe is the same wall thickness.  So the probability of failure due to inadequate wall thickness is calculated in the second band.  You can see it is elevated in the areas of corrosion and also where the pipe wall is thinner.  Finally we have bar ditches on either side of the roads that are really reducing the depth of cover.  This is important because burial depth protects the pipe from a number of above ground threats including erosion and mechanical damage from construction equipment.    The final band is a combination of all of the factors resulting in a calculated probability of failure for all sections of the pipeline.  In this simple example, we can see how a pipeline operator can successfully combine any number of </a:t>
            </a:r>
            <a:r>
              <a:rPr lang="en-US" baseline="0" dirty="0" err="1" smtClean="0"/>
              <a:t>datasources</a:t>
            </a:r>
            <a:r>
              <a:rPr lang="en-US" baseline="0" dirty="0" smtClean="0"/>
              <a:t> to calculate an estimated likelihood of failure for all points in their system.  This is only one side of the risk equation though, probability.  Understanding the consequences of failure is a little more difficult…</a:t>
            </a:r>
            <a:endParaRPr lang="en-US" dirty="0"/>
          </a:p>
        </p:txBody>
      </p:sp>
      <p:sp>
        <p:nvSpPr>
          <p:cNvPr id="4" name="Slide Number Placeholder 3"/>
          <p:cNvSpPr>
            <a:spLocks noGrp="1"/>
          </p:cNvSpPr>
          <p:nvPr>
            <p:ph type="sldNum" sz="quarter" idx="10"/>
          </p:nvPr>
        </p:nvSpPr>
        <p:spPr/>
        <p:txBody>
          <a:bodyPr/>
          <a:lstStyle/>
          <a:p>
            <a:fld id="{A4892935-AD30-4153-B3CB-63E516F299A5}" type="slidenum">
              <a:rPr lang="en-US" smtClean="0"/>
              <a:t>7</a:t>
            </a:fld>
            <a:endParaRPr lang="en-US"/>
          </a:p>
        </p:txBody>
      </p:sp>
    </p:spTree>
    <p:extLst>
      <p:ext uri="{BB962C8B-B14F-4D97-AF65-F5344CB8AC3E}">
        <p14:creationId xmlns:p14="http://schemas.microsoft.com/office/powerpoint/2010/main" val="1279102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that is heavily</a:t>
            </a:r>
            <a:r>
              <a:rPr lang="en-US" baseline="0" dirty="0" smtClean="0"/>
              <a:t> dependent on GIS as well.  So this is a movie that shows a GIS simulating a large oil spill.  This is on the order of the size of the spills we saw slides of earlier, but this one is up on the great plains and stays out of the waterways.  The basic setup is that we use a GIS to build a modeling environment meaning you define the surface, the fluid and , then pass that off to a hydraulic engine that solves the flow equations across the surface.</a:t>
            </a:r>
            <a:endParaRPr lang="en-US" dirty="0"/>
          </a:p>
        </p:txBody>
      </p:sp>
      <p:sp>
        <p:nvSpPr>
          <p:cNvPr id="4" name="Slide Number Placeholder 3"/>
          <p:cNvSpPr>
            <a:spLocks noGrp="1"/>
          </p:cNvSpPr>
          <p:nvPr>
            <p:ph type="sldNum" sz="quarter" idx="10"/>
          </p:nvPr>
        </p:nvSpPr>
        <p:spPr/>
        <p:txBody>
          <a:bodyPr/>
          <a:lstStyle/>
          <a:p>
            <a:fld id="{A4892935-AD30-4153-B3CB-63E516F299A5}" type="slidenum">
              <a:rPr lang="en-US" smtClean="0"/>
              <a:t>8</a:t>
            </a:fld>
            <a:endParaRPr lang="en-US"/>
          </a:p>
        </p:txBody>
      </p:sp>
    </p:spTree>
    <p:extLst>
      <p:ext uri="{BB962C8B-B14F-4D97-AF65-F5344CB8AC3E}">
        <p14:creationId xmlns:p14="http://schemas.microsoft.com/office/powerpoint/2010/main" val="366239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image</a:t>
            </a:r>
            <a:r>
              <a:rPr lang="en-US" baseline="0" dirty="0" smtClean="0"/>
              <a:t> just illustrates how pipelines require a lot of simulations as they cross the landscape. You can see that the trajectory and fate of the product really changes as it is released in different locations.  Elevation also plays a role, as lower elevation points will release more volume due to the drain out of line fill that is up hill of the rupture.</a:t>
            </a:r>
            <a:endParaRPr lang="en-US" dirty="0"/>
          </a:p>
        </p:txBody>
      </p:sp>
      <p:sp>
        <p:nvSpPr>
          <p:cNvPr id="4" name="Slide Number Placeholder 3"/>
          <p:cNvSpPr>
            <a:spLocks noGrp="1"/>
          </p:cNvSpPr>
          <p:nvPr>
            <p:ph type="sldNum" sz="quarter" idx="10"/>
          </p:nvPr>
        </p:nvSpPr>
        <p:spPr/>
        <p:txBody>
          <a:bodyPr/>
          <a:lstStyle/>
          <a:p>
            <a:fld id="{A4892935-AD30-4153-B3CB-63E516F299A5}" type="slidenum">
              <a:rPr lang="en-US" smtClean="0"/>
              <a:t>9</a:t>
            </a:fld>
            <a:endParaRPr lang="en-US"/>
          </a:p>
        </p:txBody>
      </p:sp>
    </p:spTree>
    <p:extLst>
      <p:ext uri="{BB962C8B-B14F-4D97-AF65-F5344CB8AC3E}">
        <p14:creationId xmlns:p14="http://schemas.microsoft.com/office/powerpoint/2010/main" val="930657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12/21/2015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12/21/2015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12/21/2015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12/21/2015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12/21/2015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12/21/2015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12/21/2015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12/21/2015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12/21/2015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12/21/2015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12/21/2015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12/21/2015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12/21/2015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12/21/2015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12/21/2015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12/21/2015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12/21/2015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12/21/2015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Scott.Raznoff@ncintegrityplus.co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istanbulpost.com.tr/wp-content/uploads/2015/03/pipeline.jp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mapssite.blogspot.com/2008/12/united-states-map-and-compass.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07015"/>
            <a:ext cx="12192000" cy="8465015"/>
          </a:xfrm>
          <a:prstGeom prst="rect">
            <a:avLst/>
          </a:prstGeom>
        </p:spPr>
      </p:pic>
      <p:sp>
        <p:nvSpPr>
          <p:cNvPr id="2" name="Title 1"/>
          <p:cNvSpPr>
            <a:spLocks noGrp="1"/>
          </p:cNvSpPr>
          <p:nvPr>
            <p:ph type="ctrTitle"/>
          </p:nvPr>
        </p:nvSpPr>
        <p:spPr>
          <a:xfrm>
            <a:off x="2842728" y="1073369"/>
            <a:ext cx="9144000" cy="1641490"/>
          </a:xfrm>
        </p:spPr>
        <p:txBody>
          <a:bodyPr/>
          <a:lstStyle/>
          <a:p>
            <a:r>
              <a:rPr lang="en-US" dirty="0" smtClean="0"/>
              <a:t>Oil Spill Cost Modeling</a:t>
            </a:r>
            <a:endParaRPr lang="en-US" dirty="0"/>
          </a:p>
        </p:txBody>
      </p:sp>
      <p:sp>
        <p:nvSpPr>
          <p:cNvPr id="3" name="Subtitle 2"/>
          <p:cNvSpPr>
            <a:spLocks noGrp="1"/>
          </p:cNvSpPr>
          <p:nvPr>
            <p:ph type="subTitle" idx="1"/>
          </p:nvPr>
        </p:nvSpPr>
        <p:spPr>
          <a:xfrm>
            <a:off x="4158751" y="2356423"/>
            <a:ext cx="6793831" cy="538137"/>
          </a:xfrm>
        </p:spPr>
        <p:txBody>
          <a:bodyPr/>
          <a:lstStyle/>
          <a:p>
            <a:r>
              <a:rPr lang="en-US" dirty="0" smtClean="0"/>
              <a:t>An Automated Approach within ArcGIS</a:t>
            </a:r>
            <a:endParaRPr lang="en-US" dirty="0"/>
          </a:p>
        </p:txBody>
      </p:sp>
      <p:sp>
        <p:nvSpPr>
          <p:cNvPr id="5" name="Subtitle 2"/>
          <p:cNvSpPr txBox="1">
            <a:spLocks/>
          </p:cNvSpPr>
          <p:nvPr/>
        </p:nvSpPr>
        <p:spPr>
          <a:xfrm>
            <a:off x="0" y="5547970"/>
            <a:ext cx="3926303" cy="1310030"/>
          </a:xfrm>
          <a:prstGeom prst="rect">
            <a:avLst/>
          </a:prstGeom>
        </p:spPr>
        <p:txBody>
          <a:bodyPr vert="horz" lIns="91440" tIns="45720" rIns="91440" bIns="45720" rtlCol="0" anchor="b">
            <a:normAutofit fontScale="70000" lnSpcReduction="20000"/>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Scott </a:t>
            </a:r>
            <a:r>
              <a:rPr lang="en-US" dirty="0" err="1" smtClean="0"/>
              <a:t>Raznoff</a:t>
            </a:r>
            <a:endParaRPr lang="en-US" dirty="0" smtClean="0"/>
          </a:p>
          <a:p>
            <a:r>
              <a:rPr lang="en-US" dirty="0" err="1" smtClean="0"/>
              <a:t>Geog</a:t>
            </a:r>
            <a:r>
              <a:rPr lang="en-US" dirty="0" smtClean="0"/>
              <a:t> 596A</a:t>
            </a:r>
          </a:p>
          <a:p>
            <a:r>
              <a:rPr lang="en-US" dirty="0" smtClean="0"/>
              <a:t>Advisor: Joseph Bishop Ph.D.</a:t>
            </a:r>
            <a:endParaRPr lang="en-US" dirty="0"/>
          </a:p>
        </p:txBody>
      </p:sp>
    </p:spTree>
    <p:extLst>
      <p:ext uri="{BB962C8B-B14F-4D97-AF65-F5344CB8AC3E}">
        <p14:creationId xmlns:p14="http://schemas.microsoft.com/office/powerpoint/2010/main" val="2780843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Consequence Analysis</a:t>
            </a:r>
            <a:endParaRPr lang="en-US" dirty="0"/>
          </a:p>
        </p:txBody>
      </p:sp>
      <p:sp>
        <p:nvSpPr>
          <p:cNvPr id="3" name="Content Placeholder 2"/>
          <p:cNvSpPr>
            <a:spLocks noGrp="1"/>
          </p:cNvSpPr>
          <p:nvPr>
            <p:ph idx="1"/>
          </p:nvPr>
        </p:nvSpPr>
        <p:spPr>
          <a:xfrm>
            <a:off x="1120000" y="1825625"/>
            <a:ext cx="4286019" cy="4351338"/>
          </a:xfrm>
        </p:spPr>
        <p:txBody>
          <a:bodyPr/>
          <a:lstStyle/>
          <a:p>
            <a:r>
              <a:rPr lang="en-US" dirty="0" smtClean="0"/>
              <a:t>National Pipeline Mapping System (NPMS)</a:t>
            </a:r>
          </a:p>
          <a:p>
            <a:r>
              <a:rPr lang="en-US" dirty="0" smtClean="0"/>
              <a:t>High Consequence Areas</a:t>
            </a:r>
          </a:p>
          <a:p>
            <a:pPr lvl="1"/>
            <a:r>
              <a:rPr lang="en-US" dirty="0" smtClean="0"/>
              <a:t>HPA </a:t>
            </a:r>
          </a:p>
          <a:p>
            <a:pPr lvl="1"/>
            <a:r>
              <a:rPr lang="en-US" dirty="0" smtClean="0"/>
              <a:t>OPA</a:t>
            </a:r>
          </a:p>
          <a:p>
            <a:pPr lvl="1"/>
            <a:r>
              <a:rPr lang="en-US" dirty="0" smtClean="0"/>
              <a:t>CNW</a:t>
            </a:r>
          </a:p>
          <a:p>
            <a:pPr lvl="1"/>
            <a:r>
              <a:rPr lang="en-US" dirty="0" smtClean="0"/>
              <a:t>DW</a:t>
            </a:r>
          </a:p>
          <a:p>
            <a:pPr lvl="1"/>
            <a:r>
              <a:rPr lang="en-US" dirty="0" smtClean="0"/>
              <a:t>ESA</a:t>
            </a:r>
          </a:p>
          <a:p>
            <a:r>
              <a:rPr lang="en-US" dirty="0" smtClean="0"/>
              <a:t>Could Affect Segments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6019" y="1690688"/>
            <a:ext cx="5947781" cy="4198434"/>
          </a:xfrm>
          <a:prstGeom prst="rect">
            <a:avLst/>
          </a:prstGeom>
        </p:spPr>
      </p:pic>
    </p:spTree>
    <p:extLst>
      <p:ext uri="{BB962C8B-B14F-4D97-AF65-F5344CB8AC3E}">
        <p14:creationId xmlns:p14="http://schemas.microsoft.com/office/powerpoint/2010/main" val="4150789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4389"/>
            <a:ext cx="10515600" cy="1325563"/>
          </a:xfrm>
        </p:spPr>
        <p:txBody>
          <a:bodyPr>
            <a:normAutofit/>
          </a:bodyPr>
          <a:lstStyle/>
          <a:p>
            <a:r>
              <a:rPr lang="en-US" dirty="0" smtClean="0"/>
              <a:t>BOSCEM</a:t>
            </a:r>
            <a:endParaRPr lang="en-US" dirty="0"/>
          </a:p>
        </p:txBody>
      </p:sp>
      <p:sp>
        <p:nvSpPr>
          <p:cNvPr id="3" name="Content Placeholder 2"/>
          <p:cNvSpPr>
            <a:spLocks noGrp="1"/>
          </p:cNvSpPr>
          <p:nvPr>
            <p:ph idx="1"/>
          </p:nvPr>
        </p:nvSpPr>
        <p:spPr>
          <a:xfrm>
            <a:off x="706244" y="1664178"/>
            <a:ext cx="10418956" cy="4535899"/>
          </a:xfrm>
        </p:spPr>
        <p:txBody>
          <a:bodyPr>
            <a:normAutofit/>
          </a:bodyPr>
          <a:lstStyle/>
          <a:p>
            <a:r>
              <a:rPr lang="en-US" dirty="0" smtClean="0"/>
              <a:t>Basic Oil Spill Cost Estimation Model (Schmidt, 2004)</a:t>
            </a:r>
          </a:p>
          <a:p>
            <a:r>
              <a:rPr lang="en-US" dirty="0" smtClean="0"/>
              <a:t>Total Cost = Socioeconomic Cost + Environmental Cost + Response Cost</a:t>
            </a:r>
          </a:p>
          <a:p>
            <a:pPr lvl="1"/>
            <a:endParaRPr lang="en-US" dirty="0" smtClean="0"/>
          </a:p>
          <a:p>
            <a:pPr lvl="1"/>
            <a:r>
              <a:rPr lang="en-US" dirty="0" smtClean="0"/>
              <a:t>Response Cost = Base Response Cost x Response Cost Modifier x Spill Volume</a:t>
            </a:r>
          </a:p>
          <a:p>
            <a:pPr lvl="2"/>
            <a:r>
              <a:rPr lang="en-US" dirty="0" smtClean="0"/>
              <a:t>Base Response Cost: Dependent on Volume and product type</a:t>
            </a:r>
          </a:p>
          <a:p>
            <a:pPr lvl="2"/>
            <a:r>
              <a:rPr lang="en-US" dirty="0" smtClean="0"/>
              <a:t>Response Cost Modifier: Dependent on landscape </a:t>
            </a:r>
          </a:p>
          <a:p>
            <a:pPr lvl="2"/>
            <a:r>
              <a:rPr lang="en-US" dirty="0" smtClean="0"/>
              <a:t>Spill Volume: Given in scenario</a:t>
            </a:r>
          </a:p>
          <a:p>
            <a:pPr lvl="1"/>
            <a:endParaRPr lang="en-US" dirty="0"/>
          </a:p>
        </p:txBody>
      </p:sp>
    </p:spTree>
    <p:extLst>
      <p:ext uri="{BB962C8B-B14F-4D97-AF65-F5344CB8AC3E}">
        <p14:creationId xmlns:p14="http://schemas.microsoft.com/office/powerpoint/2010/main" val="559588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Goals and Objectives</a:t>
            </a:r>
            <a:endParaRPr lang="en-US" dirty="0"/>
          </a:p>
        </p:txBody>
      </p:sp>
      <p:sp>
        <p:nvSpPr>
          <p:cNvPr id="3" name="Content Placeholder 2"/>
          <p:cNvSpPr>
            <a:spLocks noGrp="1"/>
          </p:cNvSpPr>
          <p:nvPr>
            <p:ph idx="1"/>
          </p:nvPr>
        </p:nvSpPr>
        <p:spPr/>
        <p:txBody>
          <a:bodyPr/>
          <a:lstStyle/>
          <a:p>
            <a:r>
              <a:rPr lang="en-US" dirty="0" smtClean="0"/>
              <a:t>Develop a workflow for BOSCEM in ArcGIS</a:t>
            </a:r>
          </a:p>
          <a:p>
            <a:r>
              <a:rPr lang="en-US" dirty="0" smtClean="0"/>
              <a:t>Automate using python in ArcGIS</a:t>
            </a:r>
          </a:p>
          <a:p>
            <a:r>
              <a:rPr lang="en-US" dirty="0" smtClean="0"/>
              <a:t>Test results using historic data</a:t>
            </a:r>
            <a:endParaRPr lang="en-US" dirty="0"/>
          </a:p>
        </p:txBody>
      </p:sp>
    </p:spTree>
    <p:extLst>
      <p:ext uri="{BB962C8B-B14F-4D97-AF65-F5344CB8AC3E}">
        <p14:creationId xmlns:p14="http://schemas.microsoft.com/office/powerpoint/2010/main" val="1954391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Methods</a:t>
            </a:r>
            <a:endParaRPr lang="en-US" dirty="0"/>
          </a:p>
        </p:txBody>
      </p:sp>
      <p:sp>
        <p:nvSpPr>
          <p:cNvPr id="4" name="Content Placeholder 3"/>
          <p:cNvSpPr>
            <a:spLocks noGrp="1"/>
          </p:cNvSpPr>
          <p:nvPr>
            <p:ph idx="1"/>
          </p:nvPr>
        </p:nvSpPr>
        <p:spPr>
          <a:xfrm>
            <a:off x="1120000" y="1825625"/>
            <a:ext cx="3987259" cy="4351338"/>
          </a:xfrm>
        </p:spPr>
        <p:txBody>
          <a:bodyPr/>
          <a:lstStyle/>
          <a:p>
            <a:r>
              <a:rPr lang="en-US" dirty="0" smtClean="0"/>
              <a:t>Data: NLCD2011, NWI, NPMS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988" y="0"/>
            <a:ext cx="6867012" cy="6858000"/>
          </a:xfrm>
          <a:prstGeom prst="rect">
            <a:avLst/>
          </a:prstGeom>
        </p:spPr>
      </p:pic>
    </p:spTree>
    <p:extLst>
      <p:ext uri="{BB962C8B-B14F-4D97-AF65-F5344CB8AC3E}">
        <p14:creationId xmlns:p14="http://schemas.microsoft.com/office/powerpoint/2010/main" val="217495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697" y="142100"/>
            <a:ext cx="10515600" cy="1325563"/>
          </a:xfrm>
        </p:spPr>
        <p:txBody>
          <a:bodyPr/>
          <a:lstStyle/>
          <a:p>
            <a:r>
              <a:rPr lang="en-US" dirty="0" smtClean="0"/>
              <a:t>Workflow Example</a:t>
            </a: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1244" y="1231553"/>
            <a:ext cx="7346795" cy="5185973"/>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2543" y="1231553"/>
            <a:ext cx="7228315" cy="510234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1244" y="1231553"/>
            <a:ext cx="7346795" cy="518597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1244" y="1268493"/>
            <a:ext cx="7319614" cy="5166786"/>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0176" y="1467663"/>
            <a:ext cx="6381750" cy="4810125"/>
          </a:xfrm>
          <a:prstGeom prst="rect">
            <a:avLst/>
          </a:prstGeom>
        </p:spPr>
      </p:pic>
    </p:spTree>
    <p:extLst>
      <p:ext uri="{BB962C8B-B14F-4D97-AF65-F5344CB8AC3E}">
        <p14:creationId xmlns:p14="http://schemas.microsoft.com/office/powerpoint/2010/main" val="4216059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Discussion &amp; Implications</a:t>
            </a:r>
            <a:endParaRPr lang="en-US" dirty="0"/>
          </a:p>
        </p:txBody>
      </p:sp>
      <p:sp>
        <p:nvSpPr>
          <p:cNvPr id="3" name="Content Placeholder 2"/>
          <p:cNvSpPr>
            <a:spLocks noGrp="1"/>
          </p:cNvSpPr>
          <p:nvPr>
            <p:ph idx="1"/>
          </p:nvPr>
        </p:nvSpPr>
        <p:spPr/>
        <p:txBody>
          <a:bodyPr/>
          <a:lstStyle/>
          <a:p>
            <a:r>
              <a:rPr lang="en-US" dirty="0" smtClean="0"/>
              <a:t>Cost based estimation is important</a:t>
            </a:r>
          </a:p>
          <a:p>
            <a:r>
              <a:rPr lang="en-US" dirty="0" smtClean="0"/>
              <a:t>BOSCEM is one strategy</a:t>
            </a:r>
          </a:p>
          <a:p>
            <a:r>
              <a:rPr lang="en-US" dirty="0" smtClean="0"/>
              <a:t>Likely not universally appropriate</a:t>
            </a:r>
          </a:p>
          <a:p>
            <a:r>
              <a:rPr lang="en-US" dirty="0" smtClean="0"/>
              <a:t>Potentially Modifiable</a:t>
            </a:r>
          </a:p>
          <a:p>
            <a:r>
              <a:rPr lang="en-US" dirty="0" smtClean="0"/>
              <a:t>Part of a suite of Cost Estimation tools</a:t>
            </a:r>
          </a:p>
          <a:p>
            <a:endParaRPr lang="en-US" dirty="0"/>
          </a:p>
        </p:txBody>
      </p:sp>
    </p:spTree>
    <p:extLst>
      <p:ext uri="{BB962C8B-B14F-4D97-AF65-F5344CB8AC3E}">
        <p14:creationId xmlns:p14="http://schemas.microsoft.com/office/powerpoint/2010/main" val="4047987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a:t>
            </a:r>
            <a:endParaRPr lang="en-US" dirty="0"/>
          </a:p>
        </p:txBody>
      </p:sp>
      <p:sp>
        <p:nvSpPr>
          <p:cNvPr id="3" name="Content Placeholder 2"/>
          <p:cNvSpPr>
            <a:spLocks noGrp="1"/>
          </p:cNvSpPr>
          <p:nvPr>
            <p:ph idx="1"/>
          </p:nvPr>
        </p:nvSpPr>
        <p:spPr/>
        <p:txBody>
          <a:bodyPr/>
          <a:lstStyle/>
          <a:p>
            <a:r>
              <a:rPr lang="en-US" dirty="0" smtClean="0"/>
              <a:t>Write Abstract 1/4/2016 – 1/8/2016</a:t>
            </a:r>
          </a:p>
          <a:p>
            <a:r>
              <a:rPr lang="en-US" dirty="0" smtClean="0"/>
              <a:t>Submit Abstract 1/8/2016 (due 2/3/2016)</a:t>
            </a:r>
          </a:p>
          <a:p>
            <a:r>
              <a:rPr lang="en-US" dirty="0" smtClean="0"/>
              <a:t>Script Tool 1/8/2016 – 1/29/2016</a:t>
            </a:r>
          </a:p>
          <a:p>
            <a:r>
              <a:rPr lang="en-US" dirty="0" smtClean="0"/>
              <a:t>Validate on Historic Cases 2/1/2016 -2/29/2016</a:t>
            </a:r>
          </a:p>
          <a:p>
            <a:r>
              <a:rPr lang="en-US" dirty="0" smtClean="0"/>
              <a:t>Prepare Presentation  3/1/2016 – 3/31/16</a:t>
            </a:r>
          </a:p>
          <a:p>
            <a:r>
              <a:rPr lang="en-US" dirty="0" smtClean="0"/>
              <a:t>Intermountain GIS Conference: April 4</a:t>
            </a:r>
            <a:r>
              <a:rPr lang="en-US" baseline="-25000" dirty="0" smtClean="0"/>
              <a:t>th</a:t>
            </a:r>
            <a:r>
              <a:rPr lang="en-US" dirty="0" smtClean="0"/>
              <a:t> – 7</a:t>
            </a:r>
            <a:r>
              <a:rPr lang="en-US" baseline="-25000" dirty="0" smtClean="0"/>
              <a:t>th</a:t>
            </a:r>
            <a:r>
              <a:rPr lang="en-US" dirty="0"/>
              <a:t> </a:t>
            </a:r>
            <a:r>
              <a:rPr lang="en-US" dirty="0" smtClean="0"/>
              <a:t>2016, Great Falls, MT</a:t>
            </a:r>
          </a:p>
          <a:p>
            <a:endParaRPr lang="en-US" baseline="-25000" dirty="0"/>
          </a:p>
        </p:txBody>
      </p:sp>
    </p:spTree>
    <p:extLst>
      <p:ext uri="{BB962C8B-B14F-4D97-AF65-F5344CB8AC3E}">
        <p14:creationId xmlns:p14="http://schemas.microsoft.com/office/powerpoint/2010/main" val="91409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Acknowledgements</a:t>
            </a:r>
            <a:endParaRPr lang="en-US" dirty="0"/>
          </a:p>
        </p:txBody>
      </p:sp>
      <p:sp>
        <p:nvSpPr>
          <p:cNvPr id="3" name="Content Placeholder 2"/>
          <p:cNvSpPr>
            <a:spLocks noGrp="1"/>
          </p:cNvSpPr>
          <p:nvPr>
            <p:ph idx="1"/>
          </p:nvPr>
        </p:nvSpPr>
        <p:spPr/>
        <p:txBody>
          <a:bodyPr/>
          <a:lstStyle/>
          <a:p>
            <a:r>
              <a:rPr lang="en-US" dirty="0" smtClean="0"/>
              <a:t>Joseph Bishop Ph.D. – Advisor: Penn State University</a:t>
            </a:r>
          </a:p>
          <a:p>
            <a:r>
              <a:rPr lang="en-US" dirty="0" smtClean="0"/>
              <a:t>Robin Magelky – Director: Integrity Plus</a:t>
            </a:r>
          </a:p>
          <a:p>
            <a:r>
              <a:rPr lang="en-US" dirty="0" smtClean="0"/>
              <a:t>David Mangold – Risk Engineer: Integrity Plus</a:t>
            </a:r>
            <a:endParaRPr lang="en-US" dirty="0"/>
          </a:p>
        </p:txBody>
      </p:sp>
    </p:spTree>
    <p:extLst>
      <p:ext uri="{BB962C8B-B14F-4D97-AF65-F5344CB8AC3E}">
        <p14:creationId xmlns:p14="http://schemas.microsoft.com/office/powerpoint/2010/main" val="273475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406-570-1443</a:t>
            </a:r>
            <a:endParaRPr lang="en-US" dirty="0" smtClean="0">
              <a:hlinkClick r:id="rId3"/>
            </a:endParaRPr>
          </a:p>
          <a:p>
            <a:r>
              <a:rPr lang="en-US" dirty="0" smtClean="0">
                <a:hlinkClick r:id="rId3"/>
              </a:rPr>
              <a:t>Scott.Raznoff@ncintegrityplus.com</a:t>
            </a:r>
            <a:endParaRPr lang="en-US" dirty="0" smtClean="0"/>
          </a:p>
          <a:p>
            <a:endParaRPr lang="en-US" dirty="0"/>
          </a:p>
        </p:txBody>
      </p:sp>
    </p:spTree>
    <p:extLst>
      <p:ext uri="{BB962C8B-B14F-4D97-AF65-F5344CB8AC3E}">
        <p14:creationId xmlns:p14="http://schemas.microsoft.com/office/powerpoint/2010/main" val="2871501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Sources</a:t>
            </a:r>
            <a:endParaRPr lang="en-US" dirty="0"/>
          </a:p>
        </p:txBody>
      </p:sp>
      <p:sp>
        <p:nvSpPr>
          <p:cNvPr id="3" name="Content Placeholder 2"/>
          <p:cNvSpPr>
            <a:spLocks noGrp="1"/>
          </p:cNvSpPr>
          <p:nvPr>
            <p:ph idx="1"/>
          </p:nvPr>
        </p:nvSpPr>
        <p:spPr>
          <a:xfrm>
            <a:off x="1120000" y="1825625"/>
            <a:ext cx="6724589" cy="3179512"/>
          </a:xfrm>
        </p:spPr>
        <p:txBody>
          <a:bodyPr>
            <a:normAutofit/>
          </a:bodyPr>
          <a:lstStyle/>
          <a:p>
            <a:r>
              <a:rPr lang="en-US" sz="1000" dirty="0" smtClean="0"/>
              <a:t>[1]  http</a:t>
            </a:r>
            <a:r>
              <a:rPr lang="en-US" sz="1000" dirty="0"/>
              <a:t>://www.cob.org/services/environment/restoration/Pages/olympic-pipeline-incident.aspx </a:t>
            </a:r>
            <a:endParaRPr lang="en-US" sz="1000" dirty="0" smtClean="0"/>
          </a:p>
          <a:p>
            <a:r>
              <a:rPr lang="en-US" sz="1000" dirty="0" smtClean="0"/>
              <a:t>[2]http</a:t>
            </a:r>
            <a:r>
              <a:rPr lang="en-US" sz="1000" dirty="0"/>
              <a:t>://</a:t>
            </a:r>
            <a:r>
              <a:rPr lang="en-US" sz="1000" dirty="0" smtClean="0"/>
              <a:t>www.ntsb.gov/investigations/AccidentReports/Reports/PAR0401.pdf</a:t>
            </a:r>
          </a:p>
          <a:p>
            <a:r>
              <a:rPr lang="en-US" sz="1000" dirty="0"/>
              <a:t>[4] </a:t>
            </a:r>
            <a:r>
              <a:rPr lang="en-US" sz="1000" dirty="0">
                <a:hlinkClick r:id="rId3"/>
              </a:rPr>
              <a:t>http://</a:t>
            </a:r>
            <a:r>
              <a:rPr lang="en-US" sz="1000" dirty="0" smtClean="0">
                <a:hlinkClick r:id="rId3"/>
              </a:rPr>
              <a:t>www.istanbulpost.com.tr/wp-content/uploads/2015/03/pipeline.jpg</a:t>
            </a:r>
            <a:endParaRPr lang="en-US" sz="1000" dirty="0" smtClean="0"/>
          </a:p>
          <a:p>
            <a:r>
              <a:rPr lang="en-US" sz="1000" dirty="0"/>
              <a:t>[5] </a:t>
            </a:r>
            <a:r>
              <a:rPr lang="en-US" sz="1000" dirty="0">
                <a:hlinkClick r:id="rId4"/>
              </a:rPr>
              <a:t>http://</a:t>
            </a:r>
            <a:r>
              <a:rPr lang="en-US" sz="1000" dirty="0" smtClean="0">
                <a:hlinkClick r:id="rId4"/>
              </a:rPr>
              <a:t>mapssite.blogspot.com/2008/12/united-states-map-and-compass.html</a:t>
            </a:r>
            <a:endParaRPr lang="en-US" sz="1000" dirty="0" smtClean="0"/>
          </a:p>
          <a:p>
            <a:r>
              <a:rPr lang="en-US" sz="1000" dirty="0"/>
              <a:t>[6] https://en.wikipedia.org/wiki/Pipeline_and_Hazardous_Materials_Safety_Administration</a:t>
            </a:r>
          </a:p>
        </p:txBody>
      </p:sp>
    </p:spTree>
    <p:extLst>
      <p:ext uri="{BB962C8B-B14F-4D97-AF65-F5344CB8AC3E}">
        <p14:creationId xmlns:p14="http://schemas.microsoft.com/office/powerpoint/2010/main" val="1223088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Scott </a:t>
            </a:r>
            <a:r>
              <a:rPr lang="en-US" dirty="0" err="1" smtClean="0"/>
              <a:t>Raznoff</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768937" y="1514885"/>
            <a:ext cx="3302193" cy="3704739"/>
          </a:xfrm>
        </p:spPr>
      </p:pic>
      <p:sp>
        <p:nvSpPr>
          <p:cNvPr id="9" name="Content Placeholder 2"/>
          <p:cNvSpPr txBox="1">
            <a:spLocks/>
          </p:cNvSpPr>
          <p:nvPr/>
        </p:nvSpPr>
        <p:spPr>
          <a:xfrm>
            <a:off x="837330" y="1690688"/>
            <a:ext cx="10233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GIS Analyst, New Century Software</a:t>
            </a:r>
          </a:p>
          <a:p>
            <a:pPr lvl="1"/>
            <a:r>
              <a:rPr lang="en-US" dirty="0" smtClean="0"/>
              <a:t>Oil and Gas Pipeline Industry</a:t>
            </a:r>
            <a:endParaRPr lang="en-US" dirty="0"/>
          </a:p>
          <a:p>
            <a:pPr lvl="1"/>
            <a:r>
              <a:rPr lang="en-US" dirty="0" smtClean="0"/>
              <a:t>Data Management</a:t>
            </a:r>
          </a:p>
          <a:p>
            <a:pPr lvl="1"/>
            <a:r>
              <a:rPr lang="en-US" dirty="0" smtClean="0"/>
              <a:t>Accident Analyses</a:t>
            </a:r>
          </a:p>
          <a:p>
            <a:pPr marL="0" indent="0">
              <a:buNone/>
            </a:pPr>
            <a:endParaRPr lang="en-US" dirty="0" smtClean="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593620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Agenda</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Pipeline 101</a:t>
            </a:r>
          </a:p>
          <a:p>
            <a:r>
              <a:rPr lang="en-US" dirty="0" smtClean="0"/>
              <a:t>Consequences of Oil Spills</a:t>
            </a:r>
          </a:p>
          <a:p>
            <a:r>
              <a:rPr lang="en-US" dirty="0" smtClean="0"/>
              <a:t>Regulatory Environment</a:t>
            </a:r>
          </a:p>
          <a:p>
            <a:r>
              <a:rPr lang="en-US" dirty="0" smtClean="0"/>
              <a:t>Integrity Management</a:t>
            </a:r>
          </a:p>
          <a:p>
            <a:r>
              <a:rPr lang="en-US" dirty="0" smtClean="0"/>
              <a:t>Risk Framework</a:t>
            </a:r>
          </a:p>
          <a:p>
            <a:r>
              <a:rPr lang="en-US" dirty="0" smtClean="0"/>
              <a:t>Consequence Modelling</a:t>
            </a:r>
          </a:p>
          <a:p>
            <a:r>
              <a:rPr lang="en-US" dirty="0" smtClean="0"/>
              <a:t>Basic Oil Spill Cost Estimation Model (BOSCEM)</a:t>
            </a:r>
          </a:p>
          <a:p>
            <a:r>
              <a:rPr lang="en-US" dirty="0" smtClean="0"/>
              <a:t>Goals &amp; Objectives</a:t>
            </a:r>
          </a:p>
          <a:p>
            <a:r>
              <a:rPr lang="en-US" dirty="0" smtClean="0"/>
              <a:t>Methods</a:t>
            </a:r>
          </a:p>
          <a:p>
            <a:r>
              <a:rPr lang="en-US" dirty="0" smtClean="0"/>
              <a:t>Implications</a:t>
            </a:r>
          </a:p>
          <a:p>
            <a:pPr marL="0" indent="0">
              <a:buNone/>
            </a:pPr>
            <a:endParaRPr lang="en-US" dirty="0"/>
          </a:p>
        </p:txBody>
      </p:sp>
      <p:pic>
        <p:nvPicPr>
          <p:cNvPr id="2050" name="Picture 2" descr="United States Map And Comp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349625"/>
            <a:ext cx="3810000" cy="24860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flipH="1">
            <a:off x="11012808" y="3970588"/>
            <a:ext cx="340992" cy="523220"/>
          </a:xfrm>
          <a:prstGeom prst="rect">
            <a:avLst/>
          </a:prstGeom>
          <a:noFill/>
        </p:spPr>
        <p:txBody>
          <a:bodyPr wrap="square" rtlCol="0">
            <a:spAutoFit/>
          </a:bodyPr>
          <a:lstStyle/>
          <a:p>
            <a:r>
              <a:rPr lang="en-US" sz="1000" dirty="0" smtClean="0"/>
              <a:t>5</a:t>
            </a:r>
          </a:p>
          <a:p>
            <a:endParaRPr lang="en-US" dirty="0"/>
          </a:p>
        </p:txBody>
      </p:sp>
    </p:spTree>
    <p:extLst>
      <p:ext uri="{BB962C8B-B14F-4D97-AF65-F5344CB8AC3E}">
        <p14:creationId xmlns:p14="http://schemas.microsoft.com/office/powerpoint/2010/main" val="292327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is a Pipeline?</a:t>
            </a:r>
            <a:endParaRPr lang="en-US" dirty="0"/>
          </a:p>
        </p:txBody>
      </p:sp>
      <p:sp>
        <p:nvSpPr>
          <p:cNvPr id="3" name="Content Placeholder 2"/>
          <p:cNvSpPr>
            <a:spLocks noGrp="1"/>
          </p:cNvSpPr>
          <p:nvPr>
            <p:ph idx="1"/>
          </p:nvPr>
        </p:nvSpPr>
        <p:spPr/>
        <p:txBody>
          <a:bodyPr>
            <a:normAutofit/>
          </a:bodyPr>
          <a:lstStyle/>
          <a:p>
            <a:pPr marL="0" indent="0">
              <a:buNone/>
            </a:pPr>
            <a:endParaRPr lang="en-US" dirty="0"/>
          </a:p>
        </p:txBody>
      </p:sp>
      <p:pic>
        <p:nvPicPr>
          <p:cNvPr id="4" name="Picture 3"/>
          <p:cNvPicPr>
            <a:picLocks noChangeAspect="1"/>
          </p:cNvPicPr>
          <p:nvPr/>
        </p:nvPicPr>
        <p:blipFill>
          <a:blip r:embed="rId3"/>
          <a:stretch>
            <a:fillRect/>
          </a:stretch>
        </p:blipFill>
        <p:spPr>
          <a:xfrm>
            <a:off x="4547937" y="1825625"/>
            <a:ext cx="6805863" cy="4477541"/>
          </a:xfrm>
          <a:prstGeom prst="rect">
            <a:avLst/>
          </a:prstGeom>
        </p:spPr>
      </p:pic>
      <p:sp>
        <p:nvSpPr>
          <p:cNvPr id="5" name="TextBox 4"/>
          <p:cNvSpPr txBox="1"/>
          <p:nvPr/>
        </p:nvSpPr>
        <p:spPr>
          <a:xfrm>
            <a:off x="10487527" y="6488668"/>
            <a:ext cx="250390" cy="246221"/>
          </a:xfrm>
          <a:prstGeom prst="rect">
            <a:avLst/>
          </a:prstGeom>
          <a:noFill/>
        </p:spPr>
        <p:txBody>
          <a:bodyPr wrap="none" rtlCol="0">
            <a:spAutoFit/>
          </a:bodyPr>
          <a:lstStyle/>
          <a:p>
            <a:r>
              <a:rPr lang="en-US" sz="1000" dirty="0" smtClean="0"/>
              <a:t>4</a:t>
            </a:r>
            <a:endParaRPr lang="en-US" sz="1000" dirty="0"/>
          </a:p>
        </p:txBody>
      </p:sp>
    </p:spTree>
    <p:extLst>
      <p:ext uri="{BB962C8B-B14F-4D97-AF65-F5344CB8AC3E}">
        <p14:creationId xmlns:p14="http://schemas.microsoft.com/office/powerpoint/2010/main" val="63960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Oil Spills</a:t>
            </a:r>
            <a:endParaRPr lang="en-US" dirty="0"/>
          </a:p>
        </p:txBody>
      </p:sp>
      <p:sp>
        <p:nvSpPr>
          <p:cNvPr id="4" name="Content Placeholder 3"/>
          <p:cNvSpPr>
            <a:spLocks noGrp="1"/>
          </p:cNvSpPr>
          <p:nvPr>
            <p:ph idx="1"/>
          </p:nvPr>
        </p:nvSpPr>
        <p:spPr>
          <a:xfrm>
            <a:off x="1120000" y="1825625"/>
            <a:ext cx="4366400" cy="4540992"/>
          </a:xfrm>
        </p:spPr>
        <p:txBody>
          <a:bodyPr/>
          <a:lstStyle/>
          <a:p>
            <a:endParaRPr lang="en-US" dirty="0"/>
          </a:p>
        </p:txBody>
      </p:sp>
      <p:sp>
        <p:nvSpPr>
          <p:cNvPr id="6" name="TextBox 5"/>
          <p:cNvSpPr txBox="1"/>
          <p:nvPr/>
        </p:nvSpPr>
        <p:spPr>
          <a:xfrm>
            <a:off x="10820641" y="6362440"/>
            <a:ext cx="673582" cy="246221"/>
          </a:xfrm>
          <a:prstGeom prst="rect">
            <a:avLst/>
          </a:prstGeom>
          <a:noFill/>
        </p:spPr>
        <p:txBody>
          <a:bodyPr wrap="none" rtlCol="0">
            <a:spAutoFit/>
          </a:bodyPr>
          <a:lstStyle/>
          <a:p>
            <a:r>
              <a:rPr lang="en-US" sz="1000" dirty="0" smtClean="0"/>
              <a:t>[1],[2],[3]</a:t>
            </a:r>
          </a:p>
        </p:txBody>
      </p:sp>
      <p:pic>
        <p:nvPicPr>
          <p:cNvPr id="3" name="Picture 2" descr="Olympic Pipeline Incident"/>
          <p:cNvPicPr/>
          <p:nvPr/>
        </p:nvPicPr>
        <p:blipFill>
          <a:blip r:embed="rId3">
            <a:extLst>
              <a:ext uri="{28A0092B-C50C-407E-A947-70E740481C1C}">
                <a14:useLocalDpi xmlns:a14="http://schemas.microsoft.com/office/drawing/2010/main"/>
              </a:ext>
            </a:extLst>
          </a:blip>
          <a:srcRect/>
          <a:stretch>
            <a:fillRect/>
          </a:stretch>
        </p:blipFill>
        <p:spPr bwMode="auto">
          <a:xfrm>
            <a:off x="6096000" y="719932"/>
            <a:ext cx="5314950" cy="2076450"/>
          </a:xfrm>
          <a:prstGeom prst="rect">
            <a:avLst/>
          </a:prstGeom>
          <a:noFill/>
          <a:ln>
            <a:noFill/>
          </a:ln>
        </p:spPr>
      </p:pic>
      <p:pic>
        <p:nvPicPr>
          <p:cNvPr id="5" name="Picture 4"/>
          <p:cNvPicPr>
            <a:picLocks noChangeAspect="1"/>
          </p:cNvPicPr>
          <p:nvPr/>
        </p:nvPicPr>
        <p:blipFill>
          <a:blip r:embed="rId4"/>
          <a:stretch>
            <a:fillRect/>
          </a:stretch>
        </p:blipFill>
        <p:spPr>
          <a:xfrm>
            <a:off x="4336259" y="1295492"/>
            <a:ext cx="5514975" cy="3429000"/>
          </a:xfrm>
          <a:prstGeom prst="rect">
            <a:avLst/>
          </a:prstGeom>
        </p:spPr>
      </p:pic>
      <p:pic>
        <p:nvPicPr>
          <p:cNvPr id="7" name="Picture 6"/>
          <p:cNvPicPr/>
          <p:nvPr/>
        </p:nvPicPr>
        <p:blipFill>
          <a:blip r:embed="rId5" cstate="email">
            <a:extLst>
              <a:ext uri="{28A0092B-C50C-407E-A947-70E740481C1C}">
                <a14:useLocalDpi xmlns:a14="http://schemas.microsoft.com/office/drawing/2010/main"/>
              </a:ext>
            </a:extLst>
          </a:blip>
          <a:stretch>
            <a:fillRect/>
          </a:stretch>
        </p:blipFill>
        <p:spPr>
          <a:xfrm>
            <a:off x="939217" y="2281491"/>
            <a:ext cx="5943600" cy="4030345"/>
          </a:xfrm>
          <a:prstGeom prst="rect">
            <a:avLst/>
          </a:prstGeom>
        </p:spPr>
      </p:pic>
    </p:spTree>
    <p:extLst>
      <p:ext uri="{BB962C8B-B14F-4D97-AF65-F5344CB8AC3E}">
        <p14:creationId xmlns:p14="http://schemas.microsoft.com/office/powerpoint/2010/main" val="761670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Regulatory Environment</a:t>
            </a:r>
            <a:endParaRPr lang="en-US" dirty="0"/>
          </a:p>
        </p:txBody>
      </p:sp>
      <p:sp>
        <p:nvSpPr>
          <p:cNvPr id="3" name="Content Placeholder 2"/>
          <p:cNvSpPr>
            <a:spLocks noGrp="1"/>
          </p:cNvSpPr>
          <p:nvPr>
            <p:ph idx="1"/>
          </p:nvPr>
        </p:nvSpPr>
        <p:spPr>
          <a:xfrm>
            <a:off x="1120000" y="1825625"/>
            <a:ext cx="10057337" cy="4351338"/>
          </a:xfrm>
        </p:spPr>
        <p:txBody>
          <a:bodyPr/>
          <a:lstStyle/>
          <a:p>
            <a:r>
              <a:rPr lang="en-US" dirty="0" smtClean="0"/>
              <a:t>Legislation</a:t>
            </a:r>
          </a:p>
          <a:p>
            <a:r>
              <a:rPr lang="en-US" dirty="0" smtClean="0"/>
              <a:t>Pipeline and Hazardous Materials Safety Administration (PHMSA)</a:t>
            </a:r>
            <a:endParaRPr lang="en-US" dirty="0"/>
          </a:p>
        </p:txBody>
      </p:sp>
    </p:spTree>
    <p:extLst>
      <p:ext uri="{BB962C8B-B14F-4D97-AF65-F5344CB8AC3E}">
        <p14:creationId xmlns:p14="http://schemas.microsoft.com/office/powerpoint/2010/main" val="2133762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Risk Management</a:t>
            </a:r>
            <a:endParaRPr lang="en-US" dirty="0"/>
          </a:p>
        </p:txBody>
      </p:sp>
      <p:sp>
        <p:nvSpPr>
          <p:cNvPr id="3" name="Content Placeholder 2"/>
          <p:cNvSpPr>
            <a:spLocks noGrp="1"/>
          </p:cNvSpPr>
          <p:nvPr>
            <p:ph idx="1"/>
          </p:nvPr>
        </p:nvSpPr>
        <p:spPr>
          <a:xfrm>
            <a:off x="1120000" y="1825625"/>
            <a:ext cx="3371789" cy="4351338"/>
          </a:xfrm>
        </p:spPr>
        <p:txBody>
          <a:bodyPr/>
          <a:lstStyle/>
          <a:p>
            <a:pPr marL="0" indent="0">
              <a:buNone/>
            </a:pPr>
            <a:r>
              <a:rPr lang="en-US" dirty="0" smtClean="0"/>
              <a:t>Risk = Probability x Consequence</a:t>
            </a:r>
            <a:endParaRPr lang="en-US" dirty="0"/>
          </a:p>
        </p:txBody>
      </p:sp>
      <p:pic>
        <p:nvPicPr>
          <p:cNvPr id="4" name="Picture 3"/>
          <p:cNvPicPr/>
          <p:nvPr/>
        </p:nvPicPr>
        <p:blipFill>
          <a:blip r:embed="rId3"/>
          <a:stretch>
            <a:fillRect/>
          </a:stretch>
        </p:blipFill>
        <p:spPr>
          <a:xfrm>
            <a:off x="4828373" y="1690688"/>
            <a:ext cx="6871532" cy="4547985"/>
          </a:xfrm>
          <a:prstGeom prst="rect">
            <a:avLst/>
          </a:prstGeom>
        </p:spPr>
      </p:pic>
    </p:spTree>
    <p:extLst>
      <p:ext uri="{BB962C8B-B14F-4D97-AF65-F5344CB8AC3E}">
        <p14:creationId xmlns:p14="http://schemas.microsoft.com/office/powerpoint/2010/main" val="725127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Modeling Release Scenarios</a:t>
            </a:r>
            <a:endParaRPr lang="en-US" dirty="0"/>
          </a:p>
        </p:txBody>
      </p:sp>
      <p:pic>
        <p:nvPicPr>
          <p:cNvPr id="3" name="CB_NE_Overvie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39640" y="1395099"/>
            <a:ext cx="6114160" cy="5240709"/>
          </a:xfrm>
          <a:prstGeom prst="rect">
            <a:avLst/>
          </a:prstGeom>
        </p:spPr>
      </p:pic>
    </p:spTree>
    <p:extLst>
      <p:ext uri="{BB962C8B-B14F-4D97-AF65-F5344CB8AC3E}">
        <p14:creationId xmlns:p14="http://schemas.microsoft.com/office/powerpoint/2010/main" val="793291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2520386" y="1348038"/>
            <a:ext cx="7151228" cy="5054022"/>
          </a:xfrm>
          <a:prstGeom prst="rect">
            <a:avLst/>
          </a:prstGeom>
        </p:spPr>
      </p:pic>
    </p:spTree>
    <p:extLst>
      <p:ext uri="{BB962C8B-B14F-4D97-AF65-F5344CB8AC3E}">
        <p14:creationId xmlns:p14="http://schemas.microsoft.com/office/powerpoint/2010/main" val="2865729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8096</TotalTime>
  <Words>1917</Words>
  <Application>Microsoft Office PowerPoint</Application>
  <PresentationFormat>Widescreen</PresentationFormat>
  <Paragraphs>107</Paragraphs>
  <Slides>19</Slides>
  <Notes>14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Corbel</vt:lpstr>
      <vt:lpstr>Depth</vt:lpstr>
      <vt:lpstr>Oil Spill Cost Modeling</vt:lpstr>
      <vt:lpstr>Scott Raznoff</vt:lpstr>
      <vt:lpstr>Agenda</vt:lpstr>
      <vt:lpstr>What is a Pipeline?</vt:lpstr>
      <vt:lpstr>Oil Spills</vt:lpstr>
      <vt:lpstr>Regulatory Environment</vt:lpstr>
      <vt:lpstr>Risk Management</vt:lpstr>
      <vt:lpstr>Modeling Release Scenarios</vt:lpstr>
      <vt:lpstr>PowerPoint Presentation</vt:lpstr>
      <vt:lpstr>Consequence Analysis</vt:lpstr>
      <vt:lpstr>BOSCEM</vt:lpstr>
      <vt:lpstr>Goals and Objectives</vt:lpstr>
      <vt:lpstr>Methods</vt:lpstr>
      <vt:lpstr>Workflow Example</vt:lpstr>
      <vt:lpstr>Discussion &amp; Implications</vt:lpstr>
      <vt:lpstr>Timeline</vt:lpstr>
      <vt:lpstr>Acknowledgements</vt:lpstr>
      <vt:lpstr>Questions?</vt:lpstr>
      <vt:lpstr>Sources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Oil Spill Cost Modeling</dc:title>
  <dc:creator>Scott Raznoff</dc:creator>
  <cp:lastModifiedBy>Beth King</cp:lastModifiedBy>
  <cp:revision>61</cp:revision>
  <dcterms:created xsi:type="dcterms:W3CDTF">2015-12-05T04:46:50Z</dcterms:created>
  <dcterms:modified xsi:type="dcterms:W3CDTF">2015-12-21T23:45:55Z</dcterms:modified>
</cp:coreProperties>
</file>