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70"/>
  </p:notesMasterIdLst>
  <p:sldIdLst>
    <p:sldId id="256" r:id="rId2"/>
    <p:sldId id="483" r:id="rId3"/>
    <p:sldId id="485" r:id="rId4"/>
    <p:sldId id="384" r:id="rId5"/>
    <p:sldId id="462" r:id="rId6"/>
    <p:sldId id="486" r:id="rId7"/>
    <p:sldId id="396" r:id="rId8"/>
    <p:sldId id="487" r:id="rId9"/>
    <p:sldId id="386" r:id="rId10"/>
    <p:sldId id="387" r:id="rId11"/>
    <p:sldId id="388" r:id="rId12"/>
    <p:sldId id="391" r:id="rId13"/>
    <p:sldId id="397" r:id="rId14"/>
    <p:sldId id="398" r:id="rId15"/>
    <p:sldId id="401" r:id="rId16"/>
    <p:sldId id="403" r:id="rId17"/>
    <p:sldId id="389" r:id="rId18"/>
    <p:sldId id="299" r:id="rId19"/>
    <p:sldId id="293" r:id="rId20"/>
    <p:sldId id="295" r:id="rId21"/>
    <p:sldId id="432" r:id="rId22"/>
    <p:sldId id="489" r:id="rId23"/>
    <p:sldId id="422" r:id="rId24"/>
    <p:sldId id="490" r:id="rId25"/>
    <p:sldId id="488" r:id="rId26"/>
    <p:sldId id="468" r:id="rId27"/>
    <p:sldId id="491" r:id="rId28"/>
    <p:sldId id="492" r:id="rId29"/>
    <p:sldId id="493" r:id="rId30"/>
    <p:sldId id="497" r:id="rId31"/>
    <p:sldId id="494" r:id="rId32"/>
    <p:sldId id="495" r:id="rId33"/>
    <p:sldId id="496" r:id="rId34"/>
    <p:sldId id="498" r:id="rId35"/>
    <p:sldId id="501" r:id="rId36"/>
    <p:sldId id="499" r:id="rId37"/>
    <p:sldId id="502" r:id="rId38"/>
    <p:sldId id="534" r:id="rId39"/>
    <p:sldId id="503" r:id="rId40"/>
    <p:sldId id="532" r:id="rId41"/>
    <p:sldId id="500" r:id="rId42"/>
    <p:sldId id="504" r:id="rId43"/>
    <p:sldId id="513" r:id="rId44"/>
    <p:sldId id="505" r:id="rId45"/>
    <p:sldId id="515" r:id="rId46"/>
    <p:sldId id="514" r:id="rId47"/>
    <p:sldId id="508" r:id="rId48"/>
    <p:sldId id="509" r:id="rId49"/>
    <p:sldId id="519" r:id="rId50"/>
    <p:sldId id="520" r:id="rId51"/>
    <p:sldId id="506" r:id="rId52"/>
    <p:sldId id="507" r:id="rId53"/>
    <p:sldId id="531" r:id="rId54"/>
    <p:sldId id="510" r:id="rId55"/>
    <p:sldId id="511" r:id="rId56"/>
    <p:sldId id="512" r:id="rId57"/>
    <p:sldId id="527" r:id="rId58"/>
    <p:sldId id="518" r:id="rId59"/>
    <p:sldId id="530" r:id="rId60"/>
    <p:sldId id="517" r:id="rId61"/>
    <p:sldId id="516" r:id="rId62"/>
    <p:sldId id="523" r:id="rId63"/>
    <p:sldId id="524" r:id="rId64"/>
    <p:sldId id="525" r:id="rId65"/>
    <p:sldId id="521" r:id="rId66"/>
    <p:sldId id="526" r:id="rId67"/>
    <p:sldId id="533" r:id="rId68"/>
    <p:sldId id="52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8A4D"/>
    <a:srgbClr val="92D05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99" autoAdjust="0"/>
    <p:restoredTop sz="94660"/>
  </p:normalViewPr>
  <p:slideViewPr>
    <p:cSldViewPr snapToGrid="0">
      <p:cViewPr varScale="1">
        <p:scale>
          <a:sx n="109" d="100"/>
          <a:sy n="109" d="100"/>
        </p:scale>
        <p:origin x="834" y="10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7" d="100"/>
          <a:sy n="77" d="100"/>
        </p:scale>
        <p:origin x="405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Rechtlich" userId="5ef84ba3d6ef054c" providerId="LiveId" clId="{61633813-78D8-4277-ACC7-1DDD0EAD5A69}"/>
    <pc:docChg chg="delSld modSld">
      <pc:chgData name="Peter Rechtlich" userId="5ef84ba3d6ef054c" providerId="LiveId" clId="{61633813-78D8-4277-ACC7-1DDD0EAD5A69}" dt="2019-10-24T23:56:38.682" v="31" actId="20577"/>
      <pc:docMkLst>
        <pc:docMk/>
      </pc:docMkLst>
      <pc:sldChg chg="modSp">
        <pc:chgData name="Peter Rechtlich" userId="5ef84ba3d6ef054c" providerId="LiveId" clId="{61633813-78D8-4277-ACC7-1DDD0EAD5A69}" dt="2019-10-24T23:56:38.682" v="31" actId="20577"/>
        <pc:sldMkLst>
          <pc:docMk/>
          <pc:sldMk cId="2407014404" sldId="387"/>
        </pc:sldMkLst>
        <pc:spChg chg="mod">
          <ac:chgData name="Peter Rechtlich" userId="5ef84ba3d6ef054c" providerId="LiveId" clId="{61633813-78D8-4277-ACC7-1DDD0EAD5A69}" dt="2019-10-24T23:56:38.682" v="31" actId="20577"/>
          <ac:spMkLst>
            <pc:docMk/>
            <pc:sldMk cId="2407014404" sldId="387"/>
            <ac:spMk id="10" creationId="{E3DA1BCA-72BA-4BBD-8852-E27DB803E45A}"/>
          </ac:spMkLst>
        </pc:spChg>
      </pc:sldChg>
      <pc:sldChg chg="modSp">
        <pc:chgData name="Peter Rechtlich" userId="5ef84ba3d6ef054c" providerId="LiveId" clId="{61633813-78D8-4277-ACC7-1DDD0EAD5A69}" dt="2019-10-24T23:47:54.858" v="4" actId="20577"/>
        <pc:sldMkLst>
          <pc:docMk/>
          <pc:sldMk cId="804279970" sldId="483"/>
        </pc:sldMkLst>
        <pc:spChg chg="mod">
          <ac:chgData name="Peter Rechtlich" userId="5ef84ba3d6ef054c" providerId="LiveId" clId="{61633813-78D8-4277-ACC7-1DDD0EAD5A69}" dt="2019-10-24T23:47:54.858" v="4" actId="20577"/>
          <ac:spMkLst>
            <pc:docMk/>
            <pc:sldMk cId="804279970" sldId="483"/>
            <ac:spMk id="5" creationId="{06F7F799-1AC4-40DA-990C-D13E917186FE}"/>
          </ac:spMkLst>
        </pc:spChg>
      </pc:sldChg>
      <pc:sldChg chg="del">
        <pc:chgData name="Peter Rechtlich" userId="5ef84ba3d6ef054c" providerId="LiveId" clId="{61633813-78D8-4277-ACC7-1DDD0EAD5A69}" dt="2019-10-24T23:06:33.211" v="0" actId="2696"/>
        <pc:sldMkLst>
          <pc:docMk/>
          <pc:sldMk cId="3928840700" sldId="5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15697-FCBD-4CD9-8A0F-793ECB936589}" type="datetimeFigureOut">
              <a:rPr lang="en-US" smtClean="0"/>
              <a:t>10/20/2019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2BB40-F965-4241-A977-206508AA9245}" type="slidenum">
              <a:rPr lang="en-US" smtClean="0"/>
              <a:t>‹#›</a:t>
            </a:fld>
            <a:endParaRPr lang="en-US"/>
          </a:p>
        </p:txBody>
      </p:sp>
    </p:spTree>
    <p:extLst>
      <p:ext uri="{BB962C8B-B14F-4D97-AF65-F5344CB8AC3E}">
        <p14:creationId xmlns:p14="http://schemas.microsoft.com/office/powerpoint/2010/main" val="1221598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capstone project is about the Subway Transportation System in New York City (next slide)</a:t>
            </a:r>
          </a:p>
        </p:txBody>
      </p:sp>
      <p:sp>
        <p:nvSpPr>
          <p:cNvPr id="4" name="Slide Number Placeholder 3"/>
          <p:cNvSpPr>
            <a:spLocks noGrp="1"/>
          </p:cNvSpPr>
          <p:nvPr>
            <p:ph type="sldNum" sz="quarter" idx="5"/>
          </p:nvPr>
        </p:nvSpPr>
        <p:spPr/>
        <p:txBody>
          <a:bodyPr/>
          <a:lstStyle/>
          <a:p>
            <a:fld id="{7BB2BB40-F965-4241-A977-206508AA9245}" type="slidenum">
              <a:rPr lang="en-US" smtClean="0"/>
              <a:t>1</a:t>
            </a:fld>
            <a:endParaRPr lang="en-US"/>
          </a:p>
        </p:txBody>
      </p:sp>
    </p:spTree>
    <p:extLst>
      <p:ext uri="{BB962C8B-B14F-4D97-AF65-F5344CB8AC3E}">
        <p14:creationId xmlns:p14="http://schemas.microsoft.com/office/powerpoint/2010/main" val="3524874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Center Court, where all the great champions play. (next slide)</a:t>
            </a:r>
          </a:p>
        </p:txBody>
      </p:sp>
      <p:sp>
        <p:nvSpPr>
          <p:cNvPr id="4" name="Slide Number Placeholder 3"/>
          <p:cNvSpPr>
            <a:spLocks noGrp="1"/>
          </p:cNvSpPr>
          <p:nvPr>
            <p:ph type="sldNum" sz="quarter" idx="5"/>
          </p:nvPr>
        </p:nvSpPr>
        <p:spPr/>
        <p:txBody>
          <a:bodyPr/>
          <a:lstStyle/>
          <a:p>
            <a:fld id="{7BB2BB40-F965-4241-A977-206508AA9245}" type="slidenum">
              <a:rPr lang="en-US" smtClean="0"/>
              <a:t>4</a:t>
            </a:fld>
            <a:endParaRPr lang="en-US"/>
          </a:p>
        </p:txBody>
      </p:sp>
    </p:spTree>
    <p:extLst>
      <p:ext uri="{BB962C8B-B14F-4D97-AF65-F5344CB8AC3E}">
        <p14:creationId xmlns:p14="http://schemas.microsoft.com/office/powerpoint/2010/main" val="2838866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Subways can get pretty crowded (next slide)</a:t>
            </a:r>
          </a:p>
        </p:txBody>
      </p:sp>
      <p:sp>
        <p:nvSpPr>
          <p:cNvPr id="4" name="Slide Number Placeholder 3"/>
          <p:cNvSpPr>
            <a:spLocks noGrp="1"/>
          </p:cNvSpPr>
          <p:nvPr>
            <p:ph type="sldNum" sz="quarter" idx="5"/>
          </p:nvPr>
        </p:nvSpPr>
        <p:spPr/>
        <p:txBody>
          <a:bodyPr/>
          <a:lstStyle/>
          <a:p>
            <a:fld id="{7BB2BB40-F965-4241-A977-206508AA9245}" type="slidenum">
              <a:rPr lang="en-US" smtClean="0"/>
              <a:t>5</a:t>
            </a:fld>
            <a:endParaRPr lang="en-US" dirty="0"/>
          </a:p>
        </p:txBody>
      </p:sp>
    </p:spTree>
    <p:extLst>
      <p:ext uri="{BB962C8B-B14F-4D97-AF65-F5344CB8AC3E}">
        <p14:creationId xmlns:p14="http://schemas.microsoft.com/office/powerpoint/2010/main" val="987989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Center Court, where all the great champions play. (next slide)</a:t>
            </a:r>
          </a:p>
        </p:txBody>
      </p:sp>
      <p:sp>
        <p:nvSpPr>
          <p:cNvPr id="4" name="Slide Number Placeholder 3"/>
          <p:cNvSpPr>
            <a:spLocks noGrp="1"/>
          </p:cNvSpPr>
          <p:nvPr>
            <p:ph type="sldNum" sz="quarter" idx="5"/>
          </p:nvPr>
        </p:nvSpPr>
        <p:spPr/>
        <p:txBody>
          <a:bodyPr/>
          <a:lstStyle/>
          <a:p>
            <a:fld id="{7BB2BB40-F965-4241-A977-206508AA9245}" type="slidenum">
              <a:rPr lang="en-US" smtClean="0"/>
              <a:t>6</a:t>
            </a:fld>
            <a:endParaRPr lang="en-US"/>
          </a:p>
        </p:txBody>
      </p:sp>
    </p:spTree>
    <p:extLst>
      <p:ext uri="{BB962C8B-B14F-4D97-AF65-F5344CB8AC3E}">
        <p14:creationId xmlns:p14="http://schemas.microsoft.com/office/powerpoint/2010/main" val="2165523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Bianca </a:t>
            </a:r>
            <a:r>
              <a:rPr lang="en-US" dirty="0" err="1"/>
              <a:t>Andresque</a:t>
            </a:r>
            <a:endParaRPr lang="en-US" dirty="0"/>
          </a:p>
        </p:txBody>
      </p:sp>
      <p:sp>
        <p:nvSpPr>
          <p:cNvPr id="4" name="Slide Number Placeholder 3"/>
          <p:cNvSpPr>
            <a:spLocks noGrp="1"/>
          </p:cNvSpPr>
          <p:nvPr>
            <p:ph type="sldNum" sz="quarter" idx="5"/>
          </p:nvPr>
        </p:nvSpPr>
        <p:spPr/>
        <p:txBody>
          <a:bodyPr/>
          <a:lstStyle/>
          <a:p>
            <a:fld id="{7BB2BB40-F965-4241-A977-206508AA9245}" type="slidenum">
              <a:rPr lang="en-US" smtClean="0"/>
              <a:t>7</a:t>
            </a:fld>
            <a:endParaRPr lang="en-US"/>
          </a:p>
        </p:txBody>
      </p:sp>
    </p:spTree>
    <p:extLst>
      <p:ext uri="{BB962C8B-B14F-4D97-AF65-F5344CB8AC3E}">
        <p14:creationId xmlns:p14="http://schemas.microsoft.com/office/powerpoint/2010/main" val="218265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a taste of the Big Apple.</a:t>
            </a:r>
          </a:p>
        </p:txBody>
      </p:sp>
      <p:sp>
        <p:nvSpPr>
          <p:cNvPr id="4" name="Slide Number Placeholder 3"/>
          <p:cNvSpPr>
            <a:spLocks noGrp="1"/>
          </p:cNvSpPr>
          <p:nvPr>
            <p:ph type="sldNum" sz="quarter" idx="5"/>
          </p:nvPr>
        </p:nvSpPr>
        <p:spPr/>
        <p:txBody>
          <a:bodyPr/>
          <a:lstStyle/>
          <a:p>
            <a:fld id="{7BB2BB40-F965-4241-A977-206508AA9245}" type="slidenum">
              <a:rPr lang="en-US" smtClean="0"/>
              <a:t>9</a:t>
            </a:fld>
            <a:endParaRPr lang="en-US"/>
          </a:p>
        </p:txBody>
      </p:sp>
    </p:spTree>
    <p:extLst>
      <p:ext uri="{BB962C8B-B14F-4D97-AF65-F5344CB8AC3E}">
        <p14:creationId xmlns:p14="http://schemas.microsoft.com/office/powerpoint/2010/main" val="3396340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like a small quaint bed and breakfast in the middle of the city. </a:t>
            </a:r>
          </a:p>
          <a:p>
            <a:r>
              <a:rPr lang="en-US" dirty="0"/>
              <a:t>Times Square – 40 steps away</a:t>
            </a:r>
          </a:p>
          <a:p>
            <a:r>
              <a:rPr lang="en-US" dirty="0"/>
              <a:t>Good eating on either side of the hotel</a:t>
            </a:r>
          </a:p>
          <a:p>
            <a:r>
              <a:rPr lang="en-US" dirty="0"/>
              <a:t>Phantom of the Opera plays 3 city blocks away</a:t>
            </a:r>
          </a:p>
        </p:txBody>
      </p:sp>
      <p:sp>
        <p:nvSpPr>
          <p:cNvPr id="4" name="Slide Number Placeholder 3"/>
          <p:cNvSpPr>
            <a:spLocks noGrp="1"/>
          </p:cNvSpPr>
          <p:nvPr>
            <p:ph type="sldNum" sz="quarter" idx="5"/>
          </p:nvPr>
        </p:nvSpPr>
        <p:spPr/>
        <p:txBody>
          <a:bodyPr/>
          <a:lstStyle/>
          <a:p>
            <a:fld id="{7BB2BB40-F965-4241-A977-206508AA9245}" type="slidenum">
              <a:rPr lang="en-US" smtClean="0"/>
              <a:t>10</a:t>
            </a:fld>
            <a:endParaRPr lang="en-US" dirty="0"/>
          </a:p>
        </p:txBody>
      </p:sp>
    </p:spTree>
    <p:extLst>
      <p:ext uri="{BB962C8B-B14F-4D97-AF65-F5344CB8AC3E}">
        <p14:creationId xmlns:p14="http://schemas.microsoft.com/office/powerpoint/2010/main" val="144681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Subways can get pretty crowded (next slide)</a:t>
            </a:r>
          </a:p>
        </p:txBody>
      </p:sp>
      <p:sp>
        <p:nvSpPr>
          <p:cNvPr id="4" name="Slide Number Placeholder 3"/>
          <p:cNvSpPr>
            <a:spLocks noGrp="1"/>
          </p:cNvSpPr>
          <p:nvPr>
            <p:ph type="sldNum" sz="quarter" idx="5"/>
          </p:nvPr>
        </p:nvSpPr>
        <p:spPr/>
        <p:txBody>
          <a:bodyPr/>
          <a:lstStyle/>
          <a:p>
            <a:fld id="{7BB2BB40-F965-4241-A977-206508AA9245}" type="slidenum">
              <a:rPr lang="en-US" smtClean="0"/>
              <a:t>17</a:t>
            </a:fld>
            <a:endParaRPr lang="en-US" dirty="0"/>
          </a:p>
        </p:txBody>
      </p:sp>
    </p:spTree>
    <p:extLst>
      <p:ext uri="{BB962C8B-B14F-4D97-AF65-F5344CB8AC3E}">
        <p14:creationId xmlns:p14="http://schemas.microsoft.com/office/powerpoint/2010/main" val="2528135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10/20/2019</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7332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10/20/2019</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19680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10/20/2019</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492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10/20/2019</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4496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10/20/2019</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8331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10/20/2019</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2507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10/20/2019</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32686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10/20/2019</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693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10/20/2019</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8061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10/20/2019</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98775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10/20/2019</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59512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10/20/2019</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3073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72" r:id="rId5"/>
    <p:sldLayoutId id="2147483666" r:id="rId6"/>
    <p:sldLayoutId id="2147483667" r:id="rId7"/>
    <p:sldLayoutId id="2147483668" r:id="rId8"/>
    <p:sldLayoutId id="2147483671" r:id="rId9"/>
    <p:sldLayoutId id="2147483669" r:id="rId10"/>
    <p:sldLayoutId id="2147483670"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casablancahotel.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transitapp.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new.mta.info/"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eb.mta.info/developers/"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eb.mta.info/developers/turnstile.html"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transitdatatoolkit.com/lessons/subway-turnstile-dat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rstudio-pubs-static.s3.amazonaws.com/92916_4afa18f2f01344f49ea182770095e7db.html" TargetMode="External"/><Relationship Id="rId1" Type="http://schemas.openxmlformats.org/officeDocument/2006/relationships/slideLayout" Target="../slideLayouts/slideLayout2.xml"/><Relationship Id="rId5" Type="http://schemas.openxmlformats.org/officeDocument/2006/relationships/hyperlink" Target="https://rstudio-pubs-static.s3.amazonaws.com/92744_51eb2f1ecce040caaea481928ed43d6f.html"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medium.com/@michaelkduchak/nyc-turnstile-data-fb5fc7019a21"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player.vimeo.com/video/64740217?app_id=122963" TargetMode="External"/><Relationship Id="rId4" Type="http://schemas.openxmlformats.org/officeDocument/2006/relationships/hyperlink" Target="https://chriswhong.com/open-data/visualizing-the-mtas-turnstile-dat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eb.mta.info/developers/turnstile.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eb.mta.info/developers/data/nyct/turnstile/turnstile_191019.txt"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hyperlink" Target="https://www.esri.com/arcgis-blog/products/ops-dashboard/real-time/making-an-auto-focusing-real-time-dashboard/"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learn.arcgis.com/en/projects/get-started-with-appstudio-for-arcgi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usopen.org/images/pics/large/b_USO-2018-2048x1152-GroundsMap.jp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new.mta.info/" TargetMode="External"/><Relationship Id="rId2" Type="http://schemas.openxmlformats.org/officeDocument/2006/relationships/hyperlink" Target="https://www.datacamp.com/" TargetMode="External"/><Relationship Id="rId1" Type="http://schemas.openxmlformats.org/officeDocument/2006/relationships/slideLayout" Target="../slideLayouts/slideLayout2.xml"/><Relationship Id="rId4" Type="http://schemas.openxmlformats.org/officeDocument/2006/relationships/hyperlink" Target="https://conda.io/projects/conda/en/latest/user-guide/index.html"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s://doc.arcgis.com/en/operations-dashboard/help/understand-data-sources.htm"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springboard.com/blog/beginners-guide-neural-network-in-python-scikit-learn-0-18/" TargetMode="External"/><Relationship Id="rId2" Type="http://schemas.openxmlformats.org/officeDocument/2006/relationships/hyperlink" Target="https://www.datacamp.com/" TargetMode="External"/><Relationship Id="rId1" Type="http://schemas.openxmlformats.org/officeDocument/2006/relationships/slideLayout" Target="../slideLayouts/slideLayout2.xml"/><Relationship Id="rId4" Type="http://schemas.openxmlformats.org/officeDocument/2006/relationships/hyperlink" Target="https://www.datacamp.com/community/tutorials/python-regular-expression-tutorial"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oc.arcgis.com/en/operations-dashboard/help/what-is-a-dashboard.htm" TargetMode="External"/><Relationship Id="rId2" Type="http://schemas.openxmlformats.org/officeDocument/2006/relationships/hyperlink" Target="https://www.esri.com/arcgis-blog/products/ops-dashboard/real-time/making-an-auto-focusing-real-time-dashboard/" TargetMode="External"/><Relationship Id="rId1" Type="http://schemas.openxmlformats.org/officeDocument/2006/relationships/slideLayout" Target="../slideLayouts/slideLayout2.xml"/><Relationship Id="rId5" Type="http://schemas.openxmlformats.org/officeDocument/2006/relationships/hyperlink" Target="https://www.mapbox.com/use-cases/turn-by-turn-navigation/" TargetMode="External"/><Relationship Id="rId4" Type="http://schemas.openxmlformats.org/officeDocument/2006/relationships/hyperlink" Target="https://community.esri.com/community/gis/applications/operations-dashboard-for-arcgis/blog/2019/03/01/operations-dashboard-for-arcgis-useful-links" TargetMode="External"/></Relationships>
</file>

<file path=ppt/slides/_rels/slide66.xml.rels><?xml version="1.0" encoding="UTF-8" standalone="yes"?>
<Relationships xmlns="http://schemas.openxmlformats.org/package/2006/relationships"><Relationship Id="rId2" Type="http://schemas.openxmlformats.org/officeDocument/2006/relationships/hyperlink" Target="https://www.esri.com/arcgis-blog/products/ops-dashboard/real-time/making-an-auto-focusing-real-time-dashboard/"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datacamp.com/home"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pro.arcgis.com/en/pro-app/arcpy/get-started/arcgis-api-for-python.htm" TargetMode="External"/><Relationship Id="rId2" Type="http://schemas.openxmlformats.org/officeDocument/2006/relationships/hyperlink" Target="https://developers.arcgis.com/python/guide/using-the-api/"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usopen.org/index.html"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01ECFB-59F4-4897-B806-0C98E978C623}"/>
              </a:ext>
            </a:extLst>
          </p:cNvPr>
          <p:cNvPicPr>
            <a:picLocks noChangeAspect="1"/>
          </p:cNvPicPr>
          <p:nvPr/>
        </p:nvPicPr>
        <p:blipFill rotWithShape="1">
          <a:blip r:embed="rId3"/>
          <a:srcRect t="28499" b="11105"/>
          <a:stretch/>
        </p:blipFill>
        <p:spPr>
          <a:xfrm>
            <a:off x="-32" y="10"/>
            <a:ext cx="12192031" cy="4915066"/>
          </a:xfrm>
          <a:prstGeom prst="rect">
            <a:avLst/>
          </a:prstGeom>
        </p:spPr>
      </p:pic>
      <p:sp>
        <p:nvSpPr>
          <p:cNvPr id="31" name="Rectangle 17">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F085B0-0532-4C67-B44E-63DB6ECA3789}"/>
              </a:ext>
            </a:extLst>
          </p:cNvPr>
          <p:cNvSpPr>
            <a:spLocks noGrp="1"/>
          </p:cNvSpPr>
          <p:nvPr>
            <p:ph type="ctrTitle"/>
          </p:nvPr>
        </p:nvSpPr>
        <p:spPr>
          <a:xfrm>
            <a:off x="84224" y="5120639"/>
            <a:ext cx="7881716" cy="1280161"/>
          </a:xfrm>
        </p:spPr>
        <p:txBody>
          <a:bodyPr anchor="ctr">
            <a:normAutofit/>
          </a:bodyPr>
          <a:lstStyle/>
          <a:p>
            <a:pPr algn="r"/>
            <a:r>
              <a:rPr lang="en-US" sz="2800" dirty="0">
                <a:solidFill>
                  <a:srgbClr val="FFFFFF"/>
                </a:solidFill>
                <a:latin typeface="Helvetica LT Pro" panose="020B0504020202020204" pitchFamily="34" charset="0"/>
              </a:rPr>
              <a:t>VISUALIZING NYC SUBWAY TURNSTILE DATA</a:t>
            </a:r>
          </a:p>
        </p:txBody>
      </p:sp>
      <p:sp>
        <p:nvSpPr>
          <p:cNvPr id="3" name="Subtitle 2">
            <a:extLst>
              <a:ext uri="{FF2B5EF4-FFF2-40B4-BE49-F238E27FC236}">
                <a16:creationId xmlns:a16="http://schemas.microsoft.com/office/drawing/2014/main" id="{32329229-E980-4051-9D2A-137D6190457D}"/>
              </a:ext>
            </a:extLst>
          </p:cNvPr>
          <p:cNvSpPr>
            <a:spLocks noGrp="1"/>
          </p:cNvSpPr>
          <p:nvPr>
            <p:ph type="subTitle" idx="1"/>
          </p:nvPr>
        </p:nvSpPr>
        <p:spPr>
          <a:xfrm>
            <a:off x="8289580" y="5120639"/>
            <a:ext cx="3330916" cy="1280160"/>
          </a:xfrm>
        </p:spPr>
        <p:txBody>
          <a:bodyPr anchor="ctr">
            <a:normAutofit/>
          </a:bodyPr>
          <a:lstStyle/>
          <a:p>
            <a:r>
              <a:rPr lang="en-US" sz="1200" dirty="0">
                <a:solidFill>
                  <a:srgbClr val="FFFFFF"/>
                </a:solidFill>
                <a:latin typeface="Helvetica LT Pro" panose="020B0504020202020204" pitchFamily="34" charset="0"/>
              </a:rPr>
              <a:t>using python 3 capabilities and </a:t>
            </a:r>
            <a:r>
              <a:rPr lang="en-US" sz="1200" dirty="0" err="1">
                <a:solidFill>
                  <a:srgbClr val="FFFFFF"/>
                </a:solidFill>
                <a:latin typeface="Helvetica LT Pro" panose="020B0504020202020204" pitchFamily="34" charset="0"/>
              </a:rPr>
              <a:t>esri</a:t>
            </a:r>
            <a:r>
              <a:rPr lang="en-US" sz="1200" dirty="0">
                <a:solidFill>
                  <a:srgbClr val="FFFFFF"/>
                </a:solidFill>
                <a:latin typeface="Helvetica LT Pro" panose="020B0504020202020204" pitchFamily="34" charset="0"/>
              </a:rPr>
              <a:t> technologies</a:t>
            </a:r>
          </a:p>
        </p:txBody>
      </p:sp>
      <p:cxnSp>
        <p:nvCxnSpPr>
          <p:cNvPr id="32" name="Straight Connector 19">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98730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A60D67-71EA-477B-B8C9-15417CD876E9}"/>
              </a:ext>
            </a:extLst>
          </p:cNvPr>
          <p:cNvPicPr>
            <a:picLocks noChangeAspect="1"/>
          </p:cNvPicPr>
          <p:nvPr/>
        </p:nvPicPr>
        <p:blipFill>
          <a:blip r:embed="rId3"/>
          <a:stretch>
            <a:fillRect/>
          </a:stretch>
        </p:blipFill>
        <p:spPr>
          <a:xfrm>
            <a:off x="4417709" y="2024046"/>
            <a:ext cx="6663375" cy="2809908"/>
          </a:xfrm>
          <a:prstGeom prst="rect">
            <a:avLst/>
          </a:prstGeom>
        </p:spPr>
      </p:pic>
      <p:sp>
        <p:nvSpPr>
          <p:cNvPr id="9" name="TextBox 8">
            <a:extLst>
              <a:ext uri="{FF2B5EF4-FFF2-40B4-BE49-F238E27FC236}">
                <a16:creationId xmlns:a16="http://schemas.microsoft.com/office/drawing/2014/main" id="{A262CF4E-0BF9-4C8F-8C88-72D998940F04}"/>
              </a:ext>
            </a:extLst>
          </p:cNvPr>
          <p:cNvSpPr txBox="1"/>
          <p:nvPr/>
        </p:nvSpPr>
        <p:spPr>
          <a:xfrm>
            <a:off x="9427565" y="4911369"/>
            <a:ext cx="2226572" cy="307777"/>
          </a:xfrm>
          <a:prstGeom prst="rect">
            <a:avLst/>
          </a:prstGeom>
          <a:noFill/>
        </p:spPr>
        <p:txBody>
          <a:bodyPr wrap="square" rtlCol="0">
            <a:spAutoFit/>
          </a:bodyPr>
          <a:lstStyle/>
          <a:p>
            <a:r>
              <a:rPr lang="en-US" sz="1400" dirty="0">
                <a:latin typeface="Helvetica LT Pro" panose="020B0504020202020204" pitchFamily="34" charset="0"/>
                <a:hlinkClick r:id="rId4"/>
              </a:rPr>
              <a:t>The Casablanca Hotel</a:t>
            </a:r>
            <a:endParaRPr lang="en-US" sz="1400" dirty="0">
              <a:latin typeface="Helvetica LT Pro" panose="020B0504020202020204" pitchFamily="34" charset="0"/>
            </a:endParaRPr>
          </a:p>
        </p:txBody>
      </p:sp>
      <p:sp>
        <p:nvSpPr>
          <p:cNvPr id="10" name="Title 1">
            <a:extLst>
              <a:ext uri="{FF2B5EF4-FFF2-40B4-BE49-F238E27FC236}">
                <a16:creationId xmlns:a16="http://schemas.microsoft.com/office/drawing/2014/main" id="{E3DA1BCA-72BA-4BBD-8852-E27DB803E45A}"/>
              </a:ext>
            </a:extLst>
          </p:cNvPr>
          <p:cNvSpPr>
            <a:spLocks noGrp="1"/>
          </p:cNvSpPr>
          <p:nvPr>
            <p:ph type="title"/>
          </p:nvPr>
        </p:nvSpPr>
        <p:spPr>
          <a:xfrm rot="5400000">
            <a:off x="1987227" y="2010188"/>
            <a:ext cx="893014" cy="2837625"/>
          </a:xfrm>
        </p:spPr>
        <p:txBody>
          <a:bodyPr vert="vert270" anchor="ctr">
            <a:normAutofit/>
          </a:bodyPr>
          <a:lstStyle/>
          <a:p>
            <a:pPr algn="ctr"/>
            <a:r>
              <a:rPr lang="en-US" sz="2400" b="1" dirty="0">
                <a:latin typeface="Helvetica LT Pro" panose="020B0504020202020204" pitchFamily="34" charset="0"/>
              </a:rPr>
              <a:t>LODGING</a:t>
            </a:r>
            <a:br>
              <a:rPr lang="en-US" sz="2400" b="1" dirty="0">
                <a:latin typeface="Helvetica LT Pro" panose="020B0504020202020204" pitchFamily="34" charset="0"/>
              </a:rPr>
            </a:br>
            <a:r>
              <a:rPr lang="en-US" sz="2400" b="1" dirty="0">
                <a:latin typeface="Helvetica LT Pro" panose="020B0504020202020204" pitchFamily="34" charset="0"/>
              </a:rPr>
              <a:t>(Magical)</a:t>
            </a:r>
            <a:endParaRPr lang="en-US" sz="2400" dirty="0">
              <a:latin typeface="Helvetica LT Pro" panose="020B0504020202020204" pitchFamily="34" charset="0"/>
            </a:endParaRPr>
          </a:p>
        </p:txBody>
      </p:sp>
      <p:sp>
        <p:nvSpPr>
          <p:cNvPr id="12" name="TextBox 11">
            <a:extLst>
              <a:ext uri="{FF2B5EF4-FFF2-40B4-BE49-F238E27FC236}">
                <a16:creationId xmlns:a16="http://schemas.microsoft.com/office/drawing/2014/main" id="{AE16C7BA-C09C-4597-8B90-3CF0A77E292F}"/>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Tree>
    <p:extLst>
      <p:ext uri="{BB962C8B-B14F-4D97-AF65-F5344CB8AC3E}">
        <p14:creationId xmlns:p14="http://schemas.microsoft.com/office/powerpoint/2010/main" val="240701440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F55F1-8C04-4455-931B-C655E364BAB0}"/>
              </a:ext>
            </a:extLst>
          </p:cNvPr>
          <p:cNvSpPr>
            <a:spLocks noGrp="1"/>
          </p:cNvSpPr>
          <p:nvPr>
            <p:ph idx="1"/>
          </p:nvPr>
        </p:nvSpPr>
        <p:spPr>
          <a:xfrm>
            <a:off x="4428565" y="643466"/>
            <a:ext cx="6818427" cy="5470462"/>
          </a:xfrm>
        </p:spPr>
        <p:txBody>
          <a:bodyPr anchor="ctr">
            <a:normAutofit/>
          </a:bodyPr>
          <a:lstStyle/>
          <a:p>
            <a:pPr marL="0" indent="0">
              <a:buNone/>
            </a:pPr>
            <a:endParaRPr lang="en-US" sz="3600" dirty="0">
              <a:solidFill>
                <a:srgbClr val="C38A4D"/>
              </a:solidFill>
              <a:latin typeface="Helvetica LT Pro" panose="020B0504020202020204" pitchFamily="34" charset="0"/>
            </a:endParaRPr>
          </a:p>
          <a:p>
            <a:pPr marL="0" indent="0">
              <a:buNone/>
            </a:pPr>
            <a:r>
              <a:rPr lang="en-US" sz="3600" dirty="0">
                <a:solidFill>
                  <a:srgbClr val="C38A4D"/>
                </a:solidFill>
                <a:latin typeface="Helvetica LT Pro" panose="020B0504020202020204" pitchFamily="34" charset="0"/>
              </a:rPr>
              <a:t>It takes about 30 minutes via the Subway to go from the Casablanca to the Billie Jean King Tennis Center</a:t>
            </a:r>
          </a:p>
          <a:p>
            <a:pPr marL="0" indent="0">
              <a:buNone/>
            </a:pPr>
            <a:endParaRPr lang="en-US" sz="3600" dirty="0">
              <a:solidFill>
                <a:srgbClr val="C38A4D"/>
              </a:solidFill>
              <a:latin typeface="Helvetica LT Pro" panose="020B0504020202020204" pitchFamily="34" charset="0"/>
            </a:endParaRPr>
          </a:p>
        </p:txBody>
      </p:sp>
      <p:sp>
        <p:nvSpPr>
          <p:cNvPr id="7" name="TextBox 6">
            <a:extLst>
              <a:ext uri="{FF2B5EF4-FFF2-40B4-BE49-F238E27FC236}">
                <a16:creationId xmlns:a16="http://schemas.microsoft.com/office/drawing/2014/main" id="{8DD44774-3A85-4355-A4F7-A94266271868}"/>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8" name="Title 3">
            <a:extLst>
              <a:ext uri="{FF2B5EF4-FFF2-40B4-BE49-F238E27FC236}">
                <a16:creationId xmlns:a16="http://schemas.microsoft.com/office/drawing/2014/main" id="{13123C9D-B3EB-403B-B75F-EF774BBF3330}"/>
              </a:ext>
            </a:extLst>
          </p:cNvPr>
          <p:cNvSpPr>
            <a:spLocks noGrp="1"/>
          </p:cNvSpPr>
          <p:nvPr>
            <p:ph type="title"/>
          </p:nvPr>
        </p:nvSpPr>
        <p:spPr>
          <a:xfrm>
            <a:off x="949047" y="643466"/>
            <a:ext cx="2771273" cy="5470463"/>
          </a:xfrm>
        </p:spPr>
        <p:txBody>
          <a:bodyPr anchor="ctr">
            <a:normAutofit/>
          </a:bodyPr>
          <a:lstStyle/>
          <a:p>
            <a:pPr algn="ctr"/>
            <a:r>
              <a:rPr lang="en-US" sz="3600" dirty="0">
                <a:latin typeface="Helvetica LT Pro" panose="020B0504020202020204" pitchFamily="34" charset="0"/>
              </a:rPr>
              <a:t>TRAVEL</a:t>
            </a:r>
            <a:br>
              <a:rPr lang="en-US" sz="3600" dirty="0">
                <a:latin typeface="Helvetica LT Pro" panose="020B0504020202020204" pitchFamily="34" charset="0"/>
              </a:rPr>
            </a:br>
            <a:r>
              <a:rPr lang="en-US" sz="3600" dirty="0">
                <a:latin typeface="Helvetica LT Pro" panose="020B0504020202020204" pitchFamily="34" charset="0"/>
              </a:rPr>
              <a:t>TIME</a:t>
            </a:r>
          </a:p>
        </p:txBody>
      </p:sp>
    </p:spTree>
    <p:extLst>
      <p:ext uri="{BB962C8B-B14F-4D97-AF65-F5344CB8AC3E}">
        <p14:creationId xmlns:p14="http://schemas.microsoft.com/office/powerpoint/2010/main" val="260135753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30FFED0-E1C0-4C93-B098-1969F2E8E28C}"/>
              </a:ext>
            </a:extLst>
          </p:cNvPr>
          <p:cNvSpPr txBox="1"/>
          <p:nvPr/>
        </p:nvSpPr>
        <p:spPr>
          <a:xfrm rot="5400000">
            <a:off x="9830269" y="4906129"/>
            <a:ext cx="369332" cy="2106731"/>
          </a:xfrm>
          <a:prstGeom prst="rect">
            <a:avLst/>
          </a:prstGeom>
          <a:noFill/>
        </p:spPr>
        <p:txBody>
          <a:bodyPr vert="vert270" wrap="none" rtlCol="0">
            <a:spAutoFit/>
          </a:bodyPr>
          <a:lstStyle/>
          <a:p>
            <a:r>
              <a:rPr lang="en-US" sz="1200" dirty="0">
                <a:solidFill>
                  <a:srgbClr val="C38A4D"/>
                </a:solidFill>
                <a:latin typeface="Helvetica LT Pro" panose="020B0504020202020204" pitchFamily="34" charset="0"/>
              </a:rPr>
              <a:t>web.mta.info/weekender.html </a:t>
            </a:r>
          </a:p>
        </p:txBody>
      </p:sp>
      <p:pic>
        <p:nvPicPr>
          <p:cNvPr id="12" name="Picture 11">
            <a:extLst>
              <a:ext uri="{FF2B5EF4-FFF2-40B4-BE49-F238E27FC236}">
                <a16:creationId xmlns:a16="http://schemas.microsoft.com/office/drawing/2014/main" id="{CD8B27FC-6C1F-4667-9385-EB6D81EF466F}"/>
              </a:ext>
            </a:extLst>
          </p:cNvPr>
          <p:cNvPicPr>
            <a:picLocks noChangeAspect="1"/>
          </p:cNvPicPr>
          <p:nvPr/>
        </p:nvPicPr>
        <p:blipFill>
          <a:blip r:embed="rId2"/>
          <a:stretch>
            <a:fillRect/>
          </a:stretch>
        </p:blipFill>
        <p:spPr>
          <a:xfrm>
            <a:off x="4372226" y="1083172"/>
            <a:ext cx="6696075" cy="4591050"/>
          </a:xfrm>
          <a:prstGeom prst="rect">
            <a:avLst/>
          </a:prstGeom>
        </p:spPr>
      </p:pic>
      <p:sp>
        <p:nvSpPr>
          <p:cNvPr id="10" name="TextBox 9">
            <a:extLst>
              <a:ext uri="{FF2B5EF4-FFF2-40B4-BE49-F238E27FC236}">
                <a16:creationId xmlns:a16="http://schemas.microsoft.com/office/drawing/2014/main" id="{50EFFC18-C584-402D-86ED-94DC3D90A67A}"/>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13" name="Title 3">
            <a:extLst>
              <a:ext uri="{FF2B5EF4-FFF2-40B4-BE49-F238E27FC236}">
                <a16:creationId xmlns:a16="http://schemas.microsoft.com/office/drawing/2014/main" id="{680A31B3-7A89-4DEF-84E5-711C38F80B70}"/>
              </a:ext>
            </a:extLst>
          </p:cNvPr>
          <p:cNvSpPr>
            <a:spLocks noGrp="1"/>
          </p:cNvSpPr>
          <p:nvPr>
            <p:ph type="title"/>
          </p:nvPr>
        </p:nvSpPr>
        <p:spPr>
          <a:xfrm>
            <a:off x="949047" y="643466"/>
            <a:ext cx="2771273" cy="5470463"/>
          </a:xfrm>
        </p:spPr>
        <p:txBody>
          <a:bodyPr anchor="ctr">
            <a:normAutofit/>
          </a:bodyPr>
          <a:lstStyle/>
          <a:p>
            <a:pPr algn="ctr"/>
            <a:r>
              <a:rPr lang="en-US" sz="2400" dirty="0">
                <a:latin typeface="Helvetica LT Pro" panose="020B0504020202020204" pitchFamily="34" charset="0"/>
              </a:rPr>
              <a:t>COMMUTER RESOURCE #1</a:t>
            </a:r>
          </a:p>
        </p:txBody>
      </p:sp>
    </p:spTree>
    <p:extLst>
      <p:ext uri="{BB962C8B-B14F-4D97-AF65-F5344CB8AC3E}">
        <p14:creationId xmlns:p14="http://schemas.microsoft.com/office/powerpoint/2010/main" val="232839519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A90BFDD-2AC7-4A3A-94DF-F9DF81FFBB18}"/>
              </a:ext>
            </a:extLst>
          </p:cNvPr>
          <p:cNvSpPr txBox="1"/>
          <p:nvPr/>
        </p:nvSpPr>
        <p:spPr>
          <a:xfrm rot="5400000">
            <a:off x="8741858" y="5098898"/>
            <a:ext cx="369332" cy="1641924"/>
          </a:xfrm>
          <a:prstGeom prst="rect">
            <a:avLst/>
          </a:prstGeom>
          <a:noFill/>
        </p:spPr>
        <p:txBody>
          <a:bodyPr vert="vert270" wrap="none" rtlCol="0">
            <a:spAutoFit/>
          </a:bodyPr>
          <a:lstStyle/>
          <a:p>
            <a:r>
              <a:rPr lang="en-US" sz="1200" dirty="0">
                <a:latin typeface="Helvetica LT Pro" panose="020B0504020202020204" pitchFamily="34" charset="0"/>
                <a:hlinkClick r:id="rId2"/>
              </a:rPr>
              <a:t>https://transitapp.com/</a:t>
            </a:r>
            <a:r>
              <a:rPr lang="en-US" sz="1200" dirty="0">
                <a:latin typeface="Helvetica LT Pro" panose="020B0504020202020204" pitchFamily="34" charset="0"/>
              </a:rPr>
              <a:t> </a:t>
            </a:r>
          </a:p>
        </p:txBody>
      </p:sp>
      <p:pic>
        <p:nvPicPr>
          <p:cNvPr id="19" name="Picture 18">
            <a:extLst>
              <a:ext uri="{FF2B5EF4-FFF2-40B4-BE49-F238E27FC236}">
                <a16:creationId xmlns:a16="http://schemas.microsoft.com/office/drawing/2014/main" id="{E3D9933F-5E9B-473C-A9E5-3FCEB69A1520}"/>
              </a:ext>
            </a:extLst>
          </p:cNvPr>
          <p:cNvPicPr>
            <a:picLocks noChangeAspect="1"/>
          </p:cNvPicPr>
          <p:nvPr/>
        </p:nvPicPr>
        <p:blipFill>
          <a:blip r:embed="rId3"/>
          <a:stretch>
            <a:fillRect/>
          </a:stretch>
        </p:blipFill>
        <p:spPr>
          <a:xfrm>
            <a:off x="5546056" y="1008194"/>
            <a:ext cx="4067176" cy="4712191"/>
          </a:xfrm>
          <a:prstGeom prst="rect">
            <a:avLst/>
          </a:prstGeom>
        </p:spPr>
      </p:pic>
      <p:sp>
        <p:nvSpPr>
          <p:cNvPr id="9" name="TextBox 8">
            <a:extLst>
              <a:ext uri="{FF2B5EF4-FFF2-40B4-BE49-F238E27FC236}">
                <a16:creationId xmlns:a16="http://schemas.microsoft.com/office/drawing/2014/main" id="{5C9AFEA5-51F2-459B-A261-CE4081CC8C59}"/>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10" name="Title 3">
            <a:extLst>
              <a:ext uri="{FF2B5EF4-FFF2-40B4-BE49-F238E27FC236}">
                <a16:creationId xmlns:a16="http://schemas.microsoft.com/office/drawing/2014/main" id="{51F2536E-2C6A-429E-AC86-417D128AD806}"/>
              </a:ext>
            </a:extLst>
          </p:cNvPr>
          <p:cNvSpPr>
            <a:spLocks noGrp="1"/>
          </p:cNvSpPr>
          <p:nvPr>
            <p:ph type="title"/>
          </p:nvPr>
        </p:nvSpPr>
        <p:spPr>
          <a:xfrm>
            <a:off x="949047" y="643466"/>
            <a:ext cx="2771273" cy="5470463"/>
          </a:xfrm>
        </p:spPr>
        <p:txBody>
          <a:bodyPr anchor="ctr">
            <a:normAutofit/>
          </a:bodyPr>
          <a:lstStyle/>
          <a:p>
            <a:pPr algn="ctr"/>
            <a:r>
              <a:rPr lang="en-US" sz="2400" dirty="0">
                <a:latin typeface="Helvetica LT Pro" panose="020B0504020202020204" pitchFamily="34" charset="0"/>
              </a:rPr>
              <a:t>COMMUTER RESOURCE #2</a:t>
            </a:r>
          </a:p>
        </p:txBody>
      </p:sp>
    </p:spTree>
    <p:extLst>
      <p:ext uri="{BB962C8B-B14F-4D97-AF65-F5344CB8AC3E}">
        <p14:creationId xmlns:p14="http://schemas.microsoft.com/office/powerpoint/2010/main" val="167453626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3FB2F77-B99B-4206-83F5-D9DCC8A09FD0}"/>
              </a:ext>
            </a:extLst>
          </p:cNvPr>
          <p:cNvPicPr>
            <a:picLocks noChangeAspect="1"/>
          </p:cNvPicPr>
          <p:nvPr/>
        </p:nvPicPr>
        <p:blipFill>
          <a:blip r:embed="rId2"/>
          <a:stretch>
            <a:fillRect/>
          </a:stretch>
        </p:blipFill>
        <p:spPr>
          <a:xfrm>
            <a:off x="4668257" y="1238902"/>
            <a:ext cx="6328603" cy="4600010"/>
          </a:xfrm>
          <a:prstGeom prst="rect">
            <a:avLst/>
          </a:prstGeom>
        </p:spPr>
      </p:pic>
      <p:sp>
        <p:nvSpPr>
          <p:cNvPr id="17" name="TextBox 16">
            <a:extLst>
              <a:ext uri="{FF2B5EF4-FFF2-40B4-BE49-F238E27FC236}">
                <a16:creationId xmlns:a16="http://schemas.microsoft.com/office/drawing/2014/main" id="{B9F63F2B-4763-47DB-9EBE-7FDB6492295D}"/>
              </a:ext>
            </a:extLst>
          </p:cNvPr>
          <p:cNvSpPr txBox="1"/>
          <p:nvPr/>
        </p:nvSpPr>
        <p:spPr>
          <a:xfrm rot="5400000">
            <a:off x="10086001" y="5365439"/>
            <a:ext cx="369332" cy="1452385"/>
          </a:xfrm>
          <a:prstGeom prst="rect">
            <a:avLst/>
          </a:prstGeom>
          <a:noFill/>
        </p:spPr>
        <p:txBody>
          <a:bodyPr vert="vert270" wrap="square" rtlCol="0">
            <a:spAutoFit/>
          </a:bodyPr>
          <a:lstStyle/>
          <a:p>
            <a:r>
              <a:rPr lang="en-US" sz="1200" dirty="0">
                <a:latin typeface="Helvetica LT Pro" panose="020B0504020202020204" pitchFamily="34" charset="0"/>
                <a:hlinkClick r:id="rId3"/>
              </a:rPr>
              <a:t>https://new.mta.info</a:t>
            </a:r>
            <a:r>
              <a:rPr lang="en-US" sz="1200" dirty="0">
                <a:latin typeface="Helvetica LT Pro" panose="020B0504020202020204" pitchFamily="34" charset="0"/>
              </a:rPr>
              <a:t> </a:t>
            </a:r>
          </a:p>
        </p:txBody>
      </p:sp>
      <p:sp>
        <p:nvSpPr>
          <p:cNvPr id="9" name="TextBox 8">
            <a:extLst>
              <a:ext uri="{FF2B5EF4-FFF2-40B4-BE49-F238E27FC236}">
                <a16:creationId xmlns:a16="http://schemas.microsoft.com/office/drawing/2014/main" id="{A00E9512-6C02-4061-A2E3-FD81922E2D71}"/>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10" name="Title 3">
            <a:extLst>
              <a:ext uri="{FF2B5EF4-FFF2-40B4-BE49-F238E27FC236}">
                <a16:creationId xmlns:a16="http://schemas.microsoft.com/office/drawing/2014/main" id="{4B61535F-C004-463A-9427-204AAA41770A}"/>
              </a:ext>
            </a:extLst>
          </p:cNvPr>
          <p:cNvSpPr>
            <a:spLocks noGrp="1"/>
          </p:cNvSpPr>
          <p:nvPr>
            <p:ph type="title"/>
          </p:nvPr>
        </p:nvSpPr>
        <p:spPr>
          <a:xfrm>
            <a:off x="949047" y="643466"/>
            <a:ext cx="2771273" cy="5470463"/>
          </a:xfrm>
        </p:spPr>
        <p:txBody>
          <a:bodyPr anchor="ctr">
            <a:normAutofit/>
          </a:bodyPr>
          <a:lstStyle/>
          <a:p>
            <a:pPr algn="ctr"/>
            <a:r>
              <a:rPr lang="en-US" sz="2400" dirty="0">
                <a:latin typeface="Helvetica LT Pro" panose="020B0504020202020204" pitchFamily="34" charset="0"/>
              </a:rPr>
              <a:t>COMMUTER RESOURCE #3</a:t>
            </a:r>
          </a:p>
        </p:txBody>
      </p:sp>
    </p:spTree>
    <p:extLst>
      <p:ext uri="{BB962C8B-B14F-4D97-AF65-F5344CB8AC3E}">
        <p14:creationId xmlns:p14="http://schemas.microsoft.com/office/powerpoint/2010/main" val="295395796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3E8687B-BCB7-43C1-838A-6B8A665C3E7F}"/>
              </a:ext>
            </a:extLst>
          </p:cNvPr>
          <p:cNvPicPr>
            <a:picLocks noChangeAspect="1"/>
          </p:cNvPicPr>
          <p:nvPr/>
        </p:nvPicPr>
        <p:blipFill>
          <a:blip r:embed="rId2"/>
          <a:stretch>
            <a:fillRect/>
          </a:stretch>
        </p:blipFill>
        <p:spPr>
          <a:xfrm>
            <a:off x="5085309" y="1106905"/>
            <a:ext cx="5009177" cy="4831768"/>
          </a:xfrm>
          <a:prstGeom prst="rect">
            <a:avLst/>
          </a:prstGeom>
        </p:spPr>
      </p:pic>
      <p:sp>
        <p:nvSpPr>
          <p:cNvPr id="6" name="Rectangle 5">
            <a:extLst>
              <a:ext uri="{FF2B5EF4-FFF2-40B4-BE49-F238E27FC236}">
                <a16:creationId xmlns:a16="http://schemas.microsoft.com/office/drawing/2014/main" id="{21D68A7F-9112-470D-9588-968A6EFB81A6}"/>
              </a:ext>
            </a:extLst>
          </p:cNvPr>
          <p:cNvSpPr/>
          <p:nvPr/>
        </p:nvSpPr>
        <p:spPr>
          <a:xfrm>
            <a:off x="7932819" y="5973081"/>
            <a:ext cx="2342757" cy="276999"/>
          </a:xfrm>
          <a:prstGeom prst="rect">
            <a:avLst/>
          </a:prstGeom>
        </p:spPr>
        <p:txBody>
          <a:bodyPr wrap="none">
            <a:spAutoFit/>
          </a:bodyPr>
          <a:lstStyle/>
          <a:p>
            <a:r>
              <a:rPr lang="en-US" sz="1200" dirty="0">
                <a:hlinkClick r:id="rId3"/>
              </a:rPr>
              <a:t>http://web.mta.info/developers/</a:t>
            </a:r>
            <a:r>
              <a:rPr lang="en-US" sz="1200" dirty="0"/>
              <a:t>  </a:t>
            </a:r>
          </a:p>
        </p:txBody>
      </p:sp>
      <p:sp>
        <p:nvSpPr>
          <p:cNvPr id="9" name="TextBox 8">
            <a:extLst>
              <a:ext uri="{FF2B5EF4-FFF2-40B4-BE49-F238E27FC236}">
                <a16:creationId xmlns:a16="http://schemas.microsoft.com/office/drawing/2014/main" id="{933786B2-B68C-4094-9CF4-9C431B6BE2C7}"/>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10" name="Title 3">
            <a:extLst>
              <a:ext uri="{FF2B5EF4-FFF2-40B4-BE49-F238E27FC236}">
                <a16:creationId xmlns:a16="http://schemas.microsoft.com/office/drawing/2014/main" id="{9A296E59-0AE3-4011-93F2-402D3D769F29}"/>
              </a:ext>
            </a:extLst>
          </p:cNvPr>
          <p:cNvSpPr>
            <a:spLocks noGrp="1"/>
          </p:cNvSpPr>
          <p:nvPr>
            <p:ph type="title"/>
          </p:nvPr>
        </p:nvSpPr>
        <p:spPr>
          <a:xfrm>
            <a:off x="949047" y="643466"/>
            <a:ext cx="2771273" cy="5470463"/>
          </a:xfrm>
        </p:spPr>
        <p:txBody>
          <a:bodyPr anchor="ctr">
            <a:normAutofit/>
          </a:bodyPr>
          <a:lstStyle/>
          <a:p>
            <a:pPr algn="ctr"/>
            <a:r>
              <a:rPr lang="en-US" sz="2400" dirty="0">
                <a:latin typeface="Helvetica LT Pro" panose="020B0504020202020204" pitchFamily="34" charset="0"/>
              </a:rPr>
              <a:t>FREE DATA </a:t>
            </a:r>
            <a:br>
              <a:rPr lang="en-US" sz="2400" dirty="0">
                <a:latin typeface="Helvetica LT Pro" panose="020B0504020202020204" pitchFamily="34" charset="0"/>
              </a:rPr>
            </a:br>
            <a:r>
              <a:rPr lang="en-US" sz="2400" dirty="0">
                <a:latin typeface="Helvetica LT Pro" panose="020B0504020202020204" pitchFamily="34" charset="0"/>
              </a:rPr>
              <a:t>FEEDS</a:t>
            </a:r>
          </a:p>
        </p:txBody>
      </p:sp>
    </p:spTree>
    <p:extLst>
      <p:ext uri="{BB962C8B-B14F-4D97-AF65-F5344CB8AC3E}">
        <p14:creationId xmlns:p14="http://schemas.microsoft.com/office/powerpoint/2010/main" val="256996049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B1EEE73-1AA0-4BAE-8069-7724CCC95252}"/>
              </a:ext>
            </a:extLst>
          </p:cNvPr>
          <p:cNvPicPr>
            <a:picLocks noChangeAspect="1"/>
          </p:cNvPicPr>
          <p:nvPr/>
        </p:nvPicPr>
        <p:blipFill>
          <a:blip r:embed="rId2"/>
          <a:stretch>
            <a:fillRect/>
          </a:stretch>
        </p:blipFill>
        <p:spPr>
          <a:xfrm>
            <a:off x="5137483" y="727055"/>
            <a:ext cx="5076752" cy="4915756"/>
          </a:xfrm>
          <a:prstGeom prst="rect">
            <a:avLst/>
          </a:prstGeom>
        </p:spPr>
      </p:pic>
      <p:sp>
        <p:nvSpPr>
          <p:cNvPr id="7" name="Rectangle 6">
            <a:extLst>
              <a:ext uri="{FF2B5EF4-FFF2-40B4-BE49-F238E27FC236}">
                <a16:creationId xmlns:a16="http://schemas.microsoft.com/office/drawing/2014/main" id="{7B6DA307-F09F-4355-900E-EB74FF23B688}"/>
              </a:ext>
            </a:extLst>
          </p:cNvPr>
          <p:cNvSpPr/>
          <p:nvPr/>
        </p:nvSpPr>
        <p:spPr>
          <a:xfrm>
            <a:off x="7240384" y="5730060"/>
            <a:ext cx="3121880" cy="276999"/>
          </a:xfrm>
          <a:prstGeom prst="rect">
            <a:avLst/>
          </a:prstGeom>
        </p:spPr>
        <p:txBody>
          <a:bodyPr wrap="none">
            <a:spAutoFit/>
          </a:bodyPr>
          <a:lstStyle/>
          <a:p>
            <a:r>
              <a:rPr lang="en-US" sz="1200" dirty="0">
                <a:hlinkClick r:id="rId3"/>
              </a:rPr>
              <a:t>http://web.mta.info/developers/turnstile.html</a:t>
            </a:r>
            <a:r>
              <a:rPr lang="en-US" sz="1200" dirty="0"/>
              <a:t> </a:t>
            </a:r>
          </a:p>
        </p:txBody>
      </p:sp>
      <p:sp>
        <p:nvSpPr>
          <p:cNvPr id="9" name="TextBox 8">
            <a:extLst>
              <a:ext uri="{FF2B5EF4-FFF2-40B4-BE49-F238E27FC236}">
                <a16:creationId xmlns:a16="http://schemas.microsoft.com/office/drawing/2014/main" id="{42F5736E-3577-4701-8665-8FDB164B684F}"/>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10" name="Title 3">
            <a:extLst>
              <a:ext uri="{FF2B5EF4-FFF2-40B4-BE49-F238E27FC236}">
                <a16:creationId xmlns:a16="http://schemas.microsoft.com/office/drawing/2014/main" id="{DB7F1FAA-F3BA-4429-9CD2-3FBAE7C3F8E4}"/>
              </a:ext>
            </a:extLst>
          </p:cNvPr>
          <p:cNvSpPr>
            <a:spLocks noGrp="1"/>
          </p:cNvSpPr>
          <p:nvPr>
            <p:ph type="title"/>
          </p:nvPr>
        </p:nvSpPr>
        <p:spPr>
          <a:xfrm>
            <a:off x="949047" y="643466"/>
            <a:ext cx="2771273" cy="5470463"/>
          </a:xfrm>
        </p:spPr>
        <p:txBody>
          <a:bodyPr anchor="ctr">
            <a:normAutofit/>
          </a:bodyPr>
          <a:lstStyle/>
          <a:p>
            <a:pPr algn="ctr"/>
            <a:r>
              <a:rPr lang="en-US" sz="2400" dirty="0">
                <a:latin typeface="Helvetica LT Pro" panose="020B0504020202020204" pitchFamily="34" charset="0"/>
              </a:rPr>
              <a:t>WEEKLY </a:t>
            </a:r>
            <a:br>
              <a:rPr lang="en-US" sz="2400" dirty="0">
                <a:latin typeface="Helvetica LT Pro" panose="020B0504020202020204" pitchFamily="34" charset="0"/>
              </a:rPr>
            </a:br>
            <a:r>
              <a:rPr lang="en-US" sz="2400" dirty="0">
                <a:latin typeface="Helvetica LT Pro" panose="020B0504020202020204" pitchFamily="34" charset="0"/>
              </a:rPr>
              <a:t>TURNSTILE </a:t>
            </a:r>
            <a:br>
              <a:rPr lang="en-US" sz="2400" dirty="0">
                <a:latin typeface="Helvetica LT Pro" panose="020B0504020202020204" pitchFamily="34" charset="0"/>
              </a:rPr>
            </a:br>
            <a:r>
              <a:rPr lang="en-US" sz="2400" dirty="0">
                <a:latin typeface="Helvetica LT Pro" panose="020B0504020202020204" pitchFamily="34" charset="0"/>
              </a:rPr>
              <a:t>DATA</a:t>
            </a:r>
          </a:p>
        </p:txBody>
      </p:sp>
    </p:spTree>
    <p:extLst>
      <p:ext uri="{BB962C8B-B14F-4D97-AF65-F5344CB8AC3E}">
        <p14:creationId xmlns:p14="http://schemas.microsoft.com/office/powerpoint/2010/main" val="152812129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6E582E6-5169-4C28-BD31-638EFFA4E693}"/>
              </a:ext>
            </a:extLst>
          </p:cNvPr>
          <p:cNvPicPr>
            <a:picLocks noChangeAspect="1"/>
          </p:cNvPicPr>
          <p:nvPr/>
        </p:nvPicPr>
        <p:blipFill>
          <a:blip r:embed="rId3"/>
          <a:stretch>
            <a:fillRect/>
          </a:stretch>
        </p:blipFill>
        <p:spPr>
          <a:xfrm>
            <a:off x="4485947" y="1239253"/>
            <a:ext cx="6256020" cy="4163278"/>
          </a:xfrm>
          <a:prstGeom prst="rect">
            <a:avLst/>
          </a:prstGeom>
        </p:spPr>
      </p:pic>
      <p:sp>
        <p:nvSpPr>
          <p:cNvPr id="20" name="TextBox 19">
            <a:extLst>
              <a:ext uri="{FF2B5EF4-FFF2-40B4-BE49-F238E27FC236}">
                <a16:creationId xmlns:a16="http://schemas.microsoft.com/office/drawing/2014/main" id="{017E6B4F-8772-40B3-B472-44B96BF33F97}"/>
              </a:ext>
            </a:extLst>
          </p:cNvPr>
          <p:cNvSpPr txBox="1"/>
          <p:nvPr/>
        </p:nvSpPr>
        <p:spPr>
          <a:xfrm rot="5400000">
            <a:off x="8913167" y="3469617"/>
            <a:ext cx="369332" cy="4295626"/>
          </a:xfrm>
          <a:prstGeom prst="rect">
            <a:avLst/>
          </a:prstGeom>
          <a:noFill/>
        </p:spPr>
        <p:txBody>
          <a:bodyPr vert="vert270" wrap="square" rtlCol="0">
            <a:spAutoFit/>
          </a:bodyPr>
          <a:lstStyle/>
          <a:p>
            <a:r>
              <a:rPr lang="en-US" sz="1200" dirty="0">
                <a:latin typeface="Helvetica LT Pro" panose="020B0504020202020204" pitchFamily="34" charset="0"/>
              </a:rPr>
              <a:t>Unsplash.com; </a:t>
            </a:r>
            <a:r>
              <a:rPr lang="en-US" sz="1200" dirty="0" err="1">
                <a:latin typeface="Helvetica LT Pro" panose="020B0504020202020204" pitchFamily="34" charset="0"/>
              </a:rPr>
              <a:t>Framcescp</a:t>
            </a:r>
            <a:r>
              <a:rPr lang="en-US" sz="1200" dirty="0">
                <a:latin typeface="Helvetica LT Pro" panose="020B0504020202020204" pitchFamily="34" charset="0"/>
              </a:rPr>
              <a:t> </a:t>
            </a:r>
            <a:r>
              <a:rPr lang="en-US" sz="1200" dirty="0" err="1">
                <a:latin typeface="Helvetica LT Pro" panose="020B0504020202020204" pitchFamily="34" charset="0"/>
              </a:rPr>
              <a:t>Ungaro</a:t>
            </a:r>
            <a:r>
              <a:rPr lang="en-US" sz="1200" dirty="0">
                <a:latin typeface="Helvetica LT Pro" panose="020B0504020202020204" pitchFamily="34" charset="0"/>
              </a:rPr>
              <a:t> @</a:t>
            </a:r>
            <a:r>
              <a:rPr lang="en-US" sz="1200" dirty="0" err="1">
                <a:latin typeface="Helvetica LT Pro" panose="020B0504020202020204" pitchFamily="34" charset="0"/>
              </a:rPr>
              <a:t>Francesco_ungaro</a:t>
            </a:r>
            <a:endParaRPr lang="en-US" sz="1200" dirty="0">
              <a:latin typeface="Helvetica LT Pro" panose="020B0504020202020204" pitchFamily="34" charset="0"/>
            </a:endParaRPr>
          </a:p>
        </p:txBody>
      </p:sp>
      <p:sp>
        <p:nvSpPr>
          <p:cNvPr id="10" name="TextBox 9">
            <a:extLst>
              <a:ext uri="{FF2B5EF4-FFF2-40B4-BE49-F238E27FC236}">
                <a16:creationId xmlns:a16="http://schemas.microsoft.com/office/drawing/2014/main" id="{1747AA7D-A02C-4C97-BD49-A7D9E140788F}"/>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11" name="Title 3">
            <a:extLst>
              <a:ext uri="{FF2B5EF4-FFF2-40B4-BE49-F238E27FC236}">
                <a16:creationId xmlns:a16="http://schemas.microsoft.com/office/drawing/2014/main" id="{770DC393-C92B-4AF7-A36C-366DD7362054}"/>
              </a:ext>
            </a:extLst>
          </p:cNvPr>
          <p:cNvSpPr>
            <a:spLocks noGrp="1"/>
          </p:cNvSpPr>
          <p:nvPr>
            <p:ph type="title"/>
          </p:nvPr>
        </p:nvSpPr>
        <p:spPr>
          <a:xfrm>
            <a:off x="949047" y="643466"/>
            <a:ext cx="2771273" cy="5470463"/>
          </a:xfrm>
        </p:spPr>
        <p:txBody>
          <a:bodyPr anchor="ctr">
            <a:normAutofit/>
          </a:bodyPr>
          <a:lstStyle/>
          <a:p>
            <a:pPr algn="ctr"/>
            <a:r>
              <a:rPr lang="en-US" sz="2400" dirty="0">
                <a:latin typeface="Helvetica LT Pro" panose="020B0504020202020204" pitchFamily="34" charset="0"/>
              </a:rPr>
              <a:t>SUBWAY CONGESTION</a:t>
            </a:r>
          </a:p>
        </p:txBody>
      </p:sp>
    </p:spTree>
    <p:extLst>
      <p:ext uri="{BB962C8B-B14F-4D97-AF65-F5344CB8AC3E}">
        <p14:creationId xmlns:p14="http://schemas.microsoft.com/office/powerpoint/2010/main" val="48805415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7A182E-DEBD-4638-8588-E594C498E2F9}"/>
              </a:ext>
            </a:extLst>
          </p:cNvPr>
          <p:cNvSpPr>
            <a:spLocks noGrp="1"/>
          </p:cNvSpPr>
          <p:nvPr>
            <p:ph type="title"/>
          </p:nvPr>
        </p:nvSpPr>
        <p:spPr>
          <a:xfrm>
            <a:off x="6286925" y="6102507"/>
            <a:ext cx="5306565" cy="437029"/>
          </a:xfrm>
        </p:spPr>
        <p:txBody>
          <a:bodyPr anchor="ctr">
            <a:noAutofit/>
          </a:bodyPr>
          <a:lstStyle/>
          <a:p>
            <a:pPr algn="r"/>
            <a:r>
              <a:rPr lang="en-US" sz="1200" dirty="0">
                <a:latin typeface="Helvetica LT Pro" panose="020B0504020202020204" pitchFamily="34" charset="0"/>
                <a:cs typeface="Arial" panose="020B0604020202020204" pitchFamily="34" charset="0"/>
                <a:hlinkClick r:id="rId2"/>
              </a:rPr>
              <a:t>A Turnstile analysis using ‘R’ – A Nature of Cities Project (Subway Turnstile Data)</a:t>
            </a:r>
            <a:endParaRPr lang="en-US" sz="1200" dirty="0">
              <a:latin typeface="Helvetica LT Pro" panose="020B05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41363BDA-FE36-4053-9230-6D2D3EF2C09F}"/>
              </a:ext>
            </a:extLst>
          </p:cNvPr>
          <p:cNvPicPr>
            <a:picLocks noGrp="1" noChangeAspect="1"/>
          </p:cNvPicPr>
          <p:nvPr>
            <p:ph idx="1"/>
          </p:nvPr>
        </p:nvPicPr>
        <p:blipFill>
          <a:blip r:embed="rId3"/>
          <a:stretch>
            <a:fillRect/>
          </a:stretch>
        </p:blipFill>
        <p:spPr>
          <a:xfrm>
            <a:off x="4431716" y="897419"/>
            <a:ext cx="7161774" cy="5063161"/>
          </a:xfrm>
          <a:prstGeom prst="rect">
            <a:avLst/>
          </a:prstGeom>
        </p:spPr>
      </p:pic>
      <p:sp>
        <p:nvSpPr>
          <p:cNvPr id="10" name="Title 1">
            <a:extLst>
              <a:ext uri="{FF2B5EF4-FFF2-40B4-BE49-F238E27FC236}">
                <a16:creationId xmlns:a16="http://schemas.microsoft.com/office/drawing/2014/main" id="{992AB68C-7ED4-4DF0-94D8-944AF94CCEEB}"/>
              </a:ext>
            </a:extLst>
          </p:cNvPr>
          <p:cNvSpPr txBox="1">
            <a:spLocks/>
          </p:cNvSpPr>
          <p:nvPr/>
        </p:nvSpPr>
        <p:spPr>
          <a:xfrm rot="5400000">
            <a:off x="2048321" y="1928563"/>
            <a:ext cx="893014" cy="2596047"/>
          </a:xfrm>
          <a:prstGeom prst="rect">
            <a:avLst/>
          </a:prstGeom>
        </p:spPr>
        <p:txBody>
          <a:bodyPr vert="vert270"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b="1" dirty="0">
                <a:latin typeface="Helvetica LT Pro" panose="020B0504020202020204" pitchFamily="34" charset="0"/>
              </a:rPr>
              <a:t>CASE STUDY #1</a:t>
            </a:r>
          </a:p>
        </p:txBody>
      </p:sp>
      <p:sp>
        <p:nvSpPr>
          <p:cNvPr id="11" name="TextBox 10">
            <a:extLst>
              <a:ext uri="{FF2B5EF4-FFF2-40B4-BE49-F238E27FC236}">
                <a16:creationId xmlns:a16="http://schemas.microsoft.com/office/drawing/2014/main" id="{9FF59E84-B318-41C6-955A-79C5C67006EB}"/>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Tree>
    <p:extLst>
      <p:ext uri="{BB962C8B-B14F-4D97-AF65-F5344CB8AC3E}">
        <p14:creationId xmlns:p14="http://schemas.microsoft.com/office/powerpoint/2010/main" val="411865183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7A182E-DEBD-4638-8588-E594C498E2F9}"/>
              </a:ext>
            </a:extLst>
          </p:cNvPr>
          <p:cNvSpPr>
            <a:spLocks noGrp="1"/>
          </p:cNvSpPr>
          <p:nvPr>
            <p:ph type="title"/>
          </p:nvPr>
        </p:nvSpPr>
        <p:spPr>
          <a:xfrm>
            <a:off x="4559968" y="4856633"/>
            <a:ext cx="6622629" cy="509948"/>
          </a:xfrm>
        </p:spPr>
        <p:txBody>
          <a:bodyPr anchor="ctr">
            <a:noAutofit/>
          </a:bodyPr>
          <a:lstStyle/>
          <a:p>
            <a:pPr algn="r"/>
            <a:r>
              <a:rPr lang="en-US" sz="1800" dirty="0">
                <a:latin typeface="Helvetica LT Pro" panose="020B0504020202020204" pitchFamily="34" charset="0"/>
                <a:cs typeface="Arial" panose="020B0604020202020204" pitchFamily="34" charset="0"/>
                <a:hlinkClick r:id="rId2"/>
              </a:rPr>
              <a:t>Do more people ride the subway when it's raining or not raining?</a:t>
            </a:r>
            <a:endParaRPr lang="en-US" sz="1800" dirty="0">
              <a:latin typeface="Helvetica LT Pro" panose="020B05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28B50B6-DA10-4387-B3F9-68F060C13C3C}"/>
              </a:ext>
            </a:extLst>
          </p:cNvPr>
          <p:cNvPicPr>
            <a:picLocks noChangeAspect="1"/>
          </p:cNvPicPr>
          <p:nvPr/>
        </p:nvPicPr>
        <p:blipFill>
          <a:blip r:embed="rId3"/>
          <a:stretch>
            <a:fillRect/>
          </a:stretch>
        </p:blipFill>
        <p:spPr>
          <a:xfrm>
            <a:off x="4801332" y="2228616"/>
            <a:ext cx="3175596" cy="2156494"/>
          </a:xfrm>
          <a:prstGeom prst="rect">
            <a:avLst/>
          </a:prstGeom>
        </p:spPr>
      </p:pic>
      <p:pic>
        <p:nvPicPr>
          <p:cNvPr id="4" name="Picture 3">
            <a:extLst>
              <a:ext uri="{FF2B5EF4-FFF2-40B4-BE49-F238E27FC236}">
                <a16:creationId xmlns:a16="http://schemas.microsoft.com/office/drawing/2014/main" id="{65DB02A5-6DB5-43B2-A4AC-756DAB564FFA}"/>
              </a:ext>
            </a:extLst>
          </p:cNvPr>
          <p:cNvPicPr>
            <a:picLocks noChangeAspect="1"/>
          </p:cNvPicPr>
          <p:nvPr/>
        </p:nvPicPr>
        <p:blipFill>
          <a:blip r:embed="rId4"/>
          <a:stretch>
            <a:fillRect/>
          </a:stretch>
        </p:blipFill>
        <p:spPr>
          <a:xfrm>
            <a:off x="6703277" y="1906102"/>
            <a:ext cx="3015758" cy="2076352"/>
          </a:xfrm>
          <a:prstGeom prst="rect">
            <a:avLst/>
          </a:prstGeom>
        </p:spPr>
      </p:pic>
      <p:sp>
        <p:nvSpPr>
          <p:cNvPr id="12" name="Title 1">
            <a:extLst>
              <a:ext uri="{FF2B5EF4-FFF2-40B4-BE49-F238E27FC236}">
                <a16:creationId xmlns:a16="http://schemas.microsoft.com/office/drawing/2014/main" id="{223F4E41-0C37-460B-A335-572F21616EAA}"/>
              </a:ext>
            </a:extLst>
          </p:cNvPr>
          <p:cNvSpPr txBox="1">
            <a:spLocks/>
          </p:cNvSpPr>
          <p:nvPr/>
        </p:nvSpPr>
        <p:spPr>
          <a:xfrm rot="5400000">
            <a:off x="7342658" y="-1938043"/>
            <a:ext cx="893014" cy="6795275"/>
          </a:xfrm>
          <a:prstGeom prst="rect">
            <a:avLst/>
          </a:prstGeom>
        </p:spPr>
        <p:txBody>
          <a:bodyPr vert="vert270" lIns="91440" tIns="45720" rIns="91440" bIns="45720" rtlCol="0" anchor="ctr">
            <a:no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n-US" sz="2400" b="1" dirty="0">
                <a:solidFill>
                  <a:srgbClr val="C38A4D"/>
                </a:solidFill>
                <a:latin typeface="Helvetica LT Pro" panose="020B0504020202020204" pitchFamily="34" charset="0"/>
              </a:rPr>
              <a:t>Case Study #4 – Rain Analysis</a:t>
            </a:r>
          </a:p>
        </p:txBody>
      </p:sp>
      <p:sp>
        <p:nvSpPr>
          <p:cNvPr id="10" name="Rectangle 9">
            <a:extLst>
              <a:ext uri="{FF2B5EF4-FFF2-40B4-BE49-F238E27FC236}">
                <a16:creationId xmlns:a16="http://schemas.microsoft.com/office/drawing/2014/main" id="{12A036C0-E289-4924-8463-451219699D2C}"/>
              </a:ext>
            </a:extLst>
          </p:cNvPr>
          <p:cNvSpPr/>
          <p:nvPr/>
        </p:nvSpPr>
        <p:spPr>
          <a:xfrm>
            <a:off x="6762926" y="4496339"/>
            <a:ext cx="4419671" cy="369332"/>
          </a:xfrm>
          <a:prstGeom prst="rect">
            <a:avLst/>
          </a:prstGeom>
        </p:spPr>
        <p:txBody>
          <a:bodyPr wrap="none">
            <a:spAutoFit/>
          </a:bodyPr>
          <a:lstStyle/>
          <a:p>
            <a:pPr algn="r"/>
            <a:r>
              <a:rPr lang="en-US" dirty="0">
                <a:latin typeface="Helvetica LT Pro" panose="020B0504020202020204" pitchFamily="34" charset="0"/>
                <a:cs typeface="Arial" panose="020B0604020202020204" pitchFamily="34" charset="0"/>
                <a:hlinkClick r:id="rId5"/>
              </a:rPr>
              <a:t>Does rain affect NYC's subway ridership?</a:t>
            </a:r>
            <a:endParaRPr lang="en-US" dirty="0">
              <a:latin typeface="Helvetica LT Pro" panose="020B0504020202020204" pitchFamily="34" charset="0"/>
            </a:endParaRPr>
          </a:p>
        </p:txBody>
      </p:sp>
      <p:sp>
        <p:nvSpPr>
          <p:cNvPr id="11" name="Title 1">
            <a:extLst>
              <a:ext uri="{FF2B5EF4-FFF2-40B4-BE49-F238E27FC236}">
                <a16:creationId xmlns:a16="http://schemas.microsoft.com/office/drawing/2014/main" id="{4B33F6D6-6134-412E-8693-35E4F4CE101C}"/>
              </a:ext>
            </a:extLst>
          </p:cNvPr>
          <p:cNvSpPr txBox="1">
            <a:spLocks/>
          </p:cNvSpPr>
          <p:nvPr/>
        </p:nvSpPr>
        <p:spPr>
          <a:xfrm rot="5400000">
            <a:off x="2048321" y="2008840"/>
            <a:ext cx="893014" cy="2596047"/>
          </a:xfrm>
          <a:prstGeom prst="rect">
            <a:avLst/>
          </a:prstGeom>
        </p:spPr>
        <p:txBody>
          <a:bodyPr vert="vert270"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b="1" dirty="0">
                <a:latin typeface="Helvetica LT Pro" panose="020B0504020202020204" pitchFamily="34" charset="0"/>
              </a:rPr>
              <a:t>CASE STUDY</a:t>
            </a:r>
          </a:p>
          <a:p>
            <a:pPr algn="ctr"/>
            <a:r>
              <a:rPr lang="en-US" sz="2400" b="1" dirty="0">
                <a:latin typeface="Helvetica LT Pro" panose="020B0504020202020204" pitchFamily="34" charset="0"/>
              </a:rPr>
              <a:t> #2</a:t>
            </a:r>
          </a:p>
        </p:txBody>
      </p:sp>
      <p:sp>
        <p:nvSpPr>
          <p:cNvPr id="15" name="TextBox 14">
            <a:extLst>
              <a:ext uri="{FF2B5EF4-FFF2-40B4-BE49-F238E27FC236}">
                <a16:creationId xmlns:a16="http://schemas.microsoft.com/office/drawing/2014/main" id="{47FBC2A3-380F-436A-BE37-6E730CD695EB}"/>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Tree>
    <p:extLst>
      <p:ext uri="{BB962C8B-B14F-4D97-AF65-F5344CB8AC3E}">
        <p14:creationId xmlns:p14="http://schemas.microsoft.com/office/powerpoint/2010/main" val="34119014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504300E-C706-4108-8116-04B15150B70C}"/>
              </a:ext>
            </a:extLst>
          </p:cNvPr>
          <p:cNvSpPr>
            <a:spLocks noGrp="1"/>
          </p:cNvSpPr>
          <p:nvPr>
            <p:ph type="title"/>
          </p:nvPr>
        </p:nvSpPr>
        <p:spPr>
          <a:xfrm>
            <a:off x="949047" y="643466"/>
            <a:ext cx="2771273" cy="5470463"/>
          </a:xfrm>
        </p:spPr>
        <p:txBody>
          <a:bodyPr anchor="ctr">
            <a:normAutofit/>
          </a:bodyPr>
          <a:lstStyle/>
          <a:p>
            <a:pPr algn="ctr"/>
            <a:r>
              <a:rPr lang="en-US" sz="2400" dirty="0">
                <a:latin typeface="Helvetica LT Pro" panose="020B0504020202020204" pitchFamily="34" charset="0"/>
              </a:rPr>
              <a:t>INTRO</a:t>
            </a:r>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6F7F799-1AC4-40DA-990C-D13E917186FE}"/>
              </a:ext>
            </a:extLst>
          </p:cNvPr>
          <p:cNvSpPr>
            <a:spLocks noGrp="1"/>
          </p:cNvSpPr>
          <p:nvPr>
            <p:ph idx="1"/>
          </p:nvPr>
        </p:nvSpPr>
        <p:spPr>
          <a:xfrm>
            <a:off x="4428565" y="643466"/>
            <a:ext cx="6818427" cy="5470462"/>
          </a:xfrm>
        </p:spPr>
        <p:txBody>
          <a:bodyPr anchor="ctr">
            <a:normAutofit/>
          </a:bodyPr>
          <a:lstStyle/>
          <a:p>
            <a:pPr marL="0" indent="0">
              <a:buNone/>
            </a:pPr>
            <a:r>
              <a:rPr lang="en-US" sz="3600" dirty="0">
                <a:solidFill>
                  <a:srgbClr val="C38A4D"/>
                </a:solidFill>
                <a:latin typeface="Helvetica LT Pro" panose="020B0504020202020204" pitchFamily="34" charset="0"/>
              </a:rPr>
              <a:t>Peter Rechtlich</a:t>
            </a:r>
          </a:p>
          <a:p>
            <a:pPr marL="0" indent="0">
              <a:buNone/>
            </a:pPr>
            <a:r>
              <a:rPr lang="en-US" sz="3600" dirty="0">
                <a:solidFill>
                  <a:srgbClr val="C38A4D"/>
                </a:solidFill>
                <a:latin typeface="Helvetica LT Pro" panose="020B0504020202020204" pitchFamily="34" charset="0"/>
              </a:rPr>
              <a:t>St. Louis, Missouri</a:t>
            </a:r>
          </a:p>
          <a:p>
            <a:pPr marL="0" indent="0">
              <a:buNone/>
            </a:pPr>
            <a:r>
              <a:rPr lang="en-US" sz="3600" dirty="0">
                <a:solidFill>
                  <a:srgbClr val="C38A4D"/>
                </a:solidFill>
                <a:latin typeface="Helvetica LT Pro" panose="020B0504020202020204" pitchFamily="34" charset="0"/>
              </a:rPr>
              <a:t>MGIS Candidate</a:t>
            </a:r>
          </a:p>
          <a:p>
            <a:pPr marL="0" indent="0">
              <a:buNone/>
            </a:pPr>
            <a:r>
              <a:rPr lang="en-US" sz="3600" dirty="0">
                <a:solidFill>
                  <a:srgbClr val="C38A4D"/>
                </a:solidFill>
                <a:latin typeface="Helvetica LT Pro" panose="020B0504020202020204" pitchFamily="34" charset="0"/>
              </a:rPr>
              <a:t>Pennsylvania State University</a:t>
            </a:r>
          </a:p>
          <a:p>
            <a:pPr marL="0" indent="0">
              <a:buNone/>
            </a:pPr>
            <a:r>
              <a:rPr lang="en-US" sz="3600" dirty="0">
                <a:solidFill>
                  <a:srgbClr val="C38A4D"/>
                </a:solidFill>
                <a:latin typeface="Helvetica LT Pro" panose="020B0504020202020204" pitchFamily="34" charset="0"/>
              </a:rPr>
              <a:t>Adviser: Dr. James O’Brien</a:t>
            </a:r>
          </a:p>
        </p:txBody>
      </p:sp>
    </p:spTree>
    <p:extLst>
      <p:ext uri="{BB962C8B-B14F-4D97-AF65-F5344CB8AC3E}">
        <p14:creationId xmlns:p14="http://schemas.microsoft.com/office/powerpoint/2010/main" val="80427997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7A182E-DEBD-4638-8588-E594C498E2F9}"/>
              </a:ext>
            </a:extLst>
          </p:cNvPr>
          <p:cNvSpPr>
            <a:spLocks noGrp="1"/>
          </p:cNvSpPr>
          <p:nvPr>
            <p:ph type="title"/>
          </p:nvPr>
        </p:nvSpPr>
        <p:spPr>
          <a:xfrm>
            <a:off x="5785994" y="4721040"/>
            <a:ext cx="5207106" cy="513229"/>
          </a:xfrm>
        </p:spPr>
        <p:txBody>
          <a:bodyPr anchor="ctr">
            <a:noAutofit/>
          </a:bodyPr>
          <a:lstStyle/>
          <a:p>
            <a:pPr algn="r"/>
            <a:r>
              <a:rPr lang="en-US" sz="1200" dirty="0">
                <a:latin typeface="Helvetica LT Pro" panose="020B0504020202020204" pitchFamily="34" charset="0"/>
                <a:cs typeface="Arial" panose="020B0604020202020204" pitchFamily="34" charset="0"/>
                <a:hlinkClick r:id="rId2"/>
              </a:rPr>
              <a:t>2018 Boot Camp Analysis about cleaning turnstile data (using </a:t>
            </a:r>
            <a:r>
              <a:rPr lang="en-US" sz="1200" dirty="0" err="1">
                <a:latin typeface="Helvetica LT Pro" panose="020B0504020202020204" pitchFamily="34" charset="0"/>
                <a:cs typeface="Arial" panose="020B0604020202020204" pitchFamily="34" charset="0"/>
                <a:hlinkClick r:id="rId2"/>
              </a:rPr>
              <a:t>Jupyter</a:t>
            </a:r>
            <a:r>
              <a:rPr lang="en-US" sz="1200" dirty="0">
                <a:latin typeface="Helvetica LT Pro" panose="020B0504020202020204" pitchFamily="34" charset="0"/>
                <a:cs typeface="Arial" panose="020B0604020202020204" pitchFamily="34" charset="0"/>
                <a:hlinkClick r:id="rId2"/>
              </a:rPr>
              <a:t> Notebooks)</a:t>
            </a:r>
            <a:endParaRPr lang="en-US" sz="1200" dirty="0">
              <a:latin typeface="Helvetica LT Pro" panose="020B05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12956EEA-889E-4C4C-94CC-72011E4052FD}"/>
              </a:ext>
            </a:extLst>
          </p:cNvPr>
          <p:cNvPicPr>
            <a:picLocks noGrp="1" noChangeAspect="1"/>
          </p:cNvPicPr>
          <p:nvPr>
            <p:ph idx="1"/>
          </p:nvPr>
        </p:nvPicPr>
        <p:blipFill>
          <a:blip r:embed="rId3"/>
          <a:stretch>
            <a:fillRect/>
          </a:stretch>
        </p:blipFill>
        <p:spPr>
          <a:xfrm>
            <a:off x="6168192" y="2247597"/>
            <a:ext cx="4824908" cy="2473443"/>
          </a:xfrm>
          <a:prstGeom prst="rect">
            <a:avLst/>
          </a:prstGeom>
        </p:spPr>
      </p:pic>
      <p:sp>
        <p:nvSpPr>
          <p:cNvPr id="8" name="Title 1">
            <a:extLst>
              <a:ext uri="{FF2B5EF4-FFF2-40B4-BE49-F238E27FC236}">
                <a16:creationId xmlns:a16="http://schemas.microsoft.com/office/drawing/2014/main" id="{F940F302-E58C-466A-871B-3AE0C9BE2A6A}"/>
              </a:ext>
            </a:extLst>
          </p:cNvPr>
          <p:cNvSpPr txBox="1">
            <a:spLocks/>
          </p:cNvSpPr>
          <p:nvPr/>
        </p:nvSpPr>
        <p:spPr>
          <a:xfrm rot="5400000">
            <a:off x="1851605" y="2121811"/>
            <a:ext cx="893014" cy="2513773"/>
          </a:xfrm>
          <a:prstGeom prst="rect">
            <a:avLst/>
          </a:prstGeom>
        </p:spPr>
        <p:txBody>
          <a:bodyPr vert="vert270"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b="1" dirty="0">
                <a:latin typeface="Helvetica LT Pro" panose="020B0504020202020204" pitchFamily="34" charset="0"/>
              </a:rPr>
              <a:t>CASE STUDY #3</a:t>
            </a:r>
          </a:p>
        </p:txBody>
      </p:sp>
      <p:sp>
        <p:nvSpPr>
          <p:cNvPr id="12" name="TextBox 11">
            <a:extLst>
              <a:ext uri="{FF2B5EF4-FFF2-40B4-BE49-F238E27FC236}">
                <a16:creationId xmlns:a16="http://schemas.microsoft.com/office/drawing/2014/main" id="{3245AB17-F45B-4CEF-AA3F-177BFF8F7BAA}"/>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Tree>
    <p:extLst>
      <p:ext uri="{BB962C8B-B14F-4D97-AF65-F5344CB8AC3E}">
        <p14:creationId xmlns:p14="http://schemas.microsoft.com/office/powerpoint/2010/main" val="428134002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3" name="Online Media 2" title="New York City Subway Turnstile Data Animation">
            <a:hlinkClick r:id="" action="ppaction://media"/>
            <a:extLst>
              <a:ext uri="{FF2B5EF4-FFF2-40B4-BE49-F238E27FC236}">
                <a16:creationId xmlns:a16="http://schemas.microsoft.com/office/drawing/2014/main" id="{1957A016-3F3D-4E4B-A3FA-3454E15FC33A}"/>
              </a:ext>
            </a:extLst>
          </p:cNvPr>
          <p:cNvPicPr>
            <a:picLocks noRot="1" noChangeAspect="1"/>
          </p:cNvPicPr>
          <p:nvPr>
            <a:videoFile r:link="rId1"/>
          </p:nvPr>
        </p:nvPicPr>
        <p:blipFill>
          <a:blip r:embed="rId3"/>
          <a:stretch>
            <a:fillRect/>
          </a:stretch>
        </p:blipFill>
        <p:spPr>
          <a:xfrm>
            <a:off x="4874183" y="1572621"/>
            <a:ext cx="6789872" cy="3819303"/>
          </a:xfrm>
          <a:prstGeom prst="rect">
            <a:avLst/>
          </a:prstGeom>
        </p:spPr>
      </p:pic>
      <p:sp>
        <p:nvSpPr>
          <p:cNvPr id="4" name="TextBox 3">
            <a:extLst>
              <a:ext uri="{FF2B5EF4-FFF2-40B4-BE49-F238E27FC236}">
                <a16:creationId xmlns:a16="http://schemas.microsoft.com/office/drawing/2014/main" id="{76AA8379-B2CD-42F0-A56D-5CE7F8DD93C0}"/>
              </a:ext>
            </a:extLst>
          </p:cNvPr>
          <p:cNvSpPr txBox="1"/>
          <p:nvPr/>
        </p:nvSpPr>
        <p:spPr>
          <a:xfrm>
            <a:off x="9382069" y="5604263"/>
            <a:ext cx="2455993" cy="276999"/>
          </a:xfrm>
          <a:prstGeom prst="rect">
            <a:avLst/>
          </a:prstGeom>
          <a:noFill/>
        </p:spPr>
        <p:txBody>
          <a:bodyPr wrap="none" rtlCol="0">
            <a:spAutoFit/>
          </a:bodyPr>
          <a:lstStyle/>
          <a:p>
            <a:r>
              <a:rPr lang="en-US" sz="1200" dirty="0">
                <a:hlinkClick r:id="rId4"/>
              </a:rPr>
              <a:t>Visualizing the MTA’s Turnstile Data</a:t>
            </a:r>
            <a:endParaRPr lang="en-US" sz="1200" dirty="0"/>
          </a:p>
        </p:txBody>
      </p:sp>
      <p:sp>
        <p:nvSpPr>
          <p:cNvPr id="13" name="Title 1">
            <a:extLst>
              <a:ext uri="{FF2B5EF4-FFF2-40B4-BE49-F238E27FC236}">
                <a16:creationId xmlns:a16="http://schemas.microsoft.com/office/drawing/2014/main" id="{8835B470-E0FF-4BBC-8F2D-195F5FE35F3A}"/>
              </a:ext>
            </a:extLst>
          </p:cNvPr>
          <p:cNvSpPr>
            <a:spLocks noGrp="1"/>
          </p:cNvSpPr>
          <p:nvPr>
            <p:ph type="title"/>
          </p:nvPr>
        </p:nvSpPr>
        <p:spPr>
          <a:xfrm rot="5400000">
            <a:off x="1922594" y="2121811"/>
            <a:ext cx="893014" cy="2513773"/>
          </a:xfrm>
        </p:spPr>
        <p:txBody>
          <a:bodyPr vert="vert270" anchor="ctr">
            <a:normAutofit/>
          </a:bodyPr>
          <a:lstStyle/>
          <a:p>
            <a:pPr algn="ctr"/>
            <a:r>
              <a:rPr lang="en-US" sz="2400" b="1" dirty="0">
                <a:latin typeface="Helvetica LT Pro" panose="020B0504020202020204" pitchFamily="34" charset="0"/>
              </a:rPr>
              <a:t>CASE STUDY #4</a:t>
            </a:r>
          </a:p>
        </p:txBody>
      </p:sp>
      <p:sp>
        <p:nvSpPr>
          <p:cNvPr id="10" name="TextBox 9">
            <a:extLst>
              <a:ext uri="{FF2B5EF4-FFF2-40B4-BE49-F238E27FC236}">
                <a16:creationId xmlns:a16="http://schemas.microsoft.com/office/drawing/2014/main" id="{108B0D1E-E86A-46C8-B8F8-B4C9DD832613}"/>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Tree>
    <p:extLst>
      <p:ext uri="{BB962C8B-B14F-4D97-AF65-F5344CB8AC3E}">
        <p14:creationId xmlns:p14="http://schemas.microsoft.com/office/powerpoint/2010/main" val="9560718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6F7F799-1AC4-40DA-990C-D13E917186FE}"/>
              </a:ext>
            </a:extLst>
          </p:cNvPr>
          <p:cNvSpPr>
            <a:spLocks noGrp="1"/>
          </p:cNvSpPr>
          <p:nvPr>
            <p:ph idx="1"/>
          </p:nvPr>
        </p:nvSpPr>
        <p:spPr>
          <a:xfrm>
            <a:off x="4428565" y="643466"/>
            <a:ext cx="6818427" cy="5470462"/>
          </a:xfrm>
        </p:spPr>
        <p:txBody>
          <a:bodyPr anchor="ctr">
            <a:normAutofit/>
          </a:bodyPr>
          <a:lstStyle/>
          <a:p>
            <a:pPr>
              <a:buFont typeface="Wingdings" panose="05000000000000000000" pitchFamily="2" charset="2"/>
              <a:buChar char="v"/>
            </a:pPr>
            <a:r>
              <a:rPr lang="en-US" dirty="0"/>
              <a:t> </a:t>
            </a:r>
            <a:r>
              <a:rPr lang="en-US" sz="2400" dirty="0">
                <a:solidFill>
                  <a:srgbClr val="C38A4D"/>
                </a:solidFill>
                <a:latin typeface="Helvetica LT Pro" panose="020B0504020202020204" pitchFamily="34" charset="0"/>
              </a:rPr>
              <a:t>BACKGROUND</a:t>
            </a:r>
          </a:p>
          <a:p>
            <a:pPr>
              <a:buFont typeface="Wingdings" panose="05000000000000000000" pitchFamily="2" charset="2"/>
              <a:buChar char="v"/>
            </a:pPr>
            <a:r>
              <a:rPr lang="en-US" sz="2400" dirty="0">
                <a:solidFill>
                  <a:srgbClr val="C38A4D"/>
                </a:solidFill>
                <a:latin typeface="Helvetica LT Pro" panose="020B0504020202020204" pitchFamily="34" charset="0"/>
              </a:rPr>
              <a:t> </a:t>
            </a:r>
            <a:r>
              <a:rPr lang="en-US" sz="4400" dirty="0">
                <a:solidFill>
                  <a:srgbClr val="C38A4D"/>
                </a:solidFill>
                <a:latin typeface="Helvetica LT Pro" panose="020B0504020202020204" pitchFamily="34" charset="0"/>
              </a:rPr>
              <a:t>OBJECTIVE </a:t>
            </a:r>
          </a:p>
          <a:p>
            <a:pPr>
              <a:buFont typeface="Wingdings" panose="05000000000000000000" pitchFamily="2" charset="2"/>
              <a:buChar char="v"/>
            </a:pPr>
            <a:r>
              <a:rPr lang="en-US" sz="2400" dirty="0">
                <a:solidFill>
                  <a:srgbClr val="C38A4D"/>
                </a:solidFill>
                <a:latin typeface="Helvetica LT Pro" panose="020B0504020202020204" pitchFamily="34" charset="0"/>
              </a:rPr>
              <a:t> METHODOLOGY</a:t>
            </a:r>
          </a:p>
          <a:p>
            <a:pPr>
              <a:buFont typeface="Wingdings" panose="05000000000000000000" pitchFamily="2" charset="2"/>
              <a:buChar char="v"/>
            </a:pPr>
            <a:r>
              <a:rPr lang="en-US" sz="2400" dirty="0">
                <a:solidFill>
                  <a:srgbClr val="C38A4D"/>
                </a:solidFill>
                <a:latin typeface="Helvetica LT Pro" panose="020B0504020202020204" pitchFamily="34" charset="0"/>
              </a:rPr>
              <a:t> ANTICIPATED RESULTS</a:t>
            </a:r>
          </a:p>
          <a:p>
            <a:pPr>
              <a:buFont typeface="Wingdings" panose="05000000000000000000" pitchFamily="2" charset="2"/>
              <a:buChar char="v"/>
            </a:pPr>
            <a:r>
              <a:rPr lang="en-US" sz="2400" dirty="0">
                <a:solidFill>
                  <a:srgbClr val="C38A4D"/>
                </a:solidFill>
                <a:latin typeface="Helvetica LT Pro" panose="020B0504020202020204" pitchFamily="34" charset="0"/>
              </a:rPr>
              <a:t> TIMELINE</a:t>
            </a:r>
          </a:p>
          <a:p>
            <a:pPr>
              <a:buFont typeface="Wingdings" panose="05000000000000000000" pitchFamily="2" charset="2"/>
              <a:buChar char="v"/>
            </a:pPr>
            <a:r>
              <a:rPr lang="en-US" sz="2400" dirty="0">
                <a:solidFill>
                  <a:srgbClr val="C38A4D"/>
                </a:solidFill>
                <a:latin typeface="Helvetica LT Pro" panose="020B0504020202020204" pitchFamily="34" charset="0"/>
              </a:rPr>
              <a:t> CONFERENCE</a:t>
            </a:r>
          </a:p>
          <a:p>
            <a:pPr>
              <a:buFont typeface="Wingdings" panose="05000000000000000000" pitchFamily="2" charset="2"/>
              <a:buChar char="v"/>
            </a:pPr>
            <a:r>
              <a:rPr lang="en-US" sz="2400" dirty="0">
                <a:solidFill>
                  <a:srgbClr val="C38A4D"/>
                </a:solidFill>
                <a:latin typeface="Helvetica LT Pro" panose="020B0504020202020204" pitchFamily="34" charset="0"/>
              </a:rPr>
              <a:t> REFERENCES</a:t>
            </a:r>
          </a:p>
        </p:txBody>
      </p:sp>
      <p:sp>
        <p:nvSpPr>
          <p:cNvPr id="6" name="Title 3">
            <a:extLst>
              <a:ext uri="{FF2B5EF4-FFF2-40B4-BE49-F238E27FC236}">
                <a16:creationId xmlns:a16="http://schemas.microsoft.com/office/drawing/2014/main" id="{1ADC92AD-282C-426E-8F5D-6E96DACF72F5}"/>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OUTLINE</a:t>
            </a:r>
          </a:p>
        </p:txBody>
      </p:sp>
      <p:sp>
        <p:nvSpPr>
          <p:cNvPr id="9" name="TextBox 8">
            <a:extLst>
              <a:ext uri="{FF2B5EF4-FFF2-40B4-BE49-F238E27FC236}">
                <a16:creationId xmlns:a16="http://schemas.microsoft.com/office/drawing/2014/main" id="{DDBA5D4F-298A-44AB-AE8A-1F781754E586}"/>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OBJECTIVE</a:t>
            </a:r>
          </a:p>
        </p:txBody>
      </p:sp>
    </p:spTree>
    <p:extLst>
      <p:ext uri="{BB962C8B-B14F-4D97-AF65-F5344CB8AC3E}">
        <p14:creationId xmlns:p14="http://schemas.microsoft.com/office/powerpoint/2010/main" val="142672091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F55F1-8C04-4455-931B-C655E364BAB0}"/>
              </a:ext>
            </a:extLst>
          </p:cNvPr>
          <p:cNvSpPr>
            <a:spLocks noGrp="1"/>
          </p:cNvSpPr>
          <p:nvPr>
            <p:ph idx="1"/>
          </p:nvPr>
        </p:nvSpPr>
        <p:spPr>
          <a:xfrm>
            <a:off x="4535906" y="2430379"/>
            <a:ext cx="6324574" cy="2199005"/>
          </a:xfrm>
        </p:spPr>
        <p:txBody>
          <a:bodyPr anchor="ctr">
            <a:normAutofit fontScale="92500" lnSpcReduction="10000"/>
          </a:bodyPr>
          <a:lstStyle/>
          <a:p>
            <a:pPr marL="0" indent="0" algn="r">
              <a:buNone/>
            </a:pPr>
            <a:endParaRPr lang="en-US" sz="3600" dirty="0">
              <a:solidFill>
                <a:srgbClr val="C38A4D"/>
              </a:solidFill>
              <a:latin typeface="Helvetica LT Pro" panose="020B0504020202020204" pitchFamily="34" charset="0"/>
            </a:endParaRPr>
          </a:p>
          <a:p>
            <a:pPr marL="0" indent="0">
              <a:buNone/>
            </a:pPr>
            <a:r>
              <a:rPr lang="en-US" sz="3600" dirty="0">
                <a:solidFill>
                  <a:srgbClr val="C38A4D"/>
                </a:solidFill>
                <a:latin typeface="Helvetica LT Pro" panose="020B0504020202020204" pitchFamily="34" charset="0"/>
              </a:rPr>
              <a:t>To design and build an interactive web app that converts raw turnstile data into a mobile app</a:t>
            </a:r>
            <a:endParaRPr lang="en-US" sz="3600" dirty="0">
              <a:latin typeface="Helvetica LT Pro" panose="020B0504020202020204" pitchFamily="34" charset="0"/>
            </a:endParaRPr>
          </a:p>
          <a:p>
            <a:pPr marL="0" indent="0">
              <a:buNone/>
            </a:pPr>
            <a:endParaRPr lang="en-US" sz="3600" dirty="0">
              <a:solidFill>
                <a:srgbClr val="C38A4D"/>
              </a:solidFill>
              <a:latin typeface="Helvetica LT Pro" panose="020B0504020202020204" pitchFamily="34" charset="0"/>
            </a:endParaRPr>
          </a:p>
        </p:txBody>
      </p:sp>
      <p:sp>
        <p:nvSpPr>
          <p:cNvPr id="7" name="TextBox 6">
            <a:extLst>
              <a:ext uri="{FF2B5EF4-FFF2-40B4-BE49-F238E27FC236}">
                <a16:creationId xmlns:a16="http://schemas.microsoft.com/office/drawing/2014/main" id="{D02D8861-828F-4A8B-8F95-64026963D22C}"/>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OBJECTIVE</a:t>
            </a:r>
          </a:p>
        </p:txBody>
      </p:sp>
      <p:sp>
        <p:nvSpPr>
          <p:cNvPr id="10" name="Title 3">
            <a:extLst>
              <a:ext uri="{FF2B5EF4-FFF2-40B4-BE49-F238E27FC236}">
                <a16:creationId xmlns:a16="http://schemas.microsoft.com/office/drawing/2014/main" id="{2D26A5E8-B154-4CF2-944A-BFF9D3380DEF}"/>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OBJECTIVE</a:t>
            </a:r>
          </a:p>
        </p:txBody>
      </p:sp>
    </p:spTree>
    <p:extLst>
      <p:ext uri="{BB962C8B-B14F-4D97-AF65-F5344CB8AC3E}">
        <p14:creationId xmlns:p14="http://schemas.microsoft.com/office/powerpoint/2010/main" val="366623730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6F7F799-1AC4-40DA-990C-D13E917186FE}"/>
              </a:ext>
            </a:extLst>
          </p:cNvPr>
          <p:cNvSpPr>
            <a:spLocks noGrp="1"/>
          </p:cNvSpPr>
          <p:nvPr>
            <p:ph idx="1"/>
          </p:nvPr>
        </p:nvSpPr>
        <p:spPr>
          <a:xfrm>
            <a:off x="4428565" y="643466"/>
            <a:ext cx="6818427" cy="5470462"/>
          </a:xfrm>
        </p:spPr>
        <p:txBody>
          <a:bodyPr anchor="ctr">
            <a:normAutofit/>
          </a:bodyPr>
          <a:lstStyle/>
          <a:p>
            <a:pPr>
              <a:buFont typeface="Wingdings" panose="05000000000000000000" pitchFamily="2" charset="2"/>
              <a:buChar char="v"/>
            </a:pPr>
            <a:r>
              <a:rPr lang="en-US" dirty="0"/>
              <a:t> </a:t>
            </a:r>
            <a:r>
              <a:rPr lang="en-US" sz="2400" dirty="0">
                <a:solidFill>
                  <a:srgbClr val="C38A4D"/>
                </a:solidFill>
                <a:latin typeface="Helvetica LT Pro" panose="020B0504020202020204" pitchFamily="34" charset="0"/>
              </a:rPr>
              <a:t>BACKGROUND</a:t>
            </a:r>
          </a:p>
          <a:p>
            <a:pPr>
              <a:buFont typeface="Wingdings" panose="05000000000000000000" pitchFamily="2" charset="2"/>
              <a:buChar char="v"/>
            </a:pPr>
            <a:r>
              <a:rPr lang="en-US" sz="2400" dirty="0">
                <a:solidFill>
                  <a:srgbClr val="C38A4D"/>
                </a:solidFill>
                <a:latin typeface="Helvetica LT Pro" panose="020B0504020202020204" pitchFamily="34" charset="0"/>
              </a:rPr>
              <a:t> OBJECTIVE</a:t>
            </a:r>
            <a:endParaRPr lang="en-US" sz="4400" dirty="0">
              <a:solidFill>
                <a:srgbClr val="C38A4D"/>
              </a:solidFill>
              <a:latin typeface="Helvetica LT Pro" panose="020B0504020202020204" pitchFamily="34" charset="0"/>
            </a:endParaRPr>
          </a:p>
          <a:p>
            <a:pPr>
              <a:buFont typeface="Wingdings" panose="05000000000000000000" pitchFamily="2" charset="2"/>
              <a:buChar char="v"/>
            </a:pPr>
            <a:r>
              <a:rPr lang="en-US" sz="2400" dirty="0">
                <a:solidFill>
                  <a:srgbClr val="C38A4D"/>
                </a:solidFill>
                <a:latin typeface="Helvetica LT Pro" panose="020B0504020202020204" pitchFamily="34" charset="0"/>
              </a:rPr>
              <a:t> </a:t>
            </a:r>
            <a:r>
              <a:rPr lang="en-US" sz="4400" dirty="0">
                <a:solidFill>
                  <a:srgbClr val="C38A4D"/>
                </a:solidFill>
                <a:latin typeface="Helvetica LT Pro" panose="020B0504020202020204" pitchFamily="34" charset="0"/>
              </a:rPr>
              <a:t>METHODOLOGY</a:t>
            </a:r>
          </a:p>
          <a:p>
            <a:pPr>
              <a:buFont typeface="Wingdings" panose="05000000000000000000" pitchFamily="2" charset="2"/>
              <a:buChar char="v"/>
            </a:pPr>
            <a:r>
              <a:rPr lang="en-US" sz="2400" dirty="0">
                <a:solidFill>
                  <a:srgbClr val="C38A4D"/>
                </a:solidFill>
                <a:latin typeface="Helvetica LT Pro" panose="020B0504020202020204" pitchFamily="34" charset="0"/>
              </a:rPr>
              <a:t> ANTICIPATED RESULTS</a:t>
            </a:r>
          </a:p>
          <a:p>
            <a:pPr>
              <a:buFont typeface="Wingdings" panose="05000000000000000000" pitchFamily="2" charset="2"/>
              <a:buChar char="v"/>
            </a:pPr>
            <a:r>
              <a:rPr lang="en-US" sz="2400" dirty="0">
                <a:solidFill>
                  <a:srgbClr val="C38A4D"/>
                </a:solidFill>
                <a:latin typeface="Helvetica LT Pro" panose="020B0504020202020204" pitchFamily="34" charset="0"/>
              </a:rPr>
              <a:t> TIMELINE</a:t>
            </a:r>
          </a:p>
          <a:p>
            <a:pPr>
              <a:buFont typeface="Wingdings" panose="05000000000000000000" pitchFamily="2" charset="2"/>
              <a:buChar char="v"/>
            </a:pPr>
            <a:r>
              <a:rPr lang="en-US" sz="2400" dirty="0">
                <a:solidFill>
                  <a:srgbClr val="C38A4D"/>
                </a:solidFill>
                <a:latin typeface="Helvetica LT Pro" panose="020B0504020202020204" pitchFamily="34" charset="0"/>
              </a:rPr>
              <a:t> CONFERENCE</a:t>
            </a:r>
          </a:p>
          <a:p>
            <a:pPr>
              <a:buFont typeface="Wingdings" panose="05000000000000000000" pitchFamily="2" charset="2"/>
              <a:buChar char="v"/>
            </a:pPr>
            <a:r>
              <a:rPr lang="en-US" sz="2400" dirty="0">
                <a:solidFill>
                  <a:srgbClr val="C38A4D"/>
                </a:solidFill>
                <a:latin typeface="Helvetica LT Pro" panose="020B0504020202020204" pitchFamily="34" charset="0"/>
              </a:rPr>
              <a:t> REFERENCES</a:t>
            </a:r>
          </a:p>
        </p:txBody>
      </p: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OUTLINE</a:t>
            </a:r>
          </a:p>
        </p:txBody>
      </p:sp>
    </p:spTree>
    <p:extLst>
      <p:ext uri="{BB962C8B-B14F-4D97-AF65-F5344CB8AC3E}">
        <p14:creationId xmlns:p14="http://schemas.microsoft.com/office/powerpoint/2010/main" val="194478221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F55F1-8C04-4455-931B-C655E364BAB0}"/>
              </a:ext>
            </a:extLst>
          </p:cNvPr>
          <p:cNvSpPr>
            <a:spLocks noGrp="1"/>
          </p:cNvSpPr>
          <p:nvPr>
            <p:ph idx="1"/>
          </p:nvPr>
        </p:nvSpPr>
        <p:spPr>
          <a:xfrm>
            <a:off x="4515249" y="977241"/>
            <a:ext cx="6818427" cy="4697406"/>
          </a:xfrm>
        </p:spPr>
        <p:txBody>
          <a:bodyPr anchor="t">
            <a:normAutofit fontScale="32500" lnSpcReduction="20000"/>
          </a:bodyPr>
          <a:lstStyle/>
          <a:p>
            <a:pPr marL="0" indent="0">
              <a:buNone/>
            </a:pPr>
            <a:endParaRPr lang="en-US" sz="11200" dirty="0">
              <a:solidFill>
                <a:srgbClr val="C38A4D"/>
              </a:solidFill>
              <a:latin typeface="Helvetica LT Pro" panose="020B0504020202020204" pitchFamily="34" charset="0"/>
            </a:endParaRPr>
          </a:p>
          <a:p>
            <a:pPr>
              <a:buFont typeface="Wingdings" panose="05000000000000000000" pitchFamily="2" charset="2"/>
              <a:buChar char="§"/>
            </a:pPr>
            <a:r>
              <a:rPr lang="en-US" sz="7200" dirty="0">
                <a:solidFill>
                  <a:srgbClr val="C38A4D"/>
                </a:solidFill>
                <a:latin typeface="Helvetica LT Pro" panose="020B0504020202020204" pitchFamily="34" charset="0"/>
              </a:rPr>
              <a:t> </a:t>
            </a:r>
            <a:r>
              <a:rPr lang="en-US" sz="9600" dirty="0">
                <a:solidFill>
                  <a:srgbClr val="C38A4D"/>
                </a:solidFill>
                <a:latin typeface="Helvetica LT Pro" panose="020B0504020202020204" pitchFamily="34" charset="0"/>
              </a:rPr>
              <a:t> General Computer Hardware</a:t>
            </a:r>
          </a:p>
          <a:p>
            <a:pPr>
              <a:buFont typeface="Wingdings" panose="05000000000000000000" pitchFamily="2" charset="2"/>
              <a:buChar char="§"/>
            </a:pPr>
            <a:r>
              <a:rPr lang="en-US" sz="9600" dirty="0">
                <a:solidFill>
                  <a:srgbClr val="C38A4D"/>
                </a:solidFill>
                <a:latin typeface="Helvetica LT Pro" panose="020B0504020202020204" pitchFamily="34" charset="0"/>
              </a:rPr>
              <a:t>  Project Management - GitHub</a:t>
            </a:r>
          </a:p>
          <a:p>
            <a:pPr>
              <a:buFont typeface="Wingdings" panose="05000000000000000000" pitchFamily="2" charset="2"/>
              <a:buChar char="§"/>
            </a:pPr>
            <a:r>
              <a:rPr lang="en-US" sz="9600" dirty="0">
                <a:solidFill>
                  <a:srgbClr val="C38A4D"/>
                </a:solidFill>
                <a:latin typeface="Helvetica LT Pro" panose="020B0504020202020204" pitchFamily="34" charset="0"/>
              </a:rPr>
              <a:t>  Project Plan - Information Product Description (IPD)</a:t>
            </a:r>
          </a:p>
          <a:p>
            <a:pPr>
              <a:buFont typeface="Wingdings" panose="05000000000000000000" pitchFamily="2" charset="2"/>
              <a:buChar char="§"/>
            </a:pPr>
            <a:r>
              <a:rPr lang="en-US" sz="9600" dirty="0">
                <a:solidFill>
                  <a:srgbClr val="C38A4D"/>
                </a:solidFill>
                <a:latin typeface="Helvetica LT Pro" panose="020B0504020202020204" pitchFamily="34" charset="0"/>
              </a:rPr>
              <a:t>  System Requirements - Master Input Data List (MIDL) </a:t>
            </a:r>
          </a:p>
          <a:p>
            <a:pPr>
              <a:buFont typeface="Wingdings" panose="05000000000000000000" pitchFamily="2" charset="2"/>
              <a:buChar char="§"/>
            </a:pPr>
            <a:r>
              <a:rPr lang="en-US" sz="9600" dirty="0">
                <a:solidFill>
                  <a:srgbClr val="C38A4D"/>
                </a:solidFill>
                <a:latin typeface="Helvetica LT Pro" panose="020B0504020202020204" pitchFamily="34" charset="0"/>
              </a:rPr>
              <a:t>  App Design – UML</a:t>
            </a:r>
          </a:p>
          <a:p>
            <a:pPr>
              <a:buFont typeface="Wingdings" panose="05000000000000000000" pitchFamily="2" charset="2"/>
              <a:buChar char="§"/>
            </a:pPr>
            <a:r>
              <a:rPr lang="en-US" sz="9600" dirty="0">
                <a:solidFill>
                  <a:srgbClr val="C38A4D"/>
                </a:solidFill>
                <a:latin typeface="Helvetica LT Pro" panose="020B0504020202020204" pitchFamily="34" charset="0"/>
              </a:rPr>
              <a:t>  Use the Cloud for data storage</a:t>
            </a:r>
          </a:p>
          <a:p>
            <a:pPr marL="0" indent="0">
              <a:buNone/>
            </a:pPr>
            <a:endParaRPr lang="en-US" sz="9600" dirty="0">
              <a:solidFill>
                <a:srgbClr val="C38A4D"/>
              </a:solidFill>
              <a:latin typeface="Helvetica LT Pro" panose="020B0504020202020204" pitchFamily="34" charset="0"/>
            </a:endParaRPr>
          </a:p>
          <a:p>
            <a:pPr>
              <a:buFont typeface="Wingdings" panose="05000000000000000000" pitchFamily="2" charset="2"/>
              <a:buChar char="§"/>
            </a:pPr>
            <a:endParaRPr lang="en-US" sz="7200" dirty="0">
              <a:solidFill>
                <a:srgbClr val="C38A4D"/>
              </a:solidFill>
              <a:latin typeface="Helvetica LT Pro" panose="020B0504020202020204" pitchFamily="34" charset="0"/>
            </a:endParaRPr>
          </a:p>
          <a:p>
            <a:pPr>
              <a:buFont typeface="Wingdings" panose="05000000000000000000" pitchFamily="2" charset="2"/>
              <a:buChar char="§"/>
            </a:pPr>
            <a:endParaRPr lang="en-US" sz="3600" dirty="0">
              <a:solidFill>
                <a:srgbClr val="C38A4D"/>
              </a:solidFill>
              <a:latin typeface="Helvetica LT Pro" panose="020B0504020202020204" pitchFamily="34" charset="0"/>
            </a:endParaRPr>
          </a:p>
          <a:p>
            <a:pPr>
              <a:buFont typeface="Wingdings" panose="05000000000000000000" pitchFamily="2" charset="2"/>
              <a:buChar char="§"/>
            </a:pPr>
            <a:endParaRPr lang="en-US" sz="3600" dirty="0">
              <a:solidFill>
                <a:srgbClr val="C38A4D"/>
              </a:solidFill>
              <a:latin typeface="Helvetica LT Pro" panose="020B0504020202020204" pitchFamily="34" charset="0"/>
            </a:endParaRPr>
          </a:p>
          <a:p>
            <a:pPr>
              <a:buFont typeface="Wingdings" panose="05000000000000000000" pitchFamily="2" charset="2"/>
              <a:buChar char="§"/>
            </a:pPr>
            <a:endParaRPr lang="en-US" sz="3600" dirty="0">
              <a:solidFill>
                <a:srgbClr val="C38A4D"/>
              </a:solidFill>
              <a:latin typeface="Helvetica LT Pro" panose="020B0504020202020204" pitchFamily="34" charset="0"/>
            </a:endParaRPr>
          </a:p>
          <a:p>
            <a:pPr marL="0" indent="0">
              <a:buNone/>
            </a:pPr>
            <a:endParaRPr lang="en-US" sz="3600" dirty="0"/>
          </a:p>
          <a:p>
            <a:endParaRPr lang="en-US" dirty="0"/>
          </a:p>
        </p:txBody>
      </p:sp>
      <p:sp>
        <p:nvSpPr>
          <p:cNvPr id="6" name="Title 3">
            <a:extLst>
              <a:ext uri="{FF2B5EF4-FFF2-40B4-BE49-F238E27FC236}">
                <a16:creationId xmlns:a16="http://schemas.microsoft.com/office/drawing/2014/main" id="{0D4F27EC-8082-4CA6-921D-73184FD9662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GENERAL</a:t>
            </a:r>
          </a:p>
          <a:p>
            <a:pPr algn="ctr"/>
            <a:r>
              <a:rPr lang="en-US" sz="2400" dirty="0">
                <a:latin typeface="Helvetica LT Pro" panose="020B0504020202020204" pitchFamily="34" charset="0"/>
              </a:rPr>
              <a:t>PROJECT</a:t>
            </a:r>
          </a:p>
          <a:p>
            <a:pPr algn="ctr"/>
            <a:r>
              <a:rPr lang="en-US" sz="2400" dirty="0">
                <a:latin typeface="Helvetica LT Pro" panose="020B0504020202020204" pitchFamily="34" charset="0"/>
              </a:rPr>
              <a:t>TOOLS</a:t>
            </a:r>
          </a:p>
        </p:txBody>
      </p:sp>
      <p:sp>
        <p:nvSpPr>
          <p:cNvPr id="8" name="TextBox 7">
            <a:extLst>
              <a:ext uri="{FF2B5EF4-FFF2-40B4-BE49-F238E27FC236}">
                <a16:creationId xmlns:a16="http://schemas.microsoft.com/office/drawing/2014/main" id="{8A8AC138-FF22-409F-ABD2-713D1DF5DF41}"/>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261357264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F55F1-8C04-4455-931B-C655E364BAB0}"/>
              </a:ext>
            </a:extLst>
          </p:cNvPr>
          <p:cNvSpPr>
            <a:spLocks noGrp="1"/>
          </p:cNvSpPr>
          <p:nvPr>
            <p:ph idx="1"/>
          </p:nvPr>
        </p:nvSpPr>
        <p:spPr>
          <a:xfrm>
            <a:off x="4428565" y="414868"/>
            <a:ext cx="6818427" cy="5470462"/>
          </a:xfrm>
        </p:spPr>
        <p:txBody>
          <a:bodyPr anchor="ctr">
            <a:normAutofit/>
          </a:bodyPr>
          <a:lstStyle/>
          <a:p>
            <a:pPr marL="0" indent="0">
              <a:buNone/>
            </a:pPr>
            <a:endParaRPr lang="en-US" sz="3600" dirty="0"/>
          </a:p>
          <a:p>
            <a:pPr marL="0" indent="0">
              <a:buNone/>
            </a:pPr>
            <a:r>
              <a:rPr lang="en-US" sz="3200" dirty="0">
                <a:solidFill>
                  <a:srgbClr val="C38A4D"/>
                </a:solidFill>
                <a:latin typeface="Helvetica LT Pro" panose="020B0504020202020204" pitchFamily="34" charset="0"/>
              </a:rPr>
              <a:t>Data Acquisition/Storage</a:t>
            </a:r>
          </a:p>
          <a:p>
            <a:pPr marL="0" indent="0">
              <a:buNone/>
            </a:pPr>
            <a:r>
              <a:rPr lang="en-US" sz="3200" dirty="0">
                <a:solidFill>
                  <a:srgbClr val="C38A4D"/>
                </a:solidFill>
                <a:latin typeface="Helvetica LT Pro" panose="020B0504020202020204" pitchFamily="34" charset="0"/>
              </a:rPr>
              <a:t>Data Analysis</a:t>
            </a:r>
          </a:p>
          <a:p>
            <a:pPr marL="0" indent="0">
              <a:buNone/>
            </a:pPr>
            <a:r>
              <a:rPr lang="en-US" sz="3200" dirty="0">
                <a:solidFill>
                  <a:srgbClr val="C38A4D"/>
                </a:solidFill>
                <a:latin typeface="Helvetica LT Pro" panose="020B0504020202020204" pitchFamily="34" charset="0"/>
              </a:rPr>
              <a:t>Data Presentation</a:t>
            </a:r>
            <a:endParaRPr lang="en-US" sz="3200" dirty="0"/>
          </a:p>
        </p:txBody>
      </p: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THREE</a:t>
            </a:r>
          </a:p>
          <a:p>
            <a:pPr algn="ctr"/>
            <a:r>
              <a:rPr lang="en-US" sz="2400" dirty="0">
                <a:latin typeface="Helvetica LT Pro" panose="020B0504020202020204" pitchFamily="34" charset="0"/>
              </a:rPr>
              <a:t> PHASES</a:t>
            </a:r>
          </a:p>
        </p:txBody>
      </p:sp>
      <p:sp>
        <p:nvSpPr>
          <p:cNvPr id="9" name="TextBox 8">
            <a:extLst>
              <a:ext uri="{FF2B5EF4-FFF2-40B4-BE49-F238E27FC236}">
                <a16:creationId xmlns:a16="http://schemas.microsoft.com/office/drawing/2014/main" id="{8D38E974-A9C4-490F-BA75-AD9BEBA392B0}"/>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286165745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F55F1-8C04-4455-931B-C655E364BAB0}"/>
              </a:ext>
            </a:extLst>
          </p:cNvPr>
          <p:cNvSpPr>
            <a:spLocks noGrp="1"/>
          </p:cNvSpPr>
          <p:nvPr>
            <p:ph idx="1"/>
          </p:nvPr>
        </p:nvSpPr>
        <p:spPr>
          <a:xfrm>
            <a:off x="4428565" y="643466"/>
            <a:ext cx="6818427" cy="5470462"/>
          </a:xfrm>
        </p:spPr>
        <p:txBody>
          <a:bodyPr anchor="ctr">
            <a:normAutofit/>
          </a:bodyPr>
          <a:lstStyle/>
          <a:p>
            <a:pPr marL="0" indent="0">
              <a:buNone/>
            </a:pPr>
            <a:endParaRPr lang="en-US" sz="3600" dirty="0"/>
          </a:p>
          <a:p>
            <a:pPr marL="0" indent="0">
              <a:buNone/>
            </a:pPr>
            <a:r>
              <a:rPr lang="en-US" sz="3200" dirty="0">
                <a:solidFill>
                  <a:srgbClr val="C38A4D"/>
                </a:solidFill>
                <a:latin typeface="Helvetica LT Pro" panose="020B0504020202020204" pitchFamily="34" charset="0"/>
              </a:rPr>
              <a:t>SYSTEM REQUIREMENTS</a:t>
            </a:r>
          </a:p>
          <a:p>
            <a:pPr marL="0" indent="0">
              <a:buNone/>
            </a:pPr>
            <a:r>
              <a:rPr lang="en-US" sz="3200" dirty="0">
                <a:solidFill>
                  <a:srgbClr val="C38A4D"/>
                </a:solidFill>
                <a:latin typeface="Helvetica LT Pro" panose="020B0504020202020204" pitchFamily="34" charset="0"/>
              </a:rPr>
              <a:t>PROTOTYPING</a:t>
            </a:r>
          </a:p>
          <a:p>
            <a:pPr marL="0" indent="0">
              <a:buNone/>
            </a:pPr>
            <a:r>
              <a:rPr lang="en-US" sz="3200" dirty="0">
                <a:solidFill>
                  <a:srgbClr val="C38A4D"/>
                </a:solidFill>
                <a:latin typeface="Helvetica LT Pro" panose="020B0504020202020204" pitchFamily="34" charset="0"/>
              </a:rPr>
              <a:t>IMPLEMENTATION</a:t>
            </a:r>
          </a:p>
          <a:p>
            <a:pPr marL="0" indent="0">
              <a:buNone/>
            </a:pPr>
            <a:endParaRPr lang="en-US" sz="3200" dirty="0">
              <a:solidFill>
                <a:srgbClr val="C38A4D"/>
              </a:solidFill>
              <a:latin typeface="Helvetica LT Pro" panose="020B0504020202020204" pitchFamily="34" charset="0"/>
            </a:endParaRPr>
          </a:p>
        </p:txBody>
      </p: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PHASE WORK EFFORTS</a:t>
            </a:r>
          </a:p>
        </p:txBody>
      </p:sp>
      <p:sp>
        <p:nvSpPr>
          <p:cNvPr id="10" name="TextBox 9">
            <a:extLst>
              <a:ext uri="{FF2B5EF4-FFF2-40B4-BE49-F238E27FC236}">
                <a16:creationId xmlns:a16="http://schemas.microsoft.com/office/drawing/2014/main" id="{C205BD51-26F1-4150-9584-9ADFDEA73A91}"/>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195541112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F55F1-8C04-4455-931B-C655E364BAB0}"/>
              </a:ext>
            </a:extLst>
          </p:cNvPr>
          <p:cNvSpPr>
            <a:spLocks noGrp="1"/>
          </p:cNvSpPr>
          <p:nvPr>
            <p:ph idx="1"/>
          </p:nvPr>
        </p:nvSpPr>
        <p:spPr>
          <a:xfrm>
            <a:off x="4428565" y="854474"/>
            <a:ext cx="6818427" cy="5470462"/>
          </a:xfrm>
        </p:spPr>
        <p:txBody>
          <a:bodyPr anchor="ctr">
            <a:normAutofit/>
          </a:bodyPr>
          <a:lstStyle/>
          <a:p>
            <a:pPr marL="0" indent="0">
              <a:buNone/>
            </a:pPr>
            <a:endParaRPr lang="en-US" sz="3600" dirty="0"/>
          </a:p>
          <a:p>
            <a:pPr marL="0" indent="0" algn="ctr">
              <a:buNone/>
            </a:pPr>
            <a:r>
              <a:rPr lang="en-US" sz="3200" dirty="0">
                <a:solidFill>
                  <a:srgbClr val="C38A4D"/>
                </a:solidFill>
                <a:latin typeface="Helvetica LT Pro" panose="020B0504020202020204" pitchFamily="34" charset="0"/>
              </a:rPr>
              <a:t>DATA ACQUISITION</a:t>
            </a:r>
          </a:p>
          <a:p>
            <a:pPr marL="0" indent="0" algn="ctr">
              <a:buNone/>
            </a:pPr>
            <a:r>
              <a:rPr lang="en-US" sz="3200" dirty="0">
                <a:solidFill>
                  <a:srgbClr val="C38A4D"/>
                </a:solidFill>
                <a:latin typeface="Helvetica LT Pro" panose="020B0504020202020204" pitchFamily="34" charset="0"/>
              </a:rPr>
              <a:t>AND STORAGE</a:t>
            </a:r>
          </a:p>
          <a:p>
            <a:pPr marL="0" indent="0">
              <a:buNone/>
            </a:pPr>
            <a:endParaRPr lang="en-US" sz="3200" dirty="0">
              <a:solidFill>
                <a:srgbClr val="C38A4D"/>
              </a:solidFill>
              <a:latin typeface="Helvetica LT Pro" panose="020B0504020202020204" pitchFamily="34" charset="0"/>
            </a:endParaRPr>
          </a:p>
        </p:txBody>
      </p: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PHASE </a:t>
            </a:r>
          </a:p>
          <a:p>
            <a:pPr algn="ctr"/>
            <a:r>
              <a:rPr lang="en-US" sz="2400" dirty="0">
                <a:latin typeface="Helvetica LT Pro" panose="020B0504020202020204" pitchFamily="34" charset="0"/>
              </a:rPr>
              <a:t>ONE</a:t>
            </a:r>
          </a:p>
        </p:txBody>
      </p:sp>
      <p:sp>
        <p:nvSpPr>
          <p:cNvPr id="10" name="TextBox 9">
            <a:extLst>
              <a:ext uri="{FF2B5EF4-FFF2-40B4-BE49-F238E27FC236}">
                <a16:creationId xmlns:a16="http://schemas.microsoft.com/office/drawing/2014/main" id="{261C6E68-F4AE-48C6-A5A5-7B838A059684}"/>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76430416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F55F1-8C04-4455-931B-C655E364BAB0}"/>
              </a:ext>
            </a:extLst>
          </p:cNvPr>
          <p:cNvSpPr>
            <a:spLocks noGrp="1"/>
          </p:cNvSpPr>
          <p:nvPr>
            <p:ph idx="1"/>
          </p:nvPr>
        </p:nvSpPr>
        <p:spPr>
          <a:xfrm>
            <a:off x="4428565" y="854474"/>
            <a:ext cx="6818427" cy="5470462"/>
          </a:xfrm>
        </p:spPr>
        <p:txBody>
          <a:bodyPr anchor="ctr">
            <a:normAutofit/>
          </a:bodyPr>
          <a:lstStyle/>
          <a:p>
            <a:pPr marL="0" indent="0">
              <a:buNone/>
            </a:pPr>
            <a:endParaRPr lang="en-US" sz="3600" dirty="0"/>
          </a:p>
          <a:p>
            <a:pPr marL="0" indent="0" algn="ctr">
              <a:buNone/>
            </a:pPr>
            <a:r>
              <a:rPr lang="en-US" sz="3200" dirty="0">
                <a:solidFill>
                  <a:srgbClr val="C38A4D"/>
                </a:solidFill>
                <a:latin typeface="Helvetica LT Pro" panose="020B0504020202020204" pitchFamily="34" charset="0"/>
              </a:rPr>
              <a:t>DATA ACQUISITION</a:t>
            </a:r>
          </a:p>
          <a:p>
            <a:pPr marL="0" indent="0" algn="ctr">
              <a:buNone/>
            </a:pPr>
            <a:r>
              <a:rPr lang="en-US" sz="3200" dirty="0">
                <a:solidFill>
                  <a:srgbClr val="C38A4D"/>
                </a:solidFill>
                <a:latin typeface="Helvetica LT Pro" panose="020B0504020202020204" pitchFamily="34" charset="0"/>
              </a:rPr>
              <a:t>AND STORAGE</a:t>
            </a:r>
          </a:p>
          <a:p>
            <a:pPr marL="0" indent="0">
              <a:buNone/>
            </a:pPr>
            <a:endParaRPr lang="en-US" sz="3200" dirty="0">
              <a:solidFill>
                <a:srgbClr val="C38A4D"/>
              </a:solidFill>
              <a:latin typeface="Helvetica LT Pro" panose="020B0504020202020204" pitchFamily="34" charset="0"/>
            </a:endParaRPr>
          </a:p>
        </p:txBody>
      </p: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10/19/19</a:t>
            </a:r>
          </a:p>
          <a:p>
            <a:pPr algn="ctr"/>
            <a:r>
              <a:rPr lang="en-US" sz="2400" dirty="0">
                <a:latin typeface="Helvetica LT Pro" panose="020B0504020202020204" pitchFamily="34" charset="0"/>
              </a:rPr>
              <a:t>DATA LINK</a:t>
            </a:r>
          </a:p>
        </p:txBody>
      </p:sp>
      <p:sp>
        <p:nvSpPr>
          <p:cNvPr id="10" name="Rectangle 9">
            <a:extLst>
              <a:ext uri="{FF2B5EF4-FFF2-40B4-BE49-F238E27FC236}">
                <a16:creationId xmlns:a16="http://schemas.microsoft.com/office/drawing/2014/main" id="{D2DE2115-A590-427E-B3B6-E882A6981A71}"/>
              </a:ext>
            </a:extLst>
          </p:cNvPr>
          <p:cNvSpPr/>
          <p:nvPr/>
        </p:nvSpPr>
        <p:spPr>
          <a:xfrm rot="16200000">
            <a:off x="8377563" y="3879149"/>
            <a:ext cx="3705053" cy="307777"/>
          </a:xfrm>
          <a:prstGeom prst="rect">
            <a:avLst/>
          </a:prstGeom>
        </p:spPr>
        <p:txBody>
          <a:bodyPr wrap="none">
            <a:spAutoFit/>
          </a:bodyPr>
          <a:lstStyle/>
          <a:p>
            <a:r>
              <a:rPr lang="en-US" sz="1400" dirty="0">
                <a:hlinkClick r:id="rId2"/>
              </a:rPr>
              <a:t>http://web.mta.info/developers/turnstile.html</a:t>
            </a:r>
            <a:r>
              <a:rPr lang="en-US" sz="1400" dirty="0"/>
              <a:t>   </a:t>
            </a:r>
          </a:p>
        </p:txBody>
      </p:sp>
      <p:pic>
        <p:nvPicPr>
          <p:cNvPr id="11" name="Picture 10">
            <a:extLst>
              <a:ext uri="{FF2B5EF4-FFF2-40B4-BE49-F238E27FC236}">
                <a16:creationId xmlns:a16="http://schemas.microsoft.com/office/drawing/2014/main" id="{AE69E94C-4CC4-4DF9-B093-37F3BDEE89AA}"/>
              </a:ext>
            </a:extLst>
          </p:cNvPr>
          <p:cNvPicPr>
            <a:picLocks noChangeAspect="1"/>
          </p:cNvPicPr>
          <p:nvPr/>
        </p:nvPicPr>
        <p:blipFill>
          <a:blip r:embed="rId3"/>
          <a:stretch>
            <a:fillRect/>
          </a:stretch>
        </p:blipFill>
        <p:spPr>
          <a:xfrm>
            <a:off x="5019461" y="1187947"/>
            <a:ext cx="4863483" cy="4731840"/>
          </a:xfrm>
          <a:prstGeom prst="rect">
            <a:avLst/>
          </a:prstGeom>
        </p:spPr>
      </p:pic>
      <p:sp>
        <p:nvSpPr>
          <p:cNvPr id="12" name="Oval 11">
            <a:extLst>
              <a:ext uri="{FF2B5EF4-FFF2-40B4-BE49-F238E27FC236}">
                <a16:creationId xmlns:a16="http://schemas.microsoft.com/office/drawing/2014/main" id="{CEE5ECD8-BA94-42DF-93B9-E11ED65C029F}"/>
              </a:ext>
            </a:extLst>
          </p:cNvPr>
          <p:cNvSpPr/>
          <p:nvPr/>
        </p:nvSpPr>
        <p:spPr>
          <a:xfrm>
            <a:off x="5111955" y="4629384"/>
            <a:ext cx="1384095" cy="463338"/>
          </a:xfrm>
          <a:prstGeom prst="ellipse">
            <a:avLst/>
          </a:prstGeom>
          <a:solidFill>
            <a:srgbClr val="FF0000">
              <a:alpha val="21961"/>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CCA5A90-0FFE-4F25-8FF3-24C0234FA0C5}"/>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289671131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504300E-C706-4108-8116-04B15150B70C}"/>
              </a:ext>
            </a:extLst>
          </p:cNvPr>
          <p:cNvSpPr>
            <a:spLocks noGrp="1"/>
          </p:cNvSpPr>
          <p:nvPr>
            <p:ph type="title"/>
          </p:nvPr>
        </p:nvSpPr>
        <p:spPr>
          <a:xfrm>
            <a:off x="949047" y="643466"/>
            <a:ext cx="2771273" cy="5470463"/>
          </a:xfrm>
        </p:spPr>
        <p:txBody>
          <a:bodyPr anchor="ctr">
            <a:normAutofit/>
          </a:bodyPr>
          <a:lstStyle/>
          <a:p>
            <a:pPr algn="ctr"/>
            <a:r>
              <a:rPr lang="en-US" sz="2400" dirty="0">
                <a:latin typeface="Helvetica LT Pro" panose="020B0504020202020204" pitchFamily="34" charset="0"/>
              </a:rPr>
              <a:t>OUTLINE</a:t>
            </a:r>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6F7F799-1AC4-40DA-990C-D13E917186FE}"/>
              </a:ext>
            </a:extLst>
          </p:cNvPr>
          <p:cNvSpPr>
            <a:spLocks noGrp="1"/>
          </p:cNvSpPr>
          <p:nvPr>
            <p:ph idx="1"/>
          </p:nvPr>
        </p:nvSpPr>
        <p:spPr>
          <a:xfrm>
            <a:off x="4428565" y="643466"/>
            <a:ext cx="6818427" cy="5470462"/>
          </a:xfrm>
        </p:spPr>
        <p:txBody>
          <a:bodyPr anchor="ctr">
            <a:normAutofit/>
          </a:bodyPr>
          <a:lstStyle/>
          <a:p>
            <a:pPr>
              <a:buFont typeface="Wingdings" panose="05000000000000000000" pitchFamily="2" charset="2"/>
              <a:buChar char="v"/>
            </a:pPr>
            <a:r>
              <a:rPr lang="en-US" dirty="0"/>
              <a:t> </a:t>
            </a:r>
            <a:r>
              <a:rPr lang="en-US" sz="4400" dirty="0">
                <a:solidFill>
                  <a:srgbClr val="C38A4D"/>
                </a:solidFill>
                <a:latin typeface="Helvetica LT Pro" panose="020B0504020202020204" pitchFamily="34" charset="0"/>
              </a:rPr>
              <a:t>BACKGROUND</a:t>
            </a:r>
          </a:p>
          <a:p>
            <a:pPr>
              <a:buFont typeface="Wingdings" panose="05000000000000000000" pitchFamily="2" charset="2"/>
              <a:buChar char="v"/>
            </a:pPr>
            <a:r>
              <a:rPr lang="en-US" sz="2400" dirty="0">
                <a:solidFill>
                  <a:srgbClr val="C38A4D"/>
                </a:solidFill>
                <a:latin typeface="Helvetica LT Pro" panose="020B0504020202020204" pitchFamily="34" charset="0"/>
              </a:rPr>
              <a:t> OBJECTIVE </a:t>
            </a:r>
          </a:p>
          <a:p>
            <a:pPr>
              <a:buFont typeface="Wingdings" panose="05000000000000000000" pitchFamily="2" charset="2"/>
              <a:buChar char="v"/>
            </a:pPr>
            <a:r>
              <a:rPr lang="en-US" sz="2400" dirty="0">
                <a:solidFill>
                  <a:srgbClr val="C38A4D"/>
                </a:solidFill>
                <a:latin typeface="Helvetica LT Pro" panose="020B0504020202020204" pitchFamily="34" charset="0"/>
              </a:rPr>
              <a:t> METHODOLOGY</a:t>
            </a:r>
          </a:p>
          <a:p>
            <a:pPr>
              <a:buFont typeface="Wingdings" panose="05000000000000000000" pitchFamily="2" charset="2"/>
              <a:buChar char="v"/>
            </a:pPr>
            <a:r>
              <a:rPr lang="en-US" sz="2400" dirty="0">
                <a:solidFill>
                  <a:srgbClr val="C38A4D"/>
                </a:solidFill>
                <a:latin typeface="Helvetica LT Pro" panose="020B0504020202020204" pitchFamily="34" charset="0"/>
              </a:rPr>
              <a:t> ANTICIPATED RESULTS</a:t>
            </a:r>
          </a:p>
          <a:p>
            <a:pPr>
              <a:buFont typeface="Wingdings" panose="05000000000000000000" pitchFamily="2" charset="2"/>
              <a:buChar char="v"/>
            </a:pPr>
            <a:r>
              <a:rPr lang="en-US" sz="2400" dirty="0">
                <a:solidFill>
                  <a:srgbClr val="C38A4D"/>
                </a:solidFill>
                <a:latin typeface="Helvetica LT Pro" panose="020B0504020202020204" pitchFamily="34" charset="0"/>
              </a:rPr>
              <a:t> TIMELINE</a:t>
            </a:r>
          </a:p>
          <a:p>
            <a:pPr>
              <a:buFont typeface="Wingdings" panose="05000000000000000000" pitchFamily="2" charset="2"/>
              <a:buChar char="v"/>
            </a:pPr>
            <a:r>
              <a:rPr lang="en-US" sz="2400" dirty="0">
                <a:solidFill>
                  <a:srgbClr val="C38A4D"/>
                </a:solidFill>
                <a:latin typeface="Helvetica LT Pro" panose="020B0504020202020204" pitchFamily="34" charset="0"/>
              </a:rPr>
              <a:t> CONFERENCE</a:t>
            </a:r>
          </a:p>
          <a:p>
            <a:pPr>
              <a:buFont typeface="Wingdings" panose="05000000000000000000" pitchFamily="2" charset="2"/>
              <a:buChar char="v"/>
            </a:pPr>
            <a:r>
              <a:rPr lang="en-US" sz="2400" dirty="0">
                <a:solidFill>
                  <a:srgbClr val="C38A4D"/>
                </a:solidFill>
                <a:latin typeface="Helvetica LT Pro" panose="020B0504020202020204" pitchFamily="34" charset="0"/>
              </a:rPr>
              <a:t> REFERENCES</a:t>
            </a:r>
          </a:p>
        </p:txBody>
      </p:sp>
      <p:sp>
        <p:nvSpPr>
          <p:cNvPr id="6" name="TextBox 5">
            <a:extLst>
              <a:ext uri="{FF2B5EF4-FFF2-40B4-BE49-F238E27FC236}">
                <a16:creationId xmlns:a16="http://schemas.microsoft.com/office/drawing/2014/main" id="{BD243860-5926-422A-AC61-53DE5B701A5D}"/>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Tree>
    <p:extLst>
      <p:ext uri="{BB962C8B-B14F-4D97-AF65-F5344CB8AC3E}">
        <p14:creationId xmlns:p14="http://schemas.microsoft.com/office/powerpoint/2010/main" val="244517698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DATA CHARACTERISTICS</a:t>
            </a:r>
          </a:p>
        </p:txBody>
      </p:sp>
      <p:sp>
        <p:nvSpPr>
          <p:cNvPr id="13" name="Content Placeholder 2">
            <a:extLst>
              <a:ext uri="{FF2B5EF4-FFF2-40B4-BE49-F238E27FC236}">
                <a16:creationId xmlns:a16="http://schemas.microsoft.com/office/drawing/2014/main" id="{5C586702-4B58-4393-B1BA-43CE2912DF17}"/>
              </a:ext>
            </a:extLst>
          </p:cNvPr>
          <p:cNvSpPr txBox="1">
            <a:spLocks/>
          </p:cNvSpPr>
          <p:nvPr/>
        </p:nvSpPr>
        <p:spPr>
          <a:xfrm>
            <a:off x="4428565" y="643466"/>
            <a:ext cx="6818427" cy="5470462"/>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2800" dirty="0">
              <a:solidFill>
                <a:srgbClr val="C38A4D"/>
              </a:solidFill>
              <a:latin typeface="Helvetica LT Pro" panose="020B0504020202020204" pitchFamily="34" charset="0"/>
            </a:endParaRPr>
          </a:p>
          <a:p>
            <a:pPr marL="0" indent="0">
              <a:buFont typeface="Calibri" panose="020F0502020204030204" pitchFamily="34" charset="0"/>
              <a:buNone/>
            </a:pPr>
            <a:r>
              <a:rPr lang="en-US" sz="2400" dirty="0">
                <a:solidFill>
                  <a:srgbClr val="C38A4D"/>
                </a:solidFill>
                <a:latin typeface="Helvetica LT Pro" panose="020B0504020202020204" pitchFamily="34" charset="0"/>
              </a:rPr>
              <a:t>MTA Turnstile data is in raw comma delimited format</a:t>
            </a:r>
          </a:p>
          <a:p>
            <a:pPr marL="0" indent="0">
              <a:buFont typeface="Calibri" panose="020F0502020204030204" pitchFamily="34" charset="0"/>
              <a:buNone/>
            </a:pPr>
            <a:r>
              <a:rPr lang="en-US" sz="2400" dirty="0">
                <a:solidFill>
                  <a:srgbClr val="C38A4D"/>
                </a:solidFill>
                <a:latin typeface="Helvetica LT Pro" panose="020B0504020202020204" pitchFamily="34" charset="0"/>
              </a:rPr>
              <a:t>Dataset has a header</a:t>
            </a:r>
          </a:p>
          <a:p>
            <a:pPr marL="0" indent="0">
              <a:buFont typeface="Calibri" panose="020F0502020204030204" pitchFamily="34" charset="0"/>
              <a:buNone/>
            </a:pPr>
            <a:r>
              <a:rPr lang="en-US" sz="2400" dirty="0">
                <a:solidFill>
                  <a:srgbClr val="C38A4D"/>
                </a:solidFill>
                <a:latin typeface="Helvetica LT Pro" panose="020B0504020202020204" pitchFamily="34" charset="0"/>
              </a:rPr>
              <a:t>Data file has glitches, missing data, outliers</a:t>
            </a:r>
          </a:p>
          <a:p>
            <a:pPr marL="0" indent="0">
              <a:buFont typeface="Calibri" panose="020F0502020204030204" pitchFamily="34" charset="0"/>
              <a:buNone/>
            </a:pPr>
            <a:r>
              <a:rPr lang="en-US" sz="2400" dirty="0">
                <a:solidFill>
                  <a:srgbClr val="C38A4D"/>
                </a:solidFill>
                <a:latin typeface="Helvetica LT Pro" panose="020B0504020202020204" pitchFamily="34" charset="0"/>
              </a:rPr>
              <a:t>Weekly data file large, covers all subway lines in New York</a:t>
            </a:r>
          </a:p>
          <a:p>
            <a:pPr marL="0" indent="0">
              <a:buFont typeface="Calibri" panose="020F0502020204030204" pitchFamily="34" charset="0"/>
              <a:buNone/>
            </a:pPr>
            <a:r>
              <a:rPr lang="en-US" sz="2400" dirty="0">
                <a:solidFill>
                  <a:srgbClr val="C38A4D"/>
                </a:solidFill>
                <a:latin typeface="Helvetica LT Pro" panose="020B0504020202020204" pitchFamily="34" charset="0"/>
              </a:rPr>
              <a:t>Entry/exit field manipulation difficult</a:t>
            </a:r>
            <a:endParaRPr lang="en-US" sz="2400" dirty="0">
              <a:latin typeface="Helvetica LT Pro" panose="020B0504020202020204" pitchFamily="34" charset="0"/>
            </a:endParaRPr>
          </a:p>
          <a:p>
            <a:endParaRPr lang="en-US" dirty="0"/>
          </a:p>
        </p:txBody>
      </p:sp>
      <p:sp>
        <p:nvSpPr>
          <p:cNvPr id="14" name="TextBox 13">
            <a:extLst>
              <a:ext uri="{FF2B5EF4-FFF2-40B4-BE49-F238E27FC236}">
                <a16:creationId xmlns:a16="http://schemas.microsoft.com/office/drawing/2014/main" id="{DE71757E-72B1-49F9-94DB-A6B43D8C29E0}"/>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318344977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10/19/19</a:t>
            </a:r>
          </a:p>
          <a:p>
            <a:pPr algn="ctr"/>
            <a:r>
              <a:rPr lang="en-US" sz="2400" dirty="0">
                <a:latin typeface="Helvetica LT Pro" panose="020B0504020202020204" pitchFamily="34" charset="0"/>
              </a:rPr>
              <a:t>DATA</a:t>
            </a:r>
          </a:p>
          <a:p>
            <a:pPr algn="ctr"/>
            <a:r>
              <a:rPr lang="en-US" sz="2400" dirty="0">
                <a:latin typeface="Helvetica LT Pro" panose="020B0504020202020204" pitchFamily="34" charset="0"/>
              </a:rPr>
              <a:t>TEXT FILE</a:t>
            </a:r>
          </a:p>
        </p:txBody>
      </p:sp>
      <p:sp>
        <p:nvSpPr>
          <p:cNvPr id="10" name="Rectangle 9">
            <a:extLst>
              <a:ext uri="{FF2B5EF4-FFF2-40B4-BE49-F238E27FC236}">
                <a16:creationId xmlns:a16="http://schemas.microsoft.com/office/drawing/2014/main" id="{D2DE2115-A590-427E-B3B6-E882A6981A71}"/>
              </a:ext>
            </a:extLst>
          </p:cNvPr>
          <p:cNvSpPr/>
          <p:nvPr/>
        </p:nvSpPr>
        <p:spPr>
          <a:xfrm>
            <a:off x="5473785" y="5830487"/>
            <a:ext cx="4750468" cy="276999"/>
          </a:xfrm>
          <a:prstGeom prst="rect">
            <a:avLst/>
          </a:prstGeom>
        </p:spPr>
        <p:txBody>
          <a:bodyPr wrap="none">
            <a:spAutoFit/>
          </a:bodyPr>
          <a:lstStyle/>
          <a:p>
            <a:r>
              <a:rPr lang="en-US" sz="1200" dirty="0">
                <a:hlinkClick r:id="rId2"/>
              </a:rPr>
              <a:t>http://web.mta.info/developers/data/nyct/turnstile/turnstile_191019.txt</a:t>
            </a:r>
            <a:r>
              <a:rPr lang="en-US" sz="1200" dirty="0"/>
              <a:t> </a:t>
            </a:r>
          </a:p>
        </p:txBody>
      </p:sp>
      <p:pic>
        <p:nvPicPr>
          <p:cNvPr id="5" name="Picture 4">
            <a:extLst>
              <a:ext uri="{FF2B5EF4-FFF2-40B4-BE49-F238E27FC236}">
                <a16:creationId xmlns:a16="http://schemas.microsoft.com/office/drawing/2014/main" id="{3989A0B5-0FC5-4EA3-B154-7DCA67488236}"/>
              </a:ext>
            </a:extLst>
          </p:cNvPr>
          <p:cNvPicPr>
            <a:picLocks noChangeAspect="1"/>
          </p:cNvPicPr>
          <p:nvPr/>
        </p:nvPicPr>
        <p:blipFill>
          <a:blip r:embed="rId3"/>
          <a:stretch>
            <a:fillRect/>
          </a:stretch>
        </p:blipFill>
        <p:spPr>
          <a:xfrm>
            <a:off x="4481318" y="1823379"/>
            <a:ext cx="5611817" cy="4007108"/>
          </a:xfrm>
          <a:prstGeom prst="rect">
            <a:avLst/>
          </a:prstGeom>
        </p:spPr>
      </p:pic>
      <p:sp>
        <p:nvSpPr>
          <p:cNvPr id="12" name="Oval 11">
            <a:extLst>
              <a:ext uri="{FF2B5EF4-FFF2-40B4-BE49-F238E27FC236}">
                <a16:creationId xmlns:a16="http://schemas.microsoft.com/office/drawing/2014/main" id="{CEE5ECD8-BA94-42DF-93B9-E11ED65C029F}"/>
              </a:ext>
            </a:extLst>
          </p:cNvPr>
          <p:cNvSpPr/>
          <p:nvPr/>
        </p:nvSpPr>
        <p:spPr>
          <a:xfrm>
            <a:off x="9720807" y="1942253"/>
            <a:ext cx="594768" cy="315172"/>
          </a:xfrm>
          <a:prstGeom prst="ellipse">
            <a:avLst/>
          </a:prstGeom>
          <a:solidFill>
            <a:srgbClr val="FF0000">
              <a:alpha val="21961"/>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3D05893-A9E3-427D-BE1F-31803B5ED9BC}"/>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399331696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LOADING DATA INTO PYTHON PANDAS DATAFRAME</a:t>
            </a:r>
          </a:p>
        </p:txBody>
      </p:sp>
      <p:sp>
        <p:nvSpPr>
          <p:cNvPr id="2" name="Rectangle 1">
            <a:extLst>
              <a:ext uri="{FF2B5EF4-FFF2-40B4-BE49-F238E27FC236}">
                <a16:creationId xmlns:a16="http://schemas.microsoft.com/office/drawing/2014/main" id="{D272656B-488A-4353-836E-D0C5F4259C92}"/>
              </a:ext>
            </a:extLst>
          </p:cNvPr>
          <p:cNvSpPr/>
          <p:nvPr/>
        </p:nvSpPr>
        <p:spPr>
          <a:xfrm>
            <a:off x="4533900" y="565283"/>
            <a:ext cx="6096000" cy="3693319"/>
          </a:xfrm>
          <a:prstGeom prst="rect">
            <a:avLst/>
          </a:prstGeom>
        </p:spPr>
        <p:txBody>
          <a:bodyPr>
            <a:spAutoFit/>
          </a:bodyPr>
          <a:lstStyle/>
          <a:p>
            <a:r>
              <a:rPr lang="en-US" dirty="0">
                <a:solidFill>
                  <a:srgbClr val="C38A4D"/>
                </a:solidFill>
                <a:latin typeface="Helvetica LT Pro" panose="020B0504020202020204" pitchFamily="34" charset="0"/>
              </a:rPr>
              <a:t># Import package</a:t>
            </a:r>
          </a:p>
          <a:p>
            <a:r>
              <a:rPr lang="en-US" dirty="0">
                <a:solidFill>
                  <a:srgbClr val="C38A4D"/>
                </a:solidFill>
                <a:latin typeface="Helvetica LT Pro" panose="020B0504020202020204" pitchFamily="34" charset="0"/>
              </a:rPr>
              <a:t>import pandas as pd</a:t>
            </a:r>
          </a:p>
          <a:p>
            <a:endParaRPr lang="en-US" dirty="0">
              <a:solidFill>
                <a:srgbClr val="C38A4D"/>
              </a:solidFill>
              <a:latin typeface="Helvetica LT Pro" panose="020B0504020202020204" pitchFamily="34" charset="0"/>
            </a:endParaRPr>
          </a:p>
          <a:p>
            <a:r>
              <a:rPr lang="en-US" dirty="0">
                <a:solidFill>
                  <a:srgbClr val="C38A4D"/>
                </a:solidFill>
                <a:latin typeface="Helvetica LT Pro" panose="020B0504020202020204" pitchFamily="34" charset="0"/>
              </a:rPr>
              <a:t># Assign </a:t>
            </a:r>
            <a:r>
              <a:rPr lang="en-US" dirty="0" err="1">
                <a:solidFill>
                  <a:srgbClr val="C38A4D"/>
                </a:solidFill>
                <a:latin typeface="Helvetica LT Pro" panose="020B0504020202020204" pitchFamily="34" charset="0"/>
              </a:rPr>
              <a:t>url</a:t>
            </a:r>
            <a:r>
              <a:rPr lang="en-US" dirty="0">
                <a:solidFill>
                  <a:srgbClr val="C38A4D"/>
                </a:solidFill>
                <a:latin typeface="Helvetica LT Pro" panose="020B0504020202020204" pitchFamily="34" charset="0"/>
              </a:rPr>
              <a:t> of file: </a:t>
            </a:r>
            <a:r>
              <a:rPr lang="en-US" dirty="0" err="1">
                <a:solidFill>
                  <a:srgbClr val="C38A4D"/>
                </a:solidFill>
                <a:latin typeface="Helvetica LT Pro" panose="020B0504020202020204" pitchFamily="34" charset="0"/>
              </a:rPr>
              <a:t>url</a:t>
            </a:r>
            <a:endParaRPr lang="en-US" dirty="0">
              <a:solidFill>
                <a:srgbClr val="C38A4D"/>
              </a:solidFill>
              <a:latin typeface="Helvetica LT Pro" panose="020B0504020202020204" pitchFamily="34" charset="0"/>
            </a:endParaRPr>
          </a:p>
          <a:p>
            <a:r>
              <a:rPr lang="en-US" dirty="0" err="1">
                <a:solidFill>
                  <a:srgbClr val="C38A4D"/>
                </a:solidFill>
                <a:latin typeface="Helvetica LT Pro" panose="020B0504020202020204" pitchFamily="34" charset="0"/>
              </a:rPr>
              <a:t>url</a:t>
            </a:r>
            <a:r>
              <a:rPr lang="en-US" dirty="0">
                <a:solidFill>
                  <a:srgbClr val="C38A4D"/>
                </a:solidFill>
                <a:latin typeface="Helvetica LT Pro" panose="020B0504020202020204" pitchFamily="34" charset="0"/>
              </a:rPr>
              <a:t> = 'http://web.mta.info/developers/data/</a:t>
            </a:r>
            <a:r>
              <a:rPr lang="en-US" dirty="0" err="1">
                <a:solidFill>
                  <a:srgbClr val="C38A4D"/>
                </a:solidFill>
                <a:latin typeface="Helvetica LT Pro" panose="020B0504020202020204" pitchFamily="34" charset="0"/>
              </a:rPr>
              <a:t>nyct</a:t>
            </a:r>
            <a:r>
              <a:rPr lang="en-US" dirty="0">
                <a:solidFill>
                  <a:srgbClr val="C38A4D"/>
                </a:solidFill>
                <a:latin typeface="Helvetica LT Pro" panose="020B0504020202020204" pitchFamily="34" charset="0"/>
              </a:rPr>
              <a:t>/turnstile/turnstile_191019.txt'</a:t>
            </a:r>
          </a:p>
          <a:p>
            <a:endParaRPr lang="en-US" dirty="0">
              <a:solidFill>
                <a:srgbClr val="C38A4D"/>
              </a:solidFill>
              <a:latin typeface="Helvetica LT Pro" panose="020B0504020202020204" pitchFamily="34" charset="0"/>
            </a:endParaRPr>
          </a:p>
          <a:p>
            <a:r>
              <a:rPr lang="en-US" dirty="0">
                <a:solidFill>
                  <a:srgbClr val="C38A4D"/>
                </a:solidFill>
                <a:latin typeface="Helvetica LT Pro" panose="020B0504020202020204" pitchFamily="34" charset="0"/>
              </a:rPr>
              <a:t># Read file into a </a:t>
            </a:r>
            <a:r>
              <a:rPr lang="en-US" dirty="0" err="1">
                <a:solidFill>
                  <a:srgbClr val="C38A4D"/>
                </a:solidFill>
                <a:latin typeface="Helvetica LT Pro" panose="020B0504020202020204" pitchFamily="34" charset="0"/>
              </a:rPr>
              <a:t>DataFrame</a:t>
            </a:r>
            <a:r>
              <a:rPr lang="en-US" dirty="0">
                <a:solidFill>
                  <a:srgbClr val="C38A4D"/>
                </a:solidFill>
                <a:latin typeface="Helvetica LT Pro" panose="020B0504020202020204" pitchFamily="34" charset="0"/>
              </a:rPr>
              <a:t>: df</a:t>
            </a:r>
          </a:p>
          <a:p>
            <a:r>
              <a:rPr lang="en-US" dirty="0">
                <a:solidFill>
                  <a:srgbClr val="C38A4D"/>
                </a:solidFill>
                <a:latin typeface="Helvetica LT Pro" panose="020B0504020202020204" pitchFamily="34" charset="0"/>
              </a:rPr>
              <a:t>df = </a:t>
            </a:r>
            <a:r>
              <a:rPr lang="en-US" dirty="0" err="1">
                <a:solidFill>
                  <a:srgbClr val="C38A4D"/>
                </a:solidFill>
                <a:latin typeface="Helvetica LT Pro" panose="020B0504020202020204" pitchFamily="34" charset="0"/>
              </a:rPr>
              <a:t>pd.read_csv</a:t>
            </a:r>
            <a:r>
              <a:rPr lang="en-US" dirty="0">
                <a:solidFill>
                  <a:srgbClr val="C38A4D"/>
                </a:solidFill>
                <a:latin typeface="Helvetica LT Pro" panose="020B0504020202020204" pitchFamily="34" charset="0"/>
              </a:rPr>
              <a:t>(</a:t>
            </a:r>
            <a:r>
              <a:rPr lang="en-US" dirty="0" err="1">
                <a:solidFill>
                  <a:srgbClr val="C38A4D"/>
                </a:solidFill>
                <a:latin typeface="Helvetica LT Pro" panose="020B0504020202020204" pitchFamily="34" charset="0"/>
              </a:rPr>
              <a:t>url</a:t>
            </a:r>
            <a:r>
              <a:rPr lang="en-US" dirty="0">
                <a:solidFill>
                  <a:srgbClr val="C38A4D"/>
                </a:solidFill>
                <a:latin typeface="Helvetica LT Pro" panose="020B0504020202020204" pitchFamily="34" charset="0"/>
              </a:rPr>
              <a:t>, </a:t>
            </a:r>
            <a:r>
              <a:rPr lang="en-US" dirty="0" err="1">
                <a:solidFill>
                  <a:srgbClr val="C38A4D"/>
                </a:solidFill>
                <a:latin typeface="Helvetica LT Pro" panose="020B0504020202020204" pitchFamily="34" charset="0"/>
              </a:rPr>
              <a:t>sep</a:t>
            </a:r>
            <a:r>
              <a:rPr lang="en-US" dirty="0">
                <a:solidFill>
                  <a:srgbClr val="C38A4D"/>
                </a:solidFill>
                <a:latin typeface="Helvetica LT Pro" panose="020B0504020202020204" pitchFamily="34" charset="0"/>
              </a:rPr>
              <a:t> = ',')</a:t>
            </a:r>
          </a:p>
          <a:p>
            <a:endParaRPr lang="en-US" dirty="0">
              <a:solidFill>
                <a:srgbClr val="C38A4D"/>
              </a:solidFill>
              <a:latin typeface="Helvetica LT Pro" panose="020B0504020202020204" pitchFamily="34" charset="0"/>
            </a:endParaRPr>
          </a:p>
          <a:p>
            <a:r>
              <a:rPr lang="en-US" dirty="0">
                <a:solidFill>
                  <a:srgbClr val="C38A4D"/>
                </a:solidFill>
                <a:latin typeface="Helvetica LT Pro" panose="020B0504020202020204" pitchFamily="34" charset="0"/>
              </a:rPr>
              <a:t># Print the shape of the </a:t>
            </a:r>
            <a:r>
              <a:rPr lang="en-US" dirty="0" err="1">
                <a:solidFill>
                  <a:srgbClr val="C38A4D"/>
                </a:solidFill>
                <a:latin typeface="Helvetica LT Pro" panose="020B0504020202020204" pitchFamily="34" charset="0"/>
              </a:rPr>
              <a:t>DataFrame</a:t>
            </a:r>
            <a:endParaRPr lang="en-US" dirty="0">
              <a:solidFill>
                <a:srgbClr val="C38A4D"/>
              </a:solidFill>
              <a:latin typeface="Helvetica LT Pro" panose="020B0504020202020204" pitchFamily="34" charset="0"/>
            </a:endParaRPr>
          </a:p>
          <a:p>
            <a:r>
              <a:rPr lang="en-US" dirty="0">
                <a:solidFill>
                  <a:srgbClr val="C38A4D"/>
                </a:solidFill>
                <a:latin typeface="Helvetica LT Pro" panose="020B0504020202020204" pitchFamily="34" charset="0"/>
              </a:rPr>
              <a:t>print(</a:t>
            </a:r>
            <a:r>
              <a:rPr lang="en-US" dirty="0" err="1">
                <a:solidFill>
                  <a:srgbClr val="C38A4D"/>
                </a:solidFill>
                <a:latin typeface="Helvetica LT Pro" panose="020B0504020202020204" pitchFamily="34" charset="0"/>
              </a:rPr>
              <a:t>df.shape</a:t>
            </a:r>
            <a:r>
              <a:rPr lang="en-US" dirty="0">
                <a:solidFill>
                  <a:srgbClr val="C38A4D"/>
                </a:solidFill>
                <a:latin typeface="Helvetica LT Pro" panose="020B0504020202020204" pitchFamily="34" charset="0"/>
              </a:rPr>
              <a:t>)</a:t>
            </a:r>
          </a:p>
        </p:txBody>
      </p:sp>
      <p:pic>
        <p:nvPicPr>
          <p:cNvPr id="4" name="Picture 3">
            <a:extLst>
              <a:ext uri="{FF2B5EF4-FFF2-40B4-BE49-F238E27FC236}">
                <a16:creationId xmlns:a16="http://schemas.microsoft.com/office/drawing/2014/main" id="{894816AC-1531-4E87-8D7C-790F7198DCA7}"/>
              </a:ext>
            </a:extLst>
          </p:cNvPr>
          <p:cNvPicPr>
            <a:picLocks noChangeAspect="1"/>
          </p:cNvPicPr>
          <p:nvPr/>
        </p:nvPicPr>
        <p:blipFill>
          <a:blip r:embed="rId2"/>
          <a:stretch>
            <a:fillRect/>
          </a:stretch>
        </p:blipFill>
        <p:spPr>
          <a:xfrm>
            <a:off x="5569352" y="4461934"/>
            <a:ext cx="6229350" cy="1238250"/>
          </a:xfrm>
          <a:prstGeom prst="rect">
            <a:avLst/>
          </a:prstGeom>
        </p:spPr>
      </p:pic>
      <p:sp>
        <p:nvSpPr>
          <p:cNvPr id="6" name="Arrow: Curved Right 5">
            <a:extLst>
              <a:ext uri="{FF2B5EF4-FFF2-40B4-BE49-F238E27FC236}">
                <a16:creationId xmlns:a16="http://schemas.microsoft.com/office/drawing/2014/main" id="{F56F2563-E1E3-4BC5-966A-CD2BA51DC92B}"/>
              </a:ext>
            </a:extLst>
          </p:cNvPr>
          <p:cNvSpPr/>
          <p:nvPr/>
        </p:nvSpPr>
        <p:spPr>
          <a:xfrm>
            <a:off x="4954790" y="5270633"/>
            <a:ext cx="514350" cy="12382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E0548095-EF84-4EA2-A3A6-3714CB8CB1EC}"/>
              </a:ext>
            </a:extLst>
          </p:cNvPr>
          <p:cNvSpPr txBox="1"/>
          <p:nvPr/>
        </p:nvSpPr>
        <p:spPr>
          <a:xfrm>
            <a:off x="5553711" y="6266329"/>
            <a:ext cx="6002412" cy="369332"/>
          </a:xfrm>
          <a:prstGeom prst="rect">
            <a:avLst/>
          </a:prstGeom>
          <a:noFill/>
        </p:spPr>
        <p:txBody>
          <a:bodyPr wrap="none" rtlCol="0">
            <a:spAutoFit/>
          </a:bodyPr>
          <a:lstStyle/>
          <a:p>
            <a:r>
              <a:rPr lang="en-US" dirty="0">
                <a:solidFill>
                  <a:srgbClr val="C38A4D"/>
                </a:solidFill>
                <a:latin typeface="Helvetica LT Pro" panose="020B0504020202020204" pitchFamily="34" charset="0"/>
              </a:rPr>
              <a:t>For the 10/19/19 data feed: 206819 records, 11 attributes</a:t>
            </a:r>
          </a:p>
        </p:txBody>
      </p:sp>
      <p:sp>
        <p:nvSpPr>
          <p:cNvPr id="15" name="TextBox 14">
            <a:extLst>
              <a:ext uri="{FF2B5EF4-FFF2-40B4-BE49-F238E27FC236}">
                <a16:creationId xmlns:a16="http://schemas.microsoft.com/office/drawing/2014/main" id="{291F2E03-3CDD-471C-B854-D341F9BB3711}"/>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128320582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ATTRIBUTES</a:t>
            </a:r>
          </a:p>
        </p:txBody>
      </p:sp>
      <p:sp>
        <p:nvSpPr>
          <p:cNvPr id="12" name="Content Placeholder 2">
            <a:extLst>
              <a:ext uri="{FF2B5EF4-FFF2-40B4-BE49-F238E27FC236}">
                <a16:creationId xmlns:a16="http://schemas.microsoft.com/office/drawing/2014/main" id="{683B6CFF-7BBB-435C-B785-4DE004AF14C9}"/>
              </a:ext>
            </a:extLst>
          </p:cNvPr>
          <p:cNvSpPr>
            <a:spLocks noGrp="1"/>
          </p:cNvSpPr>
          <p:nvPr>
            <p:ph idx="1"/>
          </p:nvPr>
        </p:nvSpPr>
        <p:spPr>
          <a:xfrm>
            <a:off x="4428565" y="643466"/>
            <a:ext cx="7391958" cy="5470462"/>
          </a:xfrm>
        </p:spPr>
        <p:txBody>
          <a:bodyPr anchor="ctr">
            <a:normAutofit fontScale="70000" lnSpcReduction="20000"/>
          </a:bodyPr>
          <a:lstStyle/>
          <a:p>
            <a:pPr marL="0" indent="0">
              <a:buNone/>
            </a:pPr>
            <a:endParaRPr lang="en-US" sz="3600" dirty="0">
              <a:solidFill>
                <a:srgbClr val="C38A4D"/>
              </a:solidFill>
              <a:latin typeface="Helvetica LT Pro" panose="020B0504020202020204" pitchFamily="34" charset="0"/>
            </a:endParaRPr>
          </a:p>
          <a:p>
            <a:pPr marL="715518" lvl="1" indent="-514350">
              <a:buFont typeface="+mj-lt"/>
              <a:buAutoNum type="arabicPeriod"/>
            </a:pPr>
            <a:r>
              <a:rPr lang="en-US" sz="3400" dirty="0">
                <a:solidFill>
                  <a:srgbClr val="C38A4D"/>
                </a:solidFill>
                <a:latin typeface="Helvetica LT Pro" panose="020B0504020202020204" pitchFamily="34" charset="0"/>
              </a:rPr>
              <a:t>C/A == Control Area (i.e. A002)</a:t>
            </a:r>
          </a:p>
          <a:p>
            <a:pPr marL="715518" lvl="1" indent="-514350">
              <a:buFont typeface="+mj-lt"/>
              <a:buAutoNum type="arabicPeriod"/>
            </a:pPr>
            <a:r>
              <a:rPr lang="en-US" sz="3400" dirty="0">
                <a:solidFill>
                  <a:srgbClr val="C38A4D"/>
                </a:solidFill>
                <a:latin typeface="Helvetica LT Pro" panose="020B0504020202020204" pitchFamily="34" charset="0"/>
              </a:rPr>
              <a:t> Unit == Unit # within Station (i.e. R051)</a:t>
            </a:r>
          </a:p>
          <a:p>
            <a:pPr marL="715518" lvl="1" indent="-514350">
              <a:buFont typeface="+mj-lt"/>
              <a:buAutoNum type="arabicPeriod"/>
            </a:pPr>
            <a:r>
              <a:rPr lang="en-US" sz="3400" dirty="0">
                <a:solidFill>
                  <a:srgbClr val="C38A4D"/>
                </a:solidFill>
                <a:latin typeface="Helvetica LT Pro" panose="020B0504020202020204" pitchFamily="34" charset="0"/>
              </a:rPr>
              <a:t> SCP == Specific address of device (02-00-00)</a:t>
            </a:r>
          </a:p>
          <a:p>
            <a:pPr marL="715518" lvl="1" indent="-514350">
              <a:buFont typeface="+mj-lt"/>
              <a:buAutoNum type="arabicPeriod"/>
            </a:pPr>
            <a:r>
              <a:rPr lang="en-US" sz="3400" dirty="0">
                <a:solidFill>
                  <a:srgbClr val="C38A4D"/>
                </a:solidFill>
                <a:latin typeface="Helvetica LT Pro" panose="020B0504020202020204" pitchFamily="34" charset="0"/>
              </a:rPr>
              <a:t> STATION == Station name the device is located at</a:t>
            </a:r>
          </a:p>
          <a:p>
            <a:pPr marL="715518" lvl="1" indent="-514350">
              <a:buFont typeface="+mj-lt"/>
              <a:buAutoNum type="arabicPeriod"/>
            </a:pPr>
            <a:r>
              <a:rPr lang="en-US" sz="3400" dirty="0">
                <a:solidFill>
                  <a:srgbClr val="C38A4D"/>
                </a:solidFill>
                <a:latin typeface="Helvetica LT Pro" panose="020B0504020202020204" pitchFamily="34" charset="0"/>
              </a:rPr>
              <a:t> LINENAME == Represents train lines</a:t>
            </a:r>
          </a:p>
          <a:p>
            <a:pPr marL="715518" lvl="1" indent="-514350">
              <a:buFont typeface="+mj-lt"/>
              <a:buAutoNum type="arabicPeriod"/>
            </a:pPr>
            <a:r>
              <a:rPr lang="en-US" sz="3400" dirty="0">
                <a:solidFill>
                  <a:srgbClr val="C38A4D"/>
                </a:solidFill>
                <a:latin typeface="Helvetica LT Pro" panose="020B0504020202020204" pitchFamily="34" charset="0"/>
              </a:rPr>
              <a:t> DIVISION == BMT, IRT, or IND</a:t>
            </a:r>
          </a:p>
          <a:p>
            <a:pPr marL="715518" lvl="1" indent="-514350">
              <a:buFont typeface="+mj-lt"/>
              <a:buAutoNum type="arabicPeriod"/>
            </a:pPr>
            <a:r>
              <a:rPr lang="en-US" sz="3400" dirty="0">
                <a:solidFill>
                  <a:srgbClr val="C38A4D"/>
                </a:solidFill>
                <a:latin typeface="Helvetica LT Pro" panose="020B0504020202020204" pitchFamily="34" charset="0"/>
              </a:rPr>
              <a:t> DATE == Date; format (MM-DD-YY)</a:t>
            </a:r>
          </a:p>
          <a:p>
            <a:pPr marL="715518" lvl="1" indent="-514350">
              <a:buFont typeface="+mj-lt"/>
              <a:buAutoNum type="arabicPeriod"/>
            </a:pPr>
            <a:r>
              <a:rPr lang="en-US" sz="3400" dirty="0">
                <a:solidFill>
                  <a:srgbClr val="C38A4D"/>
                </a:solidFill>
                <a:latin typeface="Helvetica LT Pro" panose="020B0504020202020204" pitchFamily="34" charset="0"/>
              </a:rPr>
              <a:t> TIME == Time; format (</a:t>
            </a:r>
            <a:r>
              <a:rPr lang="en-US" sz="3400" dirty="0" err="1">
                <a:solidFill>
                  <a:srgbClr val="C38A4D"/>
                </a:solidFill>
                <a:latin typeface="Helvetica LT Pro" panose="020B0504020202020204" pitchFamily="34" charset="0"/>
              </a:rPr>
              <a:t>hh:mm:ss</a:t>
            </a:r>
            <a:r>
              <a:rPr lang="en-US" sz="3400" dirty="0">
                <a:solidFill>
                  <a:srgbClr val="C38A4D"/>
                </a:solidFill>
                <a:latin typeface="Helvetica LT Pro" panose="020B0504020202020204" pitchFamily="34" charset="0"/>
              </a:rPr>
              <a:t>)</a:t>
            </a:r>
          </a:p>
          <a:p>
            <a:pPr marL="715518" lvl="1" indent="-514350">
              <a:buFont typeface="+mj-lt"/>
              <a:buAutoNum type="arabicPeriod"/>
            </a:pPr>
            <a:r>
              <a:rPr lang="en-US" sz="3400" dirty="0">
                <a:solidFill>
                  <a:srgbClr val="C38A4D"/>
                </a:solidFill>
                <a:latin typeface="Helvetica LT Pro" panose="020B0504020202020204" pitchFamily="34" charset="0"/>
              </a:rPr>
              <a:t> </a:t>
            </a:r>
            <a:r>
              <a:rPr lang="en-US" sz="3400" dirty="0" err="1">
                <a:solidFill>
                  <a:srgbClr val="C38A4D"/>
                </a:solidFill>
                <a:latin typeface="Helvetica LT Pro" panose="020B0504020202020204" pitchFamily="34" charset="0"/>
              </a:rPr>
              <a:t>DESc</a:t>
            </a:r>
            <a:r>
              <a:rPr lang="en-US" sz="3400" dirty="0">
                <a:solidFill>
                  <a:srgbClr val="C38A4D"/>
                </a:solidFill>
                <a:latin typeface="Helvetica LT Pro" panose="020B0504020202020204" pitchFamily="34" charset="0"/>
              </a:rPr>
              <a:t> ==  ‘REGULAR’ (represents recording event every 4 hours)</a:t>
            </a:r>
          </a:p>
          <a:p>
            <a:pPr marL="715518" lvl="1" indent="-514350">
              <a:buFont typeface="+mj-lt"/>
              <a:buAutoNum type="arabicPeriod"/>
            </a:pPr>
            <a:r>
              <a:rPr lang="en-US" sz="3400" dirty="0">
                <a:solidFill>
                  <a:srgbClr val="C38A4D"/>
                </a:solidFill>
                <a:latin typeface="Helvetica LT Pro" panose="020B0504020202020204" pitchFamily="34" charset="0"/>
              </a:rPr>
              <a:t> ENTRIES == Cumulative entry value for device</a:t>
            </a:r>
          </a:p>
          <a:p>
            <a:pPr marL="715518" lvl="1" indent="-514350">
              <a:buFont typeface="+mj-lt"/>
              <a:buAutoNum type="arabicPeriod"/>
            </a:pPr>
            <a:r>
              <a:rPr lang="en-US" sz="3400" dirty="0">
                <a:solidFill>
                  <a:srgbClr val="C38A4D"/>
                </a:solidFill>
                <a:latin typeface="Helvetica LT Pro" panose="020B0504020202020204" pitchFamily="34" charset="0"/>
              </a:rPr>
              <a:t> EXITS == Cumulative exit value for device </a:t>
            </a:r>
            <a:endParaRPr lang="en-US" sz="3400" dirty="0">
              <a:latin typeface="Helvetica LT Pro" panose="020B0504020202020204" pitchFamily="34" charset="0"/>
            </a:endParaRPr>
          </a:p>
          <a:p>
            <a:endParaRPr lang="en-US" dirty="0"/>
          </a:p>
        </p:txBody>
      </p:sp>
      <p:sp>
        <p:nvSpPr>
          <p:cNvPr id="13" name="TextBox 12">
            <a:extLst>
              <a:ext uri="{FF2B5EF4-FFF2-40B4-BE49-F238E27FC236}">
                <a16:creationId xmlns:a16="http://schemas.microsoft.com/office/drawing/2014/main" id="{D17F40EB-025F-4646-8BA6-3D147464626D}"/>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121753898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DATA ACQUISITION CONSIDERATIONS</a:t>
            </a:r>
          </a:p>
        </p:txBody>
      </p:sp>
      <p:sp>
        <p:nvSpPr>
          <p:cNvPr id="10" name="Content Placeholder 2">
            <a:extLst>
              <a:ext uri="{FF2B5EF4-FFF2-40B4-BE49-F238E27FC236}">
                <a16:creationId xmlns:a16="http://schemas.microsoft.com/office/drawing/2014/main" id="{D238F4E4-2CB3-41C1-A6D7-2C27C37EF4C5}"/>
              </a:ext>
            </a:extLst>
          </p:cNvPr>
          <p:cNvSpPr>
            <a:spLocks noGrp="1"/>
          </p:cNvSpPr>
          <p:nvPr>
            <p:ph idx="1"/>
          </p:nvPr>
        </p:nvSpPr>
        <p:spPr>
          <a:xfrm>
            <a:off x="4700414" y="785338"/>
            <a:ext cx="6818427" cy="5470462"/>
          </a:xfrm>
        </p:spPr>
        <p:txBody>
          <a:bodyPr anchor="ctr">
            <a:normAutofit/>
          </a:bodyPr>
          <a:lstStyle/>
          <a:p>
            <a:pPr marL="292608" lvl="1" indent="0">
              <a:buNone/>
            </a:pPr>
            <a:r>
              <a:rPr lang="en-US" sz="3400" dirty="0">
                <a:solidFill>
                  <a:srgbClr val="C38A4D"/>
                </a:solidFill>
                <a:latin typeface="Helvetica LT Pro" panose="020B0504020202020204" pitchFamily="34" charset="0"/>
              </a:rPr>
              <a:t> </a:t>
            </a:r>
          </a:p>
          <a:p>
            <a:pPr marL="1035558" lvl="1" indent="-742950">
              <a:buFont typeface="Wingdings" panose="05000000000000000000" pitchFamily="2" charset="2"/>
              <a:buChar char="v"/>
            </a:pPr>
            <a:r>
              <a:rPr lang="en-US" sz="3200" dirty="0">
                <a:solidFill>
                  <a:srgbClr val="C38A4D"/>
                </a:solidFill>
                <a:latin typeface="Helvetica LT Pro" panose="020B0504020202020204" pitchFamily="34" charset="0"/>
              </a:rPr>
              <a:t>Use Python programming language only (if possible)</a:t>
            </a:r>
          </a:p>
          <a:p>
            <a:pPr marL="1035558" lvl="1" indent="-742950">
              <a:buFont typeface="Wingdings" panose="05000000000000000000" pitchFamily="2" charset="2"/>
              <a:buChar char="v"/>
            </a:pPr>
            <a:r>
              <a:rPr lang="en-US" sz="3200" dirty="0">
                <a:solidFill>
                  <a:srgbClr val="C38A4D"/>
                </a:solidFill>
                <a:latin typeface="Helvetica LT Pro" panose="020B0504020202020204" pitchFamily="34" charset="0"/>
              </a:rPr>
              <a:t>Automating the process needs to be looked into (Jenkins?)</a:t>
            </a:r>
            <a:endParaRPr lang="en-US" dirty="0"/>
          </a:p>
        </p:txBody>
      </p:sp>
      <p:sp>
        <p:nvSpPr>
          <p:cNvPr id="11" name="TextBox 10">
            <a:extLst>
              <a:ext uri="{FF2B5EF4-FFF2-40B4-BE49-F238E27FC236}">
                <a16:creationId xmlns:a16="http://schemas.microsoft.com/office/drawing/2014/main" id="{A83B0A59-9AA1-4597-B410-4E8E629E69CB}"/>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378809156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DATA STORAGE CONSIDERATIONS</a:t>
            </a:r>
          </a:p>
        </p:txBody>
      </p:sp>
      <p:sp>
        <p:nvSpPr>
          <p:cNvPr id="10" name="Content Placeholder 2">
            <a:extLst>
              <a:ext uri="{FF2B5EF4-FFF2-40B4-BE49-F238E27FC236}">
                <a16:creationId xmlns:a16="http://schemas.microsoft.com/office/drawing/2014/main" id="{D238F4E4-2CB3-41C1-A6D7-2C27C37EF4C5}"/>
              </a:ext>
            </a:extLst>
          </p:cNvPr>
          <p:cNvSpPr>
            <a:spLocks noGrp="1"/>
          </p:cNvSpPr>
          <p:nvPr>
            <p:ph idx="1"/>
          </p:nvPr>
        </p:nvSpPr>
        <p:spPr>
          <a:xfrm>
            <a:off x="4700414" y="1004413"/>
            <a:ext cx="6818427" cy="5470462"/>
          </a:xfrm>
        </p:spPr>
        <p:txBody>
          <a:bodyPr anchor="ctr">
            <a:normAutofit fontScale="92500" lnSpcReduction="20000"/>
          </a:bodyPr>
          <a:lstStyle/>
          <a:p>
            <a:pPr marL="292608" lvl="1" indent="0">
              <a:buNone/>
            </a:pPr>
            <a:r>
              <a:rPr lang="en-US" sz="3400" dirty="0">
                <a:solidFill>
                  <a:srgbClr val="C38A4D"/>
                </a:solidFill>
                <a:latin typeface="Helvetica LT Pro" panose="020B0504020202020204" pitchFamily="34" charset="0"/>
              </a:rPr>
              <a:t> </a:t>
            </a:r>
          </a:p>
          <a:p>
            <a:pPr marL="1035558" lvl="1" indent="-742950">
              <a:buFont typeface="Wingdings" panose="05000000000000000000" pitchFamily="2" charset="2"/>
              <a:buChar char="v"/>
            </a:pPr>
            <a:r>
              <a:rPr lang="en-US" sz="3400" dirty="0">
                <a:solidFill>
                  <a:srgbClr val="C38A4D"/>
                </a:solidFill>
                <a:latin typeface="Helvetica LT Pro" panose="020B0504020202020204" pitchFamily="34" charset="0"/>
              </a:rPr>
              <a:t>Right now using panda </a:t>
            </a:r>
            <a:r>
              <a:rPr lang="en-US" sz="3400" dirty="0" err="1">
                <a:solidFill>
                  <a:srgbClr val="C38A4D"/>
                </a:solidFill>
                <a:latin typeface="Helvetica LT Pro" panose="020B0504020202020204" pitchFamily="34" charset="0"/>
              </a:rPr>
              <a:t>DataFrames</a:t>
            </a:r>
            <a:r>
              <a:rPr lang="en-US" sz="3400" dirty="0">
                <a:solidFill>
                  <a:srgbClr val="C38A4D"/>
                </a:solidFill>
                <a:latin typeface="Helvetica LT Pro" panose="020B0504020202020204" pitchFamily="34" charset="0"/>
              </a:rPr>
              <a:t> to capture data</a:t>
            </a:r>
          </a:p>
          <a:p>
            <a:pPr marL="1035558" lvl="1" indent="-742950">
              <a:buFont typeface="Wingdings" panose="05000000000000000000" pitchFamily="2" charset="2"/>
              <a:buChar char="v"/>
            </a:pPr>
            <a:r>
              <a:rPr lang="en-US" sz="3400" dirty="0">
                <a:solidFill>
                  <a:srgbClr val="C38A4D"/>
                </a:solidFill>
                <a:latin typeface="Helvetica LT Pro" panose="020B0504020202020204" pitchFamily="34" charset="0"/>
              </a:rPr>
              <a:t>Database options (i.e. MySQL, </a:t>
            </a:r>
            <a:r>
              <a:rPr lang="en-US" sz="3400" dirty="0" err="1">
                <a:solidFill>
                  <a:srgbClr val="C38A4D"/>
                </a:solidFill>
                <a:latin typeface="Helvetica LT Pro" panose="020B0504020202020204" pitchFamily="34" charset="0"/>
              </a:rPr>
              <a:t>PostGRESQL</a:t>
            </a:r>
            <a:r>
              <a:rPr lang="en-US" sz="3400" dirty="0">
                <a:solidFill>
                  <a:srgbClr val="C38A4D"/>
                </a:solidFill>
                <a:latin typeface="Helvetica LT Pro" panose="020B0504020202020204" pitchFamily="34" charset="0"/>
              </a:rPr>
              <a:t>, SQLite, MS SQL)</a:t>
            </a:r>
          </a:p>
          <a:p>
            <a:pPr marL="1035558" lvl="1" indent="-742950">
              <a:buFont typeface="Wingdings" panose="05000000000000000000" pitchFamily="2" charset="2"/>
              <a:buChar char="v"/>
            </a:pPr>
            <a:r>
              <a:rPr lang="en-US" sz="3400" dirty="0">
                <a:solidFill>
                  <a:srgbClr val="C38A4D"/>
                </a:solidFill>
                <a:latin typeface="Helvetica LT Pro" panose="020B0504020202020204" pitchFamily="34" charset="0"/>
              </a:rPr>
              <a:t>Use background map imagery via ArcGIS Online mapping or ArcGIS Pro(i.e. Living Atlas of the World)</a:t>
            </a:r>
          </a:p>
          <a:p>
            <a:pPr marL="1035558" lvl="1" indent="-742950">
              <a:buFont typeface="Wingdings" panose="05000000000000000000" pitchFamily="2" charset="2"/>
              <a:buChar char="v"/>
            </a:pPr>
            <a:r>
              <a:rPr lang="en-US" sz="3400" dirty="0">
                <a:solidFill>
                  <a:srgbClr val="C38A4D"/>
                </a:solidFill>
                <a:latin typeface="Helvetica LT Pro" panose="020B0504020202020204" pitchFamily="34" charset="0"/>
              </a:rPr>
              <a:t>Use yearly August/September data for feeds (U.S. Open time period)</a:t>
            </a:r>
          </a:p>
          <a:p>
            <a:endParaRPr lang="en-US" dirty="0"/>
          </a:p>
        </p:txBody>
      </p:sp>
      <p:sp>
        <p:nvSpPr>
          <p:cNvPr id="11" name="TextBox 10">
            <a:extLst>
              <a:ext uri="{FF2B5EF4-FFF2-40B4-BE49-F238E27FC236}">
                <a16:creationId xmlns:a16="http://schemas.microsoft.com/office/drawing/2014/main" id="{E1417F84-8ED6-4659-9FCB-C3C8E2B68846}"/>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222532528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F55F1-8C04-4455-931B-C655E364BAB0}"/>
              </a:ext>
            </a:extLst>
          </p:cNvPr>
          <p:cNvSpPr>
            <a:spLocks noGrp="1"/>
          </p:cNvSpPr>
          <p:nvPr>
            <p:ph idx="1"/>
          </p:nvPr>
        </p:nvSpPr>
        <p:spPr>
          <a:xfrm>
            <a:off x="4428565" y="854474"/>
            <a:ext cx="6818427" cy="5470462"/>
          </a:xfrm>
        </p:spPr>
        <p:txBody>
          <a:bodyPr anchor="ctr">
            <a:normAutofit/>
          </a:bodyPr>
          <a:lstStyle/>
          <a:p>
            <a:pPr marL="0" indent="0">
              <a:buNone/>
            </a:pPr>
            <a:endParaRPr lang="en-US" sz="3600" dirty="0"/>
          </a:p>
          <a:p>
            <a:pPr marL="0" indent="0" algn="ctr">
              <a:buNone/>
            </a:pPr>
            <a:r>
              <a:rPr lang="en-US" sz="3200" dirty="0">
                <a:solidFill>
                  <a:srgbClr val="C38A4D"/>
                </a:solidFill>
                <a:latin typeface="Helvetica LT Pro" panose="020B0504020202020204" pitchFamily="34" charset="0"/>
              </a:rPr>
              <a:t>DATA ANALYSIS</a:t>
            </a:r>
          </a:p>
          <a:p>
            <a:pPr marL="0" indent="0">
              <a:buNone/>
            </a:pPr>
            <a:endParaRPr lang="en-US" sz="3200" dirty="0">
              <a:solidFill>
                <a:srgbClr val="C38A4D"/>
              </a:solidFill>
              <a:latin typeface="Helvetica LT Pro" panose="020B0504020202020204" pitchFamily="34" charset="0"/>
            </a:endParaRPr>
          </a:p>
        </p:txBody>
      </p: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PHASE </a:t>
            </a:r>
          </a:p>
          <a:p>
            <a:pPr algn="ctr"/>
            <a:r>
              <a:rPr lang="en-US" sz="2400" dirty="0">
                <a:latin typeface="Helvetica LT Pro" panose="020B0504020202020204" pitchFamily="34" charset="0"/>
              </a:rPr>
              <a:t>TWO</a:t>
            </a:r>
          </a:p>
        </p:txBody>
      </p:sp>
      <p:sp>
        <p:nvSpPr>
          <p:cNvPr id="10" name="TextBox 9">
            <a:extLst>
              <a:ext uri="{FF2B5EF4-FFF2-40B4-BE49-F238E27FC236}">
                <a16:creationId xmlns:a16="http://schemas.microsoft.com/office/drawing/2014/main" id="{51538706-5505-427E-979A-9157A90B5B0C}"/>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1721718644"/>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PHASE </a:t>
            </a:r>
          </a:p>
          <a:p>
            <a:pPr algn="ctr"/>
            <a:r>
              <a:rPr lang="en-US" sz="2400" dirty="0">
                <a:latin typeface="Helvetica LT Pro" panose="020B0504020202020204" pitchFamily="34" charset="0"/>
              </a:rPr>
              <a:t>TWO</a:t>
            </a:r>
          </a:p>
        </p:txBody>
      </p:sp>
      <p:sp>
        <p:nvSpPr>
          <p:cNvPr id="10" name="Content Placeholder 2">
            <a:extLst>
              <a:ext uri="{FF2B5EF4-FFF2-40B4-BE49-F238E27FC236}">
                <a16:creationId xmlns:a16="http://schemas.microsoft.com/office/drawing/2014/main" id="{2A81778E-720B-48EE-863A-7BA26EABA76E}"/>
              </a:ext>
            </a:extLst>
          </p:cNvPr>
          <p:cNvSpPr>
            <a:spLocks noGrp="1"/>
          </p:cNvSpPr>
          <p:nvPr>
            <p:ph idx="1"/>
          </p:nvPr>
        </p:nvSpPr>
        <p:spPr>
          <a:xfrm>
            <a:off x="4428565" y="643466"/>
            <a:ext cx="6818427" cy="5470462"/>
          </a:xfrm>
        </p:spPr>
        <p:txBody>
          <a:bodyPr anchor="ctr">
            <a:normAutofit/>
          </a:bodyPr>
          <a:lstStyle/>
          <a:p>
            <a:pPr marL="0" indent="0">
              <a:buNone/>
            </a:pPr>
            <a:r>
              <a:rPr lang="en-US" sz="2800" dirty="0">
                <a:solidFill>
                  <a:srgbClr val="C38A4D"/>
                </a:solidFill>
                <a:latin typeface="Helvetica LT Pro" panose="020B0504020202020204" pitchFamily="34" charset="0"/>
              </a:rPr>
              <a:t> </a:t>
            </a:r>
          </a:p>
          <a:p>
            <a:pPr>
              <a:buFont typeface="Wingdings" panose="05000000000000000000" pitchFamily="2" charset="2"/>
              <a:buChar char="v"/>
            </a:pPr>
            <a:r>
              <a:rPr lang="en-US" sz="2400" dirty="0">
                <a:solidFill>
                  <a:srgbClr val="C38A4D"/>
                </a:solidFill>
                <a:latin typeface="Helvetica LT Pro" panose="020B0504020202020204" pitchFamily="34" charset="0"/>
              </a:rPr>
              <a:t> Data is not real-time (data feed every Saturday)</a:t>
            </a:r>
            <a:endParaRPr lang="en-US" sz="2400" dirty="0">
              <a:latin typeface="Helvetica LT Pro" panose="020B0504020202020204" pitchFamily="34" charset="0"/>
            </a:endParaRPr>
          </a:p>
          <a:p>
            <a:pPr>
              <a:buFont typeface="Wingdings" panose="05000000000000000000" pitchFamily="2" charset="2"/>
              <a:buChar char="v"/>
            </a:pPr>
            <a:r>
              <a:rPr lang="en-US" sz="2400" dirty="0">
                <a:solidFill>
                  <a:srgbClr val="C38A4D"/>
                </a:solidFill>
                <a:latin typeface="Helvetica LT Pro" panose="020B0504020202020204" pitchFamily="34" charset="0"/>
              </a:rPr>
              <a:t> There is over 10 years of annual turnstile data</a:t>
            </a:r>
          </a:p>
          <a:p>
            <a:pPr>
              <a:buFont typeface="Wingdings" panose="05000000000000000000" pitchFamily="2" charset="2"/>
              <a:buChar char="v"/>
            </a:pPr>
            <a:r>
              <a:rPr lang="en-US" sz="2400" dirty="0">
                <a:solidFill>
                  <a:srgbClr val="C38A4D"/>
                </a:solidFill>
                <a:latin typeface="Helvetica LT Pro" panose="020B0504020202020204" pitchFamily="34" charset="0"/>
              </a:rPr>
              <a:t> Plan is to use older data to simulate patterns through building a neural network in Python</a:t>
            </a:r>
            <a:endParaRPr lang="en-US" sz="2400" dirty="0"/>
          </a:p>
        </p:txBody>
      </p:sp>
      <p:sp>
        <p:nvSpPr>
          <p:cNvPr id="11" name="TextBox 10">
            <a:extLst>
              <a:ext uri="{FF2B5EF4-FFF2-40B4-BE49-F238E27FC236}">
                <a16:creationId xmlns:a16="http://schemas.microsoft.com/office/drawing/2014/main" id="{8DCE5750-022C-49F1-919E-FEF6E214D8B9}"/>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138936203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DATA ANALYSIS CONSIDERATIONS</a:t>
            </a:r>
          </a:p>
        </p:txBody>
      </p:sp>
      <p:sp>
        <p:nvSpPr>
          <p:cNvPr id="11" name="Content Placeholder 2">
            <a:extLst>
              <a:ext uri="{FF2B5EF4-FFF2-40B4-BE49-F238E27FC236}">
                <a16:creationId xmlns:a16="http://schemas.microsoft.com/office/drawing/2014/main" id="{D4C6A58D-24F6-4280-B1DB-12B0DABFE445}"/>
              </a:ext>
            </a:extLst>
          </p:cNvPr>
          <p:cNvSpPr txBox="1">
            <a:spLocks/>
          </p:cNvSpPr>
          <p:nvPr/>
        </p:nvSpPr>
        <p:spPr>
          <a:xfrm>
            <a:off x="4408560" y="1015580"/>
            <a:ext cx="5949080" cy="4826840"/>
          </a:xfrm>
          <a:prstGeom prst="rect">
            <a:avLst/>
          </a:prstGeom>
        </p:spPr>
        <p:txBody>
          <a:bodyPr vert="horz" lIns="0" tIns="45720" rIns="0" bIns="45720" rtlCol="0" anchor="ctr">
            <a:normAutofit fontScale="775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3600" dirty="0">
              <a:solidFill>
                <a:srgbClr val="C38A4D"/>
              </a:solidFill>
              <a:latin typeface="Helvetica LT Pro" panose="020B0504020202020204" pitchFamily="34" charset="0"/>
            </a:endParaRPr>
          </a:p>
          <a:p>
            <a:pPr>
              <a:buFont typeface="Wingdings" panose="05000000000000000000" pitchFamily="2" charset="2"/>
              <a:buChar char="v"/>
            </a:pPr>
            <a:r>
              <a:rPr lang="en-US" sz="3400" dirty="0">
                <a:solidFill>
                  <a:srgbClr val="C38A4D"/>
                </a:solidFill>
                <a:latin typeface="Helvetica LT Pro" panose="020B0504020202020204" pitchFamily="34" charset="0"/>
              </a:rPr>
              <a:t> Libraries for analysis: </a:t>
            </a:r>
            <a:r>
              <a:rPr lang="en-US" sz="3400" dirty="0" err="1">
                <a:solidFill>
                  <a:srgbClr val="C38A4D"/>
                </a:solidFill>
                <a:latin typeface="Helvetica LT Pro" panose="020B0504020202020204" pitchFamily="34" charset="0"/>
              </a:rPr>
              <a:t>numpy</a:t>
            </a:r>
            <a:r>
              <a:rPr lang="en-US" sz="3400" dirty="0">
                <a:solidFill>
                  <a:srgbClr val="C38A4D"/>
                </a:solidFill>
                <a:latin typeface="Helvetica LT Pro" panose="020B0504020202020204" pitchFamily="34" charset="0"/>
              </a:rPr>
              <a:t>, pandas, re, matplotlib, </a:t>
            </a:r>
            <a:r>
              <a:rPr lang="en-US" sz="3400" dirty="0" err="1">
                <a:solidFill>
                  <a:srgbClr val="C38A4D"/>
                </a:solidFill>
                <a:latin typeface="Helvetica LT Pro" panose="020B0504020202020204" pitchFamily="34" charset="0"/>
              </a:rPr>
              <a:t>pytest</a:t>
            </a:r>
            <a:r>
              <a:rPr lang="en-US" sz="3400" dirty="0">
                <a:solidFill>
                  <a:srgbClr val="C38A4D"/>
                </a:solidFill>
                <a:latin typeface="Helvetica LT Pro" panose="020B0504020202020204" pitchFamily="34" charset="0"/>
              </a:rPr>
              <a:t>, </a:t>
            </a:r>
            <a:r>
              <a:rPr lang="en-US" sz="3400" dirty="0" err="1">
                <a:solidFill>
                  <a:srgbClr val="C38A4D"/>
                </a:solidFill>
                <a:latin typeface="Helvetica LT Pro" panose="020B0504020202020204" pitchFamily="34" charset="0"/>
              </a:rPr>
              <a:t>SciKit</a:t>
            </a:r>
            <a:r>
              <a:rPr lang="en-US" sz="3400" dirty="0">
                <a:solidFill>
                  <a:srgbClr val="C38A4D"/>
                </a:solidFill>
                <a:latin typeface="Helvetica LT Pro" panose="020B0504020202020204" pitchFamily="34" charset="0"/>
              </a:rPr>
              <a:t>-Learn</a:t>
            </a:r>
          </a:p>
          <a:p>
            <a:pPr>
              <a:buFont typeface="Wingdings" panose="05000000000000000000" pitchFamily="2" charset="2"/>
              <a:buChar char="v"/>
            </a:pPr>
            <a:r>
              <a:rPr lang="en-US" sz="3400" dirty="0">
                <a:solidFill>
                  <a:srgbClr val="C38A4D"/>
                </a:solidFill>
                <a:latin typeface="Helvetica LT Pro" panose="020B0504020202020204" pitchFamily="34" charset="0"/>
              </a:rPr>
              <a:t> </a:t>
            </a:r>
            <a:r>
              <a:rPr lang="en-US" sz="3400" dirty="0" err="1">
                <a:solidFill>
                  <a:srgbClr val="C38A4D"/>
                </a:solidFill>
                <a:latin typeface="Helvetica LT Pro" panose="020B0504020202020204" pitchFamily="34" charset="0"/>
              </a:rPr>
              <a:t>Jupyter</a:t>
            </a:r>
            <a:r>
              <a:rPr lang="en-US" sz="3400" dirty="0">
                <a:solidFill>
                  <a:srgbClr val="C38A4D"/>
                </a:solidFill>
                <a:latin typeface="Helvetica LT Pro" panose="020B0504020202020204" pitchFamily="34" charset="0"/>
              </a:rPr>
              <a:t> Notebook for prototyping</a:t>
            </a:r>
          </a:p>
          <a:p>
            <a:pPr>
              <a:buFont typeface="Wingdings" panose="05000000000000000000" pitchFamily="2" charset="2"/>
              <a:buChar char="v"/>
            </a:pPr>
            <a:r>
              <a:rPr lang="en-US" sz="3400" dirty="0">
                <a:solidFill>
                  <a:srgbClr val="C38A4D"/>
                </a:solidFill>
                <a:latin typeface="Helvetica LT Pro" panose="020B0504020202020204" pitchFamily="34" charset="0"/>
              </a:rPr>
              <a:t> Use dataset results from past 9 years</a:t>
            </a:r>
          </a:p>
          <a:p>
            <a:pPr>
              <a:buFont typeface="Wingdings" panose="05000000000000000000" pitchFamily="2" charset="2"/>
              <a:buChar char="v"/>
            </a:pPr>
            <a:r>
              <a:rPr lang="en-US" sz="3400" dirty="0">
                <a:solidFill>
                  <a:srgbClr val="C38A4D"/>
                </a:solidFill>
                <a:latin typeface="Helvetica LT Pro" panose="020B0504020202020204" pitchFamily="34" charset="0"/>
              </a:rPr>
              <a:t> Analyze data via corrected dataset in a database</a:t>
            </a:r>
          </a:p>
          <a:p>
            <a:pPr>
              <a:buFont typeface="Wingdings" panose="05000000000000000000" pitchFamily="2" charset="2"/>
              <a:buChar char="v"/>
            </a:pPr>
            <a:r>
              <a:rPr lang="en-US" sz="3400" dirty="0">
                <a:solidFill>
                  <a:srgbClr val="C38A4D"/>
                </a:solidFill>
                <a:latin typeface="Helvetica LT Pro" panose="020B0504020202020204" pitchFamily="34" charset="0"/>
              </a:rPr>
              <a:t> Generate reports on percentage error loss per dataset (i.e. missing, dropped, etc. data records)</a:t>
            </a:r>
          </a:p>
        </p:txBody>
      </p:sp>
      <p:sp>
        <p:nvSpPr>
          <p:cNvPr id="12" name="TextBox 11">
            <a:extLst>
              <a:ext uri="{FF2B5EF4-FFF2-40B4-BE49-F238E27FC236}">
                <a16:creationId xmlns:a16="http://schemas.microsoft.com/office/drawing/2014/main" id="{C331938A-99DE-4425-926F-49705707CF97}"/>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2189695719"/>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REGULAR EXPRESSIONS</a:t>
            </a:r>
          </a:p>
          <a:p>
            <a:pPr algn="ctr"/>
            <a:r>
              <a:rPr lang="en-US" sz="2000" dirty="0">
                <a:latin typeface="Helvetica LT Pro" panose="020B0504020202020204" pitchFamily="34" charset="0"/>
              </a:rPr>
              <a:t>(RE MODULE)</a:t>
            </a:r>
          </a:p>
        </p:txBody>
      </p:sp>
      <p:sp>
        <p:nvSpPr>
          <p:cNvPr id="11" name="Content Placeholder 2">
            <a:extLst>
              <a:ext uri="{FF2B5EF4-FFF2-40B4-BE49-F238E27FC236}">
                <a16:creationId xmlns:a16="http://schemas.microsoft.com/office/drawing/2014/main" id="{D4C6A58D-24F6-4280-B1DB-12B0DABFE445}"/>
              </a:ext>
            </a:extLst>
          </p:cNvPr>
          <p:cNvSpPr txBox="1">
            <a:spLocks/>
          </p:cNvSpPr>
          <p:nvPr/>
        </p:nvSpPr>
        <p:spPr>
          <a:xfrm>
            <a:off x="4408560" y="1015580"/>
            <a:ext cx="5949080" cy="4826840"/>
          </a:xfrm>
          <a:prstGeom prst="rect">
            <a:avLst/>
          </a:prstGeom>
        </p:spPr>
        <p:txBody>
          <a:bodyPr vert="horz" lIns="0" tIns="45720" rIns="0" bIns="45720" rtlCol="0"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3600" dirty="0">
              <a:solidFill>
                <a:srgbClr val="C38A4D"/>
              </a:solidFill>
              <a:latin typeface="Helvetica LT Pro" panose="020B0504020202020204" pitchFamily="34" charset="0"/>
            </a:endParaRPr>
          </a:p>
          <a:p>
            <a:pPr>
              <a:buFont typeface="Wingdings" panose="05000000000000000000" pitchFamily="2" charset="2"/>
              <a:buChar char="v"/>
            </a:pPr>
            <a:r>
              <a:rPr lang="en-US" sz="3400" dirty="0">
                <a:solidFill>
                  <a:srgbClr val="C38A4D"/>
                </a:solidFill>
                <a:latin typeface="Helvetica LT Pro" panose="020B0504020202020204" pitchFamily="34" charset="0"/>
              </a:rPr>
              <a:t> Basic Patterns: Ordinary Characters</a:t>
            </a:r>
          </a:p>
          <a:p>
            <a:pPr>
              <a:buFont typeface="Wingdings" panose="05000000000000000000" pitchFamily="2" charset="2"/>
              <a:buChar char="v"/>
            </a:pPr>
            <a:r>
              <a:rPr lang="en-US" sz="3400" dirty="0">
                <a:solidFill>
                  <a:srgbClr val="C38A4D"/>
                </a:solidFill>
                <a:latin typeface="Helvetica LT Pro" panose="020B0504020202020204" pitchFamily="34" charset="0"/>
              </a:rPr>
              <a:t> Wild Card Characters: Special Characters</a:t>
            </a:r>
          </a:p>
          <a:p>
            <a:pPr>
              <a:buFont typeface="Wingdings" panose="05000000000000000000" pitchFamily="2" charset="2"/>
              <a:buChar char="v"/>
            </a:pPr>
            <a:r>
              <a:rPr lang="en-US" sz="3400" dirty="0">
                <a:solidFill>
                  <a:srgbClr val="C38A4D"/>
                </a:solidFill>
                <a:latin typeface="Helvetica LT Pro" panose="020B0504020202020204" pitchFamily="34" charset="0"/>
              </a:rPr>
              <a:t> Repetitions</a:t>
            </a:r>
          </a:p>
          <a:p>
            <a:pPr>
              <a:buFont typeface="Wingdings" panose="05000000000000000000" pitchFamily="2" charset="2"/>
              <a:buChar char="v"/>
            </a:pPr>
            <a:r>
              <a:rPr lang="en-US" sz="3400" dirty="0">
                <a:solidFill>
                  <a:srgbClr val="C38A4D"/>
                </a:solidFill>
                <a:latin typeface="Helvetica LT Pro" panose="020B0504020202020204" pitchFamily="34" charset="0"/>
              </a:rPr>
              <a:t> Groups and Grouping</a:t>
            </a:r>
          </a:p>
        </p:txBody>
      </p:sp>
      <p:sp>
        <p:nvSpPr>
          <p:cNvPr id="12" name="TextBox 11">
            <a:extLst>
              <a:ext uri="{FF2B5EF4-FFF2-40B4-BE49-F238E27FC236}">
                <a16:creationId xmlns:a16="http://schemas.microsoft.com/office/drawing/2014/main" id="{C331938A-99DE-4425-926F-49705707CF97}"/>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53780894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96F2144-18C9-40F1-8115-6C1E2FB5B06F}"/>
              </a:ext>
            </a:extLst>
          </p:cNvPr>
          <p:cNvSpPr txBox="1"/>
          <p:nvPr/>
        </p:nvSpPr>
        <p:spPr>
          <a:xfrm>
            <a:off x="10624934" y="1390650"/>
            <a:ext cx="307777" cy="1735411"/>
          </a:xfrm>
          <a:prstGeom prst="rect">
            <a:avLst/>
          </a:prstGeom>
          <a:noFill/>
        </p:spPr>
        <p:txBody>
          <a:bodyPr vert="vert270" wrap="none" rtlCol="0">
            <a:spAutoFit/>
          </a:bodyPr>
          <a:lstStyle/>
          <a:p>
            <a:r>
              <a:rPr lang="en-US" sz="800" dirty="0">
                <a:latin typeface="Helvetica LT Pro" panose="020B0504020202020204" pitchFamily="34" charset="0"/>
              </a:rPr>
              <a:t>Unsplash.com; Oliver </a:t>
            </a:r>
            <a:r>
              <a:rPr lang="en-US" sz="800" dirty="0" err="1">
                <a:latin typeface="Helvetica LT Pro" panose="020B0504020202020204" pitchFamily="34" charset="0"/>
              </a:rPr>
              <a:t>Niblett@ojnibl</a:t>
            </a:r>
            <a:endParaRPr lang="en-US" sz="800" dirty="0">
              <a:latin typeface="Helvetica LT Pro" panose="020B0504020202020204" pitchFamily="34" charset="0"/>
            </a:endParaRPr>
          </a:p>
        </p:txBody>
      </p:sp>
      <p:sp>
        <p:nvSpPr>
          <p:cNvPr id="26" name="Title 1">
            <a:extLst>
              <a:ext uri="{FF2B5EF4-FFF2-40B4-BE49-F238E27FC236}">
                <a16:creationId xmlns:a16="http://schemas.microsoft.com/office/drawing/2014/main" id="{2C12D290-17BE-451C-95FF-95E050C674A4}"/>
              </a:ext>
            </a:extLst>
          </p:cNvPr>
          <p:cNvSpPr>
            <a:spLocks noGrp="1"/>
          </p:cNvSpPr>
          <p:nvPr>
            <p:ph type="title"/>
          </p:nvPr>
        </p:nvSpPr>
        <p:spPr>
          <a:xfrm rot="5400000">
            <a:off x="2048321" y="2200688"/>
            <a:ext cx="893014" cy="2542350"/>
          </a:xfrm>
        </p:spPr>
        <p:txBody>
          <a:bodyPr vert="vert270" anchor="ctr">
            <a:normAutofit/>
          </a:bodyPr>
          <a:lstStyle/>
          <a:p>
            <a:pPr algn="ctr"/>
            <a:r>
              <a:rPr lang="en-US" sz="2400" b="1" dirty="0">
                <a:latin typeface="Helvetica LT Pro" panose="020B0504020202020204" pitchFamily="34" charset="0"/>
              </a:rPr>
              <a:t>PROJECT FOCUS AREA</a:t>
            </a:r>
          </a:p>
        </p:txBody>
      </p:sp>
      <p:pic>
        <p:nvPicPr>
          <p:cNvPr id="2" name="Picture 1">
            <a:extLst>
              <a:ext uri="{FF2B5EF4-FFF2-40B4-BE49-F238E27FC236}">
                <a16:creationId xmlns:a16="http://schemas.microsoft.com/office/drawing/2014/main" id="{EC5517EB-DEC5-47C8-A5D6-26A1AC2C392E}"/>
              </a:ext>
            </a:extLst>
          </p:cNvPr>
          <p:cNvPicPr>
            <a:picLocks noChangeAspect="1"/>
          </p:cNvPicPr>
          <p:nvPr/>
        </p:nvPicPr>
        <p:blipFill>
          <a:blip r:embed="rId3"/>
          <a:stretch>
            <a:fillRect/>
          </a:stretch>
        </p:blipFill>
        <p:spPr>
          <a:xfrm>
            <a:off x="4542563" y="1390650"/>
            <a:ext cx="6120471" cy="4076700"/>
          </a:xfrm>
          <a:prstGeom prst="rect">
            <a:avLst/>
          </a:prstGeom>
        </p:spPr>
      </p:pic>
      <p:sp>
        <p:nvSpPr>
          <p:cNvPr id="10" name="Title 1">
            <a:extLst>
              <a:ext uri="{FF2B5EF4-FFF2-40B4-BE49-F238E27FC236}">
                <a16:creationId xmlns:a16="http://schemas.microsoft.com/office/drawing/2014/main" id="{A53DC09B-F862-4EAB-8C14-EF0F2C5CFF14}"/>
              </a:ext>
            </a:extLst>
          </p:cNvPr>
          <p:cNvSpPr txBox="1">
            <a:spLocks/>
          </p:cNvSpPr>
          <p:nvPr/>
        </p:nvSpPr>
        <p:spPr>
          <a:xfrm rot="5400000">
            <a:off x="5194499" y="83981"/>
            <a:ext cx="893014" cy="2400768"/>
          </a:xfrm>
          <a:prstGeom prst="rect">
            <a:avLst/>
          </a:prstGeom>
        </p:spPr>
        <p:txBody>
          <a:bodyPr vert="vert270" lIns="91440" tIns="45720" rIns="91440" bIns="45720" rtlCol="0" anchor="ctr">
            <a:normAutofit fontScale="77500" lnSpcReduction="20000"/>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rgbClr val="C38A4D"/>
                </a:solidFill>
                <a:latin typeface="Helvetica LT Pro" panose="020B0504020202020204" pitchFamily="34" charset="0"/>
              </a:rPr>
              <a:t>New York City</a:t>
            </a:r>
            <a:br>
              <a:rPr lang="en-US" sz="2400" b="1" dirty="0">
                <a:latin typeface="Helvetica LT Pro" panose="020B0504020202020204" pitchFamily="34" charset="0"/>
              </a:rPr>
            </a:br>
            <a:endParaRPr lang="en-US" sz="2400" b="1" dirty="0">
              <a:latin typeface="Helvetica LT Pro" panose="020B0504020202020204" pitchFamily="34" charset="0"/>
            </a:endParaRPr>
          </a:p>
        </p:txBody>
      </p:sp>
      <p:sp>
        <p:nvSpPr>
          <p:cNvPr id="11" name="TextBox 10">
            <a:extLst>
              <a:ext uri="{FF2B5EF4-FFF2-40B4-BE49-F238E27FC236}">
                <a16:creationId xmlns:a16="http://schemas.microsoft.com/office/drawing/2014/main" id="{EC0DEABA-DFAD-4A70-B995-54A870F7D129}"/>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Tree>
    <p:extLst>
      <p:ext uri="{BB962C8B-B14F-4D97-AF65-F5344CB8AC3E}">
        <p14:creationId xmlns:p14="http://schemas.microsoft.com/office/powerpoint/2010/main" val="91127144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NEURAL </a:t>
            </a:r>
          </a:p>
          <a:p>
            <a:pPr algn="ctr"/>
            <a:r>
              <a:rPr lang="en-US" sz="2000" dirty="0">
                <a:latin typeface="Helvetica LT Pro" panose="020B0504020202020204" pitchFamily="34" charset="0"/>
              </a:rPr>
              <a:t>NETWORKS</a:t>
            </a:r>
          </a:p>
          <a:p>
            <a:pPr algn="ctr"/>
            <a:r>
              <a:rPr lang="en-US" sz="2000" dirty="0">
                <a:latin typeface="Helvetica LT Pro" panose="020B0504020202020204" pitchFamily="34" charset="0"/>
              </a:rPr>
              <a:t>(SCIKIT LEARN)</a:t>
            </a:r>
          </a:p>
        </p:txBody>
      </p:sp>
      <p:sp>
        <p:nvSpPr>
          <p:cNvPr id="10" name="Content Placeholder 2">
            <a:extLst>
              <a:ext uri="{FF2B5EF4-FFF2-40B4-BE49-F238E27FC236}">
                <a16:creationId xmlns:a16="http://schemas.microsoft.com/office/drawing/2014/main" id="{D238F4E4-2CB3-41C1-A6D7-2C27C37EF4C5}"/>
              </a:ext>
            </a:extLst>
          </p:cNvPr>
          <p:cNvSpPr>
            <a:spLocks noGrp="1"/>
          </p:cNvSpPr>
          <p:nvPr>
            <p:ph idx="1"/>
          </p:nvPr>
        </p:nvSpPr>
        <p:spPr>
          <a:xfrm>
            <a:off x="4700414" y="1004413"/>
            <a:ext cx="6818427" cy="5470462"/>
          </a:xfrm>
        </p:spPr>
        <p:txBody>
          <a:bodyPr anchor="ctr">
            <a:normAutofit fontScale="92500" lnSpcReduction="20000"/>
          </a:bodyPr>
          <a:lstStyle/>
          <a:p>
            <a:pPr marL="292608" lvl="1" indent="0">
              <a:buNone/>
            </a:pPr>
            <a:r>
              <a:rPr lang="en-US" sz="3400" dirty="0">
                <a:solidFill>
                  <a:srgbClr val="C38A4D"/>
                </a:solidFill>
                <a:latin typeface="Helvetica LT Pro" panose="020B0504020202020204" pitchFamily="34" charset="0"/>
              </a:rPr>
              <a:t> </a:t>
            </a:r>
          </a:p>
          <a:p>
            <a:pPr marL="1035558" lvl="1" indent="-742950">
              <a:buFont typeface="Wingdings" panose="05000000000000000000" pitchFamily="2" charset="2"/>
              <a:buChar char="v"/>
            </a:pPr>
            <a:r>
              <a:rPr lang="en-US" sz="3400" dirty="0">
                <a:solidFill>
                  <a:srgbClr val="C38A4D"/>
                </a:solidFill>
                <a:latin typeface="Helvetica LT Pro" panose="020B0504020202020204" pitchFamily="34" charset="0"/>
              </a:rPr>
              <a:t>Machine Learning Library for Python is </a:t>
            </a:r>
            <a:r>
              <a:rPr lang="en-US" sz="3400" dirty="0" err="1">
                <a:solidFill>
                  <a:srgbClr val="C38A4D"/>
                </a:solidFill>
                <a:latin typeface="Helvetica LT Pro" panose="020B0504020202020204" pitchFamily="34" charset="0"/>
              </a:rPr>
              <a:t>SciKit</a:t>
            </a:r>
            <a:r>
              <a:rPr lang="en-US" sz="3400" dirty="0">
                <a:solidFill>
                  <a:srgbClr val="C38A4D"/>
                </a:solidFill>
                <a:latin typeface="Helvetica LT Pro" panose="020B0504020202020204" pitchFamily="34" charset="0"/>
              </a:rPr>
              <a:t> Learn Database options (i.e. MySQL, </a:t>
            </a:r>
            <a:r>
              <a:rPr lang="en-US" sz="3400" dirty="0" err="1">
                <a:solidFill>
                  <a:srgbClr val="C38A4D"/>
                </a:solidFill>
                <a:latin typeface="Helvetica LT Pro" panose="020B0504020202020204" pitchFamily="34" charset="0"/>
              </a:rPr>
              <a:t>PostGRESQL</a:t>
            </a:r>
            <a:r>
              <a:rPr lang="en-US" sz="3400" dirty="0">
                <a:solidFill>
                  <a:srgbClr val="C38A4D"/>
                </a:solidFill>
                <a:latin typeface="Helvetica LT Pro" panose="020B0504020202020204" pitchFamily="34" charset="0"/>
              </a:rPr>
              <a:t>, SQLite, MS SQL)</a:t>
            </a:r>
          </a:p>
          <a:p>
            <a:pPr marL="1035558" lvl="1" indent="-742950">
              <a:buFont typeface="Wingdings" panose="05000000000000000000" pitchFamily="2" charset="2"/>
              <a:buChar char="v"/>
            </a:pPr>
            <a:r>
              <a:rPr lang="en-US" sz="3400" dirty="0">
                <a:solidFill>
                  <a:srgbClr val="C38A4D"/>
                </a:solidFill>
                <a:latin typeface="Helvetica LT Pro" panose="020B0504020202020204" pitchFamily="34" charset="0"/>
              </a:rPr>
              <a:t>Use background map imagery via ArcGIS Online mapping or ArcGIS Pro(i.e. Living Atlas of the World)</a:t>
            </a:r>
          </a:p>
          <a:p>
            <a:pPr marL="1035558" lvl="1" indent="-742950">
              <a:buFont typeface="Wingdings" panose="05000000000000000000" pitchFamily="2" charset="2"/>
              <a:buChar char="v"/>
            </a:pPr>
            <a:r>
              <a:rPr lang="en-US" sz="3400" dirty="0">
                <a:solidFill>
                  <a:srgbClr val="C38A4D"/>
                </a:solidFill>
                <a:latin typeface="Helvetica LT Pro" panose="020B0504020202020204" pitchFamily="34" charset="0"/>
              </a:rPr>
              <a:t>Use yearly August/September data for feeds (U.S. Open time period)</a:t>
            </a:r>
          </a:p>
          <a:p>
            <a:endParaRPr lang="en-US" dirty="0"/>
          </a:p>
        </p:txBody>
      </p:sp>
      <p:sp>
        <p:nvSpPr>
          <p:cNvPr id="11" name="TextBox 10">
            <a:extLst>
              <a:ext uri="{FF2B5EF4-FFF2-40B4-BE49-F238E27FC236}">
                <a16:creationId xmlns:a16="http://schemas.microsoft.com/office/drawing/2014/main" id="{E1417F84-8ED6-4659-9FCB-C3C8E2B68846}"/>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12220592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4F55F1-8C04-4455-931B-C655E364BAB0}"/>
              </a:ext>
            </a:extLst>
          </p:cNvPr>
          <p:cNvSpPr>
            <a:spLocks noGrp="1"/>
          </p:cNvSpPr>
          <p:nvPr>
            <p:ph idx="1"/>
          </p:nvPr>
        </p:nvSpPr>
        <p:spPr>
          <a:xfrm>
            <a:off x="4428565" y="854474"/>
            <a:ext cx="6818427" cy="5470462"/>
          </a:xfrm>
        </p:spPr>
        <p:txBody>
          <a:bodyPr anchor="ctr">
            <a:normAutofit/>
          </a:bodyPr>
          <a:lstStyle/>
          <a:p>
            <a:pPr marL="0" indent="0">
              <a:buNone/>
            </a:pPr>
            <a:endParaRPr lang="en-US" sz="3600" dirty="0"/>
          </a:p>
          <a:p>
            <a:pPr marL="0" indent="0" algn="ctr">
              <a:buNone/>
            </a:pPr>
            <a:r>
              <a:rPr lang="en-US" sz="3200" dirty="0">
                <a:solidFill>
                  <a:srgbClr val="C38A4D"/>
                </a:solidFill>
                <a:latin typeface="Helvetica LT Pro" panose="020B0504020202020204" pitchFamily="34" charset="0"/>
              </a:rPr>
              <a:t>DATA PRESENTATION</a:t>
            </a:r>
          </a:p>
          <a:p>
            <a:pPr marL="0" indent="0">
              <a:buNone/>
            </a:pPr>
            <a:endParaRPr lang="en-US" sz="3200" dirty="0">
              <a:solidFill>
                <a:srgbClr val="C38A4D"/>
              </a:solidFill>
              <a:latin typeface="Helvetica LT Pro" panose="020B0504020202020204" pitchFamily="34" charset="0"/>
            </a:endParaRPr>
          </a:p>
        </p:txBody>
      </p: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PHASE </a:t>
            </a:r>
          </a:p>
          <a:p>
            <a:pPr algn="ctr"/>
            <a:r>
              <a:rPr lang="en-US" sz="2400" dirty="0">
                <a:latin typeface="Helvetica LT Pro" panose="020B0504020202020204" pitchFamily="34" charset="0"/>
              </a:rPr>
              <a:t>THREE</a:t>
            </a:r>
          </a:p>
        </p:txBody>
      </p:sp>
      <p:sp>
        <p:nvSpPr>
          <p:cNvPr id="10" name="TextBox 9">
            <a:extLst>
              <a:ext uri="{FF2B5EF4-FFF2-40B4-BE49-F238E27FC236}">
                <a16:creationId xmlns:a16="http://schemas.microsoft.com/office/drawing/2014/main" id="{442D47E1-D3F9-45EB-BF47-2B20E1A2955F}"/>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847362771"/>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PRESENTATION TOOLS</a:t>
            </a:r>
          </a:p>
        </p:txBody>
      </p:sp>
      <p:sp>
        <p:nvSpPr>
          <p:cNvPr id="11" name="Content Placeholder 2">
            <a:extLst>
              <a:ext uri="{FF2B5EF4-FFF2-40B4-BE49-F238E27FC236}">
                <a16:creationId xmlns:a16="http://schemas.microsoft.com/office/drawing/2014/main" id="{F6516732-2C94-4B9C-9200-EDA0E0E78FE4}"/>
              </a:ext>
            </a:extLst>
          </p:cNvPr>
          <p:cNvSpPr>
            <a:spLocks noGrp="1"/>
          </p:cNvSpPr>
          <p:nvPr>
            <p:ph idx="1"/>
          </p:nvPr>
        </p:nvSpPr>
        <p:spPr>
          <a:xfrm>
            <a:off x="4428565" y="643466"/>
            <a:ext cx="6818427" cy="5470462"/>
          </a:xfrm>
        </p:spPr>
        <p:txBody>
          <a:bodyPr anchor="ctr">
            <a:normAutofit/>
          </a:bodyPr>
          <a:lstStyle/>
          <a:p>
            <a:pPr marL="0" indent="0">
              <a:buNone/>
            </a:pPr>
            <a:endParaRPr lang="en-US" sz="2800" dirty="0">
              <a:solidFill>
                <a:srgbClr val="C38A4D"/>
              </a:solidFill>
              <a:latin typeface="Helvetica LT Pro" panose="020B0504020202020204" pitchFamily="34" charset="0"/>
            </a:endParaRPr>
          </a:p>
          <a:p>
            <a:pPr>
              <a:buFont typeface="Wingdings" panose="05000000000000000000" pitchFamily="2" charset="2"/>
              <a:buChar char="v"/>
            </a:pPr>
            <a:r>
              <a:rPr lang="en-US" sz="2400" dirty="0">
                <a:solidFill>
                  <a:srgbClr val="C38A4D"/>
                </a:solidFill>
                <a:latin typeface="Helvetica LT Pro" panose="020B0504020202020204" pitchFamily="34" charset="0"/>
              </a:rPr>
              <a:t> ESRI Story Maps</a:t>
            </a:r>
          </a:p>
          <a:p>
            <a:pPr>
              <a:buFont typeface="Wingdings" panose="05000000000000000000" pitchFamily="2" charset="2"/>
              <a:buChar char="v"/>
            </a:pPr>
            <a:r>
              <a:rPr lang="en-US" sz="2400" dirty="0">
                <a:solidFill>
                  <a:srgbClr val="C38A4D"/>
                </a:solidFill>
                <a:latin typeface="Helvetica LT Pro" panose="020B0504020202020204" pitchFamily="34" charset="0"/>
              </a:rPr>
              <a:t> ESRI Operations Dashboard</a:t>
            </a:r>
          </a:p>
          <a:p>
            <a:pPr>
              <a:buFont typeface="Wingdings" panose="05000000000000000000" pitchFamily="2" charset="2"/>
              <a:buChar char="v"/>
            </a:pPr>
            <a:r>
              <a:rPr lang="en-US" sz="2400" dirty="0">
                <a:solidFill>
                  <a:srgbClr val="C38A4D"/>
                </a:solidFill>
                <a:latin typeface="Helvetica LT Pro" panose="020B0504020202020204" pitchFamily="34" charset="0"/>
              </a:rPr>
              <a:t> ESRI </a:t>
            </a:r>
            <a:r>
              <a:rPr lang="en-US" sz="2400" dirty="0" err="1">
                <a:solidFill>
                  <a:srgbClr val="C38A4D"/>
                </a:solidFill>
                <a:latin typeface="Helvetica LT Pro" panose="020B0504020202020204" pitchFamily="34" charset="0"/>
              </a:rPr>
              <a:t>AppStudio</a:t>
            </a:r>
            <a:r>
              <a:rPr lang="en-US" sz="2400" dirty="0">
                <a:solidFill>
                  <a:srgbClr val="C38A4D"/>
                </a:solidFill>
                <a:latin typeface="Helvetica LT Pro" panose="020B0504020202020204" pitchFamily="34" charset="0"/>
              </a:rPr>
              <a:t> for ArcGIS</a:t>
            </a:r>
            <a:endParaRPr lang="en-US" sz="2400" dirty="0">
              <a:latin typeface="Helvetica LT Pro" panose="020B0504020202020204" pitchFamily="34" charset="0"/>
            </a:endParaRPr>
          </a:p>
          <a:p>
            <a:endParaRPr lang="en-US" dirty="0"/>
          </a:p>
        </p:txBody>
      </p:sp>
      <p:sp>
        <p:nvSpPr>
          <p:cNvPr id="12" name="TextBox 11">
            <a:extLst>
              <a:ext uri="{FF2B5EF4-FFF2-40B4-BE49-F238E27FC236}">
                <a16:creationId xmlns:a16="http://schemas.microsoft.com/office/drawing/2014/main" id="{798350EC-C1D6-4AD1-B720-0D33831053CA}"/>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3760365774"/>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DATA PRESENTATION CONSIDERATIONS</a:t>
            </a:r>
          </a:p>
        </p:txBody>
      </p:sp>
      <p:sp>
        <p:nvSpPr>
          <p:cNvPr id="10" name="Content Placeholder 2">
            <a:extLst>
              <a:ext uri="{FF2B5EF4-FFF2-40B4-BE49-F238E27FC236}">
                <a16:creationId xmlns:a16="http://schemas.microsoft.com/office/drawing/2014/main" id="{84734906-06EA-4027-BA0E-3C17052710C3}"/>
              </a:ext>
            </a:extLst>
          </p:cNvPr>
          <p:cNvSpPr txBox="1">
            <a:spLocks/>
          </p:cNvSpPr>
          <p:nvPr/>
        </p:nvSpPr>
        <p:spPr>
          <a:xfrm>
            <a:off x="4575408" y="241133"/>
            <a:ext cx="6818427" cy="6121897"/>
          </a:xfrm>
          <a:prstGeom prst="rect">
            <a:avLst/>
          </a:prstGeom>
        </p:spPr>
        <p:txBody>
          <a:bodyPr vert="horz" lIns="0" tIns="45720" rIns="0" bIns="45720" rtlCol="0" anchor="t">
            <a:normAutofit fontScale="32500" lnSpcReduction="2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3600" dirty="0">
              <a:solidFill>
                <a:srgbClr val="C38A4D"/>
              </a:solidFill>
              <a:latin typeface="Helvetica LT Pro" panose="020B0504020202020204" pitchFamily="34" charset="0"/>
            </a:endParaRPr>
          </a:p>
          <a:p>
            <a:pPr marL="0" indent="0">
              <a:buFont typeface="Calibri" panose="020F0502020204030204" pitchFamily="34" charset="0"/>
              <a:buNone/>
            </a:pPr>
            <a:endParaRPr lang="en-US" sz="8000" dirty="0">
              <a:solidFill>
                <a:srgbClr val="C38A4D"/>
              </a:solidFill>
              <a:latin typeface="Helvetica LT Pro" panose="020B0504020202020204" pitchFamily="34" charset="0"/>
            </a:endParaRPr>
          </a:p>
          <a:p>
            <a:pPr>
              <a:buFont typeface="Wingdings" panose="05000000000000000000" pitchFamily="2" charset="2"/>
              <a:buChar char="v"/>
            </a:pPr>
            <a:r>
              <a:rPr lang="en-US" sz="6400" dirty="0">
                <a:solidFill>
                  <a:srgbClr val="C38A4D"/>
                </a:solidFill>
                <a:latin typeface="Helvetica LT Pro" panose="020B0504020202020204" pitchFamily="34" charset="0"/>
              </a:rPr>
              <a:t> Map imagery to be displayed at different scales</a:t>
            </a:r>
          </a:p>
          <a:p>
            <a:pPr>
              <a:buFont typeface="Wingdings" panose="05000000000000000000" pitchFamily="2" charset="2"/>
              <a:buChar char="v"/>
            </a:pPr>
            <a:r>
              <a:rPr lang="en-US" sz="6400" dirty="0">
                <a:solidFill>
                  <a:srgbClr val="C38A4D"/>
                </a:solidFill>
                <a:latin typeface="Helvetica LT Pro" panose="020B0504020202020204" pitchFamily="34" charset="0"/>
              </a:rPr>
              <a:t> Inspiration: Massimo </a:t>
            </a:r>
            <a:r>
              <a:rPr lang="en-US" sz="6400" dirty="0" err="1">
                <a:solidFill>
                  <a:srgbClr val="C38A4D"/>
                </a:solidFill>
                <a:latin typeface="Helvetica LT Pro" panose="020B0504020202020204" pitchFamily="34" charset="0"/>
              </a:rPr>
              <a:t>Vignelli’s</a:t>
            </a:r>
            <a:r>
              <a:rPr lang="en-US" sz="6400" dirty="0">
                <a:solidFill>
                  <a:srgbClr val="C38A4D"/>
                </a:solidFill>
                <a:latin typeface="Helvetica LT Pro" panose="020B0504020202020204" pitchFamily="34" charset="0"/>
              </a:rPr>
              <a:t> 1972 NYC Subway Map</a:t>
            </a:r>
          </a:p>
          <a:p>
            <a:pPr>
              <a:buFont typeface="Wingdings" panose="05000000000000000000" pitchFamily="2" charset="2"/>
              <a:buChar char="v"/>
            </a:pPr>
            <a:r>
              <a:rPr lang="en-US" sz="6400" dirty="0">
                <a:solidFill>
                  <a:srgbClr val="C38A4D"/>
                </a:solidFill>
                <a:latin typeface="Helvetica LT Pro" panose="020B0504020202020204" pitchFamily="34" charset="0"/>
              </a:rPr>
              <a:t> ArcGIS Online and ArcGIS Pro for background maps </a:t>
            </a:r>
          </a:p>
          <a:p>
            <a:pPr>
              <a:buFont typeface="Wingdings" panose="05000000000000000000" pitchFamily="2" charset="2"/>
              <a:buChar char="v"/>
            </a:pPr>
            <a:r>
              <a:rPr lang="en-US" sz="6400" dirty="0">
                <a:solidFill>
                  <a:srgbClr val="C38A4D"/>
                </a:solidFill>
                <a:latin typeface="Helvetica LT Pro" panose="020B0504020202020204" pitchFamily="34" charset="0"/>
              </a:rPr>
              <a:t> Adobe Illustrator, Photoshop, InDesign for detail graphics work (was going to use Open Source solution but there is more training options with Adobe)</a:t>
            </a:r>
          </a:p>
          <a:p>
            <a:pPr>
              <a:buFont typeface="Wingdings" panose="05000000000000000000" pitchFamily="2" charset="2"/>
              <a:buChar char="v"/>
            </a:pPr>
            <a:r>
              <a:rPr lang="en-US" sz="6400" dirty="0">
                <a:solidFill>
                  <a:srgbClr val="C38A4D"/>
                </a:solidFill>
                <a:latin typeface="Helvetica LT Pro" panose="020B0504020202020204" pitchFamily="34" charset="0"/>
              </a:rPr>
              <a:t> ArcGIS Maps for Adobe Creative Cloud (as needed for background maps, potential 3-D fly-throughs)</a:t>
            </a:r>
          </a:p>
          <a:p>
            <a:pPr>
              <a:buFont typeface="Wingdings" panose="05000000000000000000" pitchFamily="2" charset="2"/>
              <a:buChar char="v"/>
            </a:pPr>
            <a:r>
              <a:rPr lang="en-US" sz="6400" dirty="0">
                <a:solidFill>
                  <a:srgbClr val="C38A4D"/>
                </a:solidFill>
                <a:latin typeface="Helvetica LT Pro" panose="020B0504020202020204" pitchFamily="34" charset="0"/>
              </a:rPr>
              <a:t> Incorporate Helvetica </a:t>
            </a:r>
            <a:r>
              <a:rPr lang="en-US" sz="6400" dirty="0" err="1">
                <a:solidFill>
                  <a:srgbClr val="C38A4D"/>
                </a:solidFill>
                <a:latin typeface="Helvetica LT Pro" panose="020B0504020202020204" pitchFamily="34" charset="0"/>
              </a:rPr>
              <a:t>typefont</a:t>
            </a:r>
            <a:endParaRPr lang="en-US" sz="6400" dirty="0">
              <a:solidFill>
                <a:srgbClr val="C38A4D"/>
              </a:solidFill>
              <a:latin typeface="Helvetica LT Pro" panose="020B0504020202020204" pitchFamily="34" charset="0"/>
            </a:endParaRPr>
          </a:p>
          <a:p>
            <a:pPr>
              <a:buFont typeface="Wingdings" panose="05000000000000000000" pitchFamily="2" charset="2"/>
              <a:buChar char="v"/>
            </a:pPr>
            <a:r>
              <a:rPr lang="en-US" sz="6400" dirty="0">
                <a:solidFill>
                  <a:srgbClr val="C38A4D"/>
                </a:solidFill>
                <a:latin typeface="Helvetica LT Pro" panose="020B0504020202020204" pitchFamily="34" charset="0"/>
              </a:rPr>
              <a:t> ESRI Story Map(s) to outline project development (maybe)</a:t>
            </a:r>
          </a:p>
          <a:p>
            <a:pPr>
              <a:buFont typeface="Wingdings" panose="05000000000000000000" pitchFamily="2" charset="2"/>
              <a:buChar char="v"/>
            </a:pPr>
            <a:r>
              <a:rPr lang="en-US" sz="6400" dirty="0">
                <a:solidFill>
                  <a:srgbClr val="C38A4D"/>
                </a:solidFill>
                <a:latin typeface="Helvetica LT Pro" panose="020B0504020202020204" pitchFamily="34" charset="0"/>
              </a:rPr>
              <a:t> ‘Operations Dashboard for ArcGIS’  to support analysis display of data performance, error analysis, etc.</a:t>
            </a:r>
          </a:p>
          <a:p>
            <a:pPr>
              <a:buFont typeface="Wingdings" panose="05000000000000000000" pitchFamily="2" charset="2"/>
              <a:buChar char="v"/>
            </a:pPr>
            <a:r>
              <a:rPr lang="en-US" sz="6400" dirty="0">
                <a:solidFill>
                  <a:srgbClr val="C38A4D"/>
                </a:solidFill>
                <a:latin typeface="Helvetica LT Pro" panose="020B0504020202020204" pitchFamily="34" charset="0"/>
              </a:rPr>
              <a:t> ‘</a:t>
            </a:r>
            <a:r>
              <a:rPr lang="en-US" sz="6400" dirty="0" err="1">
                <a:solidFill>
                  <a:srgbClr val="C38A4D"/>
                </a:solidFill>
                <a:latin typeface="Helvetica LT Pro" panose="020B0504020202020204" pitchFamily="34" charset="0"/>
              </a:rPr>
              <a:t>AppStudio</a:t>
            </a:r>
            <a:r>
              <a:rPr lang="en-US" sz="6400" dirty="0">
                <a:solidFill>
                  <a:srgbClr val="C38A4D"/>
                </a:solidFill>
                <a:latin typeface="Helvetica LT Pro" panose="020B0504020202020204" pitchFamily="34" charset="0"/>
              </a:rPr>
              <a:t> for ArcGIS’ for end user mobile map app</a:t>
            </a:r>
            <a:endParaRPr lang="en-US" sz="6400" dirty="0"/>
          </a:p>
          <a:p>
            <a:pPr>
              <a:buFont typeface="Wingdings" panose="05000000000000000000" pitchFamily="2" charset="2"/>
              <a:buChar char="v"/>
            </a:pPr>
            <a:endParaRPr lang="en-US" sz="4000" dirty="0"/>
          </a:p>
          <a:p>
            <a:pPr>
              <a:buFont typeface="Wingdings" panose="05000000000000000000" pitchFamily="2" charset="2"/>
              <a:buChar char="v"/>
            </a:pPr>
            <a:endParaRPr lang="en-US" sz="4000" dirty="0">
              <a:solidFill>
                <a:srgbClr val="C38A4D"/>
              </a:solidFill>
              <a:latin typeface="Helvetica LT Pro" panose="020B0504020202020204" pitchFamily="34" charset="0"/>
            </a:endParaRPr>
          </a:p>
          <a:p>
            <a:pPr>
              <a:buFont typeface="Wingdings" panose="05000000000000000000" pitchFamily="2" charset="2"/>
              <a:buChar char="v"/>
            </a:pPr>
            <a:endParaRPr lang="en-US" sz="4000" dirty="0">
              <a:solidFill>
                <a:srgbClr val="C38A4D"/>
              </a:solidFill>
              <a:latin typeface="Helvetica LT Pro" panose="020B0504020202020204" pitchFamily="34" charset="0"/>
            </a:endParaRPr>
          </a:p>
          <a:p>
            <a:pPr>
              <a:buFont typeface="Wingdings" panose="05000000000000000000" pitchFamily="2" charset="2"/>
              <a:buChar char="v"/>
            </a:pPr>
            <a:endParaRPr lang="en-US" sz="3800" dirty="0">
              <a:solidFill>
                <a:srgbClr val="C38A4D"/>
              </a:solidFill>
              <a:latin typeface="Helvetica LT Pro" panose="020B0504020202020204" pitchFamily="34" charset="0"/>
            </a:endParaRPr>
          </a:p>
          <a:p>
            <a:pPr marL="0" indent="0">
              <a:buFont typeface="Calibri" panose="020F0502020204030204" pitchFamily="34" charset="0"/>
              <a:buNone/>
            </a:pPr>
            <a:endParaRPr lang="en-US" sz="3600" dirty="0"/>
          </a:p>
          <a:p>
            <a:endParaRPr lang="en-US" dirty="0"/>
          </a:p>
        </p:txBody>
      </p:sp>
      <p:sp>
        <p:nvSpPr>
          <p:cNvPr id="12" name="TextBox 11">
            <a:extLst>
              <a:ext uri="{FF2B5EF4-FFF2-40B4-BE49-F238E27FC236}">
                <a16:creationId xmlns:a16="http://schemas.microsoft.com/office/drawing/2014/main" id="{BF69916E-C590-4EEE-AAF6-726B48F352B0}"/>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565493859"/>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TYPEFONT CONSIDERATION</a:t>
            </a:r>
          </a:p>
        </p:txBody>
      </p:sp>
      <p:sp>
        <p:nvSpPr>
          <p:cNvPr id="10" name="Content Placeholder 2">
            <a:extLst>
              <a:ext uri="{FF2B5EF4-FFF2-40B4-BE49-F238E27FC236}">
                <a16:creationId xmlns:a16="http://schemas.microsoft.com/office/drawing/2014/main" id="{B985C312-EBE1-42F4-A431-0B154FD57FD9}"/>
              </a:ext>
            </a:extLst>
          </p:cNvPr>
          <p:cNvSpPr>
            <a:spLocks noGrp="1"/>
          </p:cNvSpPr>
          <p:nvPr>
            <p:ph idx="1"/>
          </p:nvPr>
        </p:nvSpPr>
        <p:spPr>
          <a:xfrm>
            <a:off x="4428565" y="643466"/>
            <a:ext cx="6818427" cy="5470462"/>
          </a:xfrm>
        </p:spPr>
        <p:txBody>
          <a:bodyPr anchor="ctr">
            <a:normAutofit/>
          </a:bodyPr>
          <a:lstStyle/>
          <a:p>
            <a:pPr marL="0" indent="0">
              <a:buNone/>
            </a:pPr>
            <a:endParaRPr lang="en-US" sz="3600" dirty="0">
              <a:solidFill>
                <a:srgbClr val="C38A4D"/>
              </a:solidFill>
            </a:endParaRPr>
          </a:p>
          <a:p>
            <a:pPr marL="0" indent="0">
              <a:buNone/>
            </a:pPr>
            <a:endParaRPr lang="en-US" sz="3600" dirty="0">
              <a:solidFill>
                <a:srgbClr val="C38A4D"/>
              </a:solidFill>
            </a:endParaRPr>
          </a:p>
          <a:p>
            <a:endParaRPr lang="en-US" dirty="0"/>
          </a:p>
        </p:txBody>
      </p:sp>
      <p:pic>
        <p:nvPicPr>
          <p:cNvPr id="12" name="Picture 11">
            <a:extLst>
              <a:ext uri="{FF2B5EF4-FFF2-40B4-BE49-F238E27FC236}">
                <a16:creationId xmlns:a16="http://schemas.microsoft.com/office/drawing/2014/main" id="{8B7D7446-408C-4C6F-9E8D-C750B98B7392}"/>
              </a:ext>
            </a:extLst>
          </p:cNvPr>
          <p:cNvPicPr>
            <a:picLocks noChangeAspect="1"/>
          </p:cNvPicPr>
          <p:nvPr/>
        </p:nvPicPr>
        <p:blipFill>
          <a:blip r:embed="rId2"/>
          <a:stretch>
            <a:fillRect/>
          </a:stretch>
        </p:blipFill>
        <p:spPr>
          <a:xfrm>
            <a:off x="4417316" y="643466"/>
            <a:ext cx="4050128" cy="1171629"/>
          </a:xfrm>
          <a:prstGeom prst="rect">
            <a:avLst/>
          </a:prstGeom>
        </p:spPr>
      </p:pic>
      <p:pic>
        <p:nvPicPr>
          <p:cNvPr id="13" name="Picture 12">
            <a:extLst>
              <a:ext uri="{FF2B5EF4-FFF2-40B4-BE49-F238E27FC236}">
                <a16:creationId xmlns:a16="http://schemas.microsoft.com/office/drawing/2014/main" id="{35363928-00E5-4D1D-8DD8-9594BD0E6BAA}"/>
              </a:ext>
            </a:extLst>
          </p:cNvPr>
          <p:cNvPicPr>
            <a:picLocks noChangeAspect="1"/>
          </p:cNvPicPr>
          <p:nvPr/>
        </p:nvPicPr>
        <p:blipFill>
          <a:blip r:embed="rId3"/>
          <a:stretch>
            <a:fillRect/>
          </a:stretch>
        </p:blipFill>
        <p:spPr>
          <a:xfrm>
            <a:off x="8355723" y="3458523"/>
            <a:ext cx="3197419" cy="1555384"/>
          </a:xfrm>
          <a:prstGeom prst="rect">
            <a:avLst/>
          </a:prstGeom>
        </p:spPr>
      </p:pic>
      <p:pic>
        <p:nvPicPr>
          <p:cNvPr id="14" name="Picture 13">
            <a:extLst>
              <a:ext uri="{FF2B5EF4-FFF2-40B4-BE49-F238E27FC236}">
                <a16:creationId xmlns:a16="http://schemas.microsoft.com/office/drawing/2014/main" id="{C14C3B15-B3F0-495A-A5AB-6B5A992D958A}"/>
              </a:ext>
            </a:extLst>
          </p:cNvPr>
          <p:cNvPicPr>
            <a:picLocks noChangeAspect="1"/>
          </p:cNvPicPr>
          <p:nvPr/>
        </p:nvPicPr>
        <p:blipFill>
          <a:blip r:embed="rId4"/>
          <a:stretch>
            <a:fillRect/>
          </a:stretch>
        </p:blipFill>
        <p:spPr>
          <a:xfrm>
            <a:off x="4428565" y="3221766"/>
            <a:ext cx="3588448" cy="1857737"/>
          </a:xfrm>
          <a:prstGeom prst="rect">
            <a:avLst/>
          </a:prstGeom>
        </p:spPr>
      </p:pic>
      <p:pic>
        <p:nvPicPr>
          <p:cNvPr id="15" name="Picture 14">
            <a:extLst>
              <a:ext uri="{FF2B5EF4-FFF2-40B4-BE49-F238E27FC236}">
                <a16:creationId xmlns:a16="http://schemas.microsoft.com/office/drawing/2014/main" id="{025B3B63-3412-46E8-A0AF-14D91FF8DF28}"/>
              </a:ext>
            </a:extLst>
          </p:cNvPr>
          <p:cNvPicPr>
            <a:picLocks noChangeAspect="1"/>
          </p:cNvPicPr>
          <p:nvPr/>
        </p:nvPicPr>
        <p:blipFill>
          <a:blip r:embed="rId5"/>
          <a:stretch>
            <a:fillRect/>
          </a:stretch>
        </p:blipFill>
        <p:spPr>
          <a:xfrm>
            <a:off x="8183318" y="5589614"/>
            <a:ext cx="2831395" cy="949744"/>
          </a:xfrm>
          <a:prstGeom prst="rect">
            <a:avLst/>
          </a:prstGeom>
        </p:spPr>
      </p:pic>
      <p:pic>
        <p:nvPicPr>
          <p:cNvPr id="16" name="Picture 15">
            <a:extLst>
              <a:ext uri="{FF2B5EF4-FFF2-40B4-BE49-F238E27FC236}">
                <a16:creationId xmlns:a16="http://schemas.microsoft.com/office/drawing/2014/main" id="{25D5529C-8175-44F6-95B1-A48C78F253B6}"/>
              </a:ext>
            </a:extLst>
          </p:cNvPr>
          <p:cNvPicPr>
            <a:picLocks noChangeAspect="1"/>
          </p:cNvPicPr>
          <p:nvPr/>
        </p:nvPicPr>
        <p:blipFill>
          <a:blip r:embed="rId6"/>
          <a:stretch>
            <a:fillRect/>
          </a:stretch>
        </p:blipFill>
        <p:spPr>
          <a:xfrm>
            <a:off x="6635667" y="1619809"/>
            <a:ext cx="5101553" cy="1919939"/>
          </a:xfrm>
          <a:prstGeom prst="rect">
            <a:avLst/>
          </a:prstGeom>
        </p:spPr>
      </p:pic>
      <p:pic>
        <p:nvPicPr>
          <p:cNvPr id="17" name="Picture 16">
            <a:extLst>
              <a:ext uri="{FF2B5EF4-FFF2-40B4-BE49-F238E27FC236}">
                <a16:creationId xmlns:a16="http://schemas.microsoft.com/office/drawing/2014/main" id="{6ED3EEA2-7473-488B-A02B-FE3B357904B2}"/>
              </a:ext>
            </a:extLst>
          </p:cNvPr>
          <p:cNvPicPr>
            <a:picLocks noChangeAspect="1"/>
          </p:cNvPicPr>
          <p:nvPr/>
        </p:nvPicPr>
        <p:blipFill>
          <a:blip r:embed="rId7"/>
          <a:stretch>
            <a:fillRect/>
          </a:stretch>
        </p:blipFill>
        <p:spPr>
          <a:xfrm>
            <a:off x="4417316" y="1904642"/>
            <a:ext cx="4323999" cy="1227576"/>
          </a:xfrm>
          <a:prstGeom prst="rect">
            <a:avLst/>
          </a:prstGeom>
        </p:spPr>
      </p:pic>
      <p:pic>
        <p:nvPicPr>
          <p:cNvPr id="18" name="Picture 17">
            <a:extLst>
              <a:ext uri="{FF2B5EF4-FFF2-40B4-BE49-F238E27FC236}">
                <a16:creationId xmlns:a16="http://schemas.microsoft.com/office/drawing/2014/main" id="{3ABD31C8-2593-45D4-8B38-1470EC14F1CB}"/>
              </a:ext>
            </a:extLst>
          </p:cNvPr>
          <p:cNvPicPr>
            <a:picLocks noChangeAspect="1"/>
          </p:cNvPicPr>
          <p:nvPr/>
        </p:nvPicPr>
        <p:blipFill>
          <a:blip r:embed="rId8"/>
          <a:stretch>
            <a:fillRect/>
          </a:stretch>
        </p:blipFill>
        <p:spPr>
          <a:xfrm>
            <a:off x="8741315" y="395994"/>
            <a:ext cx="2811827" cy="1666572"/>
          </a:xfrm>
          <a:prstGeom prst="rect">
            <a:avLst/>
          </a:prstGeom>
        </p:spPr>
      </p:pic>
      <p:pic>
        <p:nvPicPr>
          <p:cNvPr id="19" name="Picture 18">
            <a:extLst>
              <a:ext uri="{FF2B5EF4-FFF2-40B4-BE49-F238E27FC236}">
                <a16:creationId xmlns:a16="http://schemas.microsoft.com/office/drawing/2014/main" id="{E22C1AC5-D709-48D5-B78C-E2B9BBAB42BE}"/>
              </a:ext>
            </a:extLst>
          </p:cNvPr>
          <p:cNvPicPr>
            <a:picLocks noChangeAspect="1"/>
          </p:cNvPicPr>
          <p:nvPr/>
        </p:nvPicPr>
        <p:blipFill>
          <a:blip r:embed="rId9"/>
          <a:stretch>
            <a:fillRect/>
          </a:stretch>
        </p:blipFill>
        <p:spPr>
          <a:xfrm>
            <a:off x="4428565" y="4328938"/>
            <a:ext cx="3229735" cy="2102579"/>
          </a:xfrm>
          <a:prstGeom prst="rect">
            <a:avLst/>
          </a:prstGeom>
        </p:spPr>
      </p:pic>
      <p:sp>
        <p:nvSpPr>
          <p:cNvPr id="20" name="TextBox 19">
            <a:extLst>
              <a:ext uri="{FF2B5EF4-FFF2-40B4-BE49-F238E27FC236}">
                <a16:creationId xmlns:a16="http://schemas.microsoft.com/office/drawing/2014/main" id="{42FAA1A9-0A95-4AA5-A0B0-481599CE33A8}"/>
              </a:ext>
            </a:extLst>
          </p:cNvPr>
          <p:cNvSpPr txBox="1"/>
          <p:nvPr/>
        </p:nvSpPr>
        <p:spPr>
          <a:xfrm>
            <a:off x="11745775" y="1412023"/>
            <a:ext cx="369332" cy="3566874"/>
          </a:xfrm>
          <a:prstGeom prst="rect">
            <a:avLst/>
          </a:prstGeom>
          <a:noFill/>
        </p:spPr>
        <p:txBody>
          <a:bodyPr vert="vert270" wrap="none" rtlCol="0">
            <a:spAutoFit/>
          </a:bodyPr>
          <a:lstStyle/>
          <a:p>
            <a:r>
              <a:rPr lang="en-US" sz="1200" dirty="0">
                <a:latin typeface="Helvetica LT Pro" panose="020B0504020202020204" pitchFamily="34" charset="0"/>
              </a:rPr>
              <a:t>https://www.youtube.com/watch?v=wkoX0pEwSCw</a:t>
            </a:r>
          </a:p>
        </p:txBody>
      </p:sp>
      <p:sp>
        <p:nvSpPr>
          <p:cNvPr id="21" name="TextBox 20">
            <a:extLst>
              <a:ext uri="{FF2B5EF4-FFF2-40B4-BE49-F238E27FC236}">
                <a16:creationId xmlns:a16="http://schemas.microsoft.com/office/drawing/2014/main" id="{F978B9E7-67A0-4268-92EC-13A6120CE3DD}"/>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631640381"/>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MAP PRESENTATION VIA OPERATIONS DASHBOARD</a:t>
            </a:r>
          </a:p>
        </p:txBody>
      </p:sp>
      <p:pic>
        <p:nvPicPr>
          <p:cNvPr id="11" name="Picture 10">
            <a:extLst>
              <a:ext uri="{FF2B5EF4-FFF2-40B4-BE49-F238E27FC236}">
                <a16:creationId xmlns:a16="http://schemas.microsoft.com/office/drawing/2014/main" id="{0420FFDB-02EF-464F-BA0E-3D3643942D72}"/>
              </a:ext>
            </a:extLst>
          </p:cNvPr>
          <p:cNvPicPr>
            <a:picLocks noChangeAspect="1"/>
          </p:cNvPicPr>
          <p:nvPr/>
        </p:nvPicPr>
        <p:blipFill>
          <a:blip r:embed="rId2"/>
          <a:stretch>
            <a:fillRect/>
          </a:stretch>
        </p:blipFill>
        <p:spPr>
          <a:xfrm>
            <a:off x="4428566" y="1778497"/>
            <a:ext cx="7321419" cy="3532633"/>
          </a:xfrm>
          <a:prstGeom prst="rect">
            <a:avLst/>
          </a:prstGeom>
        </p:spPr>
      </p:pic>
      <p:sp>
        <p:nvSpPr>
          <p:cNvPr id="12" name="TextBox 11">
            <a:extLst>
              <a:ext uri="{FF2B5EF4-FFF2-40B4-BE49-F238E27FC236}">
                <a16:creationId xmlns:a16="http://schemas.microsoft.com/office/drawing/2014/main" id="{A973AD14-8427-466F-8723-14535FA451A2}"/>
              </a:ext>
            </a:extLst>
          </p:cNvPr>
          <p:cNvSpPr txBox="1"/>
          <p:nvPr/>
        </p:nvSpPr>
        <p:spPr>
          <a:xfrm>
            <a:off x="8877300" y="5530567"/>
            <a:ext cx="2962093" cy="369332"/>
          </a:xfrm>
          <a:prstGeom prst="rect">
            <a:avLst/>
          </a:prstGeom>
          <a:noFill/>
        </p:spPr>
        <p:txBody>
          <a:bodyPr wrap="none" rtlCol="0">
            <a:spAutoFit/>
          </a:bodyPr>
          <a:lstStyle/>
          <a:p>
            <a:r>
              <a:rPr lang="en-US" dirty="0">
                <a:hlinkClick r:id="rId3"/>
              </a:rPr>
              <a:t>ArcGIS Operations Dashboard</a:t>
            </a:r>
            <a:endParaRPr lang="en-US" dirty="0"/>
          </a:p>
        </p:txBody>
      </p:sp>
      <p:sp>
        <p:nvSpPr>
          <p:cNvPr id="13" name="TextBox 12">
            <a:extLst>
              <a:ext uri="{FF2B5EF4-FFF2-40B4-BE49-F238E27FC236}">
                <a16:creationId xmlns:a16="http://schemas.microsoft.com/office/drawing/2014/main" id="{990A5940-59FE-41D7-BB9D-E0C72EC005C2}"/>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1241081246"/>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ERROR METRICS VIA OPERATION DASHBOARD</a:t>
            </a:r>
          </a:p>
        </p:txBody>
      </p:sp>
      <p:pic>
        <p:nvPicPr>
          <p:cNvPr id="10" name="Picture 9">
            <a:extLst>
              <a:ext uri="{FF2B5EF4-FFF2-40B4-BE49-F238E27FC236}">
                <a16:creationId xmlns:a16="http://schemas.microsoft.com/office/drawing/2014/main" id="{800A92CB-2C7D-40FF-9301-729536562C0D}"/>
              </a:ext>
            </a:extLst>
          </p:cNvPr>
          <p:cNvPicPr>
            <a:picLocks noChangeAspect="1"/>
          </p:cNvPicPr>
          <p:nvPr/>
        </p:nvPicPr>
        <p:blipFill>
          <a:blip r:embed="rId2"/>
          <a:stretch>
            <a:fillRect/>
          </a:stretch>
        </p:blipFill>
        <p:spPr>
          <a:xfrm>
            <a:off x="4355378" y="1107909"/>
            <a:ext cx="7187669" cy="4642182"/>
          </a:xfrm>
          <a:prstGeom prst="rect">
            <a:avLst/>
          </a:prstGeom>
        </p:spPr>
      </p:pic>
      <p:sp>
        <p:nvSpPr>
          <p:cNvPr id="4" name="TextBox 3">
            <a:extLst>
              <a:ext uri="{FF2B5EF4-FFF2-40B4-BE49-F238E27FC236}">
                <a16:creationId xmlns:a16="http://schemas.microsoft.com/office/drawing/2014/main" id="{75B72AB1-12CE-4AC4-99A1-7C5263265E75}"/>
              </a:ext>
            </a:extLst>
          </p:cNvPr>
          <p:cNvSpPr txBox="1"/>
          <p:nvPr/>
        </p:nvSpPr>
        <p:spPr>
          <a:xfrm rot="16200000">
            <a:off x="9376851" y="3398461"/>
            <a:ext cx="4599336" cy="246221"/>
          </a:xfrm>
          <a:prstGeom prst="rect">
            <a:avLst/>
          </a:prstGeom>
          <a:noFill/>
        </p:spPr>
        <p:txBody>
          <a:bodyPr wrap="none" rtlCol="0">
            <a:spAutoFit/>
          </a:bodyPr>
          <a:lstStyle/>
          <a:p>
            <a:r>
              <a:rPr lang="en-US" sz="1000" dirty="0">
                <a:latin typeface="Helvetica LT Pro" panose="020B0504020202020204" pitchFamily="34" charset="0"/>
              </a:rPr>
              <a:t>https://doc.arcgis.com/en/operations-dashboard/help/what-is-a-dashboard.htm</a:t>
            </a:r>
          </a:p>
        </p:txBody>
      </p:sp>
      <p:sp>
        <p:nvSpPr>
          <p:cNvPr id="12" name="TextBox 11">
            <a:extLst>
              <a:ext uri="{FF2B5EF4-FFF2-40B4-BE49-F238E27FC236}">
                <a16:creationId xmlns:a16="http://schemas.microsoft.com/office/drawing/2014/main" id="{1B3D4EA7-AA2C-4022-9C3A-E6118A1E7181}"/>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175315819"/>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10" name="TextBox 9">
            <a:extLst>
              <a:ext uri="{FF2B5EF4-FFF2-40B4-BE49-F238E27FC236}">
                <a16:creationId xmlns:a16="http://schemas.microsoft.com/office/drawing/2014/main" id="{068177F3-BDBE-48FA-9452-3D1740441496}"/>
              </a:ext>
            </a:extLst>
          </p:cNvPr>
          <p:cNvSpPr txBox="1"/>
          <p:nvPr/>
        </p:nvSpPr>
        <p:spPr>
          <a:xfrm rot="16200000">
            <a:off x="10219913" y="3736216"/>
            <a:ext cx="2177584" cy="307777"/>
          </a:xfrm>
          <a:prstGeom prst="rect">
            <a:avLst/>
          </a:prstGeom>
          <a:noFill/>
        </p:spPr>
        <p:txBody>
          <a:bodyPr wrap="none" rtlCol="0">
            <a:spAutoFit/>
          </a:bodyPr>
          <a:lstStyle/>
          <a:p>
            <a:r>
              <a:rPr lang="en-US" sz="1400" dirty="0">
                <a:hlinkClick r:id="rId2"/>
              </a:rPr>
              <a:t>ArcGIS </a:t>
            </a:r>
            <a:r>
              <a:rPr lang="en-US" sz="1400" dirty="0" err="1">
                <a:hlinkClick r:id="rId2"/>
              </a:rPr>
              <a:t>AppStudio</a:t>
            </a:r>
            <a:r>
              <a:rPr lang="en-US" sz="1400" dirty="0">
                <a:hlinkClick r:id="rId2"/>
              </a:rPr>
              <a:t> Web App</a:t>
            </a:r>
            <a:endParaRPr lang="en-US" sz="1400" dirty="0"/>
          </a:p>
        </p:txBody>
      </p:sp>
      <p:pic>
        <p:nvPicPr>
          <p:cNvPr id="11" name="Picture 10">
            <a:extLst>
              <a:ext uri="{FF2B5EF4-FFF2-40B4-BE49-F238E27FC236}">
                <a16:creationId xmlns:a16="http://schemas.microsoft.com/office/drawing/2014/main" id="{3D2D365E-4383-4729-80DA-F381BBC37036}"/>
              </a:ext>
            </a:extLst>
          </p:cNvPr>
          <p:cNvPicPr>
            <a:picLocks noChangeAspect="1"/>
          </p:cNvPicPr>
          <p:nvPr/>
        </p:nvPicPr>
        <p:blipFill>
          <a:blip r:embed="rId3"/>
          <a:stretch>
            <a:fillRect/>
          </a:stretch>
        </p:blipFill>
        <p:spPr>
          <a:xfrm>
            <a:off x="4671548" y="1846523"/>
            <a:ext cx="6483268" cy="3090287"/>
          </a:xfrm>
          <a:prstGeom prst="rect">
            <a:avLst/>
          </a:prstGeom>
        </p:spPr>
      </p:pic>
      <p:sp>
        <p:nvSpPr>
          <p:cNvPr id="12" name="Title 3">
            <a:extLst>
              <a:ext uri="{FF2B5EF4-FFF2-40B4-BE49-F238E27FC236}">
                <a16:creationId xmlns:a16="http://schemas.microsoft.com/office/drawing/2014/main" id="{E721DD0D-94B1-4690-96E4-CF0901C99CE3}"/>
              </a:ext>
            </a:extLst>
          </p:cNvPr>
          <p:cNvSpPr txBox="1">
            <a:spLocks/>
          </p:cNvSpPr>
          <p:nvPr/>
        </p:nvSpPr>
        <p:spPr>
          <a:xfrm>
            <a:off x="1406247" y="11006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APP DEV </a:t>
            </a:r>
          </a:p>
          <a:p>
            <a:pPr algn="ctr"/>
            <a:r>
              <a:rPr lang="en-US" sz="2400" dirty="0">
                <a:latin typeface="Helvetica LT Pro" panose="020B0504020202020204" pitchFamily="34" charset="0"/>
              </a:rPr>
              <a:t>TOOL FOR MOBILE SOLUTION</a:t>
            </a:r>
          </a:p>
        </p:txBody>
      </p:sp>
      <p:sp>
        <p:nvSpPr>
          <p:cNvPr id="13" name="TextBox 12">
            <a:extLst>
              <a:ext uri="{FF2B5EF4-FFF2-40B4-BE49-F238E27FC236}">
                <a16:creationId xmlns:a16="http://schemas.microsoft.com/office/drawing/2014/main" id="{B030D622-2E33-4260-9704-28DD6CC97E9D}"/>
              </a:ext>
            </a:extLst>
          </p:cNvPr>
          <p:cNvSpPr txBox="1"/>
          <p:nvPr/>
        </p:nvSpPr>
        <p:spPr>
          <a:xfrm rot="16200000">
            <a:off x="-2789859" y="2934356"/>
            <a:ext cx="6708526" cy="1015663"/>
          </a:xfrm>
          <a:prstGeom prst="rect">
            <a:avLst/>
          </a:prstGeom>
          <a:noFill/>
        </p:spPr>
        <p:txBody>
          <a:bodyPr wrap="square" rtlCol="0">
            <a:spAutoFit/>
          </a:bodyPr>
          <a:lstStyle/>
          <a:p>
            <a:pPr algn="ctr"/>
            <a:r>
              <a:rPr lang="en-US" sz="6000" dirty="0">
                <a:solidFill>
                  <a:schemeClr val="bg1">
                    <a:lumMod val="75000"/>
                    <a:lumOff val="25000"/>
                  </a:schemeClr>
                </a:solidFill>
                <a:latin typeface="Helvetica LT Pro" panose="020B0504020202020204" pitchFamily="34" charset="0"/>
              </a:rPr>
              <a:t>METHODOLOGY</a:t>
            </a:r>
          </a:p>
        </p:txBody>
      </p:sp>
    </p:spTree>
    <p:extLst>
      <p:ext uri="{BB962C8B-B14F-4D97-AF65-F5344CB8AC3E}">
        <p14:creationId xmlns:p14="http://schemas.microsoft.com/office/powerpoint/2010/main" val="3793638639"/>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6F7F799-1AC4-40DA-990C-D13E917186FE}"/>
              </a:ext>
            </a:extLst>
          </p:cNvPr>
          <p:cNvSpPr>
            <a:spLocks noGrp="1"/>
          </p:cNvSpPr>
          <p:nvPr>
            <p:ph idx="1"/>
          </p:nvPr>
        </p:nvSpPr>
        <p:spPr>
          <a:xfrm>
            <a:off x="4428565" y="643466"/>
            <a:ext cx="6818427" cy="5470462"/>
          </a:xfrm>
        </p:spPr>
        <p:txBody>
          <a:bodyPr anchor="ctr">
            <a:normAutofit/>
          </a:bodyPr>
          <a:lstStyle/>
          <a:p>
            <a:pPr>
              <a:buFont typeface="Wingdings" panose="05000000000000000000" pitchFamily="2" charset="2"/>
              <a:buChar char="v"/>
            </a:pPr>
            <a:r>
              <a:rPr lang="en-US" dirty="0"/>
              <a:t> </a:t>
            </a:r>
            <a:r>
              <a:rPr lang="en-US" sz="2400" dirty="0">
                <a:solidFill>
                  <a:srgbClr val="C38A4D"/>
                </a:solidFill>
                <a:latin typeface="Helvetica LT Pro" panose="020B0504020202020204" pitchFamily="34" charset="0"/>
              </a:rPr>
              <a:t>BACKGROUND</a:t>
            </a:r>
          </a:p>
          <a:p>
            <a:pPr>
              <a:buFont typeface="Wingdings" panose="05000000000000000000" pitchFamily="2" charset="2"/>
              <a:buChar char="v"/>
            </a:pPr>
            <a:r>
              <a:rPr lang="en-US" sz="2400" dirty="0">
                <a:solidFill>
                  <a:srgbClr val="C38A4D"/>
                </a:solidFill>
                <a:latin typeface="Helvetica LT Pro" panose="020B0504020202020204" pitchFamily="34" charset="0"/>
              </a:rPr>
              <a:t> OBJECTIVE</a:t>
            </a:r>
            <a:endParaRPr lang="en-US" sz="4400" dirty="0">
              <a:solidFill>
                <a:srgbClr val="C38A4D"/>
              </a:solidFill>
              <a:latin typeface="Helvetica LT Pro" panose="020B0504020202020204" pitchFamily="34" charset="0"/>
            </a:endParaRPr>
          </a:p>
          <a:p>
            <a:pPr>
              <a:buFont typeface="Wingdings" panose="05000000000000000000" pitchFamily="2" charset="2"/>
              <a:buChar char="v"/>
            </a:pPr>
            <a:r>
              <a:rPr lang="en-US" sz="2400" dirty="0">
                <a:solidFill>
                  <a:srgbClr val="C38A4D"/>
                </a:solidFill>
                <a:latin typeface="Helvetica LT Pro" panose="020B0504020202020204" pitchFamily="34" charset="0"/>
              </a:rPr>
              <a:t> METHODOLOGY</a:t>
            </a:r>
          </a:p>
          <a:p>
            <a:pPr>
              <a:buFont typeface="Wingdings" panose="05000000000000000000" pitchFamily="2" charset="2"/>
              <a:buChar char="v"/>
            </a:pPr>
            <a:r>
              <a:rPr lang="en-US" sz="2400" dirty="0">
                <a:solidFill>
                  <a:srgbClr val="C38A4D"/>
                </a:solidFill>
                <a:latin typeface="Helvetica LT Pro" panose="020B0504020202020204" pitchFamily="34" charset="0"/>
              </a:rPr>
              <a:t> </a:t>
            </a:r>
            <a:r>
              <a:rPr lang="en-US" sz="4400" dirty="0">
                <a:solidFill>
                  <a:srgbClr val="C38A4D"/>
                </a:solidFill>
                <a:latin typeface="Helvetica LT Pro" panose="020B0504020202020204" pitchFamily="34" charset="0"/>
              </a:rPr>
              <a:t>ANTICIPATED RESULTS</a:t>
            </a:r>
          </a:p>
          <a:p>
            <a:pPr>
              <a:buFont typeface="Wingdings" panose="05000000000000000000" pitchFamily="2" charset="2"/>
              <a:buChar char="v"/>
            </a:pPr>
            <a:r>
              <a:rPr lang="en-US" sz="2400" dirty="0">
                <a:solidFill>
                  <a:srgbClr val="C38A4D"/>
                </a:solidFill>
                <a:latin typeface="Helvetica LT Pro" panose="020B0504020202020204" pitchFamily="34" charset="0"/>
              </a:rPr>
              <a:t> TIMELINE</a:t>
            </a:r>
          </a:p>
          <a:p>
            <a:pPr>
              <a:buFont typeface="Wingdings" panose="05000000000000000000" pitchFamily="2" charset="2"/>
              <a:buChar char="v"/>
            </a:pPr>
            <a:r>
              <a:rPr lang="en-US" sz="2400" dirty="0">
                <a:solidFill>
                  <a:srgbClr val="C38A4D"/>
                </a:solidFill>
                <a:latin typeface="Helvetica LT Pro" panose="020B0504020202020204" pitchFamily="34" charset="0"/>
              </a:rPr>
              <a:t> CONFERENCE</a:t>
            </a:r>
          </a:p>
          <a:p>
            <a:pPr>
              <a:buFont typeface="Wingdings" panose="05000000000000000000" pitchFamily="2" charset="2"/>
              <a:buChar char="v"/>
            </a:pPr>
            <a:r>
              <a:rPr lang="en-US" sz="2400" dirty="0">
                <a:solidFill>
                  <a:srgbClr val="C38A4D"/>
                </a:solidFill>
                <a:latin typeface="Helvetica LT Pro" panose="020B0504020202020204" pitchFamily="34" charset="0"/>
              </a:rPr>
              <a:t> REFERENCES</a:t>
            </a:r>
          </a:p>
        </p:txBody>
      </p: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3057467"/>
            <a:ext cx="6708526" cy="769441"/>
          </a:xfrm>
          <a:prstGeom prst="rect">
            <a:avLst/>
          </a:prstGeom>
          <a:noFill/>
        </p:spPr>
        <p:txBody>
          <a:bodyPr wrap="square" rtlCol="0">
            <a:spAutoFit/>
          </a:bodyPr>
          <a:lstStyle/>
          <a:p>
            <a:pPr algn="ctr"/>
            <a:r>
              <a:rPr lang="en-US" sz="4400" dirty="0">
                <a:solidFill>
                  <a:schemeClr val="bg1">
                    <a:lumMod val="75000"/>
                    <a:lumOff val="25000"/>
                  </a:schemeClr>
                </a:solidFill>
                <a:latin typeface="Helvetica LT Pro" panose="020B0504020202020204" pitchFamily="34" charset="0"/>
              </a:rPr>
              <a:t>ANTICIAPTED RESULTS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OUTLINE</a:t>
            </a:r>
          </a:p>
        </p:txBody>
      </p:sp>
    </p:spTree>
    <p:extLst>
      <p:ext uri="{BB962C8B-B14F-4D97-AF65-F5344CB8AC3E}">
        <p14:creationId xmlns:p14="http://schemas.microsoft.com/office/powerpoint/2010/main" val="2592796699"/>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3057467"/>
            <a:ext cx="6708526" cy="769441"/>
          </a:xfrm>
          <a:prstGeom prst="rect">
            <a:avLst/>
          </a:prstGeom>
          <a:noFill/>
        </p:spPr>
        <p:txBody>
          <a:bodyPr wrap="square" rtlCol="0">
            <a:spAutoFit/>
          </a:bodyPr>
          <a:lstStyle/>
          <a:p>
            <a:pPr algn="ctr"/>
            <a:r>
              <a:rPr lang="en-US" sz="4400" dirty="0">
                <a:solidFill>
                  <a:schemeClr val="bg1">
                    <a:lumMod val="75000"/>
                    <a:lumOff val="25000"/>
                  </a:schemeClr>
                </a:solidFill>
                <a:latin typeface="Helvetica LT Pro" panose="020B0504020202020204" pitchFamily="34" charset="0"/>
              </a:rPr>
              <a:t>ANTICIAPTED RESULTS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APPSTUDIO PLAYER -</a:t>
            </a:r>
          </a:p>
          <a:p>
            <a:pPr algn="ctr"/>
            <a:r>
              <a:rPr lang="en-US" sz="2000" dirty="0">
                <a:latin typeface="Helvetica LT Pro" panose="020B0504020202020204" pitchFamily="34" charset="0"/>
              </a:rPr>
              <a:t>MANHATTAN/QUEENS</a:t>
            </a:r>
          </a:p>
          <a:p>
            <a:pPr algn="ctr"/>
            <a:r>
              <a:rPr lang="en-US" sz="2000" dirty="0">
                <a:latin typeface="Helvetica LT Pro" panose="020B0504020202020204" pitchFamily="34" charset="0"/>
              </a:rPr>
              <a:t>BACKGROUND MAP</a:t>
            </a:r>
          </a:p>
        </p:txBody>
      </p:sp>
      <p:pic>
        <p:nvPicPr>
          <p:cNvPr id="8" name="Picture 7">
            <a:extLst>
              <a:ext uri="{FF2B5EF4-FFF2-40B4-BE49-F238E27FC236}">
                <a16:creationId xmlns:a16="http://schemas.microsoft.com/office/drawing/2014/main" id="{55609AC7-4443-4D81-AD04-2F6BED15F43F}"/>
              </a:ext>
            </a:extLst>
          </p:cNvPr>
          <p:cNvPicPr>
            <a:picLocks noChangeAspect="1"/>
          </p:cNvPicPr>
          <p:nvPr/>
        </p:nvPicPr>
        <p:blipFill>
          <a:blip r:embed="rId2"/>
          <a:stretch>
            <a:fillRect/>
          </a:stretch>
        </p:blipFill>
        <p:spPr>
          <a:xfrm>
            <a:off x="4793923" y="1013982"/>
            <a:ext cx="6477000" cy="4553380"/>
          </a:xfrm>
          <a:prstGeom prst="rect">
            <a:avLst/>
          </a:prstGeom>
        </p:spPr>
      </p:pic>
      <p:sp>
        <p:nvSpPr>
          <p:cNvPr id="11" name="TextBox 10">
            <a:extLst>
              <a:ext uri="{FF2B5EF4-FFF2-40B4-BE49-F238E27FC236}">
                <a16:creationId xmlns:a16="http://schemas.microsoft.com/office/drawing/2014/main" id="{B6BE0A35-4941-4807-A88C-A03AC48CDABA}"/>
              </a:ext>
            </a:extLst>
          </p:cNvPr>
          <p:cNvSpPr txBox="1"/>
          <p:nvPr/>
        </p:nvSpPr>
        <p:spPr>
          <a:xfrm>
            <a:off x="5042423" y="5625776"/>
            <a:ext cx="6228500" cy="369332"/>
          </a:xfrm>
          <a:prstGeom prst="rect">
            <a:avLst/>
          </a:prstGeom>
          <a:noFill/>
        </p:spPr>
        <p:txBody>
          <a:bodyPr wrap="none" rtlCol="0">
            <a:spAutoFit/>
          </a:bodyPr>
          <a:lstStyle/>
          <a:p>
            <a:r>
              <a:rPr lang="en-US" dirty="0">
                <a:solidFill>
                  <a:srgbClr val="C38A4D"/>
                </a:solidFill>
              </a:rPr>
              <a:t>Distance from Times Square to Mets-Willets Point ~ 8.26 Miles</a:t>
            </a:r>
          </a:p>
        </p:txBody>
      </p:sp>
    </p:spTree>
    <p:extLst>
      <p:ext uri="{BB962C8B-B14F-4D97-AF65-F5344CB8AC3E}">
        <p14:creationId xmlns:p14="http://schemas.microsoft.com/office/powerpoint/2010/main" val="95473466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26E8E80-28CD-4E68-A0A2-A726994E270C}"/>
              </a:ext>
            </a:extLst>
          </p:cNvPr>
          <p:cNvPicPr>
            <a:picLocks noChangeAspect="1"/>
          </p:cNvPicPr>
          <p:nvPr/>
        </p:nvPicPr>
        <p:blipFill>
          <a:blip r:embed="rId3"/>
          <a:stretch>
            <a:fillRect/>
          </a:stretch>
        </p:blipFill>
        <p:spPr>
          <a:xfrm>
            <a:off x="4349646" y="1273353"/>
            <a:ext cx="6766030" cy="3817670"/>
          </a:xfrm>
          <a:prstGeom prst="rect">
            <a:avLst/>
          </a:prstGeom>
        </p:spPr>
      </p:pic>
      <p:sp>
        <p:nvSpPr>
          <p:cNvPr id="9" name="TextBox 8">
            <a:extLst>
              <a:ext uri="{FF2B5EF4-FFF2-40B4-BE49-F238E27FC236}">
                <a16:creationId xmlns:a16="http://schemas.microsoft.com/office/drawing/2014/main" id="{A0D38DF7-6441-4202-B163-14DAD9A671D3}"/>
              </a:ext>
            </a:extLst>
          </p:cNvPr>
          <p:cNvSpPr txBox="1"/>
          <p:nvPr/>
        </p:nvSpPr>
        <p:spPr>
          <a:xfrm>
            <a:off x="11089894" y="1085759"/>
            <a:ext cx="307777" cy="4005264"/>
          </a:xfrm>
          <a:prstGeom prst="rect">
            <a:avLst/>
          </a:prstGeom>
          <a:noFill/>
        </p:spPr>
        <p:txBody>
          <a:bodyPr vert="vert270" wrap="none" rtlCol="0">
            <a:spAutoFit/>
          </a:bodyPr>
          <a:lstStyle/>
          <a:p>
            <a:r>
              <a:rPr lang="en-US" sz="800" dirty="0">
                <a:latin typeface="Helvetica LT Pro" panose="020B0504020202020204" pitchFamily="34" charset="0"/>
                <a:hlinkClick r:id="rId4"/>
              </a:rPr>
              <a:t>https://www.usopen.org/images/pics/large/b_USO-2018-2048x1152-GroundsMap.jpg</a:t>
            </a:r>
            <a:r>
              <a:rPr lang="en-US" sz="800" dirty="0">
                <a:latin typeface="Helvetica LT Pro" panose="020B0504020202020204" pitchFamily="34" charset="0"/>
              </a:rPr>
              <a:t> </a:t>
            </a:r>
          </a:p>
        </p:txBody>
      </p:sp>
      <p:sp>
        <p:nvSpPr>
          <p:cNvPr id="14" name="Title 1">
            <a:extLst>
              <a:ext uri="{FF2B5EF4-FFF2-40B4-BE49-F238E27FC236}">
                <a16:creationId xmlns:a16="http://schemas.microsoft.com/office/drawing/2014/main" id="{09729CA4-B2CD-462A-89F8-9998CBCACE1C}"/>
              </a:ext>
            </a:extLst>
          </p:cNvPr>
          <p:cNvSpPr txBox="1">
            <a:spLocks/>
          </p:cNvSpPr>
          <p:nvPr/>
        </p:nvSpPr>
        <p:spPr>
          <a:xfrm rot="5400000">
            <a:off x="6410401" y="-1444596"/>
            <a:ext cx="893014" cy="5279037"/>
          </a:xfrm>
          <a:prstGeom prst="rect">
            <a:avLst/>
          </a:prstGeom>
        </p:spPr>
        <p:txBody>
          <a:bodyPr vert="vert270" lIns="91440" tIns="45720" rIns="91440" bIns="45720" rtlCol="0" anchor="ctr">
            <a:normAutofit fontScale="97500"/>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b="1" dirty="0">
                <a:solidFill>
                  <a:srgbClr val="C38A4D"/>
                </a:solidFill>
                <a:latin typeface="Helvetica LT Pro" panose="020B0504020202020204" pitchFamily="34" charset="0"/>
              </a:rPr>
              <a:t>BILLIE JEAN KING TENNIS CENTER </a:t>
            </a:r>
            <a:br>
              <a:rPr lang="en-US" sz="2400" b="1" dirty="0">
                <a:latin typeface="Helvetica LT Pro" panose="020B0504020202020204" pitchFamily="34" charset="0"/>
              </a:rPr>
            </a:br>
            <a:endParaRPr lang="en-US" sz="2400" b="1" dirty="0">
              <a:latin typeface="Helvetica LT Pro" panose="020B0504020202020204" pitchFamily="34" charset="0"/>
            </a:endParaRPr>
          </a:p>
        </p:txBody>
      </p:sp>
      <p:sp>
        <p:nvSpPr>
          <p:cNvPr id="16" name="TextBox 15">
            <a:extLst>
              <a:ext uri="{FF2B5EF4-FFF2-40B4-BE49-F238E27FC236}">
                <a16:creationId xmlns:a16="http://schemas.microsoft.com/office/drawing/2014/main" id="{63905191-45D3-4F79-913E-C89B5848CB33}"/>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17" name="Title 3">
            <a:extLst>
              <a:ext uri="{FF2B5EF4-FFF2-40B4-BE49-F238E27FC236}">
                <a16:creationId xmlns:a16="http://schemas.microsoft.com/office/drawing/2014/main" id="{AEAE7CB9-53AE-4A18-AB95-6A91001CEE91}"/>
              </a:ext>
            </a:extLst>
          </p:cNvPr>
          <p:cNvSpPr txBox="1">
            <a:spLocks/>
          </p:cNvSpPr>
          <p:nvPr/>
        </p:nvSpPr>
        <p:spPr>
          <a:xfrm>
            <a:off x="949047" y="6434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THE DESTINATION</a:t>
            </a:r>
          </a:p>
        </p:txBody>
      </p:sp>
    </p:spTree>
    <p:extLst>
      <p:ext uri="{BB962C8B-B14F-4D97-AF65-F5344CB8AC3E}">
        <p14:creationId xmlns:p14="http://schemas.microsoft.com/office/powerpoint/2010/main" val="3623901533"/>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3057467"/>
            <a:ext cx="6708526" cy="769441"/>
          </a:xfrm>
          <a:prstGeom prst="rect">
            <a:avLst/>
          </a:prstGeom>
          <a:noFill/>
        </p:spPr>
        <p:txBody>
          <a:bodyPr wrap="square" rtlCol="0">
            <a:spAutoFit/>
          </a:bodyPr>
          <a:lstStyle/>
          <a:p>
            <a:pPr algn="ctr"/>
            <a:r>
              <a:rPr lang="en-US" sz="4400" dirty="0">
                <a:solidFill>
                  <a:schemeClr val="bg1">
                    <a:lumMod val="75000"/>
                    <a:lumOff val="25000"/>
                  </a:schemeClr>
                </a:solidFill>
                <a:latin typeface="Helvetica LT Pro" panose="020B0504020202020204" pitchFamily="34" charset="0"/>
              </a:rPr>
              <a:t>ANTICIAPTED RESULTS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000" dirty="0">
                <a:latin typeface="Helvetica LT Pro" panose="020B0504020202020204" pitchFamily="34" charset="0"/>
              </a:rPr>
              <a:t>APPSTUDIO PLAYER -</a:t>
            </a:r>
          </a:p>
          <a:p>
            <a:pPr algn="ctr"/>
            <a:r>
              <a:rPr lang="en-US" sz="2000" dirty="0">
                <a:latin typeface="Helvetica LT Pro" panose="020B0504020202020204" pitchFamily="34" charset="0"/>
              </a:rPr>
              <a:t>EXAMPLE OF POINT DATA OVER BACKGROUND MAP</a:t>
            </a:r>
          </a:p>
        </p:txBody>
      </p:sp>
      <p:pic>
        <p:nvPicPr>
          <p:cNvPr id="2" name="Picture 1">
            <a:extLst>
              <a:ext uri="{FF2B5EF4-FFF2-40B4-BE49-F238E27FC236}">
                <a16:creationId xmlns:a16="http://schemas.microsoft.com/office/drawing/2014/main" id="{6D534791-3535-462D-BFA3-FAB38B3357F4}"/>
              </a:ext>
            </a:extLst>
          </p:cNvPr>
          <p:cNvPicPr>
            <a:picLocks noChangeAspect="1"/>
          </p:cNvPicPr>
          <p:nvPr/>
        </p:nvPicPr>
        <p:blipFill>
          <a:blip r:embed="rId2"/>
          <a:stretch>
            <a:fillRect/>
          </a:stretch>
        </p:blipFill>
        <p:spPr>
          <a:xfrm>
            <a:off x="4973577" y="1174230"/>
            <a:ext cx="5948359" cy="4172061"/>
          </a:xfrm>
          <a:prstGeom prst="rect">
            <a:avLst/>
          </a:prstGeom>
        </p:spPr>
      </p:pic>
      <p:sp>
        <p:nvSpPr>
          <p:cNvPr id="13" name="TextBox 12">
            <a:extLst>
              <a:ext uri="{FF2B5EF4-FFF2-40B4-BE49-F238E27FC236}">
                <a16:creationId xmlns:a16="http://schemas.microsoft.com/office/drawing/2014/main" id="{9B6CF4CF-D64B-4142-A088-5EF7A71526FC}"/>
              </a:ext>
            </a:extLst>
          </p:cNvPr>
          <p:cNvSpPr txBox="1"/>
          <p:nvPr/>
        </p:nvSpPr>
        <p:spPr>
          <a:xfrm>
            <a:off x="5042423" y="5625776"/>
            <a:ext cx="6122253" cy="369332"/>
          </a:xfrm>
          <a:prstGeom prst="rect">
            <a:avLst/>
          </a:prstGeom>
          <a:noFill/>
        </p:spPr>
        <p:txBody>
          <a:bodyPr wrap="none" rtlCol="0">
            <a:spAutoFit/>
          </a:bodyPr>
          <a:lstStyle/>
          <a:p>
            <a:r>
              <a:rPr lang="en-US" dirty="0">
                <a:solidFill>
                  <a:srgbClr val="C38A4D"/>
                </a:solidFill>
              </a:rPr>
              <a:t>Dark Gray Canvas Background option behind layer of point data</a:t>
            </a:r>
          </a:p>
        </p:txBody>
      </p:sp>
    </p:spTree>
    <p:extLst>
      <p:ext uri="{BB962C8B-B14F-4D97-AF65-F5344CB8AC3E}">
        <p14:creationId xmlns:p14="http://schemas.microsoft.com/office/powerpoint/2010/main" val="2777267834"/>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MOBILE MAP MOCKUP #1</a:t>
            </a:r>
          </a:p>
          <a:p>
            <a:pPr algn="ctr"/>
            <a:r>
              <a:rPr lang="en-US" sz="2400" dirty="0">
                <a:latin typeface="Helvetica LT Pro" panose="020B0504020202020204" pitchFamily="34" charset="0"/>
              </a:rPr>
              <a:t>(ILLUSTRATOR)</a:t>
            </a:r>
          </a:p>
        </p:txBody>
      </p:sp>
      <p:pic>
        <p:nvPicPr>
          <p:cNvPr id="14" name="Picture 13">
            <a:extLst>
              <a:ext uri="{FF2B5EF4-FFF2-40B4-BE49-F238E27FC236}">
                <a16:creationId xmlns:a16="http://schemas.microsoft.com/office/drawing/2014/main" id="{C4041B80-A890-4C38-880E-81AA66BECFD3}"/>
              </a:ext>
            </a:extLst>
          </p:cNvPr>
          <p:cNvPicPr>
            <a:picLocks noChangeAspect="1"/>
          </p:cNvPicPr>
          <p:nvPr/>
        </p:nvPicPr>
        <p:blipFill>
          <a:blip r:embed="rId2"/>
          <a:stretch>
            <a:fillRect/>
          </a:stretch>
        </p:blipFill>
        <p:spPr>
          <a:xfrm>
            <a:off x="7014530" y="1268909"/>
            <a:ext cx="2160336" cy="4274047"/>
          </a:xfrm>
          <a:prstGeom prst="rect">
            <a:avLst/>
          </a:prstGeom>
        </p:spPr>
      </p:pic>
      <p:pic>
        <p:nvPicPr>
          <p:cNvPr id="15" name="Picture 14">
            <a:extLst>
              <a:ext uri="{FF2B5EF4-FFF2-40B4-BE49-F238E27FC236}">
                <a16:creationId xmlns:a16="http://schemas.microsoft.com/office/drawing/2014/main" id="{13792631-2D6F-445A-9F32-E99F07FF737D}"/>
              </a:ext>
            </a:extLst>
          </p:cNvPr>
          <p:cNvPicPr>
            <a:picLocks noChangeAspect="1"/>
          </p:cNvPicPr>
          <p:nvPr/>
        </p:nvPicPr>
        <p:blipFill>
          <a:blip r:embed="rId3"/>
          <a:stretch>
            <a:fillRect/>
          </a:stretch>
        </p:blipFill>
        <p:spPr>
          <a:xfrm>
            <a:off x="4490791" y="1269860"/>
            <a:ext cx="2148744" cy="4274047"/>
          </a:xfrm>
          <a:prstGeom prst="rect">
            <a:avLst/>
          </a:prstGeom>
        </p:spPr>
      </p:pic>
      <p:pic>
        <p:nvPicPr>
          <p:cNvPr id="16" name="Picture 15">
            <a:extLst>
              <a:ext uri="{FF2B5EF4-FFF2-40B4-BE49-F238E27FC236}">
                <a16:creationId xmlns:a16="http://schemas.microsoft.com/office/drawing/2014/main" id="{4ABB8122-73F3-4755-9F9E-476C922333EB}"/>
              </a:ext>
            </a:extLst>
          </p:cNvPr>
          <p:cNvPicPr>
            <a:picLocks noChangeAspect="1"/>
          </p:cNvPicPr>
          <p:nvPr/>
        </p:nvPicPr>
        <p:blipFill>
          <a:blip r:embed="rId4"/>
          <a:stretch>
            <a:fillRect/>
          </a:stretch>
        </p:blipFill>
        <p:spPr>
          <a:xfrm>
            <a:off x="9616536" y="1268909"/>
            <a:ext cx="2183480" cy="4274047"/>
          </a:xfrm>
          <a:prstGeom prst="rect">
            <a:avLst/>
          </a:prstGeom>
        </p:spPr>
      </p:pic>
      <p:sp>
        <p:nvSpPr>
          <p:cNvPr id="17" name="TextBox 16">
            <a:extLst>
              <a:ext uri="{FF2B5EF4-FFF2-40B4-BE49-F238E27FC236}">
                <a16:creationId xmlns:a16="http://schemas.microsoft.com/office/drawing/2014/main" id="{23F73E57-924F-4D13-8E2D-443830AF44A6}"/>
              </a:ext>
            </a:extLst>
          </p:cNvPr>
          <p:cNvSpPr txBox="1"/>
          <p:nvPr/>
        </p:nvSpPr>
        <p:spPr>
          <a:xfrm rot="16200000">
            <a:off x="-2789859" y="3057467"/>
            <a:ext cx="6708526" cy="769441"/>
          </a:xfrm>
          <a:prstGeom prst="rect">
            <a:avLst/>
          </a:prstGeom>
          <a:noFill/>
        </p:spPr>
        <p:txBody>
          <a:bodyPr wrap="square" rtlCol="0">
            <a:spAutoFit/>
          </a:bodyPr>
          <a:lstStyle/>
          <a:p>
            <a:pPr algn="ctr"/>
            <a:r>
              <a:rPr lang="en-US" sz="4400" dirty="0">
                <a:solidFill>
                  <a:schemeClr val="bg1">
                    <a:lumMod val="75000"/>
                    <a:lumOff val="25000"/>
                  </a:schemeClr>
                </a:solidFill>
                <a:latin typeface="Helvetica LT Pro" panose="020B0504020202020204" pitchFamily="34" charset="0"/>
              </a:rPr>
              <a:t>ANTICIAPTED RESULTS</a:t>
            </a:r>
          </a:p>
        </p:txBody>
      </p:sp>
    </p:spTree>
    <p:extLst>
      <p:ext uri="{BB962C8B-B14F-4D97-AF65-F5344CB8AC3E}">
        <p14:creationId xmlns:p14="http://schemas.microsoft.com/office/powerpoint/2010/main" val="973380268"/>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MOBILE MAP MOCKUP #2</a:t>
            </a:r>
          </a:p>
          <a:p>
            <a:pPr algn="ctr"/>
            <a:r>
              <a:rPr lang="en-US" sz="2400" dirty="0">
                <a:latin typeface="Helvetica LT Pro" panose="020B0504020202020204" pitchFamily="34" charset="0"/>
              </a:rPr>
              <a:t>(BALSAMIC)</a:t>
            </a:r>
          </a:p>
        </p:txBody>
      </p:sp>
      <p:pic>
        <p:nvPicPr>
          <p:cNvPr id="5" name="Content Placeholder 4" descr="A screenshot of a cell phone&#10;&#10;Description automatically generated">
            <a:extLst>
              <a:ext uri="{FF2B5EF4-FFF2-40B4-BE49-F238E27FC236}">
                <a16:creationId xmlns:a16="http://schemas.microsoft.com/office/drawing/2014/main" id="{7B01B19A-5961-4299-9A5B-763516DECD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3716" y="795865"/>
            <a:ext cx="7315177" cy="5214409"/>
          </a:xfrm>
        </p:spPr>
      </p:pic>
      <p:sp>
        <p:nvSpPr>
          <p:cNvPr id="10" name="TextBox 9">
            <a:extLst>
              <a:ext uri="{FF2B5EF4-FFF2-40B4-BE49-F238E27FC236}">
                <a16:creationId xmlns:a16="http://schemas.microsoft.com/office/drawing/2014/main" id="{7369D0B2-91F5-40F5-99D7-7C5647D217E5}"/>
              </a:ext>
            </a:extLst>
          </p:cNvPr>
          <p:cNvSpPr txBox="1"/>
          <p:nvPr/>
        </p:nvSpPr>
        <p:spPr>
          <a:xfrm rot="16200000">
            <a:off x="-2789859" y="3057467"/>
            <a:ext cx="6708526" cy="769441"/>
          </a:xfrm>
          <a:prstGeom prst="rect">
            <a:avLst/>
          </a:prstGeom>
          <a:noFill/>
        </p:spPr>
        <p:txBody>
          <a:bodyPr wrap="square" rtlCol="0">
            <a:spAutoFit/>
          </a:bodyPr>
          <a:lstStyle/>
          <a:p>
            <a:pPr algn="ctr"/>
            <a:r>
              <a:rPr lang="en-US" sz="4400" dirty="0">
                <a:solidFill>
                  <a:schemeClr val="bg1">
                    <a:lumMod val="75000"/>
                    <a:lumOff val="25000"/>
                  </a:schemeClr>
                </a:solidFill>
                <a:latin typeface="Helvetica LT Pro" panose="020B0504020202020204" pitchFamily="34" charset="0"/>
              </a:rPr>
              <a:t>ANTICIAPTED RESULTS</a:t>
            </a:r>
          </a:p>
        </p:txBody>
      </p:sp>
    </p:spTree>
    <p:extLst>
      <p:ext uri="{BB962C8B-B14F-4D97-AF65-F5344CB8AC3E}">
        <p14:creationId xmlns:p14="http://schemas.microsoft.com/office/powerpoint/2010/main" val="1322120918"/>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3">
            <a:extLst>
              <a:ext uri="{FF2B5EF4-FFF2-40B4-BE49-F238E27FC236}">
                <a16:creationId xmlns:a16="http://schemas.microsoft.com/office/drawing/2014/main" id="{D5849FF0-AF7D-40ED-B1E1-9CEA0DFAFDFA}"/>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n-US" sz="2400" dirty="0">
              <a:latin typeface="Helvetica LT Pro" panose="020B0504020202020204" pitchFamily="34" charset="0"/>
            </a:endParaRPr>
          </a:p>
        </p:txBody>
      </p:sp>
      <p:sp>
        <p:nvSpPr>
          <p:cNvPr id="9" name="Title 3">
            <a:extLst>
              <a:ext uri="{FF2B5EF4-FFF2-40B4-BE49-F238E27FC236}">
                <a16:creationId xmlns:a16="http://schemas.microsoft.com/office/drawing/2014/main" id="{3E430FF2-A837-498E-83E8-9AF8E53973BF}"/>
              </a:ext>
            </a:extLst>
          </p:cNvPr>
          <p:cNvSpPr txBox="1">
            <a:spLocks/>
          </p:cNvSpPr>
          <p:nvPr/>
        </p:nvSpPr>
        <p:spPr>
          <a:xfrm>
            <a:off x="1253847" y="9482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SUMMARY</a:t>
            </a:r>
          </a:p>
        </p:txBody>
      </p:sp>
      <p:sp>
        <p:nvSpPr>
          <p:cNvPr id="10" name="TextBox 9">
            <a:extLst>
              <a:ext uri="{FF2B5EF4-FFF2-40B4-BE49-F238E27FC236}">
                <a16:creationId xmlns:a16="http://schemas.microsoft.com/office/drawing/2014/main" id="{7369D0B2-91F5-40F5-99D7-7C5647D217E5}"/>
              </a:ext>
            </a:extLst>
          </p:cNvPr>
          <p:cNvSpPr txBox="1"/>
          <p:nvPr/>
        </p:nvSpPr>
        <p:spPr>
          <a:xfrm rot="16200000">
            <a:off x="-2789859" y="3057467"/>
            <a:ext cx="6708526" cy="769441"/>
          </a:xfrm>
          <a:prstGeom prst="rect">
            <a:avLst/>
          </a:prstGeom>
          <a:noFill/>
        </p:spPr>
        <p:txBody>
          <a:bodyPr wrap="square" rtlCol="0">
            <a:spAutoFit/>
          </a:bodyPr>
          <a:lstStyle/>
          <a:p>
            <a:pPr algn="ctr"/>
            <a:r>
              <a:rPr lang="en-US" sz="4400" dirty="0">
                <a:solidFill>
                  <a:schemeClr val="bg1">
                    <a:lumMod val="75000"/>
                    <a:lumOff val="25000"/>
                  </a:schemeClr>
                </a:solidFill>
                <a:latin typeface="Helvetica LT Pro" panose="020B0504020202020204" pitchFamily="34" charset="0"/>
              </a:rPr>
              <a:t>ANTICIAPTED RESULTS</a:t>
            </a:r>
          </a:p>
        </p:txBody>
      </p:sp>
      <p:sp>
        <p:nvSpPr>
          <p:cNvPr id="11" name="Content Placeholder 4">
            <a:extLst>
              <a:ext uri="{FF2B5EF4-FFF2-40B4-BE49-F238E27FC236}">
                <a16:creationId xmlns:a16="http://schemas.microsoft.com/office/drawing/2014/main" id="{F5D53A97-4668-4406-A1FF-508C7DDB7FA3}"/>
              </a:ext>
            </a:extLst>
          </p:cNvPr>
          <p:cNvSpPr>
            <a:spLocks noGrp="1"/>
          </p:cNvSpPr>
          <p:nvPr>
            <p:ph idx="1"/>
          </p:nvPr>
        </p:nvSpPr>
        <p:spPr>
          <a:xfrm>
            <a:off x="4428565" y="643466"/>
            <a:ext cx="6818427" cy="5470462"/>
          </a:xfrm>
        </p:spPr>
        <p:txBody>
          <a:bodyPr anchor="ctr">
            <a:normAutofit lnSpcReduction="10000"/>
          </a:bodyPr>
          <a:lstStyle/>
          <a:p>
            <a:pPr>
              <a:buFont typeface="Wingdings" panose="05000000000000000000" pitchFamily="2" charset="2"/>
              <a:buChar char="v"/>
            </a:pPr>
            <a:r>
              <a:rPr lang="en-US" dirty="0"/>
              <a:t> </a:t>
            </a:r>
            <a:r>
              <a:rPr lang="en-US" sz="2400" dirty="0">
                <a:solidFill>
                  <a:srgbClr val="C38A4D"/>
                </a:solidFill>
                <a:latin typeface="Helvetica LT Pro" panose="020B0504020202020204" pitchFamily="34" charset="0"/>
              </a:rPr>
              <a:t>The main obstacle for this project will be to get the code to work</a:t>
            </a:r>
          </a:p>
          <a:p>
            <a:pPr>
              <a:buFont typeface="Wingdings" panose="05000000000000000000" pitchFamily="2" charset="2"/>
              <a:buChar char="v"/>
            </a:pPr>
            <a:r>
              <a:rPr lang="en-US" sz="2400" dirty="0">
                <a:solidFill>
                  <a:srgbClr val="C38A4D"/>
                </a:solidFill>
                <a:latin typeface="Helvetica LT Pro" panose="020B0504020202020204" pitchFamily="34" charset="0"/>
              </a:rPr>
              <a:t> A subset of the data will be used to make the project more manageable (Subway Train #7)</a:t>
            </a:r>
          </a:p>
          <a:p>
            <a:pPr>
              <a:buFont typeface="Wingdings" panose="05000000000000000000" pitchFamily="2" charset="2"/>
              <a:buChar char="v"/>
            </a:pPr>
            <a:r>
              <a:rPr lang="en-US" sz="2400" dirty="0">
                <a:solidFill>
                  <a:srgbClr val="C38A4D"/>
                </a:solidFill>
                <a:latin typeface="Helvetica LT Pro" panose="020B0504020202020204" pitchFamily="34" charset="0"/>
              </a:rPr>
              <a:t> No expectation on wide distribution of this project (probably notify MTA about its availability as a courtesy)</a:t>
            </a:r>
          </a:p>
          <a:p>
            <a:pPr>
              <a:buFont typeface="Wingdings" panose="05000000000000000000" pitchFamily="2" charset="2"/>
              <a:buChar char="v"/>
            </a:pPr>
            <a:r>
              <a:rPr lang="en-US" sz="2400" dirty="0">
                <a:solidFill>
                  <a:srgbClr val="C38A4D"/>
                </a:solidFill>
                <a:latin typeface="Helvetica LT Pro" panose="020B0504020202020204" pitchFamily="34" charset="0"/>
              </a:rPr>
              <a:t> I have played a lot of tennis in St. Louis and my wife captains a couple of tennis teams.  Tennis, tennis, tennis. Word of mouth distribution of this app might be likely but opportunity to run some trial testing with the focused datasets wouldn’t be applicable till August/September 2020. Hmmm…. Thoughts?</a:t>
            </a:r>
          </a:p>
        </p:txBody>
      </p:sp>
    </p:spTree>
    <p:extLst>
      <p:ext uri="{BB962C8B-B14F-4D97-AF65-F5344CB8AC3E}">
        <p14:creationId xmlns:p14="http://schemas.microsoft.com/office/powerpoint/2010/main" val="1659183318"/>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6F7F799-1AC4-40DA-990C-D13E917186FE}"/>
              </a:ext>
            </a:extLst>
          </p:cNvPr>
          <p:cNvSpPr>
            <a:spLocks noGrp="1"/>
          </p:cNvSpPr>
          <p:nvPr>
            <p:ph idx="1"/>
          </p:nvPr>
        </p:nvSpPr>
        <p:spPr>
          <a:xfrm>
            <a:off x="4428565" y="643466"/>
            <a:ext cx="6818427" cy="5470462"/>
          </a:xfrm>
        </p:spPr>
        <p:txBody>
          <a:bodyPr anchor="ctr">
            <a:normAutofit/>
          </a:bodyPr>
          <a:lstStyle/>
          <a:p>
            <a:pPr>
              <a:buFont typeface="Wingdings" panose="05000000000000000000" pitchFamily="2" charset="2"/>
              <a:buChar char="v"/>
            </a:pPr>
            <a:r>
              <a:rPr lang="en-US" dirty="0"/>
              <a:t> </a:t>
            </a:r>
            <a:r>
              <a:rPr lang="en-US" sz="2400" dirty="0">
                <a:solidFill>
                  <a:srgbClr val="C38A4D"/>
                </a:solidFill>
                <a:latin typeface="Helvetica LT Pro" panose="020B0504020202020204" pitchFamily="34" charset="0"/>
              </a:rPr>
              <a:t>BACKGROUND</a:t>
            </a:r>
          </a:p>
          <a:p>
            <a:pPr>
              <a:buFont typeface="Wingdings" panose="05000000000000000000" pitchFamily="2" charset="2"/>
              <a:buChar char="v"/>
            </a:pPr>
            <a:r>
              <a:rPr lang="en-US" sz="2400" dirty="0">
                <a:solidFill>
                  <a:srgbClr val="C38A4D"/>
                </a:solidFill>
                <a:latin typeface="Helvetica LT Pro" panose="020B0504020202020204" pitchFamily="34" charset="0"/>
              </a:rPr>
              <a:t> OBJECTIVE</a:t>
            </a:r>
            <a:endParaRPr lang="en-US" sz="4400" dirty="0">
              <a:solidFill>
                <a:srgbClr val="C38A4D"/>
              </a:solidFill>
              <a:latin typeface="Helvetica LT Pro" panose="020B0504020202020204" pitchFamily="34" charset="0"/>
            </a:endParaRPr>
          </a:p>
          <a:p>
            <a:pPr>
              <a:buFont typeface="Wingdings" panose="05000000000000000000" pitchFamily="2" charset="2"/>
              <a:buChar char="v"/>
            </a:pPr>
            <a:r>
              <a:rPr lang="en-US" sz="2400" dirty="0">
                <a:solidFill>
                  <a:srgbClr val="C38A4D"/>
                </a:solidFill>
                <a:latin typeface="Helvetica LT Pro" panose="020B0504020202020204" pitchFamily="34" charset="0"/>
              </a:rPr>
              <a:t> METHODOLOGY</a:t>
            </a:r>
          </a:p>
          <a:p>
            <a:pPr>
              <a:buFont typeface="Wingdings" panose="05000000000000000000" pitchFamily="2" charset="2"/>
              <a:buChar char="v"/>
            </a:pPr>
            <a:r>
              <a:rPr lang="en-US" sz="2400" dirty="0">
                <a:solidFill>
                  <a:srgbClr val="C38A4D"/>
                </a:solidFill>
                <a:latin typeface="Helvetica LT Pro" panose="020B0504020202020204" pitchFamily="34" charset="0"/>
              </a:rPr>
              <a:t> ANTICIPATED RESULTS</a:t>
            </a:r>
          </a:p>
          <a:p>
            <a:pPr>
              <a:buFont typeface="Wingdings" panose="05000000000000000000" pitchFamily="2" charset="2"/>
              <a:buChar char="v"/>
            </a:pPr>
            <a:r>
              <a:rPr lang="en-US" sz="2400" dirty="0">
                <a:solidFill>
                  <a:srgbClr val="C38A4D"/>
                </a:solidFill>
                <a:latin typeface="Helvetica LT Pro" panose="020B0504020202020204" pitchFamily="34" charset="0"/>
              </a:rPr>
              <a:t> </a:t>
            </a:r>
            <a:r>
              <a:rPr lang="en-US" sz="4400" dirty="0">
                <a:solidFill>
                  <a:srgbClr val="C38A4D"/>
                </a:solidFill>
                <a:latin typeface="Helvetica LT Pro" panose="020B0504020202020204" pitchFamily="34" charset="0"/>
              </a:rPr>
              <a:t>TIMELINE</a:t>
            </a:r>
          </a:p>
          <a:p>
            <a:pPr>
              <a:buFont typeface="Wingdings" panose="05000000000000000000" pitchFamily="2" charset="2"/>
              <a:buChar char="v"/>
            </a:pPr>
            <a:r>
              <a:rPr lang="en-US" sz="2400" dirty="0">
                <a:solidFill>
                  <a:srgbClr val="C38A4D"/>
                </a:solidFill>
                <a:latin typeface="Helvetica LT Pro" panose="020B0504020202020204" pitchFamily="34" charset="0"/>
              </a:rPr>
              <a:t> CONFERENCE</a:t>
            </a:r>
          </a:p>
          <a:p>
            <a:pPr>
              <a:buFont typeface="Wingdings" panose="05000000000000000000" pitchFamily="2" charset="2"/>
              <a:buChar char="v"/>
            </a:pPr>
            <a:r>
              <a:rPr lang="en-US" sz="2400" dirty="0">
                <a:solidFill>
                  <a:srgbClr val="C38A4D"/>
                </a:solidFill>
                <a:latin typeface="Helvetica LT Pro" panose="020B0504020202020204" pitchFamily="34" charset="0"/>
              </a:rPr>
              <a:t> REFERENCES</a:t>
            </a:r>
          </a:p>
        </p:txBody>
      </p: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TIMELINE</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OUTLINE</a:t>
            </a:r>
          </a:p>
        </p:txBody>
      </p:sp>
    </p:spTree>
    <p:extLst>
      <p:ext uri="{BB962C8B-B14F-4D97-AF65-F5344CB8AC3E}">
        <p14:creationId xmlns:p14="http://schemas.microsoft.com/office/powerpoint/2010/main" val="3506116277"/>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TIMELINE</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TIMELINE </a:t>
            </a:r>
          </a:p>
          <a:p>
            <a:pPr algn="ctr"/>
            <a:r>
              <a:rPr lang="en-US" sz="2400" dirty="0">
                <a:latin typeface="Helvetica LT Pro" panose="020B0504020202020204" pitchFamily="34" charset="0"/>
              </a:rPr>
              <a:t>CHART</a:t>
            </a:r>
          </a:p>
        </p:txBody>
      </p:sp>
      <p:graphicFrame>
        <p:nvGraphicFramePr>
          <p:cNvPr id="4" name="Table 6">
            <a:extLst>
              <a:ext uri="{FF2B5EF4-FFF2-40B4-BE49-F238E27FC236}">
                <a16:creationId xmlns:a16="http://schemas.microsoft.com/office/drawing/2014/main" id="{2F6B13D0-2D31-44F8-9580-2181C15A4689}"/>
              </a:ext>
            </a:extLst>
          </p:cNvPr>
          <p:cNvGraphicFramePr>
            <a:graphicFrameLocks noGrp="1"/>
          </p:cNvGraphicFramePr>
          <p:nvPr>
            <p:ph idx="1"/>
            <p:extLst>
              <p:ext uri="{D42A27DB-BD31-4B8C-83A1-F6EECF244321}">
                <p14:modId xmlns:p14="http://schemas.microsoft.com/office/powerpoint/2010/main" val="1010690774"/>
              </p:ext>
            </p:extLst>
          </p:nvPr>
        </p:nvGraphicFramePr>
        <p:xfrm>
          <a:off x="4970992" y="2144257"/>
          <a:ext cx="6583097" cy="2834640"/>
        </p:xfrm>
        <a:graphic>
          <a:graphicData uri="http://schemas.openxmlformats.org/drawingml/2006/table">
            <a:tbl>
              <a:tblPr firstRow="1" bandRow="1">
                <a:tableStyleId>{5C22544A-7EE6-4342-B048-85BDC9FD1C3A}</a:tableStyleId>
              </a:tblPr>
              <a:tblGrid>
                <a:gridCol w="2382798">
                  <a:extLst>
                    <a:ext uri="{9D8B030D-6E8A-4147-A177-3AD203B41FA5}">
                      <a16:colId xmlns:a16="http://schemas.microsoft.com/office/drawing/2014/main" val="1902572758"/>
                    </a:ext>
                  </a:extLst>
                </a:gridCol>
                <a:gridCol w="660820">
                  <a:extLst>
                    <a:ext uri="{9D8B030D-6E8A-4147-A177-3AD203B41FA5}">
                      <a16:colId xmlns:a16="http://schemas.microsoft.com/office/drawing/2014/main" val="1658454602"/>
                    </a:ext>
                  </a:extLst>
                </a:gridCol>
                <a:gridCol w="635726">
                  <a:extLst>
                    <a:ext uri="{9D8B030D-6E8A-4147-A177-3AD203B41FA5}">
                      <a16:colId xmlns:a16="http://schemas.microsoft.com/office/drawing/2014/main" val="4033803242"/>
                    </a:ext>
                  </a:extLst>
                </a:gridCol>
                <a:gridCol w="585537">
                  <a:extLst>
                    <a:ext uri="{9D8B030D-6E8A-4147-A177-3AD203B41FA5}">
                      <a16:colId xmlns:a16="http://schemas.microsoft.com/office/drawing/2014/main" val="3664878110"/>
                    </a:ext>
                  </a:extLst>
                </a:gridCol>
                <a:gridCol w="635726">
                  <a:extLst>
                    <a:ext uri="{9D8B030D-6E8A-4147-A177-3AD203B41FA5}">
                      <a16:colId xmlns:a16="http://schemas.microsoft.com/office/drawing/2014/main" val="2735123942"/>
                    </a:ext>
                  </a:extLst>
                </a:gridCol>
                <a:gridCol w="577172">
                  <a:extLst>
                    <a:ext uri="{9D8B030D-6E8A-4147-A177-3AD203B41FA5}">
                      <a16:colId xmlns:a16="http://schemas.microsoft.com/office/drawing/2014/main" val="2840004654"/>
                    </a:ext>
                  </a:extLst>
                </a:gridCol>
                <a:gridCol w="526983">
                  <a:extLst>
                    <a:ext uri="{9D8B030D-6E8A-4147-A177-3AD203B41FA5}">
                      <a16:colId xmlns:a16="http://schemas.microsoft.com/office/drawing/2014/main" val="2859136882"/>
                    </a:ext>
                  </a:extLst>
                </a:gridCol>
                <a:gridCol w="578335">
                  <a:extLst>
                    <a:ext uri="{9D8B030D-6E8A-4147-A177-3AD203B41FA5}">
                      <a16:colId xmlns:a16="http://schemas.microsoft.com/office/drawing/2014/main" val="3328706336"/>
                    </a:ext>
                  </a:extLst>
                </a:gridCol>
              </a:tblGrid>
              <a:tr h="294737">
                <a:tc>
                  <a:txBody>
                    <a:bodyPr/>
                    <a:lstStyle/>
                    <a:p>
                      <a:endParaRPr lang="en-US" dirty="0"/>
                    </a:p>
                  </a:txBody>
                  <a:tcPr/>
                </a:tc>
                <a:tc>
                  <a:txBody>
                    <a:bodyPr/>
                    <a:lstStyle/>
                    <a:p>
                      <a:pPr algn="ctr"/>
                      <a:r>
                        <a:rPr lang="en-US" dirty="0"/>
                        <a:t>Oct</a:t>
                      </a:r>
                    </a:p>
                  </a:txBody>
                  <a:tcPr/>
                </a:tc>
                <a:tc>
                  <a:txBody>
                    <a:bodyPr/>
                    <a:lstStyle/>
                    <a:p>
                      <a:pPr algn="ctr"/>
                      <a:r>
                        <a:rPr lang="en-US" dirty="0"/>
                        <a:t>Nov</a:t>
                      </a:r>
                    </a:p>
                  </a:txBody>
                  <a:tcPr/>
                </a:tc>
                <a:tc>
                  <a:txBody>
                    <a:bodyPr/>
                    <a:lstStyle/>
                    <a:p>
                      <a:pPr algn="ctr"/>
                      <a:r>
                        <a:rPr lang="en-US" dirty="0"/>
                        <a:t>Dec</a:t>
                      </a:r>
                    </a:p>
                  </a:txBody>
                  <a:tcPr/>
                </a:tc>
                <a:tc>
                  <a:txBody>
                    <a:bodyPr/>
                    <a:lstStyle/>
                    <a:p>
                      <a:pPr algn="ctr"/>
                      <a:r>
                        <a:rPr lang="en-US" dirty="0"/>
                        <a:t>Jan</a:t>
                      </a:r>
                    </a:p>
                  </a:txBody>
                  <a:tcPr/>
                </a:tc>
                <a:tc>
                  <a:txBody>
                    <a:bodyPr/>
                    <a:lstStyle/>
                    <a:p>
                      <a:pPr algn="ctr"/>
                      <a:r>
                        <a:rPr lang="en-US" dirty="0"/>
                        <a:t>Feb</a:t>
                      </a:r>
                    </a:p>
                  </a:txBody>
                  <a:tcPr/>
                </a:tc>
                <a:tc>
                  <a:txBody>
                    <a:bodyPr/>
                    <a:lstStyle/>
                    <a:p>
                      <a:pPr algn="ctr"/>
                      <a:r>
                        <a:rPr lang="en-US" dirty="0"/>
                        <a:t>Mar</a:t>
                      </a:r>
                    </a:p>
                  </a:txBody>
                  <a:tcPr/>
                </a:tc>
                <a:tc>
                  <a:txBody>
                    <a:bodyPr/>
                    <a:lstStyle/>
                    <a:p>
                      <a:pPr algn="ctr"/>
                      <a:r>
                        <a:rPr lang="en-US" dirty="0"/>
                        <a:t>Apr</a:t>
                      </a:r>
                    </a:p>
                  </a:txBody>
                  <a:tcPr/>
                </a:tc>
                <a:extLst>
                  <a:ext uri="{0D108BD9-81ED-4DB2-BD59-A6C34878D82A}">
                    <a16:rowId xmlns:a16="http://schemas.microsoft.com/office/drawing/2014/main" val="449852768"/>
                  </a:ext>
                </a:extLst>
              </a:tr>
              <a:tr h="294737">
                <a:tc>
                  <a:txBody>
                    <a:bodyPr/>
                    <a:lstStyle/>
                    <a:p>
                      <a:pPr algn="ctr"/>
                      <a:r>
                        <a:rPr lang="en-US" dirty="0"/>
                        <a:t>Abstract Submittal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extLst>
                  <a:ext uri="{0D108BD9-81ED-4DB2-BD59-A6C34878D82A}">
                    <a16:rowId xmlns:a16="http://schemas.microsoft.com/office/drawing/2014/main" val="3992368171"/>
                  </a:ext>
                </a:extLst>
              </a:tr>
              <a:tr h="294737">
                <a:tc>
                  <a:txBody>
                    <a:bodyPr/>
                    <a:lstStyle/>
                    <a:p>
                      <a:pPr algn="ctr"/>
                      <a:r>
                        <a:rPr lang="en-US" dirty="0"/>
                        <a:t>GEOG583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extLst>
                  <a:ext uri="{0D108BD9-81ED-4DB2-BD59-A6C34878D82A}">
                    <a16:rowId xmlns:a16="http://schemas.microsoft.com/office/drawing/2014/main" val="3689213417"/>
                  </a:ext>
                </a:extLst>
              </a:tr>
              <a:tr h="294737">
                <a:tc>
                  <a:txBody>
                    <a:bodyPr/>
                    <a:lstStyle/>
                    <a:p>
                      <a:pPr algn="ctr"/>
                      <a:r>
                        <a:rPr lang="en-US" dirty="0"/>
                        <a:t>Phase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extLst>
                  <a:ext uri="{0D108BD9-81ED-4DB2-BD59-A6C34878D82A}">
                    <a16:rowId xmlns:a16="http://schemas.microsoft.com/office/drawing/2014/main" val="1619654423"/>
                  </a:ext>
                </a:extLst>
              </a:tr>
              <a:tr h="294737">
                <a:tc>
                  <a:txBody>
                    <a:bodyPr/>
                    <a:lstStyle/>
                    <a:p>
                      <a:pPr algn="ctr"/>
                      <a:r>
                        <a:rPr lang="en-US" dirty="0"/>
                        <a:t>Phase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extLst>
                  <a:ext uri="{0D108BD9-81ED-4DB2-BD59-A6C34878D82A}">
                    <a16:rowId xmlns:a16="http://schemas.microsoft.com/office/drawing/2014/main" val="1192820425"/>
                  </a:ext>
                </a:extLst>
              </a:tr>
              <a:tr h="294737">
                <a:tc>
                  <a:txBody>
                    <a:bodyPr/>
                    <a:lstStyle/>
                    <a:p>
                      <a:pPr algn="ctr"/>
                      <a:r>
                        <a:rPr lang="en-US" dirty="0"/>
                        <a:t>Phase 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extLst>
                  <a:ext uri="{0D108BD9-81ED-4DB2-BD59-A6C34878D82A}">
                    <a16:rowId xmlns:a16="http://schemas.microsoft.com/office/drawing/2014/main" val="2373637429"/>
                  </a:ext>
                </a:extLst>
              </a:tr>
              <a:tr h="294737">
                <a:tc>
                  <a:txBody>
                    <a:bodyPr/>
                    <a:lstStyle/>
                    <a:p>
                      <a:pPr algn="ctr"/>
                      <a:r>
                        <a:rPr lang="en-US" dirty="0"/>
                        <a:t>Snow Mtn Ranch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00B050"/>
                        </a:solidFill>
                        <a:effectLst/>
                        <a:uLnTx/>
                        <a:uFillTx/>
                        <a:latin typeface="Wingdings" panose="05000000000000000000" pitchFamily="2" charset="2"/>
                        <a:ea typeface="+mn-ea"/>
                        <a:cs typeface="+mn-cs"/>
                      </a:endParaRPr>
                    </a:p>
                  </a:txBody>
                  <a:tcPr/>
                </a:tc>
                <a:extLst>
                  <a:ext uri="{0D108BD9-81ED-4DB2-BD59-A6C34878D82A}">
                    <a16:rowId xmlns:a16="http://schemas.microsoft.com/office/drawing/2014/main" val="756008751"/>
                  </a:ext>
                </a:extLst>
              </a:tr>
            </a:tbl>
          </a:graphicData>
        </a:graphic>
      </p:graphicFrame>
    </p:spTree>
    <p:extLst>
      <p:ext uri="{BB962C8B-B14F-4D97-AF65-F5344CB8AC3E}">
        <p14:creationId xmlns:p14="http://schemas.microsoft.com/office/powerpoint/2010/main" val="827522531"/>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6F7F799-1AC4-40DA-990C-D13E917186FE}"/>
              </a:ext>
            </a:extLst>
          </p:cNvPr>
          <p:cNvSpPr>
            <a:spLocks noGrp="1"/>
          </p:cNvSpPr>
          <p:nvPr>
            <p:ph idx="1"/>
          </p:nvPr>
        </p:nvSpPr>
        <p:spPr>
          <a:xfrm>
            <a:off x="4428565" y="643466"/>
            <a:ext cx="6818427" cy="5470462"/>
          </a:xfrm>
        </p:spPr>
        <p:txBody>
          <a:bodyPr anchor="ctr">
            <a:normAutofit/>
          </a:bodyPr>
          <a:lstStyle/>
          <a:p>
            <a:pPr>
              <a:buFont typeface="Wingdings" panose="05000000000000000000" pitchFamily="2" charset="2"/>
              <a:buChar char="v"/>
            </a:pPr>
            <a:r>
              <a:rPr lang="en-US" dirty="0"/>
              <a:t> </a:t>
            </a:r>
            <a:r>
              <a:rPr lang="en-US" sz="2400" dirty="0">
                <a:solidFill>
                  <a:srgbClr val="C38A4D"/>
                </a:solidFill>
                <a:latin typeface="Helvetica LT Pro" panose="020B0504020202020204" pitchFamily="34" charset="0"/>
              </a:rPr>
              <a:t>BACKGROUND</a:t>
            </a:r>
          </a:p>
          <a:p>
            <a:pPr>
              <a:buFont typeface="Wingdings" panose="05000000000000000000" pitchFamily="2" charset="2"/>
              <a:buChar char="v"/>
            </a:pPr>
            <a:r>
              <a:rPr lang="en-US" sz="2400" dirty="0">
                <a:solidFill>
                  <a:srgbClr val="C38A4D"/>
                </a:solidFill>
                <a:latin typeface="Helvetica LT Pro" panose="020B0504020202020204" pitchFamily="34" charset="0"/>
              </a:rPr>
              <a:t> OBJECTIVE</a:t>
            </a:r>
            <a:endParaRPr lang="en-US" sz="4400" dirty="0">
              <a:solidFill>
                <a:srgbClr val="C38A4D"/>
              </a:solidFill>
              <a:latin typeface="Helvetica LT Pro" panose="020B0504020202020204" pitchFamily="34" charset="0"/>
            </a:endParaRPr>
          </a:p>
          <a:p>
            <a:pPr>
              <a:buFont typeface="Wingdings" panose="05000000000000000000" pitchFamily="2" charset="2"/>
              <a:buChar char="v"/>
            </a:pPr>
            <a:r>
              <a:rPr lang="en-US" sz="2400" dirty="0">
                <a:solidFill>
                  <a:srgbClr val="C38A4D"/>
                </a:solidFill>
                <a:latin typeface="Helvetica LT Pro" panose="020B0504020202020204" pitchFamily="34" charset="0"/>
              </a:rPr>
              <a:t> METHODOLOGY</a:t>
            </a:r>
          </a:p>
          <a:p>
            <a:pPr>
              <a:buFont typeface="Wingdings" panose="05000000000000000000" pitchFamily="2" charset="2"/>
              <a:buChar char="v"/>
            </a:pPr>
            <a:r>
              <a:rPr lang="en-US" sz="2400" dirty="0">
                <a:solidFill>
                  <a:srgbClr val="C38A4D"/>
                </a:solidFill>
                <a:latin typeface="Helvetica LT Pro" panose="020B0504020202020204" pitchFamily="34" charset="0"/>
              </a:rPr>
              <a:t> ANTICIPATED RESULTS</a:t>
            </a:r>
          </a:p>
          <a:p>
            <a:pPr>
              <a:buFont typeface="Wingdings" panose="05000000000000000000" pitchFamily="2" charset="2"/>
              <a:buChar char="v"/>
            </a:pPr>
            <a:r>
              <a:rPr lang="en-US" sz="2400" dirty="0">
                <a:solidFill>
                  <a:srgbClr val="C38A4D"/>
                </a:solidFill>
                <a:latin typeface="Helvetica LT Pro" panose="020B0504020202020204" pitchFamily="34" charset="0"/>
              </a:rPr>
              <a:t> TIMELINE</a:t>
            </a:r>
          </a:p>
          <a:p>
            <a:pPr>
              <a:buFont typeface="Wingdings" panose="05000000000000000000" pitchFamily="2" charset="2"/>
              <a:buChar char="v"/>
            </a:pPr>
            <a:r>
              <a:rPr lang="en-US" sz="2400" dirty="0">
                <a:solidFill>
                  <a:srgbClr val="C38A4D"/>
                </a:solidFill>
                <a:latin typeface="Helvetica LT Pro" panose="020B0504020202020204" pitchFamily="34" charset="0"/>
              </a:rPr>
              <a:t> </a:t>
            </a:r>
            <a:r>
              <a:rPr lang="en-US" sz="4400" dirty="0">
                <a:solidFill>
                  <a:srgbClr val="C38A4D"/>
                </a:solidFill>
                <a:latin typeface="Helvetica LT Pro" panose="020B0504020202020204" pitchFamily="34" charset="0"/>
              </a:rPr>
              <a:t>CONFERENCE</a:t>
            </a:r>
            <a:r>
              <a:rPr lang="en-US" sz="2400" dirty="0">
                <a:solidFill>
                  <a:srgbClr val="C38A4D"/>
                </a:solidFill>
                <a:latin typeface="Helvetica LT Pro" panose="020B0504020202020204" pitchFamily="34" charset="0"/>
              </a:rPr>
              <a:t> </a:t>
            </a:r>
          </a:p>
          <a:p>
            <a:pPr>
              <a:buFont typeface="Wingdings" panose="05000000000000000000" pitchFamily="2" charset="2"/>
              <a:buChar char="v"/>
            </a:pPr>
            <a:r>
              <a:rPr lang="en-US" sz="2400" dirty="0">
                <a:solidFill>
                  <a:srgbClr val="C38A4D"/>
                </a:solidFill>
                <a:latin typeface="Helvetica LT Pro" panose="020B0504020202020204" pitchFamily="34" charset="0"/>
              </a:rPr>
              <a:t> REFERENCES</a:t>
            </a:r>
          </a:p>
        </p:txBody>
      </p: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CONFERENCE</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OUTLINE</a:t>
            </a:r>
          </a:p>
        </p:txBody>
      </p:sp>
    </p:spTree>
    <p:extLst>
      <p:ext uri="{BB962C8B-B14F-4D97-AF65-F5344CB8AC3E}">
        <p14:creationId xmlns:p14="http://schemas.microsoft.com/office/powerpoint/2010/main" val="1880625302"/>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CONFERENCE</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REASON FOR GOING TO SNOW MOUNTAIN</a:t>
            </a:r>
          </a:p>
        </p:txBody>
      </p:sp>
      <p:pic>
        <p:nvPicPr>
          <p:cNvPr id="5" name="Picture 4">
            <a:extLst>
              <a:ext uri="{FF2B5EF4-FFF2-40B4-BE49-F238E27FC236}">
                <a16:creationId xmlns:a16="http://schemas.microsoft.com/office/drawing/2014/main" id="{85B78763-4727-4D94-918E-35CF2F3AD5E5}"/>
              </a:ext>
            </a:extLst>
          </p:cNvPr>
          <p:cNvPicPr>
            <a:picLocks noChangeAspect="1"/>
          </p:cNvPicPr>
          <p:nvPr/>
        </p:nvPicPr>
        <p:blipFill>
          <a:blip r:embed="rId2"/>
          <a:stretch>
            <a:fillRect/>
          </a:stretch>
        </p:blipFill>
        <p:spPr>
          <a:xfrm>
            <a:off x="4257195" y="3021862"/>
            <a:ext cx="3867149" cy="2125018"/>
          </a:xfrm>
          <a:prstGeom prst="rect">
            <a:avLst/>
          </a:prstGeom>
        </p:spPr>
      </p:pic>
      <p:pic>
        <p:nvPicPr>
          <p:cNvPr id="7" name="Picture 6">
            <a:extLst>
              <a:ext uri="{FF2B5EF4-FFF2-40B4-BE49-F238E27FC236}">
                <a16:creationId xmlns:a16="http://schemas.microsoft.com/office/drawing/2014/main" id="{C53F4C77-01AF-4638-894B-CB1DE68B86F3}"/>
              </a:ext>
            </a:extLst>
          </p:cNvPr>
          <p:cNvPicPr>
            <a:picLocks noChangeAspect="1"/>
          </p:cNvPicPr>
          <p:nvPr/>
        </p:nvPicPr>
        <p:blipFill>
          <a:blip r:embed="rId3"/>
          <a:stretch>
            <a:fillRect/>
          </a:stretch>
        </p:blipFill>
        <p:spPr>
          <a:xfrm>
            <a:off x="4211387" y="534009"/>
            <a:ext cx="5916102" cy="2309813"/>
          </a:xfrm>
          <a:prstGeom prst="rect">
            <a:avLst/>
          </a:prstGeom>
        </p:spPr>
      </p:pic>
      <p:pic>
        <p:nvPicPr>
          <p:cNvPr id="4" name="Picture 3">
            <a:extLst>
              <a:ext uri="{FF2B5EF4-FFF2-40B4-BE49-F238E27FC236}">
                <a16:creationId xmlns:a16="http://schemas.microsoft.com/office/drawing/2014/main" id="{4B090C2C-9255-4395-A094-3994DFCA605F}"/>
              </a:ext>
            </a:extLst>
          </p:cNvPr>
          <p:cNvPicPr>
            <a:picLocks noChangeAspect="1"/>
          </p:cNvPicPr>
          <p:nvPr/>
        </p:nvPicPr>
        <p:blipFill>
          <a:blip r:embed="rId4"/>
          <a:stretch>
            <a:fillRect/>
          </a:stretch>
        </p:blipFill>
        <p:spPr>
          <a:xfrm>
            <a:off x="7726410" y="4257919"/>
            <a:ext cx="3637213" cy="1744521"/>
          </a:xfrm>
          <a:prstGeom prst="rect">
            <a:avLst/>
          </a:prstGeom>
        </p:spPr>
      </p:pic>
      <p:sp>
        <p:nvSpPr>
          <p:cNvPr id="8" name="Oval 7">
            <a:extLst>
              <a:ext uri="{FF2B5EF4-FFF2-40B4-BE49-F238E27FC236}">
                <a16:creationId xmlns:a16="http://schemas.microsoft.com/office/drawing/2014/main" id="{0D47C187-BDA8-4AA6-80FE-AC9F25A610E1}"/>
              </a:ext>
            </a:extLst>
          </p:cNvPr>
          <p:cNvSpPr/>
          <p:nvPr/>
        </p:nvSpPr>
        <p:spPr>
          <a:xfrm>
            <a:off x="3714750" y="266700"/>
            <a:ext cx="6686548" cy="2647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563571"/>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CONFERENCE</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CONFERENCE</a:t>
            </a:r>
          </a:p>
        </p:txBody>
      </p:sp>
      <p:sp>
        <p:nvSpPr>
          <p:cNvPr id="11" name="Content Placeholder 2">
            <a:extLst>
              <a:ext uri="{FF2B5EF4-FFF2-40B4-BE49-F238E27FC236}">
                <a16:creationId xmlns:a16="http://schemas.microsoft.com/office/drawing/2014/main" id="{2D06F3EB-C876-4C7E-ADB1-E540E82064A5}"/>
              </a:ext>
            </a:extLst>
          </p:cNvPr>
          <p:cNvSpPr>
            <a:spLocks noGrp="1"/>
          </p:cNvSpPr>
          <p:nvPr>
            <p:ph idx="1"/>
          </p:nvPr>
        </p:nvSpPr>
        <p:spPr>
          <a:xfrm>
            <a:off x="4428565" y="613612"/>
            <a:ext cx="6818427" cy="5500316"/>
          </a:xfrm>
        </p:spPr>
        <p:txBody>
          <a:bodyPr anchor="t">
            <a:normAutofit/>
          </a:bodyPr>
          <a:lstStyle/>
          <a:p>
            <a:pPr marL="0" indent="0">
              <a:buNone/>
            </a:pPr>
            <a:endParaRPr lang="en-US" sz="3600" dirty="0">
              <a:solidFill>
                <a:srgbClr val="C38A4D"/>
              </a:solidFill>
            </a:endParaRPr>
          </a:p>
          <a:p>
            <a:pPr marL="0" indent="0">
              <a:buNone/>
            </a:pPr>
            <a:endParaRPr lang="en-US" sz="3600" dirty="0">
              <a:solidFill>
                <a:srgbClr val="C38A4D"/>
              </a:solidFill>
              <a:latin typeface="Helvetica LT Pro" panose="020B0504020202020204" pitchFamily="34" charset="0"/>
            </a:endParaRPr>
          </a:p>
          <a:p>
            <a:pPr marL="0" indent="0">
              <a:buNone/>
            </a:pPr>
            <a:r>
              <a:rPr lang="en-US" sz="2600" dirty="0">
                <a:solidFill>
                  <a:srgbClr val="C38A4D"/>
                </a:solidFill>
                <a:latin typeface="Helvetica LT Pro" panose="020B0504020202020204" pitchFamily="34" charset="0"/>
              </a:rPr>
              <a:t>Venue: 12</a:t>
            </a:r>
            <a:r>
              <a:rPr lang="en-US" sz="2600" baseline="30000" dirty="0">
                <a:solidFill>
                  <a:srgbClr val="C38A4D"/>
                </a:solidFill>
                <a:latin typeface="Helvetica LT Pro" panose="020B0504020202020204" pitchFamily="34" charset="0"/>
              </a:rPr>
              <a:t>th</a:t>
            </a:r>
            <a:r>
              <a:rPr lang="en-US" sz="2600" dirty="0">
                <a:solidFill>
                  <a:srgbClr val="C38A4D"/>
                </a:solidFill>
                <a:latin typeface="Helvetica LT Pro" panose="020B0504020202020204" pitchFamily="34" charset="0"/>
              </a:rPr>
              <a:t> Mountain Cartography Workshop</a:t>
            </a:r>
          </a:p>
          <a:p>
            <a:pPr marL="0" indent="0">
              <a:buNone/>
            </a:pPr>
            <a:r>
              <a:rPr lang="en-US" sz="2600" dirty="0">
                <a:solidFill>
                  <a:srgbClr val="C38A4D"/>
                </a:solidFill>
                <a:latin typeface="Helvetica LT Pro" panose="020B0504020202020204" pitchFamily="34" charset="0"/>
              </a:rPr>
              <a:t>Location: Snow Mountain Ranch, Colorado</a:t>
            </a:r>
          </a:p>
          <a:p>
            <a:pPr marL="0" indent="0">
              <a:buNone/>
            </a:pPr>
            <a:r>
              <a:rPr lang="en-US" sz="2600" dirty="0">
                <a:solidFill>
                  <a:srgbClr val="C38A4D"/>
                </a:solidFill>
                <a:latin typeface="Helvetica LT Pro" panose="020B0504020202020204" pitchFamily="34" charset="0"/>
              </a:rPr>
              <a:t>Date: April 14 – 18, 2020</a:t>
            </a:r>
          </a:p>
          <a:p>
            <a:pPr marL="0" indent="0">
              <a:buNone/>
            </a:pPr>
            <a:r>
              <a:rPr lang="en-US" sz="2600" dirty="0">
                <a:solidFill>
                  <a:srgbClr val="C38A4D"/>
                </a:solidFill>
                <a:latin typeface="Helvetica LT Pro" panose="020B0504020202020204" pitchFamily="34" charset="0"/>
              </a:rPr>
              <a:t>Theme: People, Maps, and Mountains</a:t>
            </a:r>
          </a:p>
          <a:p>
            <a:pPr marL="0" indent="0">
              <a:buNone/>
            </a:pPr>
            <a:r>
              <a:rPr lang="en-US" sz="2600" dirty="0">
                <a:solidFill>
                  <a:srgbClr val="C38A4D"/>
                </a:solidFill>
                <a:latin typeface="Helvetica LT Pro" panose="020B0504020202020204" pitchFamily="34" charset="0"/>
              </a:rPr>
              <a:t>Abstract due date: November 1</a:t>
            </a:r>
            <a:r>
              <a:rPr lang="en-US" sz="2600" baseline="30000" dirty="0">
                <a:solidFill>
                  <a:srgbClr val="C38A4D"/>
                </a:solidFill>
                <a:latin typeface="Helvetica LT Pro" panose="020B0504020202020204" pitchFamily="34" charset="0"/>
              </a:rPr>
              <a:t>st</a:t>
            </a:r>
            <a:r>
              <a:rPr lang="en-US" sz="2600" dirty="0">
                <a:solidFill>
                  <a:srgbClr val="C38A4D"/>
                </a:solidFill>
                <a:latin typeface="Helvetica LT Pro" panose="020B0504020202020204" pitchFamily="34" charset="0"/>
              </a:rPr>
              <a:t>, 2019 </a:t>
            </a:r>
            <a:endParaRPr lang="en-US" sz="2600" dirty="0"/>
          </a:p>
        </p:txBody>
      </p:sp>
    </p:spTree>
    <p:extLst>
      <p:ext uri="{BB962C8B-B14F-4D97-AF65-F5344CB8AC3E}">
        <p14:creationId xmlns:p14="http://schemas.microsoft.com/office/powerpoint/2010/main" val="2571067693"/>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CONFERENCE</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ABSTRACT</a:t>
            </a:r>
          </a:p>
          <a:p>
            <a:pPr algn="ctr"/>
            <a:r>
              <a:rPr lang="en-US" sz="2400" dirty="0">
                <a:latin typeface="Helvetica LT Pro" panose="020B0504020202020204" pitchFamily="34" charset="0"/>
              </a:rPr>
              <a:t>(SUMMARY)</a:t>
            </a:r>
          </a:p>
        </p:txBody>
      </p:sp>
      <p:sp>
        <p:nvSpPr>
          <p:cNvPr id="2" name="Rectangle 1">
            <a:extLst>
              <a:ext uri="{FF2B5EF4-FFF2-40B4-BE49-F238E27FC236}">
                <a16:creationId xmlns:a16="http://schemas.microsoft.com/office/drawing/2014/main" id="{54F585DA-692F-4770-A7DD-4832699ADC6B}"/>
              </a:ext>
            </a:extLst>
          </p:cNvPr>
          <p:cNvSpPr/>
          <p:nvPr/>
        </p:nvSpPr>
        <p:spPr>
          <a:xfrm>
            <a:off x="4899756" y="937112"/>
            <a:ext cx="6096000" cy="5078313"/>
          </a:xfrm>
          <a:prstGeom prst="rect">
            <a:avLst/>
          </a:prstGeom>
        </p:spPr>
        <p:txBody>
          <a:bodyPr>
            <a:spAutoFit/>
          </a:bodyPr>
          <a:lstStyle/>
          <a:p>
            <a:r>
              <a:rPr lang="en-US" b="1" dirty="0">
                <a:latin typeface="&amp;quot"/>
              </a:rPr>
              <a:t>Abstract: Visualizing NYC Subway Turnstile Data (DRAFT)</a:t>
            </a:r>
            <a:br>
              <a:rPr lang="en-US" dirty="0"/>
            </a:br>
            <a:r>
              <a:rPr lang="en-US" i="1" dirty="0">
                <a:latin typeface="&amp;quot"/>
              </a:rPr>
              <a:t>Presenter: </a:t>
            </a:r>
            <a:r>
              <a:rPr lang="en-US" i="1" dirty="0">
                <a:latin typeface="Avenir Next"/>
              </a:rPr>
              <a:t>Peter Rechtlich</a:t>
            </a:r>
            <a:br>
              <a:rPr lang="en-US" dirty="0"/>
            </a:br>
            <a:r>
              <a:rPr lang="en-US" dirty="0">
                <a:latin typeface="Avenir Next"/>
              </a:rPr>
              <a:t>The New York City (NYC) Metro Transit Authority provides free data feeds that track subway activity across all of New York City. One feed specifically monitors commuter traffic - entries and exits - via turnstiles at all the subway train stations. In this presentation, I will discuss the process of extracting some of this raw data using the magic of Python libraries which includes cleaning/manipulation of data to produce a corrected dataset from which error analysis reporting can take place for quality assurance purposes. In the end, the data will be pushed to an ESRI end-product, making stagnant raw data a visual ‘People’ resource via mobile app technology. The turnstile data product is not real-time as it only gets distributed weekly. However, there is almost 10 years-worth of data and trends can be developed by building a neural network in Python. Want an example of approximating best times to travel by subway in New York City? Come find out. </a:t>
            </a:r>
            <a:endParaRPr lang="en-US" dirty="0"/>
          </a:p>
        </p:txBody>
      </p:sp>
    </p:spTree>
    <p:extLst>
      <p:ext uri="{BB962C8B-B14F-4D97-AF65-F5344CB8AC3E}">
        <p14:creationId xmlns:p14="http://schemas.microsoft.com/office/powerpoint/2010/main" val="26244172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96F2144-18C9-40F1-8115-6C1E2FB5B06F}"/>
              </a:ext>
            </a:extLst>
          </p:cNvPr>
          <p:cNvSpPr txBox="1"/>
          <p:nvPr/>
        </p:nvSpPr>
        <p:spPr>
          <a:xfrm>
            <a:off x="11428990" y="1296925"/>
            <a:ext cx="307777" cy="2075248"/>
          </a:xfrm>
          <a:prstGeom prst="rect">
            <a:avLst/>
          </a:prstGeom>
          <a:noFill/>
        </p:spPr>
        <p:txBody>
          <a:bodyPr vert="vert270" wrap="none" rtlCol="0">
            <a:spAutoFit/>
          </a:bodyPr>
          <a:lstStyle/>
          <a:p>
            <a:r>
              <a:rPr lang="en-US" sz="800" dirty="0">
                <a:latin typeface="Helvetica LT Pro" panose="020B0504020202020204" pitchFamily="34" charset="0"/>
              </a:rPr>
              <a:t>Unsplash.com; Sudan Ouyang @sdoy1995</a:t>
            </a:r>
          </a:p>
        </p:txBody>
      </p:sp>
      <p:pic>
        <p:nvPicPr>
          <p:cNvPr id="9" name="Picture 8">
            <a:extLst>
              <a:ext uri="{FF2B5EF4-FFF2-40B4-BE49-F238E27FC236}">
                <a16:creationId xmlns:a16="http://schemas.microsoft.com/office/drawing/2014/main" id="{8A2030D5-0E28-48AA-885D-C4C64F9FA409}"/>
              </a:ext>
            </a:extLst>
          </p:cNvPr>
          <p:cNvPicPr>
            <a:picLocks noChangeAspect="1"/>
          </p:cNvPicPr>
          <p:nvPr/>
        </p:nvPicPr>
        <p:blipFill>
          <a:blip r:embed="rId3"/>
          <a:stretch>
            <a:fillRect/>
          </a:stretch>
        </p:blipFill>
        <p:spPr>
          <a:xfrm>
            <a:off x="4502643" y="1373125"/>
            <a:ext cx="6926347" cy="4615522"/>
          </a:xfrm>
          <a:prstGeom prst="rect">
            <a:avLst/>
          </a:prstGeom>
        </p:spPr>
      </p:pic>
      <p:sp>
        <p:nvSpPr>
          <p:cNvPr id="11" name="Title 1">
            <a:extLst>
              <a:ext uri="{FF2B5EF4-FFF2-40B4-BE49-F238E27FC236}">
                <a16:creationId xmlns:a16="http://schemas.microsoft.com/office/drawing/2014/main" id="{818F1865-1277-4AEA-9557-768C6D7078BB}"/>
              </a:ext>
            </a:extLst>
          </p:cNvPr>
          <p:cNvSpPr txBox="1">
            <a:spLocks/>
          </p:cNvSpPr>
          <p:nvPr/>
        </p:nvSpPr>
        <p:spPr>
          <a:xfrm rot="5400000">
            <a:off x="5118542" y="115476"/>
            <a:ext cx="893014" cy="2400768"/>
          </a:xfrm>
          <a:prstGeom prst="rect">
            <a:avLst/>
          </a:prstGeom>
        </p:spPr>
        <p:txBody>
          <a:bodyPr vert="vert270" lIns="91440" tIns="45720" rIns="91440" bIns="45720" rtlCol="0" anchor="ctr">
            <a:normAutofit fontScale="92500" lnSpcReduction="10000"/>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a:solidFill>
                  <a:srgbClr val="C38A4D"/>
                </a:solidFill>
                <a:latin typeface="Helvetica LT Pro" panose="020B0504020202020204" pitchFamily="34" charset="0"/>
              </a:rPr>
              <a:t>U.S. Open</a:t>
            </a:r>
            <a:br>
              <a:rPr lang="en-US" sz="2400" b="1" dirty="0">
                <a:latin typeface="Helvetica LT Pro" panose="020B0504020202020204" pitchFamily="34" charset="0"/>
              </a:rPr>
            </a:br>
            <a:endParaRPr lang="en-US" sz="2400" b="1" dirty="0">
              <a:latin typeface="Helvetica LT Pro" panose="020B0504020202020204" pitchFamily="34" charset="0"/>
            </a:endParaRPr>
          </a:p>
        </p:txBody>
      </p:sp>
      <p:sp>
        <p:nvSpPr>
          <p:cNvPr id="13" name="TextBox 12">
            <a:extLst>
              <a:ext uri="{FF2B5EF4-FFF2-40B4-BE49-F238E27FC236}">
                <a16:creationId xmlns:a16="http://schemas.microsoft.com/office/drawing/2014/main" id="{07793A93-35B1-4D1D-98BC-B2ECA7A24EEA}"/>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17" name="Title 3">
            <a:extLst>
              <a:ext uri="{FF2B5EF4-FFF2-40B4-BE49-F238E27FC236}">
                <a16:creationId xmlns:a16="http://schemas.microsoft.com/office/drawing/2014/main" id="{46EB9DC3-7617-4EF2-9A28-3F224856DBB7}"/>
              </a:ext>
            </a:extLst>
          </p:cNvPr>
          <p:cNvSpPr>
            <a:spLocks noGrp="1"/>
          </p:cNvSpPr>
          <p:nvPr>
            <p:ph type="title"/>
          </p:nvPr>
        </p:nvSpPr>
        <p:spPr>
          <a:xfrm>
            <a:off x="949047" y="643466"/>
            <a:ext cx="2771273" cy="5470463"/>
          </a:xfrm>
        </p:spPr>
        <p:txBody>
          <a:bodyPr anchor="ctr">
            <a:normAutofit/>
          </a:bodyPr>
          <a:lstStyle/>
          <a:p>
            <a:pPr algn="ctr"/>
            <a:r>
              <a:rPr lang="en-US" sz="2400" dirty="0">
                <a:latin typeface="Helvetica LT Pro" panose="020B0504020202020204" pitchFamily="34" charset="0"/>
              </a:rPr>
              <a:t> </a:t>
            </a:r>
            <a:br>
              <a:rPr lang="en-US" sz="2400" dirty="0">
                <a:latin typeface="Helvetica LT Pro" panose="020B0504020202020204" pitchFamily="34" charset="0"/>
              </a:rPr>
            </a:br>
            <a:r>
              <a:rPr lang="en-US" sz="2400" dirty="0">
                <a:latin typeface="Helvetica LT Pro" panose="020B0504020202020204" pitchFamily="34" charset="0"/>
              </a:rPr>
              <a:t>MAIN EVENT</a:t>
            </a:r>
          </a:p>
        </p:txBody>
      </p:sp>
    </p:spTree>
    <p:extLst>
      <p:ext uri="{BB962C8B-B14F-4D97-AF65-F5344CB8AC3E}">
        <p14:creationId xmlns:p14="http://schemas.microsoft.com/office/powerpoint/2010/main" val="4080293621"/>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6F7F799-1AC4-40DA-990C-D13E917186FE}"/>
              </a:ext>
            </a:extLst>
          </p:cNvPr>
          <p:cNvSpPr>
            <a:spLocks noGrp="1"/>
          </p:cNvSpPr>
          <p:nvPr>
            <p:ph idx="1"/>
          </p:nvPr>
        </p:nvSpPr>
        <p:spPr>
          <a:xfrm>
            <a:off x="4428565" y="643466"/>
            <a:ext cx="6818427" cy="5470462"/>
          </a:xfrm>
        </p:spPr>
        <p:txBody>
          <a:bodyPr anchor="ctr">
            <a:normAutofit/>
          </a:bodyPr>
          <a:lstStyle/>
          <a:p>
            <a:pPr>
              <a:buFont typeface="Wingdings" panose="05000000000000000000" pitchFamily="2" charset="2"/>
              <a:buChar char="v"/>
            </a:pPr>
            <a:r>
              <a:rPr lang="en-US" dirty="0"/>
              <a:t> </a:t>
            </a:r>
            <a:r>
              <a:rPr lang="en-US" sz="2400" dirty="0">
                <a:solidFill>
                  <a:srgbClr val="C38A4D"/>
                </a:solidFill>
                <a:latin typeface="Helvetica LT Pro" panose="020B0504020202020204" pitchFamily="34" charset="0"/>
              </a:rPr>
              <a:t>BACKGROUND</a:t>
            </a:r>
          </a:p>
          <a:p>
            <a:pPr>
              <a:buFont typeface="Wingdings" panose="05000000000000000000" pitchFamily="2" charset="2"/>
              <a:buChar char="v"/>
            </a:pPr>
            <a:r>
              <a:rPr lang="en-US" sz="2400" dirty="0">
                <a:solidFill>
                  <a:srgbClr val="C38A4D"/>
                </a:solidFill>
                <a:latin typeface="Helvetica LT Pro" panose="020B0504020202020204" pitchFamily="34" charset="0"/>
              </a:rPr>
              <a:t> OBJECTIVE</a:t>
            </a:r>
            <a:endParaRPr lang="en-US" sz="4400" dirty="0">
              <a:solidFill>
                <a:srgbClr val="C38A4D"/>
              </a:solidFill>
              <a:latin typeface="Helvetica LT Pro" panose="020B0504020202020204" pitchFamily="34" charset="0"/>
            </a:endParaRPr>
          </a:p>
          <a:p>
            <a:pPr>
              <a:buFont typeface="Wingdings" panose="05000000000000000000" pitchFamily="2" charset="2"/>
              <a:buChar char="v"/>
            </a:pPr>
            <a:r>
              <a:rPr lang="en-US" sz="2400" dirty="0">
                <a:solidFill>
                  <a:srgbClr val="C38A4D"/>
                </a:solidFill>
                <a:latin typeface="Helvetica LT Pro" panose="020B0504020202020204" pitchFamily="34" charset="0"/>
              </a:rPr>
              <a:t> METHODOLOGY</a:t>
            </a:r>
          </a:p>
          <a:p>
            <a:pPr>
              <a:buFont typeface="Wingdings" panose="05000000000000000000" pitchFamily="2" charset="2"/>
              <a:buChar char="v"/>
            </a:pPr>
            <a:r>
              <a:rPr lang="en-US" sz="2400" dirty="0">
                <a:solidFill>
                  <a:srgbClr val="C38A4D"/>
                </a:solidFill>
                <a:latin typeface="Helvetica LT Pro" panose="020B0504020202020204" pitchFamily="34" charset="0"/>
              </a:rPr>
              <a:t> ANTICIPATED RESULTS</a:t>
            </a:r>
          </a:p>
          <a:p>
            <a:pPr>
              <a:buFont typeface="Wingdings" panose="05000000000000000000" pitchFamily="2" charset="2"/>
              <a:buChar char="v"/>
            </a:pPr>
            <a:r>
              <a:rPr lang="en-US" sz="2400" dirty="0">
                <a:solidFill>
                  <a:srgbClr val="C38A4D"/>
                </a:solidFill>
                <a:latin typeface="Helvetica LT Pro" panose="020B0504020202020204" pitchFamily="34" charset="0"/>
              </a:rPr>
              <a:t> TIMELINE</a:t>
            </a:r>
          </a:p>
          <a:p>
            <a:pPr>
              <a:buFont typeface="Wingdings" panose="05000000000000000000" pitchFamily="2" charset="2"/>
              <a:buChar char="v"/>
            </a:pPr>
            <a:r>
              <a:rPr lang="en-US" sz="2400" dirty="0">
                <a:solidFill>
                  <a:srgbClr val="C38A4D"/>
                </a:solidFill>
                <a:latin typeface="Helvetica LT Pro" panose="020B0504020202020204" pitchFamily="34" charset="0"/>
              </a:rPr>
              <a:t> CONFERENCE</a:t>
            </a:r>
          </a:p>
          <a:p>
            <a:pPr>
              <a:buFont typeface="Wingdings" panose="05000000000000000000" pitchFamily="2" charset="2"/>
              <a:buChar char="v"/>
            </a:pPr>
            <a:r>
              <a:rPr lang="en-US" sz="2400" dirty="0">
                <a:solidFill>
                  <a:srgbClr val="C38A4D"/>
                </a:solidFill>
                <a:latin typeface="Helvetica LT Pro" panose="020B0504020202020204" pitchFamily="34" charset="0"/>
              </a:rPr>
              <a:t> </a:t>
            </a:r>
            <a:r>
              <a:rPr lang="en-US" sz="4400" dirty="0">
                <a:solidFill>
                  <a:srgbClr val="C38A4D"/>
                </a:solidFill>
                <a:latin typeface="Helvetica LT Pro" panose="020B0504020202020204" pitchFamily="34" charset="0"/>
              </a:rPr>
              <a:t>REFERENCES</a:t>
            </a:r>
          </a:p>
        </p:txBody>
      </p: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REFERENCES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OUTLINE</a:t>
            </a:r>
          </a:p>
        </p:txBody>
      </p:sp>
    </p:spTree>
    <p:extLst>
      <p:ext uri="{BB962C8B-B14F-4D97-AF65-F5344CB8AC3E}">
        <p14:creationId xmlns:p14="http://schemas.microsoft.com/office/powerpoint/2010/main" val="3870630021"/>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REFERENCES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REFERENCES</a:t>
            </a:r>
          </a:p>
        </p:txBody>
      </p:sp>
      <p:sp>
        <p:nvSpPr>
          <p:cNvPr id="11" name="Content Placeholder 2">
            <a:extLst>
              <a:ext uri="{FF2B5EF4-FFF2-40B4-BE49-F238E27FC236}">
                <a16:creationId xmlns:a16="http://schemas.microsoft.com/office/drawing/2014/main" id="{7CB98BBE-31D0-4A80-8D48-593E907FE48A}"/>
              </a:ext>
            </a:extLst>
          </p:cNvPr>
          <p:cNvSpPr>
            <a:spLocks noGrp="1"/>
          </p:cNvSpPr>
          <p:nvPr>
            <p:ph idx="1"/>
          </p:nvPr>
        </p:nvSpPr>
        <p:spPr>
          <a:xfrm>
            <a:off x="4428565" y="613612"/>
            <a:ext cx="6818427" cy="5500316"/>
          </a:xfrm>
        </p:spPr>
        <p:txBody>
          <a:bodyPr anchor="t">
            <a:normAutofit/>
          </a:bodyPr>
          <a:lstStyle/>
          <a:p>
            <a:pPr marL="0" indent="0">
              <a:buNone/>
            </a:pPr>
            <a:r>
              <a:rPr lang="en-US" sz="2600" dirty="0">
                <a:solidFill>
                  <a:srgbClr val="C38A4D"/>
                </a:solidFill>
                <a:latin typeface="Helvetica LT Pro" panose="020B0504020202020204" pitchFamily="34" charset="0"/>
              </a:rPr>
              <a:t>Planning</a:t>
            </a:r>
          </a:p>
          <a:p>
            <a:pPr marL="0" indent="0">
              <a:buNone/>
            </a:pPr>
            <a:r>
              <a:rPr lang="en-US" sz="1900" dirty="0">
                <a:solidFill>
                  <a:schemeClr val="tx1"/>
                </a:solidFill>
                <a:latin typeface="Helvetica LT Pro" panose="020B0504020202020204" pitchFamily="34" charset="0"/>
              </a:rPr>
              <a:t>Tomlinson, Roger. (2003). Thinking About GIS. </a:t>
            </a:r>
            <a:r>
              <a:rPr lang="en-US" sz="1900" dirty="0" err="1">
                <a:solidFill>
                  <a:schemeClr val="tx1"/>
                </a:solidFill>
                <a:latin typeface="Helvetica LT Pro" panose="020B0504020202020204" pitchFamily="34" charset="0"/>
              </a:rPr>
              <a:t>Esri</a:t>
            </a:r>
            <a:r>
              <a:rPr lang="en-US" sz="1900" dirty="0">
                <a:solidFill>
                  <a:schemeClr val="tx1"/>
                </a:solidFill>
                <a:latin typeface="Helvetica LT Pro" panose="020B0504020202020204" pitchFamily="34" charset="0"/>
              </a:rPr>
              <a:t> Press, </a:t>
            </a:r>
            <a:r>
              <a:rPr lang="en-US" sz="1900" i="1" dirty="0">
                <a:solidFill>
                  <a:schemeClr val="tx1"/>
                </a:solidFill>
                <a:latin typeface="Helvetica LT Pro" panose="020B0504020202020204" pitchFamily="34" charset="0"/>
              </a:rPr>
              <a:t>The 10-stage GIS planning methodology</a:t>
            </a:r>
            <a:r>
              <a:rPr lang="en-US" sz="1900" dirty="0">
                <a:solidFill>
                  <a:schemeClr val="tx1"/>
                </a:solidFill>
                <a:latin typeface="Helvetica LT Pro" panose="020B0504020202020204" pitchFamily="34" charset="0"/>
              </a:rPr>
              <a:t>. (p. 13 – 17). 380 New York street, Redlands, California. 10475 Crosspoint Boulevard, Indianapolis, IN  46256</a:t>
            </a:r>
          </a:p>
          <a:p>
            <a:pPr marL="0" indent="0">
              <a:buNone/>
            </a:pPr>
            <a:endParaRPr lang="en-US" sz="2800" dirty="0">
              <a:solidFill>
                <a:schemeClr val="tx1"/>
              </a:solidFill>
            </a:endParaRPr>
          </a:p>
          <a:p>
            <a:pPr marL="0" indent="0">
              <a:buNone/>
            </a:pPr>
            <a:endParaRPr lang="en-US" sz="2800" dirty="0">
              <a:solidFill>
                <a:schemeClr val="tx1"/>
              </a:solidFill>
            </a:endParaRPr>
          </a:p>
          <a:p>
            <a:pPr marL="0" indent="0">
              <a:buNone/>
            </a:pPr>
            <a:endParaRPr lang="en-US" sz="2600" dirty="0">
              <a:solidFill>
                <a:srgbClr val="C38A4D"/>
              </a:solidFill>
              <a:latin typeface="Helvetica LT Pro" panose="020B0504020202020204" pitchFamily="34" charset="0"/>
            </a:endParaRPr>
          </a:p>
          <a:p>
            <a:pPr marL="0" indent="0">
              <a:buNone/>
            </a:pPr>
            <a:endParaRPr lang="en-US" sz="1400" dirty="0"/>
          </a:p>
          <a:p>
            <a:pPr marL="0" indent="0">
              <a:buNone/>
            </a:pPr>
            <a:endParaRPr lang="en-US" sz="2600" dirty="0"/>
          </a:p>
        </p:txBody>
      </p:sp>
    </p:spTree>
    <p:extLst>
      <p:ext uri="{BB962C8B-B14F-4D97-AF65-F5344CB8AC3E}">
        <p14:creationId xmlns:p14="http://schemas.microsoft.com/office/powerpoint/2010/main" val="2915346091"/>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REFERENCES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REFERENCES</a:t>
            </a:r>
          </a:p>
        </p:txBody>
      </p:sp>
      <p:sp>
        <p:nvSpPr>
          <p:cNvPr id="11" name="Content Placeholder 2">
            <a:extLst>
              <a:ext uri="{FF2B5EF4-FFF2-40B4-BE49-F238E27FC236}">
                <a16:creationId xmlns:a16="http://schemas.microsoft.com/office/drawing/2014/main" id="{7CB98BBE-31D0-4A80-8D48-593E907FE48A}"/>
              </a:ext>
            </a:extLst>
          </p:cNvPr>
          <p:cNvSpPr>
            <a:spLocks noGrp="1"/>
          </p:cNvSpPr>
          <p:nvPr>
            <p:ph idx="1"/>
          </p:nvPr>
        </p:nvSpPr>
        <p:spPr>
          <a:xfrm>
            <a:off x="4428565" y="613612"/>
            <a:ext cx="6818427" cy="5500316"/>
          </a:xfrm>
        </p:spPr>
        <p:txBody>
          <a:bodyPr anchor="t">
            <a:normAutofit/>
          </a:bodyPr>
          <a:lstStyle/>
          <a:p>
            <a:pPr marL="0" indent="0">
              <a:buNone/>
            </a:pPr>
            <a:r>
              <a:rPr lang="en-US" sz="2600" dirty="0">
                <a:solidFill>
                  <a:srgbClr val="C38A4D"/>
                </a:solidFill>
                <a:latin typeface="Helvetica LT Pro" panose="020B0504020202020204" pitchFamily="34" charset="0"/>
              </a:rPr>
              <a:t>Data Acquisition</a:t>
            </a:r>
          </a:p>
          <a:p>
            <a:pPr marL="0" indent="0">
              <a:buNone/>
            </a:pPr>
            <a:r>
              <a:rPr lang="en-US" sz="2100" dirty="0" err="1">
                <a:solidFill>
                  <a:schemeClr val="tx1"/>
                </a:solidFill>
                <a:latin typeface="Helvetica LT Pro" panose="020B0504020202020204" pitchFamily="34" charset="0"/>
              </a:rPr>
              <a:t>Datacamp</a:t>
            </a:r>
            <a:r>
              <a:rPr lang="en-US" sz="2100" dirty="0">
                <a:solidFill>
                  <a:schemeClr val="tx1"/>
                </a:solidFill>
                <a:latin typeface="Helvetica LT Pro" panose="020B0504020202020204" pitchFamily="34" charset="0"/>
              </a:rPr>
              <a:t> training (n.d.). Python Training. Retrieved on 10/23/19 from </a:t>
            </a:r>
            <a:r>
              <a:rPr lang="en-US" sz="2100" dirty="0">
                <a:solidFill>
                  <a:schemeClr val="tx1"/>
                </a:solidFill>
                <a:latin typeface="Helvetica LT Pro" panose="020B0504020202020204" pitchFamily="34" charset="0"/>
                <a:hlinkClick r:id="rId2"/>
              </a:rPr>
              <a:t>https://www.datacamp.com</a:t>
            </a:r>
            <a:r>
              <a:rPr lang="en-US" sz="2800" dirty="0">
                <a:solidFill>
                  <a:schemeClr val="tx1"/>
                </a:solidFill>
              </a:rPr>
              <a:t> </a:t>
            </a:r>
          </a:p>
          <a:p>
            <a:pPr marL="0" indent="0">
              <a:buNone/>
            </a:pPr>
            <a:r>
              <a:rPr lang="en-US" sz="2800" dirty="0">
                <a:solidFill>
                  <a:schemeClr val="tx1"/>
                </a:solidFill>
              </a:rPr>
              <a:t>MTA Data (n.d.). Developer page. Retrieved on 10/23/19 from </a:t>
            </a:r>
            <a:r>
              <a:rPr lang="en-US" sz="2800" dirty="0">
                <a:solidFill>
                  <a:schemeClr val="tx1"/>
                </a:solidFill>
                <a:hlinkClick r:id="rId3"/>
              </a:rPr>
              <a:t>https://new.mta.info/</a:t>
            </a:r>
            <a:r>
              <a:rPr lang="en-US" sz="2800" dirty="0">
                <a:solidFill>
                  <a:schemeClr val="tx1"/>
                </a:solidFill>
              </a:rPr>
              <a:t> </a:t>
            </a:r>
            <a:endParaRPr lang="en-US" sz="2600" dirty="0">
              <a:solidFill>
                <a:srgbClr val="C38A4D"/>
              </a:solidFill>
              <a:latin typeface="Helvetica LT Pro" panose="020B0504020202020204" pitchFamily="34" charset="0"/>
            </a:endParaRPr>
          </a:p>
          <a:p>
            <a:pPr marL="0" indent="0">
              <a:buNone/>
            </a:pPr>
            <a:r>
              <a:rPr lang="en-US" sz="2800" dirty="0">
                <a:solidFill>
                  <a:schemeClr val="tx1"/>
                </a:solidFill>
              </a:rPr>
              <a:t>Conda.io. (n.d.). User guide. Retrieved on 10/23/19 from </a:t>
            </a:r>
            <a:r>
              <a:rPr lang="en-US" sz="2800" dirty="0">
                <a:solidFill>
                  <a:schemeClr val="tx1"/>
                </a:solidFill>
                <a:hlinkClick r:id="rId4"/>
              </a:rPr>
              <a:t>https://conda.io/projects/conda/en/latest/user-guide/index.html</a:t>
            </a:r>
            <a:r>
              <a:rPr lang="en-US" sz="2800" dirty="0">
                <a:solidFill>
                  <a:schemeClr val="tx1"/>
                </a:solidFill>
              </a:rPr>
              <a:t> </a:t>
            </a:r>
          </a:p>
          <a:p>
            <a:pPr marL="0" indent="0">
              <a:buNone/>
            </a:pPr>
            <a:r>
              <a:rPr lang="en-US" sz="2800" dirty="0">
                <a:solidFill>
                  <a:schemeClr val="tx1"/>
                </a:solidFill>
              </a:rPr>
              <a:t> </a:t>
            </a:r>
          </a:p>
          <a:p>
            <a:pPr marL="0" indent="0">
              <a:buNone/>
            </a:pPr>
            <a:endParaRPr lang="en-US" sz="2800" dirty="0">
              <a:solidFill>
                <a:schemeClr val="tx1"/>
              </a:solidFill>
            </a:endParaRPr>
          </a:p>
          <a:p>
            <a:pPr marL="0" indent="0">
              <a:buNone/>
            </a:pPr>
            <a:endParaRPr lang="en-US" sz="2600" dirty="0">
              <a:solidFill>
                <a:srgbClr val="C38A4D"/>
              </a:solidFill>
              <a:latin typeface="Helvetica LT Pro" panose="020B0504020202020204" pitchFamily="34" charset="0"/>
            </a:endParaRPr>
          </a:p>
          <a:p>
            <a:pPr marL="0" indent="0">
              <a:buNone/>
            </a:pPr>
            <a:endParaRPr lang="en-US" sz="1400" dirty="0"/>
          </a:p>
          <a:p>
            <a:pPr marL="0" indent="0">
              <a:buNone/>
            </a:pPr>
            <a:endParaRPr lang="en-US" sz="2600" dirty="0"/>
          </a:p>
        </p:txBody>
      </p:sp>
    </p:spTree>
    <p:extLst>
      <p:ext uri="{BB962C8B-B14F-4D97-AF65-F5344CB8AC3E}">
        <p14:creationId xmlns:p14="http://schemas.microsoft.com/office/powerpoint/2010/main" val="3270242410"/>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REFERENCES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REFERENCES</a:t>
            </a:r>
          </a:p>
        </p:txBody>
      </p:sp>
      <p:sp>
        <p:nvSpPr>
          <p:cNvPr id="11" name="Content Placeholder 2">
            <a:extLst>
              <a:ext uri="{FF2B5EF4-FFF2-40B4-BE49-F238E27FC236}">
                <a16:creationId xmlns:a16="http://schemas.microsoft.com/office/drawing/2014/main" id="{7CB98BBE-31D0-4A80-8D48-593E907FE48A}"/>
              </a:ext>
            </a:extLst>
          </p:cNvPr>
          <p:cNvSpPr>
            <a:spLocks noGrp="1"/>
          </p:cNvSpPr>
          <p:nvPr>
            <p:ph idx="1"/>
          </p:nvPr>
        </p:nvSpPr>
        <p:spPr>
          <a:xfrm>
            <a:off x="4428565" y="613612"/>
            <a:ext cx="6818427" cy="5500316"/>
          </a:xfrm>
        </p:spPr>
        <p:txBody>
          <a:bodyPr anchor="t">
            <a:normAutofit/>
          </a:bodyPr>
          <a:lstStyle/>
          <a:p>
            <a:pPr marL="0" indent="0">
              <a:buNone/>
            </a:pPr>
            <a:r>
              <a:rPr lang="en-US" sz="2600" dirty="0">
                <a:solidFill>
                  <a:srgbClr val="C38A4D"/>
                </a:solidFill>
                <a:latin typeface="Helvetica LT Pro" panose="020B0504020202020204" pitchFamily="34" charset="0"/>
              </a:rPr>
              <a:t>Data Storage</a:t>
            </a:r>
            <a:endParaRPr lang="en-US" sz="2800" dirty="0">
              <a:solidFill>
                <a:srgbClr val="C38A4D"/>
              </a:solidFill>
              <a:latin typeface="Helvetica LT Pro" panose="020B0504020202020204" pitchFamily="34" charset="0"/>
            </a:endParaRPr>
          </a:p>
          <a:p>
            <a:pPr marL="0" indent="0">
              <a:buNone/>
            </a:pPr>
            <a:r>
              <a:rPr lang="en-US" sz="2800" dirty="0">
                <a:solidFill>
                  <a:schemeClr val="tx1"/>
                </a:solidFill>
              </a:rPr>
              <a:t>Cassell, Laura; </a:t>
            </a:r>
            <a:r>
              <a:rPr lang="en-US" sz="2800" dirty="0" err="1">
                <a:solidFill>
                  <a:schemeClr val="tx1"/>
                </a:solidFill>
              </a:rPr>
              <a:t>Gauld</a:t>
            </a:r>
            <a:r>
              <a:rPr lang="en-US" sz="2800" dirty="0">
                <a:solidFill>
                  <a:schemeClr val="tx1"/>
                </a:solidFill>
              </a:rPr>
              <a:t>, Alan. (2015). Python Projects. </a:t>
            </a:r>
            <a:r>
              <a:rPr lang="en-US" sz="2800" i="1" dirty="0">
                <a:solidFill>
                  <a:schemeClr val="tx1"/>
                </a:solidFill>
              </a:rPr>
              <a:t>STORING DATA USING PYTHON </a:t>
            </a:r>
            <a:r>
              <a:rPr lang="en-US" sz="2800" dirty="0">
                <a:solidFill>
                  <a:schemeClr val="tx1"/>
                </a:solidFill>
              </a:rPr>
              <a:t>(P.104  - 116). John Wiley &amp; Sons, Inc.</a:t>
            </a:r>
          </a:p>
          <a:p>
            <a:pPr marL="0" indent="0">
              <a:buNone/>
            </a:pPr>
            <a:r>
              <a:rPr lang="en-US" sz="2800" dirty="0">
                <a:solidFill>
                  <a:schemeClr val="tx1"/>
                </a:solidFill>
              </a:rPr>
              <a:t>Doc.arcgis.com. (n.d.). Understand data sources. Retrieved on 10/23/19 from </a:t>
            </a:r>
            <a:r>
              <a:rPr lang="en-US" sz="2800" dirty="0">
                <a:solidFill>
                  <a:schemeClr val="tx1"/>
                </a:solidFill>
                <a:hlinkClick r:id="rId2"/>
              </a:rPr>
              <a:t>https://doc.arcgis.com/en/operations-dashboard/help/understand-data-sources.htm</a:t>
            </a:r>
            <a:r>
              <a:rPr lang="en-US" sz="2800" dirty="0">
                <a:solidFill>
                  <a:schemeClr val="tx1"/>
                </a:solidFill>
              </a:rPr>
              <a:t> </a:t>
            </a:r>
          </a:p>
          <a:p>
            <a:pPr marL="0" indent="0">
              <a:buNone/>
            </a:pPr>
            <a:endParaRPr lang="en-US" sz="2800" dirty="0">
              <a:solidFill>
                <a:schemeClr val="tx1"/>
              </a:solidFill>
            </a:endParaRPr>
          </a:p>
          <a:p>
            <a:pPr marL="0" indent="0">
              <a:buNone/>
            </a:pPr>
            <a:endParaRPr lang="en-US" sz="2600" dirty="0">
              <a:solidFill>
                <a:srgbClr val="C38A4D"/>
              </a:solidFill>
              <a:latin typeface="Helvetica LT Pro" panose="020B0504020202020204" pitchFamily="34" charset="0"/>
            </a:endParaRPr>
          </a:p>
          <a:p>
            <a:pPr marL="0" indent="0">
              <a:buNone/>
            </a:pPr>
            <a:endParaRPr lang="en-US" sz="1400" dirty="0"/>
          </a:p>
          <a:p>
            <a:pPr marL="0" indent="0">
              <a:buNone/>
            </a:pPr>
            <a:endParaRPr lang="en-US" sz="2600" dirty="0"/>
          </a:p>
        </p:txBody>
      </p:sp>
    </p:spTree>
    <p:extLst>
      <p:ext uri="{BB962C8B-B14F-4D97-AF65-F5344CB8AC3E}">
        <p14:creationId xmlns:p14="http://schemas.microsoft.com/office/powerpoint/2010/main" val="2736920664"/>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REFERENCES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REFERENCES</a:t>
            </a:r>
          </a:p>
        </p:txBody>
      </p:sp>
      <p:sp>
        <p:nvSpPr>
          <p:cNvPr id="11" name="Content Placeholder 2">
            <a:extLst>
              <a:ext uri="{FF2B5EF4-FFF2-40B4-BE49-F238E27FC236}">
                <a16:creationId xmlns:a16="http://schemas.microsoft.com/office/drawing/2014/main" id="{7CB98BBE-31D0-4A80-8D48-593E907FE48A}"/>
              </a:ext>
            </a:extLst>
          </p:cNvPr>
          <p:cNvSpPr>
            <a:spLocks noGrp="1"/>
          </p:cNvSpPr>
          <p:nvPr>
            <p:ph idx="1"/>
          </p:nvPr>
        </p:nvSpPr>
        <p:spPr>
          <a:xfrm>
            <a:off x="4428565" y="613612"/>
            <a:ext cx="6818427" cy="5500316"/>
          </a:xfrm>
        </p:spPr>
        <p:txBody>
          <a:bodyPr anchor="t">
            <a:normAutofit fontScale="62500" lnSpcReduction="20000"/>
          </a:bodyPr>
          <a:lstStyle/>
          <a:p>
            <a:pPr marL="0" indent="0">
              <a:buNone/>
            </a:pPr>
            <a:endParaRPr lang="en-US" sz="2600" dirty="0">
              <a:solidFill>
                <a:srgbClr val="C38A4D"/>
              </a:solidFill>
              <a:latin typeface="Helvetica LT Pro" panose="020B0504020202020204" pitchFamily="34" charset="0"/>
            </a:endParaRPr>
          </a:p>
          <a:p>
            <a:pPr marL="0" indent="0">
              <a:buNone/>
            </a:pPr>
            <a:r>
              <a:rPr lang="en-US" sz="2600" dirty="0">
                <a:solidFill>
                  <a:srgbClr val="C38A4D"/>
                </a:solidFill>
                <a:latin typeface="Helvetica LT Pro" panose="020B0504020202020204" pitchFamily="34" charset="0"/>
              </a:rPr>
              <a:t>Data Analysis</a:t>
            </a:r>
          </a:p>
          <a:p>
            <a:pPr marL="0" indent="0">
              <a:buNone/>
            </a:pPr>
            <a:r>
              <a:rPr lang="en-US" sz="2800" dirty="0">
                <a:solidFill>
                  <a:schemeClr val="tx1"/>
                </a:solidFill>
              </a:rPr>
              <a:t>Cassell, Laura; </a:t>
            </a:r>
            <a:r>
              <a:rPr lang="en-US" sz="2800" dirty="0" err="1">
                <a:solidFill>
                  <a:schemeClr val="tx1"/>
                </a:solidFill>
              </a:rPr>
              <a:t>Gauld</a:t>
            </a:r>
            <a:r>
              <a:rPr lang="en-US" sz="2800" dirty="0">
                <a:solidFill>
                  <a:schemeClr val="tx1"/>
                </a:solidFill>
              </a:rPr>
              <a:t>, Alan. (2015). Python Projects. </a:t>
            </a:r>
            <a:r>
              <a:rPr lang="en-US" sz="2800" i="1" dirty="0">
                <a:solidFill>
                  <a:schemeClr val="tx1"/>
                </a:solidFill>
              </a:rPr>
              <a:t>ANALYZIING DATA USING PYTHON </a:t>
            </a:r>
            <a:r>
              <a:rPr lang="en-US" sz="2800" dirty="0">
                <a:solidFill>
                  <a:schemeClr val="tx1"/>
                </a:solidFill>
              </a:rPr>
              <a:t>(P.116 - 125). John Wiley &amp; Sons, Inc.</a:t>
            </a:r>
          </a:p>
          <a:p>
            <a:pPr marL="0" indent="0">
              <a:buNone/>
            </a:pPr>
            <a:r>
              <a:rPr lang="en-US" sz="2800" dirty="0">
                <a:solidFill>
                  <a:schemeClr val="tx1"/>
                </a:solidFill>
              </a:rPr>
              <a:t>Cassell, Laura; </a:t>
            </a:r>
            <a:r>
              <a:rPr lang="en-US" sz="2800" dirty="0" err="1">
                <a:solidFill>
                  <a:schemeClr val="tx1"/>
                </a:solidFill>
              </a:rPr>
              <a:t>Gauld</a:t>
            </a:r>
            <a:r>
              <a:rPr lang="en-US" sz="2800" dirty="0">
                <a:solidFill>
                  <a:schemeClr val="tx1"/>
                </a:solidFill>
              </a:rPr>
              <a:t>, Alan. (2015). Python Projects. </a:t>
            </a:r>
            <a:r>
              <a:rPr lang="en-US" sz="2800" i="1" dirty="0">
                <a:solidFill>
                  <a:schemeClr val="tx1"/>
                </a:solidFill>
              </a:rPr>
              <a:t>MANAGING DATA USING SQL </a:t>
            </a:r>
            <a:r>
              <a:rPr lang="en-US" sz="2800" dirty="0">
                <a:solidFill>
                  <a:schemeClr val="tx1"/>
                </a:solidFill>
              </a:rPr>
              <a:t>(P.125  - 139). John Wiley &amp; Sons, Inc.</a:t>
            </a:r>
          </a:p>
          <a:p>
            <a:pPr marL="0" indent="0">
              <a:buNone/>
            </a:pPr>
            <a:r>
              <a:rPr lang="en-US" sz="2800" dirty="0" err="1">
                <a:solidFill>
                  <a:schemeClr val="tx1"/>
                </a:solidFill>
              </a:rPr>
              <a:t>Datacamp</a:t>
            </a:r>
            <a:r>
              <a:rPr lang="en-US" sz="2800" dirty="0">
                <a:solidFill>
                  <a:schemeClr val="tx1"/>
                </a:solidFill>
              </a:rPr>
              <a:t> training (n.d.). Python Training. Retrieved on 10/23/19 from </a:t>
            </a:r>
            <a:r>
              <a:rPr lang="en-US" sz="2800" dirty="0">
                <a:solidFill>
                  <a:schemeClr val="tx1"/>
                </a:solidFill>
                <a:hlinkClick r:id="rId2"/>
              </a:rPr>
              <a:t>https://www.datacamp.com</a:t>
            </a:r>
            <a:r>
              <a:rPr lang="en-US" sz="2800" dirty="0">
                <a:solidFill>
                  <a:schemeClr val="tx1"/>
                </a:solidFill>
              </a:rPr>
              <a:t> </a:t>
            </a:r>
          </a:p>
          <a:p>
            <a:pPr marL="0" indent="0">
              <a:buNone/>
            </a:pPr>
            <a:r>
              <a:rPr lang="en-US" sz="2800" dirty="0">
                <a:solidFill>
                  <a:schemeClr val="tx1"/>
                </a:solidFill>
              </a:rPr>
              <a:t>Sprintboard.com. (March 21, 2017). A Beginner’s Guide to Neural Networks in Python.</a:t>
            </a:r>
            <a:r>
              <a:rPr lang="en-US" sz="2800" i="1" dirty="0">
                <a:solidFill>
                  <a:schemeClr val="tx1"/>
                </a:solidFill>
              </a:rPr>
              <a:t> Building a Neural Network in Python. </a:t>
            </a:r>
            <a:r>
              <a:rPr lang="en-US" sz="2800" dirty="0">
                <a:solidFill>
                  <a:schemeClr val="tx1"/>
                </a:solidFill>
              </a:rPr>
              <a:t>Retrieved on 10/24/19 from </a:t>
            </a:r>
            <a:r>
              <a:rPr lang="en-US" sz="2800" dirty="0">
                <a:solidFill>
                  <a:schemeClr val="tx1"/>
                </a:solidFill>
                <a:hlinkClick r:id="rId3"/>
              </a:rPr>
              <a:t>https://www.springboard.com/blog/beginners-guide-neural-network-in-python-scikit-learn-0-18/</a:t>
            </a:r>
            <a:r>
              <a:rPr lang="en-US" sz="2800" dirty="0">
                <a:solidFill>
                  <a:schemeClr val="tx1"/>
                </a:solidFill>
              </a:rPr>
              <a:t> </a:t>
            </a:r>
          </a:p>
          <a:p>
            <a:pPr marL="0" indent="0">
              <a:buNone/>
            </a:pPr>
            <a:r>
              <a:rPr lang="en-US" sz="2800" dirty="0">
                <a:solidFill>
                  <a:schemeClr val="tx1"/>
                </a:solidFill>
              </a:rPr>
              <a:t>datacamp.com. (n.d.). Python Regular Expression Tutorial. Retrieved on 10/24/19 from </a:t>
            </a:r>
            <a:r>
              <a:rPr lang="en-US" sz="2800" dirty="0">
                <a:solidFill>
                  <a:schemeClr val="tx1"/>
                </a:solidFill>
                <a:hlinkClick r:id="rId4"/>
              </a:rPr>
              <a:t>https://www.datacamp.com/community/tutorials/python-regular-expression-tutorial</a:t>
            </a:r>
            <a:r>
              <a:rPr lang="en-US" sz="2800" dirty="0">
                <a:solidFill>
                  <a:schemeClr val="tx1"/>
                </a:solidFill>
              </a:rPr>
              <a:t> </a:t>
            </a:r>
          </a:p>
          <a:p>
            <a:pPr marL="0" indent="0">
              <a:buNone/>
            </a:pPr>
            <a:r>
              <a:rPr lang="en-US" sz="2800" dirty="0">
                <a:solidFill>
                  <a:schemeClr val="tx1"/>
                </a:solidFill>
              </a:rPr>
              <a:t> </a:t>
            </a:r>
          </a:p>
          <a:p>
            <a:pPr marL="0" indent="0">
              <a:buNone/>
            </a:pPr>
            <a:endParaRPr lang="en-US" sz="2800" dirty="0">
              <a:solidFill>
                <a:schemeClr val="tx1"/>
              </a:solidFill>
            </a:endParaRPr>
          </a:p>
          <a:p>
            <a:pPr marL="0" indent="0">
              <a:buNone/>
            </a:pPr>
            <a:endParaRPr lang="en-US" sz="2800" dirty="0">
              <a:solidFill>
                <a:schemeClr val="tx1"/>
              </a:solidFill>
            </a:endParaRPr>
          </a:p>
          <a:p>
            <a:pPr marL="0" indent="0">
              <a:buNone/>
            </a:pPr>
            <a:endParaRPr lang="en-US" sz="2800" dirty="0">
              <a:solidFill>
                <a:schemeClr val="tx1"/>
              </a:solidFill>
            </a:endParaRPr>
          </a:p>
          <a:p>
            <a:pPr marL="0" indent="0">
              <a:buNone/>
            </a:pPr>
            <a:endParaRPr lang="en-US" sz="2600" dirty="0">
              <a:solidFill>
                <a:srgbClr val="C38A4D"/>
              </a:solidFill>
              <a:latin typeface="Helvetica LT Pro" panose="020B0504020202020204" pitchFamily="34" charset="0"/>
            </a:endParaRPr>
          </a:p>
          <a:p>
            <a:pPr marL="0" indent="0">
              <a:buNone/>
            </a:pPr>
            <a:endParaRPr lang="en-US" sz="1400" dirty="0"/>
          </a:p>
          <a:p>
            <a:pPr marL="0" indent="0">
              <a:buNone/>
            </a:pPr>
            <a:endParaRPr lang="en-US" sz="2600" dirty="0"/>
          </a:p>
        </p:txBody>
      </p:sp>
    </p:spTree>
    <p:extLst>
      <p:ext uri="{BB962C8B-B14F-4D97-AF65-F5344CB8AC3E}">
        <p14:creationId xmlns:p14="http://schemas.microsoft.com/office/powerpoint/2010/main" val="3788933332"/>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REFERENCES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REFERENCES</a:t>
            </a:r>
          </a:p>
        </p:txBody>
      </p:sp>
      <p:sp>
        <p:nvSpPr>
          <p:cNvPr id="11" name="Content Placeholder 2">
            <a:extLst>
              <a:ext uri="{FF2B5EF4-FFF2-40B4-BE49-F238E27FC236}">
                <a16:creationId xmlns:a16="http://schemas.microsoft.com/office/drawing/2014/main" id="{7CB98BBE-31D0-4A80-8D48-593E907FE48A}"/>
              </a:ext>
            </a:extLst>
          </p:cNvPr>
          <p:cNvSpPr>
            <a:spLocks noGrp="1"/>
          </p:cNvSpPr>
          <p:nvPr>
            <p:ph idx="1"/>
          </p:nvPr>
        </p:nvSpPr>
        <p:spPr>
          <a:xfrm>
            <a:off x="4428565" y="613612"/>
            <a:ext cx="6818427" cy="5500316"/>
          </a:xfrm>
        </p:spPr>
        <p:txBody>
          <a:bodyPr anchor="t">
            <a:normAutofit fontScale="62500" lnSpcReduction="20000"/>
          </a:bodyPr>
          <a:lstStyle/>
          <a:p>
            <a:pPr marL="0" indent="0">
              <a:buNone/>
            </a:pPr>
            <a:endParaRPr lang="en-US" sz="2800" dirty="0">
              <a:solidFill>
                <a:schemeClr val="tx1"/>
              </a:solidFill>
            </a:endParaRPr>
          </a:p>
          <a:p>
            <a:pPr marL="0" indent="0">
              <a:buNone/>
            </a:pPr>
            <a:endParaRPr lang="en-US" sz="2600" dirty="0">
              <a:solidFill>
                <a:srgbClr val="C38A4D"/>
              </a:solidFill>
              <a:latin typeface="Helvetica LT Pro" panose="020B0504020202020204" pitchFamily="34" charset="0"/>
            </a:endParaRPr>
          </a:p>
          <a:p>
            <a:pPr marL="0" indent="0">
              <a:buNone/>
            </a:pPr>
            <a:r>
              <a:rPr lang="en-US" sz="2600" dirty="0">
                <a:solidFill>
                  <a:srgbClr val="C38A4D"/>
                </a:solidFill>
                <a:latin typeface="Helvetica LT Pro" panose="020B0504020202020204" pitchFamily="34" charset="0"/>
              </a:rPr>
              <a:t>Data Presentation</a:t>
            </a:r>
          </a:p>
          <a:p>
            <a:pPr marL="0" indent="0">
              <a:buNone/>
            </a:pPr>
            <a:r>
              <a:rPr lang="en-US" sz="2500" dirty="0" err="1">
                <a:solidFill>
                  <a:schemeClr val="tx1"/>
                </a:solidFill>
              </a:rPr>
              <a:t>Fue</a:t>
            </a:r>
            <a:r>
              <a:rPr lang="en-US" sz="2500" dirty="0">
                <a:solidFill>
                  <a:schemeClr val="tx1"/>
                </a:solidFill>
              </a:rPr>
              <a:t>, </a:t>
            </a:r>
            <a:r>
              <a:rPr lang="en-US" sz="2500" dirty="0" err="1">
                <a:solidFill>
                  <a:schemeClr val="tx1"/>
                </a:solidFill>
              </a:rPr>
              <a:t>Pinde</a:t>
            </a:r>
            <a:r>
              <a:rPr lang="en-US" sz="2500" dirty="0">
                <a:solidFill>
                  <a:schemeClr val="tx1"/>
                </a:solidFill>
              </a:rPr>
              <a:t>. (2018). GETTING TO KNOW WEB GIS (Third Edition). </a:t>
            </a:r>
            <a:r>
              <a:rPr lang="en-US" sz="2500" dirty="0" err="1">
                <a:solidFill>
                  <a:schemeClr val="tx1"/>
                </a:solidFill>
              </a:rPr>
              <a:t>Esri</a:t>
            </a:r>
            <a:r>
              <a:rPr lang="en-US" sz="2500" dirty="0">
                <a:solidFill>
                  <a:schemeClr val="tx1"/>
                </a:solidFill>
              </a:rPr>
              <a:t> Press, 380 New York street, Redlands, California. 10475 Crosspoint Boulevard, Indianapolis, IN  46256</a:t>
            </a:r>
          </a:p>
          <a:p>
            <a:pPr marL="0" indent="0">
              <a:buNone/>
            </a:pPr>
            <a:r>
              <a:rPr lang="en-US" sz="2500" dirty="0" err="1">
                <a:solidFill>
                  <a:schemeClr val="tx1"/>
                </a:solidFill>
              </a:rPr>
              <a:t>esri</a:t>
            </a:r>
            <a:r>
              <a:rPr lang="en-US" sz="2500" dirty="0">
                <a:solidFill>
                  <a:schemeClr val="tx1"/>
                </a:solidFill>
              </a:rPr>
              <a:t> ArcGIS Blog. (February 22, 2019). Making an Auto-Focusing Real-Time Dashboard.  Retrieved on 10/23/19 from </a:t>
            </a:r>
            <a:r>
              <a:rPr lang="en-US" sz="2500" dirty="0">
                <a:solidFill>
                  <a:schemeClr val="tx1"/>
                </a:solidFill>
                <a:hlinkClick r:id="rId2"/>
              </a:rPr>
              <a:t>https://www.esri.com/arcgis-blog/products/ops-dashboard/real-time/making-an-auto-focusing-real-time-dashboard/</a:t>
            </a:r>
            <a:r>
              <a:rPr lang="en-US" sz="2500" dirty="0">
                <a:solidFill>
                  <a:schemeClr val="tx1"/>
                </a:solidFill>
              </a:rPr>
              <a:t> </a:t>
            </a:r>
          </a:p>
          <a:p>
            <a:pPr marL="0" indent="0">
              <a:buNone/>
            </a:pPr>
            <a:r>
              <a:rPr lang="en-US" sz="2500" dirty="0">
                <a:solidFill>
                  <a:schemeClr val="tx1"/>
                </a:solidFill>
              </a:rPr>
              <a:t>doc.arcgis.com. (n.d.). Operations Dashboard for ArcGIS. Retrieved on 10/23/19 from </a:t>
            </a:r>
            <a:r>
              <a:rPr lang="en-US" sz="2500" dirty="0">
                <a:solidFill>
                  <a:schemeClr val="tx1"/>
                </a:solidFill>
                <a:hlinkClick r:id="rId3"/>
              </a:rPr>
              <a:t>https://doc.arcgis.com/en/operations-dashboard/help/what-is-a-dashboard.htm</a:t>
            </a:r>
            <a:r>
              <a:rPr lang="en-US" sz="2500" dirty="0">
                <a:solidFill>
                  <a:schemeClr val="tx1"/>
                </a:solidFill>
              </a:rPr>
              <a:t> </a:t>
            </a:r>
          </a:p>
          <a:p>
            <a:pPr marL="0" indent="0">
              <a:buNone/>
            </a:pPr>
            <a:r>
              <a:rPr lang="en-US" sz="2500" dirty="0">
                <a:solidFill>
                  <a:schemeClr val="tx1"/>
                </a:solidFill>
              </a:rPr>
              <a:t>community.esri.com. (n.d.). </a:t>
            </a:r>
            <a:r>
              <a:rPr lang="en-US" sz="2500" i="1" dirty="0">
                <a:solidFill>
                  <a:schemeClr val="tx1"/>
                </a:solidFill>
              </a:rPr>
              <a:t>Operation Dashboard for ArcGIS -</a:t>
            </a:r>
            <a:r>
              <a:rPr lang="en-US" sz="2500" dirty="0">
                <a:solidFill>
                  <a:schemeClr val="tx1"/>
                </a:solidFill>
              </a:rPr>
              <a:t> </a:t>
            </a:r>
            <a:r>
              <a:rPr lang="en-US" sz="2500" i="1" dirty="0">
                <a:solidFill>
                  <a:schemeClr val="tx1"/>
                </a:solidFill>
              </a:rPr>
              <a:t>Useful Links</a:t>
            </a:r>
            <a:r>
              <a:rPr lang="en-US" sz="2500" dirty="0">
                <a:solidFill>
                  <a:schemeClr val="tx1"/>
                </a:solidFill>
              </a:rPr>
              <a:t>. Retrieved on 10/23/19 from  </a:t>
            </a:r>
            <a:r>
              <a:rPr lang="en-US" sz="2500" dirty="0">
                <a:solidFill>
                  <a:schemeClr val="tx1"/>
                </a:solidFill>
                <a:hlinkClick r:id="rId4"/>
              </a:rPr>
              <a:t>https://community.esri.com/community/gis/applications/operations-dashboard-for-arcgis/blog/2019/03/01/operations-dashboard-for-arcgis-useful-links</a:t>
            </a:r>
            <a:r>
              <a:rPr lang="en-US" sz="2500" dirty="0">
                <a:solidFill>
                  <a:schemeClr val="tx1"/>
                </a:solidFill>
              </a:rPr>
              <a:t> </a:t>
            </a:r>
          </a:p>
          <a:p>
            <a:pPr marL="0" indent="0">
              <a:buNone/>
            </a:pPr>
            <a:r>
              <a:rPr lang="en-US" sz="2500" dirty="0"/>
              <a:t>mapbox.com. (n.d.) Turn-by-turn navigation. Retrieved on 10/23/19 from </a:t>
            </a:r>
            <a:r>
              <a:rPr lang="en-US" sz="2500" dirty="0">
                <a:hlinkClick r:id="rId5"/>
              </a:rPr>
              <a:t>https://www.mapbox.com/use-cases/turn-by-turn-navigation/</a:t>
            </a:r>
            <a:r>
              <a:rPr lang="en-US" sz="2500" dirty="0"/>
              <a:t> </a:t>
            </a:r>
          </a:p>
          <a:p>
            <a:pPr marL="0" indent="0">
              <a:buNone/>
            </a:pPr>
            <a:endParaRPr lang="en-US" sz="1400" dirty="0"/>
          </a:p>
          <a:p>
            <a:pPr marL="0" indent="0">
              <a:buNone/>
            </a:pPr>
            <a:endParaRPr lang="en-US" sz="2600" dirty="0"/>
          </a:p>
        </p:txBody>
      </p:sp>
    </p:spTree>
    <p:extLst>
      <p:ext uri="{BB962C8B-B14F-4D97-AF65-F5344CB8AC3E}">
        <p14:creationId xmlns:p14="http://schemas.microsoft.com/office/powerpoint/2010/main" val="1734984117"/>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REFERENCES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REFERENCES</a:t>
            </a:r>
          </a:p>
        </p:txBody>
      </p:sp>
      <p:sp>
        <p:nvSpPr>
          <p:cNvPr id="11" name="Content Placeholder 2">
            <a:extLst>
              <a:ext uri="{FF2B5EF4-FFF2-40B4-BE49-F238E27FC236}">
                <a16:creationId xmlns:a16="http://schemas.microsoft.com/office/drawing/2014/main" id="{7CB98BBE-31D0-4A80-8D48-593E907FE48A}"/>
              </a:ext>
            </a:extLst>
          </p:cNvPr>
          <p:cNvSpPr>
            <a:spLocks noGrp="1"/>
          </p:cNvSpPr>
          <p:nvPr>
            <p:ph idx="1"/>
          </p:nvPr>
        </p:nvSpPr>
        <p:spPr>
          <a:xfrm>
            <a:off x="4428565" y="613612"/>
            <a:ext cx="6818427" cy="5500316"/>
          </a:xfrm>
        </p:spPr>
        <p:txBody>
          <a:bodyPr anchor="t">
            <a:normAutofit/>
          </a:bodyPr>
          <a:lstStyle/>
          <a:p>
            <a:pPr marL="0" indent="0">
              <a:buNone/>
            </a:pPr>
            <a:endParaRPr lang="en-US" sz="2800" dirty="0">
              <a:solidFill>
                <a:schemeClr val="tx1"/>
              </a:solidFill>
            </a:endParaRPr>
          </a:p>
          <a:p>
            <a:pPr marL="0" indent="0">
              <a:buNone/>
            </a:pPr>
            <a:endParaRPr lang="en-US" sz="2600" dirty="0">
              <a:solidFill>
                <a:srgbClr val="C38A4D"/>
              </a:solidFill>
              <a:latin typeface="Helvetica LT Pro" panose="020B0504020202020204" pitchFamily="34" charset="0"/>
            </a:endParaRPr>
          </a:p>
          <a:p>
            <a:pPr marL="0" indent="0">
              <a:buNone/>
            </a:pPr>
            <a:r>
              <a:rPr lang="en-US" sz="2600" dirty="0">
                <a:solidFill>
                  <a:srgbClr val="C38A4D"/>
                </a:solidFill>
                <a:latin typeface="Helvetica LT Pro" panose="020B0504020202020204" pitchFamily="34" charset="0"/>
              </a:rPr>
              <a:t>Data Presentation (2)</a:t>
            </a:r>
          </a:p>
          <a:p>
            <a:pPr marL="0" indent="0">
              <a:buNone/>
            </a:pPr>
            <a:r>
              <a:rPr lang="en-US" sz="2500" dirty="0"/>
              <a:t>esri.com. (n.d.) </a:t>
            </a:r>
            <a:r>
              <a:rPr lang="en-US" sz="2500" i="1" dirty="0"/>
              <a:t>Making an Auto-Focusing Real-Time Dashboard</a:t>
            </a:r>
            <a:r>
              <a:rPr lang="en-US" sz="2500" dirty="0"/>
              <a:t>. Retrieved on 10/23/19 from </a:t>
            </a:r>
            <a:r>
              <a:rPr lang="en-US" sz="2500" dirty="0">
                <a:hlinkClick r:id="rId2"/>
              </a:rPr>
              <a:t>https://www.esri.com/arcgis-blog/products/ops-dashboard/real-time/making-an-auto-focusing-real-time-dashboard/</a:t>
            </a:r>
            <a:r>
              <a:rPr lang="en-US" sz="2500" dirty="0"/>
              <a:t> </a:t>
            </a:r>
            <a:endParaRPr lang="en-US" sz="1400" dirty="0"/>
          </a:p>
          <a:p>
            <a:pPr marL="0" indent="0">
              <a:buNone/>
            </a:pPr>
            <a:endParaRPr lang="en-US" sz="2600" dirty="0"/>
          </a:p>
        </p:txBody>
      </p:sp>
    </p:spTree>
    <p:extLst>
      <p:ext uri="{BB962C8B-B14F-4D97-AF65-F5344CB8AC3E}">
        <p14:creationId xmlns:p14="http://schemas.microsoft.com/office/powerpoint/2010/main" val="3586508064"/>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REFERENCES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REFERENCES</a:t>
            </a:r>
          </a:p>
        </p:txBody>
      </p:sp>
      <p:sp>
        <p:nvSpPr>
          <p:cNvPr id="11" name="Content Placeholder 2">
            <a:extLst>
              <a:ext uri="{FF2B5EF4-FFF2-40B4-BE49-F238E27FC236}">
                <a16:creationId xmlns:a16="http://schemas.microsoft.com/office/drawing/2014/main" id="{7CB98BBE-31D0-4A80-8D48-593E907FE48A}"/>
              </a:ext>
            </a:extLst>
          </p:cNvPr>
          <p:cNvSpPr>
            <a:spLocks noGrp="1"/>
          </p:cNvSpPr>
          <p:nvPr>
            <p:ph idx="1"/>
          </p:nvPr>
        </p:nvSpPr>
        <p:spPr>
          <a:xfrm>
            <a:off x="4428565" y="613612"/>
            <a:ext cx="6818427" cy="5500316"/>
          </a:xfrm>
        </p:spPr>
        <p:txBody>
          <a:bodyPr anchor="t">
            <a:normAutofit fontScale="62500" lnSpcReduction="20000"/>
          </a:bodyPr>
          <a:lstStyle/>
          <a:p>
            <a:pPr marL="0" indent="0">
              <a:buNone/>
            </a:pPr>
            <a:endParaRPr lang="en-US" sz="2800" dirty="0">
              <a:solidFill>
                <a:schemeClr val="tx1"/>
              </a:solidFill>
            </a:endParaRPr>
          </a:p>
          <a:p>
            <a:pPr marL="0" indent="0">
              <a:buNone/>
            </a:pPr>
            <a:endParaRPr lang="en-US" sz="2600" dirty="0">
              <a:solidFill>
                <a:srgbClr val="C38A4D"/>
              </a:solidFill>
              <a:latin typeface="Helvetica LT Pro" panose="020B0504020202020204" pitchFamily="34" charset="0"/>
            </a:endParaRPr>
          </a:p>
          <a:p>
            <a:pPr marL="0" indent="0">
              <a:buNone/>
            </a:pPr>
            <a:r>
              <a:rPr lang="en-US" sz="2600" dirty="0">
                <a:solidFill>
                  <a:srgbClr val="C38A4D"/>
                </a:solidFill>
                <a:latin typeface="Helvetica LT Pro" panose="020B0504020202020204" pitchFamily="34" charset="0"/>
              </a:rPr>
              <a:t>datacamp.com. (n.d.). Home page. Retrieved on 10/24/19 from </a:t>
            </a:r>
            <a:r>
              <a:rPr lang="en-US" sz="2600" dirty="0">
                <a:solidFill>
                  <a:srgbClr val="C38A4D"/>
                </a:solidFill>
                <a:latin typeface="Helvetica LT Pro" panose="020B0504020202020204" pitchFamily="34" charset="0"/>
                <a:hlinkClick r:id="rId2"/>
              </a:rPr>
              <a:t>https://www.datacamp.com/home</a:t>
            </a:r>
            <a:r>
              <a:rPr lang="en-US" sz="2600" dirty="0">
                <a:solidFill>
                  <a:srgbClr val="C38A4D"/>
                </a:solidFill>
                <a:latin typeface="Helvetica LT Pro" panose="020B0504020202020204" pitchFamily="34" charset="0"/>
              </a:rPr>
              <a:t> </a:t>
            </a:r>
          </a:p>
          <a:p>
            <a:pPr marL="0" indent="0">
              <a:buNone/>
            </a:pPr>
            <a:r>
              <a:rPr lang="en-US" sz="2600" dirty="0"/>
              <a:t>Supervised Learning with </a:t>
            </a:r>
            <a:r>
              <a:rPr lang="en-US" sz="2600" dirty="0" err="1"/>
              <a:t>scikit</a:t>
            </a:r>
            <a:r>
              <a:rPr lang="en-US" sz="2600" dirty="0"/>
              <a:t>-learn</a:t>
            </a:r>
          </a:p>
          <a:p>
            <a:pPr marL="0" indent="0">
              <a:buNone/>
            </a:pPr>
            <a:r>
              <a:rPr lang="en-US" sz="2600" dirty="0"/>
              <a:t>Introduction to Data Visualization with Python</a:t>
            </a:r>
          </a:p>
          <a:p>
            <a:pPr marL="0" indent="0">
              <a:buNone/>
            </a:pPr>
            <a:r>
              <a:rPr lang="en-US" sz="2600" dirty="0"/>
              <a:t>Python Data Science Toolbox</a:t>
            </a:r>
          </a:p>
          <a:p>
            <a:pPr marL="0" indent="0">
              <a:buNone/>
            </a:pPr>
            <a:r>
              <a:rPr lang="en-US" sz="2600" dirty="0"/>
              <a:t>Importing Data in Python</a:t>
            </a:r>
          </a:p>
          <a:p>
            <a:pPr marL="0" indent="0">
              <a:buNone/>
            </a:pPr>
            <a:r>
              <a:rPr lang="en-US" sz="2600" dirty="0"/>
              <a:t>Introduction to Data Visualization with Python</a:t>
            </a:r>
          </a:p>
          <a:p>
            <a:pPr marL="0" indent="0">
              <a:buNone/>
            </a:pPr>
            <a:r>
              <a:rPr lang="en-US" sz="2600" dirty="0"/>
              <a:t>Pandas Foundations</a:t>
            </a:r>
          </a:p>
          <a:p>
            <a:pPr marL="0" indent="0">
              <a:buNone/>
            </a:pPr>
            <a:r>
              <a:rPr lang="en-US" sz="2600" dirty="0"/>
              <a:t>Manipulating </a:t>
            </a:r>
            <a:r>
              <a:rPr lang="en-US" sz="2600" dirty="0" err="1"/>
              <a:t>DataFrames</a:t>
            </a:r>
            <a:r>
              <a:rPr lang="en-US" sz="2600" dirty="0"/>
              <a:t> with pandas</a:t>
            </a:r>
          </a:p>
          <a:p>
            <a:pPr marL="0" indent="0">
              <a:buNone/>
            </a:pPr>
            <a:r>
              <a:rPr lang="en-US" sz="2600" dirty="0"/>
              <a:t>Deep Learning in Python</a:t>
            </a:r>
          </a:p>
          <a:p>
            <a:pPr marL="0" indent="0">
              <a:buNone/>
            </a:pPr>
            <a:r>
              <a:rPr lang="en-US" sz="2600" dirty="0"/>
              <a:t>Cleaning Data in Python</a:t>
            </a:r>
          </a:p>
          <a:p>
            <a:pPr marL="0" indent="0">
              <a:buNone/>
            </a:pPr>
            <a:r>
              <a:rPr lang="en-US" sz="2600" dirty="0"/>
              <a:t>Introduction to Time Series Analysis in Python</a:t>
            </a:r>
          </a:p>
          <a:p>
            <a:pPr marL="0" indent="0">
              <a:buNone/>
            </a:pPr>
            <a:r>
              <a:rPr lang="en-US" sz="2600" dirty="0"/>
              <a:t>Visualizing Time Series Data in Python</a:t>
            </a:r>
          </a:p>
          <a:p>
            <a:pPr marL="0" indent="0">
              <a:buNone/>
            </a:pPr>
            <a:endParaRPr lang="en-US" sz="2600" dirty="0"/>
          </a:p>
        </p:txBody>
      </p:sp>
    </p:spTree>
    <p:extLst>
      <p:ext uri="{BB962C8B-B14F-4D97-AF65-F5344CB8AC3E}">
        <p14:creationId xmlns:p14="http://schemas.microsoft.com/office/powerpoint/2010/main" val="406062521"/>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126122D-1FE0-4679-A578-981D1ABE9AEF}"/>
              </a:ext>
            </a:extLst>
          </p:cNvPr>
          <p:cNvSpPr txBox="1"/>
          <p:nvPr/>
        </p:nvSpPr>
        <p:spPr>
          <a:xfrm rot="16200000">
            <a:off x="-2789859" y="2842023"/>
            <a:ext cx="6708526" cy="1200329"/>
          </a:xfrm>
          <a:prstGeom prst="rect">
            <a:avLst/>
          </a:prstGeom>
          <a:noFill/>
        </p:spPr>
        <p:txBody>
          <a:bodyPr wrap="square" rtlCol="0">
            <a:spAutoFit/>
          </a:bodyPr>
          <a:lstStyle/>
          <a:p>
            <a:pPr algn="ctr"/>
            <a:r>
              <a:rPr lang="en-US" sz="7200" dirty="0">
                <a:solidFill>
                  <a:schemeClr val="bg1">
                    <a:lumMod val="75000"/>
                    <a:lumOff val="25000"/>
                  </a:schemeClr>
                </a:solidFill>
                <a:latin typeface="Helvetica LT Pro" panose="020B0504020202020204" pitchFamily="34" charset="0"/>
              </a:rPr>
              <a:t>REFERENCES</a:t>
            </a:r>
          </a:p>
        </p:txBody>
      </p:sp>
      <p:sp>
        <p:nvSpPr>
          <p:cNvPr id="9" name="Title 3">
            <a:extLst>
              <a:ext uri="{FF2B5EF4-FFF2-40B4-BE49-F238E27FC236}">
                <a16:creationId xmlns:a16="http://schemas.microsoft.com/office/drawing/2014/main" id="{65129DE0-A9D7-4191-8FE2-B30F88CD6EDD}"/>
              </a:ext>
            </a:extLst>
          </p:cNvPr>
          <p:cNvSpPr txBox="1">
            <a:spLocks/>
          </p:cNvSpPr>
          <p:nvPr/>
        </p:nvSpPr>
        <p:spPr>
          <a:xfrm>
            <a:off x="1101447" y="7958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REFERENCES</a:t>
            </a:r>
          </a:p>
        </p:txBody>
      </p:sp>
      <p:sp>
        <p:nvSpPr>
          <p:cNvPr id="11" name="Content Placeholder 2">
            <a:extLst>
              <a:ext uri="{FF2B5EF4-FFF2-40B4-BE49-F238E27FC236}">
                <a16:creationId xmlns:a16="http://schemas.microsoft.com/office/drawing/2014/main" id="{7CB98BBE-31D0-4A80-8D48-593E907FE48A}"/>
              </a:ext>
            </a:extLst>
          </p:cNvPr>
          <p:cNvSpPr>
            <a:spLocks noGrp="1"/>
          </p:cNvSpPr>
          <p:nvPr>
            <p:ph idx="1"/>
          </p:nvPr>
        </p:nvSpPr>
        <p:spPr>
          <a:xfrm>
            <a:off x="4428565" y="613612"/>
            <a:ext cx="6818427" cy="5500316"/>
          </a:xfrm>
        </p:spPr>
        <p:txBody>
          <a:bodyPr anchor="t">
            <a:normAutofit/>
          </a:bodyPr>
          <a:lstStyle/>
          <a:p>
            <a:pPr marL="0" indent="0">
              <a:buNone/>
            </a:pPr>
            <a:endParaRPr lang="en-US" sz="2800" dirty="0">
              <a:solidFill>
                <a:schemeClr val="tx1"/>
              </a:solidFill>
            </a:endParaRPr>
          </a:p>
          <a:p>
            <a:pPr marL="0" indent="0">
              <a:buNone/>
            </a:pPr>
            <a:endParaRPr lang="en-US" sz="2600" dirty="0">
              <a:solidFill>
                <a:srgbClr val="C38A4D"/>
              </a:solidFill>
              <a:latin typeface="Helvetica LT Pro" panose="020B0504020202020204" pitchFamily="34" charset="0"/>
            </a:endParaRPr>
          </a:p>
          <a:p>
            <a:pPr marL="0" indent="0">
              <a:buNone/>
            </a:pPr>
            <a:r>
              <a:rPr lang="en-US" sz="2600" dirty="0">
                <a:solidFill>
                  <a:srgbClr val="C38A4D"/>
                </a:solidFill>
                <a:latin typeface="Helvetica LT Pro" panose="020B0504020202020204" pitchFamily="34" charset="0"/>
              </a:rPr>
              <a:t>Data Automation</a:t>
            </a:r>
          </a:p>
          <a:p>
            <a:pPr marL="0" indent="0">
              <a:buNone/>
            </a:pPr>
            <a:r>
              <a:rPr lang="en-US" sz="2500" dirty="0"/>
              <a:t>developers.arcgis.com. (n.d.) </a:t>
            </a:r>
            <a:r>
              <a:rPr lang="en-US" sz="2500" i="1" dirty="0"/>
              <a:t>ArcGIS for Developers -ArcGIS API for Python</a:t>
            </a:r>
            <a:r>
              <a:rPr lang="en-US" sz="2500" dirty="0"/>
              <a:t>. Retrieved on 10/23/19 from </a:t>
            </a:r>
            <a:r>
              <a:rPr lang="en-US" sz="2500" dirty="0">
                <a:hlinkClick r:id="rId2"/>
              </a:rPr>
              <a:t>https://developers.arcgis.com/python/guide/using-the-api/</a:t>
            </a:r>
            <a:r>
              <a:rPr lang="en-US" sz="2500" dirty="0"/>
              <a:t> </a:t>
            </a:r>
            <a:endParaRPr lang="en-US" sz="1400" dirty="0"/>
          </a:p>
          <a:p>
            <a:pPr marL="0" indent="0">
              <a:buNone/>
            </a:pPr>
            <a:r>
              <a:rPr lang="en-US" sz="2800" dirty="0"/>
              <a:t>pro.arcgis.com. (n.d.) </a:t>
            </a:r>
            <a:r>
              <a:rPr lang="en-US" sz="2800" i="1" dirty="0"/>
              <a:t>ArcGIS Pro -ArcGIS API for Python</a:t>
            </a:r>
            <a:r>
              <a:rPr lang="en-US" sz="2800" dirty="0"/>
              <a:t>. Retrieved on 10/23/19 from </a:t>
            </a:r>
            <a:r>
              <a:rPr lang="en-US" sz="2800" dirty="0">
                <a:hlinkClick r:id="rId3"/>
              </a:rPr>
              <a:t>https://pro.arcgis.com/en/pro-app/arcpy/get-started/arcgis-api-for-python.htm</a:t>
            </a:r>
            <a:r>
              <a:rPr lang="en-US" sz="2800" dirty="0"/>
              <a:t> </a:t>
            </a:r>
            <a:endParaRPr lang="en-US" sz="2600" dirty="0"/>
          </a:p>
        </p:txBody>
      </p:sp>
    </p:spTree>
    <p:extLst>
      <p:ext uri="{BB962C8B-B14F-4D97-AF65-F5344CB8AC3E}">
        <p14:creationId xmlns:p14="http://schemas.microsoft.com/office/powerpoint/2010/main" val="396517321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C34720B-0B94-4912-809F-68C0A1E03BC2}"/>
              </a:ext>
            </a:extLst>
          </p:cNvPr>
          <p:cNvPicPr>
            <a:picLocks noChangeAspect="1"/>
          </p:cNvPicPr>
          <p:nvPr/>
        </p:nvPicPr>
        <p:blipFill>
          <a:blip r:embed="rId3"/>
          <a:stretch>
            <a:fillRect/>
          </a:stretch>
        </p:blipFill>
        <p:spPr>
          <a:xfrm>
            <a:off x="4843832" y="3530049"/>
            <a:ext cx="6474199" cy="2366259"/>
          </a:xfrm>
          <a:prstGeom prst="rect">
            <a:avLst/>
          </a:prstGeom>
        </p:spPr>
      </p:pic>
      <p:pic>
        <p:nvPicPr>
          <p:cNvPr id="7" name="Picture 6">
            <a:extLst>
              <a:ext uri="{FF2B5EF4-FFF2-40B4-BE49-F238E27FC236}">
                <a16:creationId xmlns:a16="http://schemas.microsoft.com/office/drawing/2014/main" id="{71CF57C2-B172-479C-B63D-7298A2373E26}"/>
              </a:ext>
            </a:extLst>
          </p:cNvPr>
          <p:cNvPicPr>
            <a:picLocks noChangeAspect="1"/>
          </p:cNvPicPr>
          <p:nvPr/>
        </p:nvPicPr>
        <p:blipFill>
          <a:blip r:embed="rId4"/>
          <a:stretch>
            <a:fillRect/>
          </a:stretch>
        </p:blipFill>
        <p:spPr>
          <a:xfrm>
            <a:off x="5267158" y="859949"/>
            <a:ext cx="6276977" cy="2258474"/>
          </a:xfrm>
          <a:prstGeom prst="rect">
            <a:avLst/>
          </a:prstGeom>
        </p:spPr>
      </p:pic>
      <p:sp>
        <p:nvSpPr>
          <p:cNvPr id="9" name="TextBox 8">
            <a:extLst>
              <a:ext uri="{FF2B5EF4-FFF2-40B4-BE49-F238E27FC236}">
                <a16:creationId xmlns:a16="http://schemas.microsoft.com/office/drawing/2014/main" id="{563D29B1-5D0C-4966-BAE6-A11694D8C552}"/>
              </a:ext>
            </a:extLst>
          </p:cNvPr>
          <p:cNvSpPr txBox="1"/>
          <p:nvPr/>
        </p:nvSpPr>
        <p:spPr>
          <a:xfrm rot="5400000">
            <a:off x="10194734" y="2144242"/>
            <a:ext cx="369332" cy="2468561"/>
          </a:xfrm>
          <a:prstGeom prst="rect">
            <a:avLst/>
          </a:prstGeom>
          <a:noFill/>
        </p:spPr>
        <p:txBody>
          <a:bodyPr vert="vert270" wrap="none" rtlCol="0">
            <a:spAutoFit/>
          </a:bodyPr>
          <a:lstStyle/>
          <a:p>
            <a:r>
              <a:rPr lang="en-US" sz="1200" dirty="0">
                <a:solidFill>
                  <a:srgbClr val="C38A4D"/>
                </a:solidFill>
                <a:latin typeface="Helvetica LT Pro" panose="020B0504020202020204" pitchFamily="34" charset="0"/>
                <a:hlinkClick r:id="rId5"/>
              </a:rPr>
              <a:t>https://www.usopen.org/index.html</a:t>
            </a:r>
            <a:r>
              <a:rPr lang="en-US" sz="1200" dirty="0">
                <a:solidFill>
                  <a:srgbClr val="C38A4D"/>
                </a:solidFill>
                <a:latin typeface="Helvetica LT Pro" panose="020B0504020202020204" pitchFamily="34" charset="0"/>
              </a:rPr>
              <a:t> </a:t>
            </a:r>
          </a:p>
        </p:txBody>
      </p:sp>
      <p:sp>
        <p:nvSpPr>
          <p:cNvPr id="11" name="TextBox 10">
            <a:extLst>
              <a:ext uri="{FF2B5EF4-FFF2-40B4-BE49-F238E27FC236}">
                <a16:creationId xmlns:a16="http://schemas.microsoft.com/office/drawing/2014/main" id="{E997C014-1C46-42A8-A6ED-BD1B4B16A837}"/>
              </a:ext>
            </a:extLst>
          </p:cNvPr>
          <p:cNvSpPr txBox="1"/>
          <p:nvPr/>
        </p:nvSpPr>
        <p:spPr>
          <a:xfrm rot="5400000">
            <a:off x="8960452" y="4824317"/>
            <a:ext cx="369332" cy="2468561"/>
          </a:xfrm>
          <a:prstGeom prst="rect">
            <a:avLst/>
          </a:prstGeom>
          <a:noFill/>
        </p:spPr>
        <p:txBody>
          <a:bodyPr vert="vert270" wrap="none" rtlCol="0">
            <a:spAutoFit/>
          </a:bodyPr>
          <a:lstStyle/>
          <a:p>
            <a:r>
              <a:rPr lang="en-US" sz="1200" dirty="0">
                <a:solidFill>
                  <a:srgbClr val="C38A4D"/>
                </a:solidFill>
                <a:latin typeface="Helvetica LT Pro" panose="020B0504020202020204" pitchFamily="34" charset="0"/>
                <a:hlinkClick r:id="rId5"/>
              </a:rPr>
              <a:t>https://www.usopen.org/index.html</a:t>
            </a:r>
            <a:r>
              <a:rPr lang="en-US" sz="1200" dirty="0">
                <a:solidFill>
                  <a:srgbClr val="C38A4D"/>
                </a:solidFill>
                <a:latin typeface="Helvetica LT Pro" panose="020B0504020202020204" pitchFamily="34" charset="0"/>
              </a:rPr>
              <a:t> </a:t>
            </a:r>
          </a:p>
        </p:txBody>
      </p:sp>
      <p:sp>
        <p:nvSpPr>
          <p:cNvPr id="14" name="TextBox 13">
            <a:extLst>
              <a:ext uri="{FF2B5EF4-FFF2-40B4-BE49-F238E27FC236}">
                <a16:creationId xmlns:a16="http://schemas.microsoft.com/office/drawing/2014/main" id="{33C06522-8260-4877-A9D3-AD260E924A81}"/>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16" name="Title 3">
            <a:extLst>
              <a:ext uri="{FF2B5EF4-FFF2-40B4-BE49-F238E27FC236}">
                <a16:creationId xmlns:a16="http://schemas.microsoft.com/office/drawing/2014/main" id="{2F20DDBD-8F42-48FB-AEA9-2102DC418D95}"/>
              </a:ext>
            </a:extLst>
          </p:cNvPr>
          <p:cNvSpPr>
            <a:spLocks noGrp="1"/>
          </p:cNvSpPr>
          <p:nvPr>
            <p:ph type="title"/>
          </p:nvPr>
        </p:nvSpPr>
        <p:spPr>
          <a:xfrm>
            <a:off x="949047" y="643466"/>
            <a:ext cx="2771273" cy="5470463"/>
          </a:xfrm>
        </p:spPr>
        <p:txBody>
          <a:bodyPr anchor="ctr">
            <a:normAutofit/>
          </a:bodyPr>
          <a:lstStyle/>
          <a:p>
            <a:pPr algn="ctr"/>
            <a:r>
              <a:rPr lang="en-US" sz="2400" dirty="0">
                <a:latin typeface="Helvetica LT Pro" panose="020B0504020202020204" pitchFamily="34" charset="0"/>
              </a:rPr>
              <a:t>2019 CHAMPS</a:t>
            </a:r>
          </a:p>
        </p:txBody>
      </p:sp>
    </p:spTree>
    <p:extLst>
      <p:ext uri="{BB962C8B-B14F-4D97-AF65-F5344CB8AC3E}">
        <p14:creationId xmlns:p14="http://schemas.microsoft.com/office/powerpoint/2010/main" val="25550881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C0340D3-3519-4BF1-ABFE-5D251DDA24CF}"/>
              </a:ext>
            </a:extLst>
          </p:cNvPr>
          <p:cNvSpPr>
            <a:spLocks noGrp="1"/>
          </p:cNvSpPr>
          <p:nvPr>
            <p:ph type="title"/>
          </p:nvPr>
        </p:nvSpPr>
        <p:spPr>
          <a:xfrm>
            <a:off x="10476388" y="6186967"/>
            <a:ext cx="1450389" cy="519245"/>
          </a:xfrm>
        </p:spPr>
        <p:txBody>
          <a:bodyPr anchor="ctr">
            <a:noAutofit/>
          </a:bodyPr>
          <a:lstStyle/>
          <a:p>
            <a:pPr algn="r"/>
            <a:r>
              <a:rPr lang="en-US" sz="1400" b="1" dirty="0">
                <a:solidFill>
                  <a:srgbClr val="C38A4D"/>
                </a:solidFill>
                <a:latin typeface="Helvetica LT Pro" panose="020B0504020202020204" pitchFamily="34" charset="0"/>
              </a:rPr>
              <a:t>Subway Train #7 </a:t>
            </a:r>
          </a:p>
        </p:txBody>
      </p:sp>
      <p:pic>
        <p:nvPicPr>
          <p:cNvPr id="3" name="Picture 2">
            <a:extLst>
              <a:ext uri="{FF2B5EF4-FFF2-40B4-BE49-F238E27FC236}">
                <a16:creationId xmlns:a16="http://schemas.microsoft.com/office/drawing/2014/main" id="{AB8D11DC-B308-4BB6-9901-B9D551A1296A}"/>
              </a:ext>
            </a:extLst>
          </p:cNvPr>
          <p:cNvPicPr>
            <a:picLocks noChangeAspect="1"/>
          </p:cNvPicPr>
          <p:nvPr/>
        </p:nvPicPr>
        <p:blipFill>
          <a:blip r:embed="rId2"/>
          <a:stretch>
            <a:fillRect/>
          </a:stretch>
        </p:blipFill>
        <p:spPr>
          <a:xfrm>
            <a:off x="4290677" y="822820"/>
            <a:ext cx="6760421" cy="5212359"/>
          </a:xfrm>
          <a:prstGeom prst="rect">
            <a:avLst/>
          </a:prstGeom>
        </p:spPr>
      </p:pic>
      <p:sp>
        <p:nvSpPr>
          <p:cNvPr id="14" name="TextBox 13">
            <a:extLst>
              <a:ext uri="{FF2B5EF4-FFF2-40B4-BE49-F238E27FC236}">
                <a16:creationId xmlns:a16="http://schemas.microsoft.com/office/drawing/2014/main" id="{3B461B9A-4517-477B-A12A-6564FB377DDA}"/>
              </a:ext>
            </a:extLst>
          </p:cNvPr>
          <p:cNvSpPr txBox="1"/>
          <p:nvPr/>
        </p:nvSpPr>
        <p:spPr>
          <a:xfrm>
            <a:off x="11067614" y="3932150"/>
            <a:ext cx="369332" cy="2106731"/>
          </a:xfrm>
          <a:prstGeom prst="rect">
            <a:avLst/>
          </a:prstGeom>
          <a:noFill/>
        </p:spPr>
        <p:txBody>
          <a:bodyPr vert="vert270" wrap="none" rtlCol="0">
            <a:spAutoFit/>
          </a:bodyPr>
          <a:lstStyle/>
          <a:p>
            <a:r>
              <a:rPr lang="en-US" sz="1200" dirty="0">
                <a:latin typeface="Helvetica LT Pro" panose="020B0504020202020204" pitchFamily="34" charset="0"/>
              </a:rPr>
              <a:t>web.mta.info/weekender.html </a:t>
            </a:r>
          </a:p>
        </p:txBody>
      </p:sp>
      <p:sp>
        <p:nvSpPr>
          <p:cNvPr id="10" name="TextBox 9">
            <a:extLst>
              <a:ext uri="{FF2B5EF4-FFF2-40B4-BE49-F238E27FC236}">
                <a16:creationId xmlns:a16="http://schemas.microsoft.com/office/drawing/2014/main" id="{2A361AC4-1FC2-4A9E-AEB4-2E6CB45FF51B}"/>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11" name="Title 3">
            <a:extLst>
              <a:ext uri="{FF2B5EF4-FFF2-40B4-BE49-F238E27FC236}">
                <a16:creationId xmlns:a16="http://schemas.microsoft.com/office/drawing/2014/main" id="{6326E4FB-64BD-4E18-BAA9-0D37C7037A38}"/>
              </a:ext>
            </a:extLst>
          </p:cNvPr>
          <p:cNvSpPr txBox="1">
            <a:spLocks/>
          </p:cNvSpPr>
          <p:nvPr/>
        </p:nvSpPr>
        <p:spPr>
          <a:xfrm>
            <a:off x="949047" y="643466"/>
            <a:ext cx="2771273" cy="5470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dirty="0">
                <a:latin typeface="Helvetica LT Pro" panose="020B0504020202020204" pitchFamily="34" charset="0"/>
              </a:rPr>
              <a:t>SUBWAY #7</a:t>
            </a:r>
          </a:p>
        </p:txBody>
      </p:sp>
    </p:spTree>
    <p:extLst>
      <p:ext uri="{BB962C8B-B14F-4D97-AF65-F5344CB8AC3E}">
        <p14:creationId xmlns:p14="http://schemas.microsoft.com/office/powerpoint/2010/main" val="307977361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3"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A28F59C-D017-49C5-ADD3-2A3145EAC390}"/>
              </a:ext>
            </a:extLst>
          </p:cNvPr>
          <p:cNvPicPr>
            <a:picLocks noChangeAspect="1"/>
          </p:cNvPicPr>
          <p:nvPr/>
        </p:nvPicPr>
        <p:blipFill>
          <a:blip r:embed="rId3"/>
          <a:stretch>
            <a:fillRect/>
          </a:stretch>
        </p:blipFill>
        <p:spPr>
          <a:xfrm>
            <a:off x="6224187" y="1056474"/>
            <a:ext cx="3255242" cy="4830778"/>
          </a:xfrm>
          <a:prstGeom prst="rect">
            <a:avLst/>
          </a:prstGeom>
        </p:spPr>
      </p:pic>
      <p:sp>
        <p:nvSpPr>
          <p:cNvPr id="9" name="TextBox 8">
            <a:extLst>
              <a:ext uri="{FF2B5EF4-FFF2-40B4-BE49-F238E27FC236}">
                <a16:creationId xmlns:a16="http://schemas.microsoft.com/office/drawing/2014/main" id="{AE8C812B-36CA-494A-B0FC-97857C75E9B4}"/>
              </a:ext>
            </a:extLst>
          </p:cNvPr>
          <p:cNvSpPr txBox="1"/>
          <p:nvPr/>
        </p:nvSpPr>
        <p:spPr>
          <a:xfrm>
            <a:off x="9467708" y="3637277"/>
            <a:ext cx="338554" cy="2249975"/>
          </a:xfrm>
          <a:prstGeom prst="rect">
            <a:avLst/>
          </a:prstGeom>
          <a:noFill/>
        </p:spPr>
        <p:txBody>
          <a:bodyPr vert="vert270" wrap="none" rtlCol="0">
            <a:spAutoFit/>
          </a:bodyPr>
          <a:lstStyle/>
          <a:p>
            <a:r>
              <a:rPr lang="en-US" sz="1000" dirty="0">
                <a:latin typeface="Helvetica LT Pro" panose="020B0504020202020204" pitchFamily="34" charset="0"/>
              </a:rPr>
              <a:t>Unsplash.com; Shawn Xu @</a:t>
            </a:r>
            <a:r>
              <a:rPr lang="en-US" sz="1000" dirty="0" err="1">
                <a:latin typeface="Helvetica LT Pro" panose="020B0504020202020204" pitchFamily="34" charset="0"/>
              </a:rPr>
              <a:t>shawnxxf</a:t>
            </a:r>
            <a:endParaRPr lang="en-US" sz="1000" dirty="0">
              <a:latin typeface="Helvetica LT Pro" panose="020B0504020202020204" pitchFamily="34" charset="0"/>
            </a:endParaRPr>
          </a:p>
        </p:txBody>
      </p:sp>
      <p:sp>
        <p:nvSpPr>
          <p:cNvPr id="10" name="Title 1">
            <a:extLst>
              <a:ext uri="{FF2B5EF4-FFF2-40B4-BE49-F238E27FC236}">
                <a16:creationId xmlns:a16="http://schemas.microsoft.com/office/drawing/2014/main" id="{89B57600-04F1-428A-98DC-5F4E797C0119}"/>
              </a:ext>
            </a:extLst>
          </p:cNvPr>
          <p:cNvSpPr txBox="1">
            <a:spLocks/>
          </p:cNvSpPr>
          <p:nvPr/>
        </p:nvSpPr>
        <p:spPr>
          <a:xfrm rot="5400000">
            <a:off x="6633734" y="-352814"/>
            <a:ext cx="893014" cy="2647124"/>
          </a:xfrm>
          <a:prstGeom prst="rect">
            <a:avLst/>
          </a:prstGeom>
        </p:spPr>
        <p:txBody>
          <a:bodyPr vert="vert270" lIns="91440" tIns="45720" rIns="91440" bIns="45720" rtlCol="0" anchor="ctr">
            <a:normAutofit fontScale="97500"/>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b="1" dirty="0">
                <a:solidFill>
                  <a:srgbClr val="C38A4D"/>
                </a:solidFill>
                <a:latin typeface="Helvetica LT Pro" panose="020B0504020202020204" pitchFamily="34" charset="0"/>
              </a:rPr>
              <a:t>Times Square</a:t>
            </a:r>
            <a:br>
              <a:rPr lang="en-US" sz="2400" b="1" dirty="0">
                <a:latin typeface="Helvetica LT Pro" panose="020B0504020202020204" pitchFamily="34" charset="0"/>
              </a:rPr>
            </a:br>
            <a:endParaRPr lang="en-US" sz="2400" b="1" dirty="0">
              <a:latin typeface="Helvetica LT Pro" panose="020B0504020202020204" pitchFamily="34" charset="0"/>
            </a:endParaRPr>
          </a:p>
        </p:txBody>
      </p:sp>
      <p:sp>
        <p:nvSpPr>
          <p:cNvPr id="12" name="TextBox 11">
            <a:extLst>
              <a:ext uri="{FF2B5EF4-FFF2-40B4-BE49-F238E27FC236}">
                <a16:creationId xmlns:a16="http://schemas.microsoft.com/office/drawing/2014/main" id="{987B2415-49F9-4527-BAA9-AF12B3D26792}"/>
              </a:ext>
            </a:extLst>
          </p:cNvPr>
          <p:cNvSpPr txBox="1"/>
          <p:nvPr/>
        </p:nvSpPr>
        <p:spPr>
          <a:xfrm rot="16200000">
            <a:off x="-2789859" y="2842023"/>
            <a:ext cx="6708526" cy="1200329"/>
          </a:xfrm>
          <a:prstGeom prst="rect">
            <a:avLst/>
          </a:prstGeom>
          <a:noFill/>
        </p:spPr>
        <p:txBody>
          <a:bodyPr wrap="square" rtlCol="0">
            <a:spAutoFit/>
          </a:bodyPr>
          <a:lstStyle/>
          <a:p>
            <a:r>
              <a:rPr lang="en-US" sz="7200" dirty="0">
                <a:solidFill>
                  <a:schemeClr val="bg1">
                    <a:lumMod val="75000"/>
                    <a:lumOff val="25000"/>
                  </a:schemeClr>
                </a:solidFill>
                <a:latin typeface="Helvetica LT Pro" panose="020B0504020202020204" pitchFamily="34" charset="0"/>
              </a:rPr>
              <a:t>BACKGROUND</a:t>
            </a:r>
          </a:p>
        </p:txBody>
      </p:sp>
      <p:sp>
        <p:nvSpPr>
          <p:cNvPr id="13" name="Title 3">
            <a:extLst>
              <a:ext uri="{FF2B5EF4-FFF2-40B4-BE49-F238E27FC236}">
                <a16:creationId xmlns:a16="http://schemas.microsoft.com/office/drawing/2014/main" id="{7E5AE1BB-59C0-489F-B667-C2DB25E8EC94}"/>
              </a:ext>
            </a:extLst>
          </p:cNvPr>
          <p:cNvSpPr>
            <a:spLocks noGrp="1"/>
          </p:cNvSpPr>
          <p:nvPr>
            <p:ph type="title"/>
          </p:nvPr>
        </p:nvSpPr>
        <p:spPr>
          <a:xfrm>
            <a:off x="949047" y="643466"/>
            <a:ext cx="2771273" cy="5470463"/>
          </a:xfrm>
        </p:spPr>
        <p:txBody>
          <a:bodyPr anchor="ctr">
            <a:normAutofit/>
          </a:bodyPr>
          <a:lstStyle/>
          <a:p>
            <a:pPr algn="ctr"/>
            <a:r>
              <a:rPr lang="en-US" sz="2400" dirty="0">
                <a:latin typeface="Helvetica LT Pro" panose="020B0504020202020204" pitchFamily="34" charset="0"/>
              </a:rPr>
              <a:t>HEART OF THE BIG APPLE</a:t>
            </a:r>
          </a:p>
        </p:txBody>
      </p:sp>
    </p:spTree>
    <p:extLst>
      <p:ext uri="{BB962C8B-B14F-4D97-AF65-F5344CB8AC3E}">
        <p14:creationId xmlns:p14="http://schemas.microsoft.com/office/powerpoint/2010/main" val="397839648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
      <a:dk1>
        <a:srgbClr val="000000"/>
      </a:dk1>
      <a:lt1>
        <a:srgbClr val="FFFFFF"/>
      </a:lt1>
      <a:dk2>
        <a:srgbClr val="242F41"/>
      </a:dk2>
      <a:lt2>
        <a:srgbClr val="E2E5E8"/>
      </a:lt2>
      <a:accent1>
        <a:srgbClr val="C38A4D"/>
      </a:accent1>
      <a:accent2>
        <a:srgbClr val="B1463B"/>
      </a:accent2>
      <a:accent3>
        <a:srgbClr val="C34D72"/>
      </a:accent3>
      <a:accent4>
        <a:srgbClr val="B13B92"/>
      </a:accent4>
      <a:accent5>
        <a:srgbClr val="B14DC3"/>
      </a:accent5>
      <a:accent6>
        <a:srgbClr val="7241B4"/>
      </a:accent6>
      <a:hlink>
        <a:srgbClr val="3F7DBF"/>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1700</TotalTime>
  <Words>2523</Words>
  <Application>Microsoft Office PowerPoint</Application>
  <PresentationFormat>Widescreen</PresentationFormat>
  <Paragraphs>473</Paragraphs>
  <Slides>68</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&amp;quot</vt:lpstr>
      <vt:lpstr>Arial</vt:lpstr>
      <vt:lpstr>Avenir Next</vt:lpstr>
      <vt:lpstr>Calibri</vt:lpstr>
      <vt:lpstr>Calibri Light</vt:lpstr>
      <vt:lpstr>Helvetica LT Pro</vt:lpstr>
      <vt:lpstr>Wingdings</vt:lpstr>
      <vt:lpstr>RetrospectVTI</vt:lpstr>
      <vt:lpstr>VISUALIZING NYC SUBWAY TURNSTILE DATA</vt:lpstr>
      <vt:lpstr>INTRO</vt:lpstr>
      <vt:lpstr>OUTLINE</vt:lpstr>
      <vt:lpstr>PROJECT FOCUS AREA</vt:lpstr>
      <vt:lpstr>PowerPoint Presentation</vt:lpstr>
      <vt:lpstr>  MAIN EVENT</vt:lpstr>
      <vt:lpstr>2019 CHAMPS</vt:lpstr>
      <vt:lpstr>Subway Train #7 </vt:lpstr>
      <vt:lpstr>HEART OF THE BIG APPLE</vt:lpstr>
      <vt:lpstr>LODGING (Magical)</vt:lpstr>
      <vt:lpstr>TRAVEL TIME</vt:lpstr>
      <vt:lpstr>COMMUTER RESOURCE #1</vt:lpstr>
      <vt:lpstr>COMMUTER RESOURCE #2</vt:lpstr>
      <vt:lpstr>COMMUTER RESOURCE #3</vt:lpstr>
      <vt:lpstr>FREE DATA  FEEDS</vt:lpstr>
      <vt:lpstr>WEEKLY  TURNSTILE  DATA</vt:lpstr>
      <vt:lpstr>SUBWAY CONGESTION</vt:lpstr>
      <vt:lpstr>A Turnstile analysis using ‘R’ – A Nature of Cities Project (Subway Turnstile Data)</vt:lpstr>
      <vt:lpstr>Do more people ride the subway when it's raining or not raining?</vt:lpstr>
      <vt:lpstr>2018 Boot Camp Analysis about cleaning turnstile data (using Jupyter Notebooks)</vt:lpstr>
      <vt:lpstr>CASE STUDY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VISUALIZING TURNSTILE DATA</dc:title>
  <dc:creator>Peter Rechtlich</dc:creator>
  <cp:lastModifiedBy>Peter Rechtlich</cp:lastModifiedBy>
  <cp:revision>2</cp:revision>
  <dcterms:created xsi:type="dcterms:W3CDTF">2019-10-23T19:36:33Z</dcterms:created>
  <dcterms:modified xsi:type="dcterms:W3CDTF">2019-10-24T23:56:47Z</dcterms:modified>
</cp:coreProperties>
</file>