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70" r:id="rId4"/>
    <p:sldId id="274" r:id="rId5"/>
    <p:sldId id="288" r:id="rId6"/>
    <p:sldId id="272" r:id="rId7"/>
    <p:sldId id="275" r:id="rId8"/>
    <p:sldId id="276" r:id="rId9"/>
    <p:sldId id="277" r:id="rId10"/>
    <p:sldId id="286" r:id="rId11"/>
    <p:sldId id="278" r:id="rId12"/>
    <p:sldId id="279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C67C8-EBD2-4D3A-A95E-32C400DEB22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0B9A12-7F66-4DE2-88C1-B294EE286312}">
      <dgm:prSet/>
      <dgm:spPr/>
      <dgm:t>
        <a:bodyPr/>
        <a:lstStyle/>
        <a:p>
          <a:r>
            <a:rPr lang="en-US" dirty="0"/>
            <a:t>Week 1 - 2</a:t>
          </a:r>
        </a:p>
      </dgm:t>
    </dgm:pt>
    <dgm:pt modelId="{4A7AC63D-7DC9-4B56-9666-E17A4519CC8F}" type="parTrans" cxnId="{7FBB6F5D-0DBC-4896-91E3-15927C8215EA}">
      <dgm:prSet/>
      <dgm:spPr/>
      <dgm:t>
        <a:bodyPr/>
        <a:lstStyle/>
        <a:p>
          <a:endParaRPr lang="en-US"/>
        </a:p>
      </dgm:t>
    </dgm:pt>
    <dgm:pt modelId="{DD5C7023-4ADA-49F0-97F4-80E740EE790F}" type="sibTrans" cxnId="{7FBB6F5D-0DBC-4896-91E3-15927C8215EA}">
      <dgm:prSet/>
      <dgm:spPr/>
      <dgm:t>
        <a:bodyPr/>
        <a:lstStyle/>
        <a:p>
          <a:endParaRPr lang="en-US"/>
        </a:p>
      </dgm:t>
    </dgm:pt>
    <dgm:pt modelId="{0125DAB6-50D4-447C-8139-517F2AFFF522}">
      <dgm:prSet/>
      <dgm:spPr/>
      <dgm:t>
        <a:bodyPr/>
        <a:lstStyle/>
        <a:p>
          <a:r>
            <a:rPr lang="en-US" dirty="0"/>
            <a:t>August 22 – September 4: Conduct field test to gather z-axis point data with NextNav API</a:t>
          </a:r>
        </a:p>
      </dgm:t>
    </dgm:pt>
    <dgm:pt modelId="{95BF8046-DBB7-4064-8AB2-FB935CF4843B}" type="parTrans" cxnId="{312AD887-2899-4AFF-A9D9-BBDBB1D793D3}">
      <dgm:prSet/>
      <dgm:spPr/>
      <dgm:t>
        <a:bodyPr/>
        <a:lstStyle/>
        <a:p>
          <a:endParaRPr lang="en-US"/>
        </a:p>
      </dgm:t>
    </dgm:pt>
    <dgm:pt modelId="{82223C34-4107-4698-B492-2C22959D4BC7}" type="sibTrans" cxnId="{312AD887-2899-4AFF-A9D9-BBDBB1D793D3}">
      <dgm:prSet/>
      <dgm:spPr/>
      <dgm:t>
        <a:bodyPr/>
        <a:lstStyle/>
        <a:p>
          <a:endParaRPr lang="en-US"/>
        </a:p>
      </dgm:t>
    </dgm:pt>
    <dgm:pt modelId="{B57CB0F8-023C-4D68-A30D-E304BE3B4636}">
      <dgm:prSet/>
      <dgm:spPr/>
      <dgm:t>
        <a:bodyPr/>
        <a:lstStyle/>
        <a:p>
          <a:r>
            <a:rPr lang="en-US" dirty="0"/>
            <a:t>Week 3</a:t>
          </a:r>
        </a:p>
      </dgm:t>
    </dgm:pt>
    <dgm:pt modelId="{6BE07BEF-5DFC-448E-8FB7-AF74636305CD}" type="parTrans" cxnId="{898A0D11-C3F3-4BDB-AD5D-E923E3B985A2}">
      <dgm:prSet/>
      <dgm:spPr/>
      <dgm:t>
        <a:bodyPr/>
        <a:lstStyle/>
        <a:p>
          <a:endParaRPr lang="en-US"/>
        </a:p>
      </dgm:t>
    </dgm:pt>
    <dgm:pt modelId="{90BF733E-29E6-4AB1-9025-2E2BF36381AD}" type="sibTrans" cxnId="{898A0D11-C3F3-4BDB-AD5D-E923E3B985A2}">
      <dgm:prSet/>
      <dgm:spPr/>
      <dgm:t>
        <a:bodyPr/>
        <a:lstStyle/>
        <a:p>
          <a:endParaRPr lang="en-US"/>
        </a:p>
      </dgm:t>
    </dgm:pt>
    <dgm:pt modelId="{B5C59D10-52A6-49DE-9961-7BB421E2AFBC}">
      <dgm:prSet/>
      <dgm:spPr/>
      <dgm:t>
        <a:bodyPr/>
        <a:lstStyle/>
        <a:p>
          <a:r>
            <a:rPr lang="en-US" dirty="0"/>
            <a:t>September  5 - 11: Review point data and determine any discrepancies or inaccuracies.</a:t>
          </a:r>
        </a:p>
      </dgm:t>
    </dgm:pt>
    <dgm:pt modelId="{C66C90F5-027A-4F75-A016-DB4F89D7A81B}" type="parTrans" cxnId="{D8290D22-864F-4D95-9C0F-E538787BA54A}">
      <dgm:prSet/>
      <dgm:spPr/>
      <dgm:t>
        <a:bodyPr/>
        <a:lstStyle/>
        <a:p>
          <a:endParaRPr lang="en-US"/>
        </a:p>
      </dgm:t>
    </dgm:pt>
    <dgm:pt modelId="{70447049-7716-4D30-BB2F-E71E5AA8AA31}" type="sibTrans" cxnId="{D8290D22-864F-4D95-9C0F-E538787BA54A}">
      <dgm:prSet/>
      <dgm:spPr/>
      <dgm:t>
        <a:bodyPr/>
        <a:lstStyle/>
        <a:p>
          <a:endParaRPr lang="en-US"/>
        </a:p>
      </dgm:t>
    </dgm:pt>
    <dgm:pt modelId="{5573BC25-0976-4042-94F2-D6AC29F4C347}">
      <dgm:prSet/>
      <dgm:spPr/>
      <dgm:t>
        <a:bodyPr/>
        <a:lstStyle/>
        <a:p>
          <a:r>
            <a:rPr lang="en-US" dirty="0"/>
            <a:t>Week 4</a:t>
          </a:r>
        </a:p>
      </dgm:t>
    </dgm:pt>
    <dgm:pt modelId="{D85E7B76-77B0-48A1-93A0-DE0DD1347484}" type="parTrans" cxnId="{DDC73BA7-2EA7-4A0F-B46E-AE69B19D41B5}">
      <dgm:prSet/>
      <dgm:spPr/>
      <dgm:t>
        <a:bodyPr/>
        <a:lstStyle/>
        <a:p>
          <a:endParaRPr lang="en-US"/>
        </a:p>
      </dgm:t>
    </dgm:pt>
    <dgm:pt modelId="{F78E1914-6032-4A7C-83E5-7EE7815A9AFC}" type="sibTrans" cxnId="{DDC73BA7-2EA7-4A0F-B46E-AE69B19D41B5}">
      <dgm:prSet/>
      <dgm:spPr/>
      <dgm:t>
        <a:bodyPr/>
        <a:lstStyle/>
        <a:p>
          <a:endParaRPr lang="en-US"/>
        </a:p>
      </dgm:t>
    </dgm:pt>
    <dgm:pt modelId="{FF801236-672F-405D-B73E-B29FF11FEBA4}">
      <dgm:prSet/>
      <dgm:spPr/>
      <dgm:t>
        <a:bodyPr/>
        <a:lstStyle/>
        <a:p>
          <a:r>
            <a:rPr lang="en-US" dirty="0"/>
            <a:t>September 12 - 18: Generate 2-dimensional trade area analysis within census blocks and generate consumer profiles. Determine profile variable median values and dominant categories. </a:t>
          </a:r>
        </a:p>
      </dgm:t>
    </dgm:pt>
    <dgm:pt modelId="{9E005BE1-472A-47CF-9D39-F2F0CF8DD2A6}" type="parTrans" cxnId="{F633128C-CDF0-4804-8DE8-960B16F3E4FE}">
      <dgm:prSet/>
      <dgm:spPr/>
      <dgm:t>
        <a:bodyPr/>
        <a:lstStyle/>
        <a:p>
          <a:endParaRPr lang="en-US"/>
        </a:p>
      </dgm:t>
    </dgm:pt>
    <dgm:pt modelId="{0CC85819-E707-47EC-9BE8-8C7893838102}" type="sibTrans" cxnId="{F633128C-CDF0-4804-8DE8-960B16F3E4FE}">
      <dgm:prSet/>
      <dgm:spPr/>
      <dgm:t>
        <a:bodyPr/>
        <a:lstStyle/>
        <a:p>
          <a:endParaRPr lang="en-US"/>
        </a:p>
      </dgm:t>
    </dgm:pt>
    <dgm:pt modelId="{7FB2B22C-5797-4A56-BAD7-D5CC03EF825D}">
      <dgm:prSet/>
      <dgm:spPr/>
      <dgm:t>
        <a:bodyPr/>
        <a:lstStyle/>
        <a:p>
          <a:r>
            <a:rPr lang="en-US" dirty="0"/>
            <a:t>Week 5</a:t>
          </a:r>
        </a:p>
      </dgm:t>
    </dgm:pt>
    <dgm:pt modelId="{85EAC920-EBCB-45A1-82E2-34EE00AB3198}" type="parTrans" cxnId="{80843CC5-DDB3-4139-9E68-4D0D9E21A19B}">
      <dgm:prSet/>
      <dgm:spPr/>
      <dgm:t>
        <a:bodyPr/>
        <a:lstStyle/>
        <a:p>
          <a:endParaRPr lang="en-US"/>
        </a:p>
      </dgm:t>
    </dgm:pt>
    <dgm:pt modelId="{9728E85D-BFE1-4F9B-B575-E7B1F65DC304}" type="sibTrans" cxnId="{80843CC5-DDB3-4139-9E68-4D0D9E21A19B}">
      <dgm:prSet/>
      <dgm:spPr/>
      <dgm:t>
        <a:bodyPr/>
        <a:lstStyle/>
        <a:p>
          <a:endParaRPr lang="en-US"/>
        </a:p>
      </dgm:t>
    </dgm:pt>
    <dgm:pt modelId="{4639B6EE-F7EE-4756-B24C-9551F304E9FC}">
      <dgm:prSet/>
      <dgm:spPr/>
      <dgm:t>
        <a:bodyPr/>
        <a:lstStyle/>
        <a:p>
          <a:r>
            <a:rPr lang="en-US" dirty="0"/>
            <a:t>September 19 - 25: Manipulate point data with arbitrary demographic and tapestry data gathered from week 4.</a:t>
          </a:r>
        </a:p>
      </dgm:t>
    </dgm:pt>
    <dgm:pt modelId="{53BE0674-4FB2-4C94-BC36-10540DC2C8E6}" type="parTrans" cxnId="{82849EFB-DEDE-4DE1-A4F1-DBD4982F14C2}">
      <dgm:prSet/>
      <dgm:spPr/>
      <dgm:t>
        <a:bodyPr/>
        <a:lstStyle/>
        <a:p>
          <a:endParaRPr lang="en-US"/>
        </a:p>
      </dgm:t>
    </dgm:pt>
    <dgm:pt modelId="{73D7BFE1-EEB4-4B81-8EC1-868FFAB541CF}" type="sibTrans" cxnId="{82849EFB-DEDE-4DE1-A4F1-DBD4982F14C2}">
      <dgm:prSet/>
      <dgm:spPr/>
      <dgm:t>
        <a:bodyPr/>
        <a:lstStyle/>
        <a:p>
          <a:endParaRPr lang="en-US"/>
        </a:p>
      </dgm:t>
    </dgm:pt>
    <dgm:pt modelId="{9AE80551-6173-4DB4-B481-3D34DE3D0B63}">
      <dgm:prSet/>
      <dgm:spPr/>
      <dgm:t>
        <a:bodyPr/>
        <a:lstStyle/>
        <a:p>
          <a:r>
            <a:rPr lang="en-US" dirty="0"/>
            <a:t>Week 6</a:t>
          </a:r>
        </a:p>
      </dgm:t>
    </dgm:pt>
    <dgm:pt modelId="{7DBEAEE9-FD5C-446A-9DD3-CB15A566EEDC}" type="parTrans" cxnId="{B89A9B6B-F559-476B-8FC0-BC3AC15285DA}">
      <dgm:prSet/>
      <dgm:spPr/>
      <dgm:t>
        <a:bodyPr/>
        <a:lstStyle/>
        <a:p>
          <a:endParaRPr lang="en-US"/>
        </a:p>
      </dgm:t>
    </dgm:pt>
    <dgm:pt modelId="{396BD7EE-81EE-4844-BC6D-34A0501E11D7}" type="sibTrans" cxnId="{B89A9B6B-F559-476B-8FC0-BC3AC15285DA}">
      <dgm:prSet/>
      <dgm:spPr/>
      <dgm:t>
        <a:bodyPr/>
        <a:lstStyle/>
        <a:p>
          <a:endParaRPr lang="en-US"/>
        </a:p>
      </dgm:t>
    </dgm:pt>
    <dgm:pt modelId="{DA92466E-6A37-4CDE-8B1E-D74E87A83D62}">
      <dgm:prSet/>
      <dgm:spPr/>
      <dgm:t>
        <a:bodyPr/>
        <a:lstStyle/>
        <a:p>
          <a:r>
            <a:rPr lang="en-US" dirty="0"/>
            <a:t>September 26 – October 2: Develop building footprints with attribute data. Use LiDAR nDSM and city data to determine building height.</a:t>
          </a:r>
        </a:p>
      </dgm:t>
    </dgm:pt>
    <dgm:pt modelId="{BF024DB3-F743-4C09-A8EE-9DE62EB42CEB}" type="parTrans" cxnId="{ED1A0E3E-B4E7-4852-9D52-8D91EE0AD0E8}">
      <dgm:prSet/>
      <dgm:spPr/>
      <dgm:t>
        <a:bodyPr/>
        <a:lstStyle/>
        <a:p>
          <a:endParaRPr lang="en-US"/>
        </a:p>
      </dgm:t>
    </dgm:pt>
    <dgm:pt modelId="{B87C8110-2F3E-4DEB-9B2D-3ABD5388A4BB}" type="sibTrans" cxnId="{ED1A0E3E-B4E7-4852-9D52-8D91EE0AD0E8}">
      <dgm:prSet/>
      <dgm:spPr/>
      <dgm:t>
        <a:bodyPr/>
        <a:lstStyle/>
        <a:p>
          <a:endParaRPr lang="en-US"/>
        </a:p>
      </dgm:t>
    </dgm:pt>
    <dgm:pt modelId="{3CB912E7-7F80-4097-81F3-32332437EA28}">
      <dgm:prSet/>
      <dgm:spPr/>
      <dgm:t>
        <a:bodyPr/>
        <a:lstStyle/>
        <a:p>
          <a:r>
            <a:rPr lang="en-US" dirty="0"/>
            <a:t>Week 7</a:t>
          </a:r>
        </a:p>
      </dgm:t>
    </dgm:pt>
    <dgm:pt modelId="{380B53CC-A41E-44FD-8F50-C5B7C86E443B}" type="parTrans" cxnId="{EFF776C1-ED1F-4C69-B9F0-66828280F6CD}">
      <dgm:prSet/>
      <dgm:spPr/>
      <dgm:t>
        <a:bodyPr/>
        <a:lstStyle/>
        <a:p>
          <a:endParaRPr lang="en-US"/>
        </a:p>
      </dgm:t>
    </dgm:pt>
    <dgm:pt modelId="{FBBACB18-6A5E-4C1C-BEC1-63F4AC19C866}" type="sibTrans" cxnId="{EFF776C1-ED1F-4C69-B9F0-66828280F6CD}">
      <dgm:prSet/>
      <dgm:spPr/>
      <dgm:t>
        <a:bodyPr/>
        <a:lstStyle/>
        <a:p>
          <a:endParaRPr lang="en-US"/>
        </a:p>
      </dgm:t>
    </dgm:pt>
    <dgm:pt modelId="{4891441E-DF93-45FA-A0A1-38CDDC79C456}">
      <dgm:prSet/>
      <dgm:spPr/>
      <dgm:t>
        <a:bodyPr/>
        <a:lstStyle/>
        <a:p>
          <a:r>
            <a:rPr lang="en-US" dirty="0"/>
            <a:t>October 3 - 9: Create 3-D model of study region.</a:t>
          </a:r>
        </a:p>
      </dgm:t>
    </dgm:pt>
    <dgm:pt modelId="{8911914C-D819-40EC-AF69-ABE190C3CF00}" type="parTrans" cxnId="{AC872186-C31B-48E2-8EB0-D050F2300044}">
      <dgm:prSet/>
      <dgm:spPr/>
      <dgm:t>
        <a:bodyPr/>
        <a:lstStyle/>
        <a:p>
          <a:endParaRPr lang="en-US"/>
        </a:p>
      </dgm:t>
    </dgm:pt>
    <dgm:pt modelId="{C8281A6B-6EBF-4F5C-801A-1B24B991E7BD}" type="sibTrans" cxnId="{AC872186-C31B-48E2-8EB0-D050F2300044}">
      <dgm:prSet/>
      <dgm:spPr/>
      <dgm:t>
        <a:bodyPr/>
        <a:lstStyle/>
        <a:p>
          <a:endParaRPr lang="en-US"/>
        </a:p>
      </dgm:t>
    </dgm:pt>
    <dgm:pt modelId="{C6A00636-6D6C-4A32-87F0-7043E978D1EC}">
      <dgm:prSet/>
      <dgm:spPr/>
      <dgm:t>
        <a:bodyPr/>
        <a:lstStyle/>
        <a:p>
          <a:r>
            <a:rPr lang="en-US" dirty="0"/>
            <a:t>Week 8</a:t>
          </a:r>
        </a:p>
      </dgm:t>
    </dgm:pt>
    <dgm:pt modelId="{7DECA290-3B51-4143-89FA-B940B87E5D01}" type="parTrans" cxnId="{A927550E-5307-4768-94D9-41C26B757289}">
      <dgm:prSet/>
      <dgm:spPr/>
      <dgm:t>
        <a:bodyPr/>
        <a:lstStyle/>
        <a:p>
          <a:endParaRPr lang="en-US"/>
        </a:p>
      </dgm:t>
    </dgm:pt>
    <dgm:pt modelId="{CD1948B9-4DA9-46CA-ADFA-949D75101681}" type="sibTrans" cxnId="{A927550E-5307-4768-94D9-41C26B757289}">
      <dgm:prSet/>
      <dgm:spPr/>
      <dgm:t>
        <a:bodyPr/>
        <a:lstStyle/>
        <a:p>
          <a:endParaRPr lang="en-US"/>
        </a:p>
      </dgm:t>
    </dgm:pt>
    <dgm:pt modelId="{B525EB89-895D-4703-A832-879F691B307A}">
      <dgm:prSet/>
      <dgm:spPr/>
      <dgm:t>
        <a:bodyPr/>
        <a:lstStyle/>
        <a:p>
          <a:r>
            <a:rPr lang="en-US" dirty="0"/>
            <a:t>Conduct Empirical Bayesian Kriging interpolation and voxel layers for all variables of interest. </a:t>
          </a:r>
        </a:p>
      </dgm:t>
    </dgm:pt>
    <dgm:pt modelId="{C50DBD1E-6E60-4016-9E3F-D780EDE456F0}" type="parTrans" cxnId="{E33CB019-2BBE-4D80-A806-BB8B350F3BF7}">
      <dgm:prSet/>
      <dgm:spPr/>
      <dgm:t>
        <a:bodyPr/>
        <a:lstStyle/>
        <a:p>
          <a:endParaRPr lang="en-US"/>
        </a:p>
      </dgm:t>
    </dgm:pt>
    <dgm:pt modelId="{03EC73D6-B8CF-4078-92DC-A8C8E66C0EE5}" type="sibTrans" cxnId="{E33CB019-2BBE-4D80-A806-BB8B350F3BF7}">
      <dgm:prSet/>
      <dgm:spPr/>
      <dgm:t>
        <a:bodyPr/>
        <a:lstStyle/>
        <a:p>
          <a:endParaRPr lang="en-US"/>
        </a:p>
      </dgm:t>
    </dgm:pt>
    <dgm:pt modelId="{6CB9378D-F891-47DE-B5EA-E7F5D4D204BA}">
      <dgm:prSet/>
      <dgm:spPr/>
      <dgm:t>
        <a:bodyPr/>
        <a:lstStyle/>
        <a:p>
          <a:r>
            <a:rPr lang="en-US" dirty="0"/>
            <a:t>Week 9</a:t>
          </a:r>
        </a:p>
      </dgm:t>
    </dgm:pt>
    <dgm:pt modelId="{E8E1CBF6-3650-462F-9ADA-8341BAE65D41}" type="parTrans" cxnId="{013FD3BE-DD7A-4C4F-BCA9-940FF07CA378}">
      <dgm:prSet/>
      <dgm:spPr/>
      <dgm:t>
        <a:bodyPr/>
        <a:lstStyle/>
        <a:p>
          <a:endParaRPr lang="en-US"/>
        </a:p>
      </dgm:t>
    </dgm:pt>
    <dgm:pt modelId="{ED802849-C7AB-4A3B-AE64-39A1BA656D69}" type="sibTrans" cxnId="{013FD3BE-DD7A-4C4F-BCA9-940FF07CA378}">
      <dgm:prSet/>
      <dgm:spPr/>
      <dgm:t>
        <a:bodyPr/>
        <a:lstStyle/>
        <a:p>
          <a:endParaRPr lang="en-US"/>
        </a:p>
      </dgm:t>
    </dgm:pt>
    <dgm:pt modelId="{ECEE3EA9-F218-4CB7-B5C3-73946A2F73FC}">
      <dgm:prSet/>
      <dgm:spPr/>
      <dgm:t>
        <a:bodyPr/>
        <a:lstStyle/>
        <a:p>
          <a:r>
            <a:rPr lang="en-US" dirty="0"/>
            <a:t>October 10 - 16: Develop 3-D trade area analysis displaying all variables of interest. </a:t>
          </a:r>
        </a:p>
      </dgm:t>
    </dgm:pt>
    <dgm:pt modelId="{CEAE8281-12A2-4A5C-B67F-B1CFD5CD5BD5}" type="parTrans" cxnId="{3A6770CC-F56F-4AAF-BAFC-77F67925F1A5}">
      <dgm:prSet/>
      <dgm:spPr/>
      <dgm:t>
        <a:bodyPr/>
        <a:lstStyle/>
        <a:p>
          <a:endParaRPr lang="en-US"/>
        </a:p>
      </dgm:t>
    </dgm:pt>
    <dgm:pt modelId="{3DFA6E47-0B55-4CE9-A30C-7616FC43C6E0}" type="sibTrans" cxnId="{3A6770CC-F56F-4AAF-BAFC-77F67925F1A5}">
      <dgm:prSet/>
      <dgm:spPr/>
      <dgm:t>
        <a:bodyPr/>
        <a:lstStyle/>
        <a:p>
          <a:endParaRPr lang="en-US"/>
        </a:p>
      </dgm:t>
    </dgm:pt>
    <dgm:pt modelId="{383E128F-6FEB-43DD-87CF-D2187B517859}">
      <dgm:prSet/>
      <dgm:spPr/>
      <dgm:t>
        <a:bodyPr/>
        <a:lstStyle/>
        <a:p>
          <a:r>
            <a:rPr lang="en-US" dirty="0"/>
            <a:t>Week 10 - 11</a:t>
          </a:r>
        </a:p>
      </dgm:t>
    </dgm:pt>
    <dgm:pt modelId="{5204B750-0741-43E3-A5E2-CFBF4FE18E2E}" type="parTrans" cxnId="{97A4E320-3EB2-4325-813F-4C8D2783F71A}">
      <dgm:prSet/>
      <dgm:spPr/>
      <dgm:t>
        <a:bodyPr/>
        <a:lstStyle/>
        <a:p>
          <a:endParaRPr lang="en-US"/>
        </a:p>
      </dgm:t>
    </dgm:pt>
    <dgm:pt modelId="{FB083FAC-2BA6-4787-93B7-098A19B9798A}" type="sibTrans" cxnId="{97A4E320-3EB2-4325-813F-4C8D2783F71A}">
      <dgm:prSet/>
      <dgm:spPr/>
      <dgm:t>
        <a:bodyPr/>
        <a:lstStyle/>
        <a:p>
          <a:endParaRPr lang="en-US"/>
        </a:p>
      </dgm:t>
    </dgm:pt>
    <dgm:pt modelId="{3AEA13EC-CB54-4086-B1B8-774D9B8FA3A9}">
      <dgm:prSet/>
      <dgm:spPr/>
      <dgm:t>
        <a:bodyPr/>
        <a:lstStyle/>
        <a:p>
          <a:r>
            <a:rPr lang="en-US" dirty="0"/>
            <a:t>October 17 - 30: Complete final research paper.</a:t>
          </a:r>
        </a:p>
      </dgm:t>
    </dgm:pt>
    <dgm:pt modelId="{C4206F63-F977-4413-9DE5-9C34BBC4E923}" type="parTrans" cxnId="{D0127552-4BEE-4531-B6F2-D92828F170E5}">
      <dgm:prSet/>
      <dgm:spPr/>
      <dgm:t>
        <a:bodyPr/>
        <a:lstStyle/>
        <a:p>
          <a:endParaRPr lang="en-US"/>
        </a:p>
      </dgm:t>
    </dgm:pt>
    <dgm:pt modelId="{A20E4F99-7BFF-40A0-AA9F-D071441814DF}" type="sibTrans" cxnId="{D0127552-4BEE-4531-B6F2-D92828F170E5}">
      <dgm:prSet/>
      <dgm:spPr/>
      <dgm:t>
        <a:bodyPr/>
        <a:lstStyle/>
        <a:p>
          <a:endParaRPr lang="en-US"/>
        </a:p>
      </dgm:t>
    </dgm:pt>
    <dgm:pt modelId="{59C966A6-955A-4E36-9445-21572B57BFC6}" type="pres">
      <dgm:prSet presAssocID="{5E8C67C8-EBD2-4D3A-A95E-32C400DEB220}" presName="Name0" presStyleCnt="0">
        <dgm:presLayoutVars>
          <dgm:dir/>
          <dgm:animLvl val="lvl"/>
          <dgm:resizeHandles val="exact"/>
        </dgm:presLayoutVars>
      </dgm:prSet>
      <dgm:spPr/>
    </dgm:pt>
    <dgm:pt modelId="{FA524E60-F1DF-464F-AC9F-753153D8E40A}" type="pres">
      <dgm:prSet presAssocID="{0C0B9A12-7F66-4DE2-88C1-B294EE286312}" presName="linNode" presStyleCnt="0"/>
      <dgm:spPr/>
    </dgm:pt>
    <dgm:pt modelId="{9CCA9A02-F501-4145-AFAD-60E18E01F0D2}" type="pres">
      <dgm:prSet presAssocID="{0C0B9A12-7F66-4DE2-88C1-B294EE286312}" presName="parentText" presStyleLbl="alignNode1" presStyleIdx="0" presStyleCnt="9">
        <dgm:presLayoutVars>
          <dgm:chMax val="1"/>
          <dgm:bulletEnabled/>
        </dgm:presLayoutVars>
      </dgm:prSet>
      <dgm:spPr/>
    </dgm:pt>
    <dgm:pt modelId="{5092A5F8-930F-4DAD-883F-98F3E0A2498A}" type="pres">
      <dgm:prSet presAssocID="{0C0B9A12-7F66-4DE2-88C1-B294EE286312}" presName="descendantText" presStyleLbl="alignAccFollowNode1" presStyleIdx="0" presStyleCnt="9">
        <dgm:presLayoutVars>
          <dgm:bulletEnabled/>
        </dgm:presLayoutVars>
      </dgm:prSet>
      <dgm:spPr/>
    </dgm:pt>
    <dgm:pt modelId="{95856A28-6AD6-4973-91E5-9090CA5A019C}" type="pres">
      <dgm:prSet presAssocID="{DD5C7023-4ADA-49F0-97F4-80E740EE790F}" presName="sp" presStyleCnt="0"/>
      <dgm:spPr/>
    </dgm:pt>
    <dgm:pt modelId="{50A02048-48D6-485F-9BD9-4EC01B6AB3A7}" type="pres">
      <dgm:prSet presAssocID="{B57CB0F8-023C-4D68-A30D-E304BE3B4636}" presName="linNode" presStyleCnt="0"/>
      <dgm:spPr/>
    </dgm:pt>
    <dgm:pt modelId="{136E7F95-2673-47AC-B0B2-C91058DF82C5}" type="pres">
      <dgm:prSet presAssocID="{B57CB0F8-023C-4D68-A30D-E304BE3B4636}" presName="parentText" presStyleLbl="alignNode1" presStyleIdx="1" presStyleCnt="9">
        <dgm:presLayoutVars>
          <dgm:chMax val="1"/>
          <dgm:bulletEnabled/>
        </dgm:presLayoutVars>
      </dgm:prSet>
      <dgm:spPr/>
    </dgm:pt>
    <dgm:pt modelId="{101A8BDF-7CDF-458C-8CA6-52F9D908A001}" type="pres">
      <dgm:prSet presAssocID="{B57CB0F8-023C-4D68-A30D-E304BE3B4636}" presName="descendantText" presStyleLbl="alignAccFollowNode1" presStyleIdx="1" presStyleCnt="9">
        <dgm:presLayoutVars>
          <dgm:bulletEnabled/>
        </dgm:presLayoutVars>
      </dgm:prSet>
      <dgm:spPr/>
    </dgm:pt>
    <dgm:pt modelId="{1F0F6175-DAE7-4541-A142-27A37497D154}" type="pres">
      <dgm:prSet presAssocID="{90BF733E-29E6-4AB1-9025-2E2BF36381AD}" presName="sp" presStyleCnt="0"/>
      <dgm:spPr/>
    </dgm:pt>
    <dgm:pt modelId="{F06563D0-3277-4E1F-8234-CB4B3E12D1EE}" type="pres">
      <dgm:prSet presAssocID="{5573BC25-0976-4042-94F2-D6AC29F4C347}" presName="linNode" presStyleCnt="0"/>
      <dgm:spPr/>
    </dgm:pt>
    <dgm:pt modelId="{9451B192-1A6A-4E32-BB0B-C76D25CC0CA5}" type="pres">
      <dgm:prSet presAssocID="{5573BC25-0976-4042-94F2-D6AC29F4C347}" presName="parentText" presStyleLbl="alignNode1" presStyleIdx="2" presStyleCnt="9">
        <dgm:presLayoutVars>
          <dgm:chMax val="1"/>
          <dgm:bulletEnabled/>
        </dgm:presLayoutVars>
      </dgm:prSet>
      <dgm:spPr/>
    </dgm:pt>
    <dgm:pt modelId="{B83FFD1F-831B-40F0-BB52-43E3F491E51E}" type="pres">
      <dgm:prSet presAssocID="{5573BC25-0976-4042-94F2-D6AC29F4C347}" presName="descendantText" presStyleLbl="alignAccFollowNode1" presStyleIdx="2" presStyleCnt="9">
        <dgm:presLayoutVars>
          <dgm:bulletEnabled/>
        </dgm:presLayoutVars>
      </dgm:prSet>
      <dgm:spPr/>
    </dgm:pt>
    <dgm:pt modelId="{EA245706-C10C-45F9-AFDF-45CAE6380D7C}" type="pres">
      <dgm:prSet presAssocID="{F78E1914-6032-4A7C-83E5-7EE7815A9AFC}" presName="sp" presStyleCnt="0"/>
      <dgm:spPr/>
    </dgm:pt>
    <dgm:pt modelId="{1795109B-A2A9-4129-8DE5-7E5EC6BCAEFE}" type="pres">
      <dgm:prSet presAssocID="{7FB2B22C-5797-4A56-BAD7-D5CC03EF825D}" presName="linNode" presStyleCnt="0"/>
      <dgm:spPr/>
    </dgm:pt>
    <dgm:pt modelId="{B2C87DF0-516B-4361-AD54-6DBF9A00A03A}" type="pres">
      <dgm:prSet presAssocID="{7FB2B22C-5797-4A56-BAD7-D5CC03EF825D}" presName="parentText" presStyleLbl="alignNode1" presStyleIdx="3" presStyleCnt="9">
        <dgm:presLayoutVars>
          <dgm:chMax val="1"/>
          <dgm:bulletEnabled/>
        </dgm:presLayoutVars>
      </dgm:prSet>
      <dgm:spPr/>
    </dgm:pt>
    <dgm:pt modelId="{74B97CD2-111E-4ABE-8E5D-17EB57F09BF1}" type="pres">
      <dgm:prSet presAssocID="{7FB2B22C-5797-4A56-BAD7-D5CC03EF825D}" presName="descendantText" presStyleLbl="alignAccFollowNode1" presStyleIdx="3" presStyleCnt="9">
        <dgm:presLayoutVars>
          <dgm:bulletEnabled/>
        </dgm:presLayoutVars>
      </dgm:prSet>
      <dgm:spPr/>
    </dgm:pt>
    <dgm:pt modelId="{7629C735-E2B3-44B0-B28D-AFC7BDF318C5}" type="pres">
      <dgm:prSet presAssocID="{9728E85D-BFE1-4F9B-B575-E7B1F65DC304}" presName="sp" presStyleCnt="0"/>
      <dgm:spPr/>
    </dgm:pt>
    <dgm:pt modelId="{D6A91739-E56F-4ADA-B17A-AC0D28C42E57}" type="pres">
      <dgm:prSet presAssocID="{9AE80551-6173-4DB4-B481-3D34DE3D0B63}" presName="linNode" presStyleCnt="0"/>
      <dgm:spPr/>
    </dgm:pt>
    <dgm:pt modelId="{0C5487B1-5F55-432C-BA27-E10EA21ECB2F}" type="pres">
      <dgm:prSet presAssocID="{9AE80551-6173-4DB4-B481-3D34DE3D0B63}" presName="parentText" presStyleLbl="alignNode1" presStyleIdx="4" presStyleCnt="9">
        <dgm:presLayoutVars>
          <dgm:chMax val="1"/>
          <dgm:bulletEnabled/>
        </dgm:presLayoutVars>
      </dgm:prSet>
      <dgm:spPr/>
    </dgm:pt>
    <dgm:pt modelId="{E5FD5E4C-38B0-4618-8AE2-ABBEDB021100}" type="pres">
      <dgm:prSet presAssocID="{9AE80551-6173-4DB4-B481-3D34DE3D0B63}" presName="descendantText" presStyleLbl="alignAccFollowNode1" presStyleIdx="4" presStyleCnt="9">
        <dgm:presLayoutVars>
          <dgm:bulletEnabled/>
        </dgm:presLayoutVars>
      </dgm:prSet>
      <dgm:spPr/>
    </dgm:pt>
    <dgm:pt modelId="{05208786-B3E4-4DB9-8BC6-4F3ED56A6264}" type="pres">
      <dgm:prSet presAssocID="{396BD7EE-81EE-4844-BC6D-34A0501E11D7}" presName="sp" presStyleCnt="0"/>
      <dgm:spPr/>
    </dgm:pt>
    <dgm:pt modelId="{02DEB59F-98E4-424A-B469-34908E2C06AF}" type="pres">
      <dgm:prSet presAssocID="{3CB912E7-7F80-4097-81F3-32332437EA28}" presName="linNode" presStyleCnt="0"/>
      <dgm:spPr/>
    </dgm:pt>
    <dgm:pt modelId="{6204F4AC-C250-4162-B5F8-053B3249A54A}" type="pres">
      <dgm:prSet presAssocID="{3CB912E7-7F80-4097-81F3-32332437EA28}" presName="parentText" presStyleLbl="alignNode1" presStyleIdx="5" presStyleCnt="9">
        <dgm:presLayoutVars>
          <dgm:chMax val="1"/>
          <dgm:bulletEnabled/>
        </dgm:presLayoutVars>
      </dgm:prSet>
      <dgm:spPr/>
    </dgm:pt>
    <dgm:pt modelId="{DC986A5E-7266-4DB2-94E7-DB99288D863F}" type="pres">
      <dgm:prSet presAssocID="{3CB912E7-7F80-4097-81F3-32332437EA28}" presName="descendantText" presStyleLbl="alignAccFollowNode1" presStyleIdx="5" presStyleCnt="9">
        <dgm:presLayoutVars>
          <dgm:bulletEnabled/>
        </dgm:presLayoutVars>
      </dgm:prSet>
      <dgm:spPr/>
    </dgm:pt>
    <dgm:pt modelId="{644D6C70-2DB8-4619-9747-01324AF258B3}" type="pres">
      <dgm:prSet presAssocID="{FBBACB18-6A5E-4C1C-BEC1-63F4AC19C866}" presName="sp" presStyleCnt="0"/>
      <dgm:spPr/>
    </dgm:pt>
    <dgm:pt modelId="{72336BDC-1BB4-40F6-AAE0-D66E153D416D}" type="pres">
      <dgm:prSet presAssocID="{C6A00636-6D6C-4A32-87F0-7043E978D1EC}" presName="linNode" presStyleCnt="0"/>
      <dgm:spPr/>
    </dgm:pt>
    <dgm:pt modelId="{1F0B1358-E127-4CFC-A88E-5522F7E3784B}" type="pres">
      <dgm:prSet presAssocID="{C6A00636-6D6C-4A32-87F0-7043E978D1EC}" presName="parentText" presStyleLbl="alignNode1" presStyleIdx="6" presStyleCnt="9">
        <dgm:presLayoutVars>
          <dgm:chMax val="1"/>
          <dgm:bulletEnabled/>
        </dgm:presLayoutVars>
      </dgm:prSet>
      <dgm:spPr/>
    </dgm:pt>
    <dgm:pt modelId="{D01B2EE0-0B8C-440A-A866-7C5AFDD62D7A}" type="pres">
      <dgm:prSet presAssocID="{C6A00636-6D6C-4A32-87F0-7043E978D1EC}" presName="descendantText" presStyleLbl="alignAccFollowNode1" presStyleIdx="6" presStyleCnt="9">
        <dgm:presLayoutVars>
          <dgm:bulletEnabled/>
        </dgm:presLayoutVars>
      </dgm:prSet>
      <dgm:spPr/>
    </dgm:pt>
    <dgm:pt modelId="{52B9F66B-9A5C-47F9-BB12-E3675823007F}" type="pres">
      <dgm:prSet presAssocID="{CD1948B9-4DA9-46CA-ADFA-949D75101681}" presName="sp" presStyleCnt="0"/>
      <dgm:spPr/>
    </dgm:pt>
    <dgm:pt modelId="{60A877BC-514B-4A09-9606-979BA636F30D}" type="pres">
      <dgm:prSet presAssocID="{6CB9378D-F891-47DE-B5EA-E7F5D4D204BA}" presName="linNode" presStyleCnt="0"/>
      <dgm:spPr/>
    </dgm:pt>
    <dgm:pt modelId="{9A516D42-134B-4DF3-A13A-F4F76E265388}" type="pres">
      <dgm:prSet presAssocID="{6CB9378D-F891-47DE-B5EA-E7F5D4D204BA}" presName="parentText" presStyleLbl="alignNode1" presStyleIdx="7" presStyleCnt="9">
        <dgm:presLayoutVars>
          <dgm:chMax val="1"/>
          <dgm:bulletEnabled/>
        </dgm:presLayoutVars>
      </dgm:prSet>
      <dgm:spPr/>
    </dgm:pt>
    <dgm:pt modelId="{28530C86-6285-4843-A3C7-6B312F4F64AC}" type="pres">
      <dgm:prSet presAssocID="{6CB9378D-F891-47DE-B5EA-E7F5D4D204BA}" presName="descendantText" presStyleLbl="alignAccFollowNode1" presStyleIdx="7" presStyleCnt="9">
        <dgm:presLayoutVars>
          <dgm:bulletEnabled/>
        </dgm:presLayoutVars>
      </dgm:prSet>
      <dgm:spPr/>
    </dgm:pt>
    <dgm:pt modelId="{1FB2628B-D611-40D5-A28D-643E4C21E2DE}" type="pres">
      <dgm:prSet presAssocID="{ED802849-C7AB-4A3B-AE64-39A1BA656D69}" presName="sp" presStyleCnt="0"/>
      <dgm:spPr/>
    </dgm:pt>
    <dgm:pt modelId="{049784B9-B887-44FB-A593-9C1F557BA8CB}" type="pres">
      <dgm:prSet presAssocID="{383E128F-6FEB-43DD-87CF-D2187B517859}" presName="linNode" presStyleCnt="0"/>
      <dgm:spPr/>
    </dgm:pt>
    <dgm:pt modelId="{EADB647B-F19A-49EB-9A8D-D8FD3D236E31}" type="pres">
      <dgm:prSet presAssocID="{383E128F-6FEB-43DD-87CF-D2187B517859}" presName="parentText" presStyleLbl="alignNode1" presStyleIdx="8" presStyleCnt="9">
        <dgm:presLayoutVars>
          <dgm:chMax val="1"/>
          <dgm:bulletEnabled/>
        </dgm:presLayoutVars>
      </dgm:prSet>
      <dgm:spPr/>
    </dgm:pt>
    <dgm:pt modelId="{CC1988FD-2993-4BAD-89F2-8C3CD28942C6}" type="pres">
      <dgm:prSet presAssocID="{383E128F-6FEB-43DD-87CF-D2187B517859}" presName="descendantText" presStyleLbl="alignAccFollowNode1" presStyleIdx="8" presStyleCnt="9">
        <dgm:presLayoutVars>
          <dgm:bulletEnabled/>
        </dgm:presLayoutVars>
      </dgm:prSet>
      <dgm:spPr/>
    </dgm:pt>
  </dgm:ptLst>
  <dgm:cxnLst>
    <dgm:cxn modelId="{A927550E-5307-4768-94D9-41C26B757289}" srcId="{5E8C67C8-EBD2-4D3A-A95E-32C400DEB220}" destId="{C6A00636-6D6C-4A32-87F0-7043E978D1EC}" srcOrd="6" destOrd="0" parTransId="{7DECA290-3B51-4143-89FA-B940B87E5D01}" sibTransId="{CD1948B9-4DA9-46CA-ADFA-949D75101681}"/>
    <dgm:cxn modelId="{898A0D11-C3F3-4BDB-AD5D-E923E3B985A2}" srcId="{5E8C67C8-EBD2-4D3A-A95E-32C400DEB220}" destId="{B57CB0F8-023C-4D68-A30D-E304BE3B4636}" srcOrd="1" destOrd="0" parTransId="{6BE07BEF-5DFC-448E-8FB7-AF74636305CD}" sibTransId="{90BF733E-29E6-4AB1-9025-2E2BF36381AD}"/>
    <dgm:cxn modelId="{E33CB019-2BBE-4D80-A806-BB8B350F3BF7}" srcId="{C6A00636-6D6C-4A32-87F0-7043E978D1EC}" destId="{B525EB89-895D-4703-A832-879F691B307A}" srcOrd="0" destOrd="0" parTransId="{C50DBD1E-6E60-4016-9E3F-D780EDE456F0}" sibTransId="{03EC73D6-B8CF-4078-92DC-A8C8E66C0EE5}"/>
    <dgm:cxn modelId="{97A4E320-3EB2-4325-813F-4C8D2783F71A}" srcId="{5E8C67C8-EBD2-4D3A-A95E-32C400DEB220}" destId="{383E128F-6FEB-43DD-87CF-D2187B517859}" srcOrd="8" destOrd="0" parTransId="{5204B750-0741-43E3-A5E2-CFBF4FE18E2E}" sibTransId="{FB083FAC-2BA6-4787-93B7-098A19B9798A}"/>
    <dgm:cxn modelId="{D8290D22-864F-4D95-9C0F-E538787BA54A}" srcId="{B57CB0F8-023C-4D68-A30D-E304BE3B4636}" destId="{B5C59D10-52A6-49DE-9961-7BB421E2AFBC}" srcOrd="0" destOrd="0" parTransId="{C66C90F5-027A-4F75-A016-DB4F89D7A81B}" sibTransId="{70447049-7716-4D30-BB2F-E71E5AA8AA31}"/>
    <dgm:cxn modelId="{DC073032-88CC-4AF6-A1E6-71B2BB4BF58F}" type="presOf" srcId="{7FB2B22C-5797-4A56-BAD7-D5CC03EF825D}" destId="{B2C87DF0-516B-4361-AD54-6DBF9A00A03A}" srcOrd="0" destOrd="0" presId="urn:microsoft.com/office/officeart/2016/7/layout/VerticalSolidActionList"/>
    <dgm:cxn modelId="{E3215736-194B-49F7-85B8-C65313DF3F5B}" type="presOf" srcId="{3CB912E7-7F80-4097-81F3-32332437EA28}" destId="{6204F4AC-C250-4162-B5F8-053B3249A54A}" srcOrd="0" destOrd="0" presId="urn:microsoft.com/office/officeart/2016/7/layout/VerticalSolidActionList"/>
    <dgm:cxn modelId="{1501EC36-47E2-424D-A29F-65BA54AB3BB7}" type="presOf" srcId="{4891441E-DF93-45FA-A0A1-38CDDC79C456}" destId="{DC986A5E-7266-4DB2-94E7-DB99288D863F}" srcOrd="0" destOrd="0" presId="urn:microsoft.com/office/officeart/2016/7/layout/VerticalSolidActionList"/>
    <dgm:cxn modelId="{9A25743A-71A0-43E4-B9E5-D29EF9B34B8D}" type="presOf" srcId="{5E8C67C8-EBD2-4D3A-A95E-32C400DEB220}" destId="{59C966A6-955A-4E36-9445-21572B57BFC6}" srcOrd="0" destOrd="0" presId="urn:microsoft.com/office/officeart/2016/7/layout/VerticalSolidActionList"/>
    <dgm:cxn modelId="{ED1A0E3E-B4E7-4852-9D52-8D91EE0AD0E8}" srcId="{9AE80551-6173-4DB4-B481-3D34DE3D0B63}" destId="{DA92466E-6A37-4CDE-8B1E-D74E87A83D62}" srcOrd="0" destOrd="0" parTransId="{BF024DB3-F743-4C09-A8EE-9DE62EB42CEB}" sibTransId="{B87C8110-2F3E-4DEB-9B2D-3ABD5388A4BB}"/>
    <dgm:cxn modelId="{7FBB6F5D-0DBC-4896-91E3-15927C8215EA}" srcId="{5E8C67C8-EBD2-4D3A-A95E-32C400DEB220}" destId="{0C0B9A12-7F66-4DE2-88C1-B294EE286312}" srcOrd="0" destOrd="0" parTransId="{4A7AC63D-7DC9-4B56-9666-E17A4519CC8F}" sibTransId="{DD5C7023-4ADA-49F0-97F4-80E740EE790F}"/>
    <dgm:cxn modelId="{0773F75D-3EA5-4CE2-874D-9522D01E278F}" type="presOf" srcId="{3AEA13EC-CB54-4086-B1B8-774D9B8FA3A9}" destId="{CC1988FD-2993-4BAD-89F2-8C3CD28942C6}" srcOrd="0" destOrd="0" presId="urn:microsoft.com/office/officeart/2016/7/layout/VerticalSolidActionList"/>
    <dgm:cxn modelId="{099D2163-D5E3-4CCF-AF29-AAEE9FEC0DFD}" type="presOf" srcId="{383E128F-6FEB-43DD-87CF-D2187B517859}" destId="{EADB647B-F19A-49EB-9A8D-D8FD3D236E31}" srcOrd="0" destOrd="0" presId="urn:microsoft.com/office/officeart/2016/7/layout/VerticalSolidActionList"/>
    <dgm:cxn modelId="{B89A9B6B-F559-476B-8FC0-BC3AC15285DA}" srcId="{5E8C67C8-EBD2-4D3A-A95E-32C400DEB220}" destId="{9AE80551-6173-4DB4-B481-3D34DE3D0B63}" srcOrd="4" destOrd="0" parTransId="{7DBEAEE9-FD5C-446A-9DD3-CB15A566EEDC}" sibTransId="{396BD7EE-81EE-4844-BC6D-34A0501E11D7}"/>
    <dgm:cxn modelId="{D8D58B6D-4159-443E-B50E-E6910A2DBF76}" type="presOf" srcId="{ECEE3EA9-F218-4CB7-B5C3-73946A2F73FC}" destId="{28530C86-6285-4843-A3C7-6B312F4F64AC}" srcOrd="0" destOrd="0" presId="urn:microsoft.com/office/officeart/2016/7/layout/VerticalSolidActionList"/>
    <dgm:cxn modelId="{2A0FBF4E-9379-42E1-956B-73F1D03C9596}" type="presOf" srcId="{FF801236-672F-405D-B73E-B29FF11FEBA4}" destId="{B83FFD1F-831B-40F0-BB52-43E3F491E51E}" srcOrd="0" destOrd="0" presId="urn:microsoft.com/office/officeart/2016/7/layout/VerticalSolidActionList"/>
    <dgm:cxn modelId="{5CD5D850-F53F-46C0-A5C2-F870BB0A8E00}" type="presOf" srcId="{B525EB89-895D-4703-A832-879F691B307A}" destId="{D01B2EE0-0B8C-440A-A866-7C5AFDD62D7A}" srcOrd="0" destOrd="0" presId="urn:microsoft.com/office/officeart/2016/7/layout/VerticalSolidActionList"/>
    <dgm:cxn modelId="{D0127552-4BEE-4531-B6F2-D92828F170E5}" srcId="{383E128F-6FEB-43DD-87CF-D2187B517859}" destId="{3AEA13EC-CB54-4086-B1B8-774D9B8FA3A9}" srcOrd="0" destOrd="0" parTransId="{C4206F63-F977-4413-9DE5-9C34BBC4E923}" sibTransId="{A20E4F99-7BFF-40A0-AA9F-D071441814DF}"/>
    <dgm:cxn modelId="{C9B92C55-2658-4FA5-BDCE-A31909F0C1E6}" type="presOf" srcId="{C6A00636-6D6C-4A32-87F0-7043E978D1EC}" destId="{1F0B1358-E127-4CFC-A88E-5522F7E3784B}" srcOrd="0" destOrd="0" presId="urn:microsoft.com/office/officeart/2016/7/layout/VerticalSolidActionList"/>
    <dgm:cxn modelId="{4CC78F76-B2DF-4E81-9E77-019898748F39}" type="presOf" srcId="{B57CB0F8-023C-4D68-A30D-E304BE3B4636}" destId="{136E7F95-2673-47AC-B0B2-C91058DF82C5}" srcOrd="0" destOrd="0" presId="urn:microsoft.com/office/officeart/2016/7/layout/VerticalSolidActionList"/>
    <dgm:cxn modelId="{AC872186-C31B-48E2-8EB0-D050F2300044}" srcId="{3CB912E7-7F80-4097-81F3-32332437EA28}" destId="{4891441E-DF93-45FA-A0A1-38CDDC79C456}" srcOrd="0" destOrd="0" parTransId="{8911914C-D819-40EC-AF69-ABE190C3CF00}" sibTransId="{C8281A6B-6EBF-4F5C-801A-1B24B991E7BD}"/>
    <dgm:cxn modelId="{312AD887-2899-4AFF-A9D9-BBDBB1D793D3}" srcId="{0C0B9A12-7F66-4DE2-88C1-B294EE286312}" destId="{0125DAB6-50D4-447C-8139-517F2AFFF522}" srcOrd="0" destOrd="0" parTransId="{95BF8046-DBB7-4064-8AB2-FB935CF4843B}" sibTransId="{82223C34-4107-4698-B492-2C22959D4BC7}"/>
    <dgm:cxn modelId="{F633128C-CDF0-4804-8DE8-960B16F3E4FE}" srcId="{5573BC25-0976-4042-94F2-D6AC29F4C347}" destId="{FF801236-672F-405D-B73E-B29FF11FEBA4}" srcOrd="0" destOrd="0" parTransId="{9E005BE1-472A-47CF-9D39-F2F0CF8DD2A6}" sibTransId="{0CC85819-E707-47EC-9BE8-8C7893838102}"/>
    <dgm:cxn modelId="{012CC593-142E-4D00-B804-5BB2658BB665}" type="presOf" srcId="{B5C59D10-52A6-49DE-9961-7BB421E2AFBC}" destId="{101A8BDF-7CDF-458C-8CA6-52F9D908A001}" srcOrd="0" destOrd="0" presId="urn:microsoft.com/office/officeart/2016/7/layout/VerticalSolidActionList"/>
    <dgm:cxn modelId="{CE871598-1CF6-4CAD-B8A2-FDFEEA1C9399}" type="presOf" srcId="{6CB9378D-F891-47DE-B5EA-E7F5D4D204BA}" destId="{9A516D42-134B-4DF3-A13A-F4F76E265388}" srcOrd="0" destOrd="0" presId="urn:microsoft.com/office/officeart/2016/7/layout/VerticalSolidActionList"/>
    <dgm:cxn modelId="{2E4D42A3-D0D2-4AE7-B198-762ED1E2FA4F}" type="presOf" srcId="{0C0B9A12-7F66-4DE2-88C1-B294EE286312}" destId="{9CCA9A02-F501-4145-AFAD-60E18E01F0D2}" srcOrd="0" destOrd="0" presId="urn:microsoft.com/office/officeart/2016/7/layout/VerticalSolidActionList"/>
    <dgm:cxn modelId="{FBC07DA4-F50B-4299-B935-CDD0B5DEB755}" type="presOf" srcId="{4639B6EE-F7EE-4756-B24C-9551F304E9FC}" destId="{74B97CD2-111E-4ABE-8E5D-17EB57F09BF1}" srcOrd="0" destOrd="0" presId="urn:microsoft.com/office/officeart/2016/7/layout/VerticalSolidActionList"/>
    <dgm:cxn modelId="{DDC73BA7-2EA7-4A0F-B46E-AE69B19D41B5}" srcId="{5E8C67C8-EBD2-4D3A-A95E-32C400DEB220}" destId="{5573BC25-0976-4042-94F2-D6AC29F4C347}" srcOrd="2" destOrd="0" parTransId="{D85E7B76-77B0-48A1-93A0-DE0DD1347484}" sibTransId="{F78E1914-6032-4A7C-83E5-7EE7815A9AFC}"/>
    <dgm:cxn modelId="{013FD3BE-DD7A-4C4F-BCA9-940FF07CA378}" srcId="{5E8C67C8-EBD2-4D3A-A95E-32C400DEB220}" destId="{6CB9378D-F891-47DE-B5EA-E7F5D4D204BA}" srcOrd="7" destOrd="0" parTransId="{E8E1CBF6-3650-462F-9ADA-8341BAE65D41}" sibTransId="{ED802849-C7AB-4A3B-AE64-39A1BA656D69}"/>
    <dgm:cxn modelId="{EFF776C1-ED1F-4C69-B9F0-66828280F6CD}" srcId="{5E8C67C8-EBD2-4D3A-A95E-32C400DEB220}" destId="{3CB912E7-7F80-4097-81F3-32332437EA28}" srcOrd="5" destOrd="0" parTransId="{380B53CC-A41E-44FD-8F50-C5B7C86E443B}" sibTransId="{FBBACB18-6A5E-4C1C-BEC1-63F4AC19C866}"/>
    <dgm:cxn modelId="{80843CC5-DDB3-4139-9E68-4D0D9E21A19B}" srcId="{5E8C67C8-EBD2-4D3A-A95E-32C400DEB220}" destId="{7FB2B22C-5797-4A56-BAD7-D5CC03EF825D}" srcOrd="3" destOrd="0" parTransId="{85EAC920-EBCB-45A1-82E2-34EE00AB3198}" sibTransId="{9728E85D-BFE1-4F9B-B575-E7B1F65DC304}"/>
    <dgm:cxn modelId="{AD5C67C9-6373-418B-AF81-803480871520}" type="presOf" srcId="{DA92466E-6A37-4CDE-8B1E-D74E87A83D62}" destId="{E5FD5E4C-38B0-4618-8AE2-ABBEDB021100}" srcOrd="0" destOrd="0" presId="urn:microsoft.com/office/officeart/2016/7/layout/VerticalSolidActionList"/>
    <dgm:cxn modelId="{3A6770CC-F56F-4AAF-BAFC-77F67925F1A5}" srcId="{6CB9378D-F891-47DE-B5EA-E7F5D4D204BA}" destId="{ECEE3EA9-F218-4CB7-B5C3-73946A2F73FC}" srcOrd="0" destOrd="0" parTransId="{CEAE8281-12A2-4A5C-B67F-B1CFD5CD5BD5}" sibTransId="{3DFA6E47-0B55-4CE9-A30C-7616FC43C6E0}"/>
    <dgm:cxn modelId="{45463FD2-C7AA-4176-A2CC-1ECB0179ABD8}" type="presOf" srcId="{9AE80551-6173-4DB4-B481-3D34DE3D0B63}" destId="{0C5487B1-5F55-432C-BA27-E10EA21ECB2F}" srcOrd="0" destOrd="0" presId="urn:microsoft.com/office/officeart/2016/7/layout/VerticalSolidActionList"/>
    <dgm:cxn modelId="{299DF3F5-5D61-4B2E-9F5F-5864A8849370}" type="presOf" srcId="{0125DAB6-50D4-447C-8139-517F2AFFF522}" destId="{5092A5F8-930F-4DAD-883F-98F3E0A2498A}" srcOrd="0" destOrd="0" presId="urn:microsoft.com/office/officeart/2016/7/layout/VerticalSolidActionList"/>
    <dgm:cxn modelId="{C69365F6-1257-4C65-B5DC-2CD2E3CC2BFC}" type="presOf" srcId="{5573BC25-0976-4042-94F2-D6AC29F4C347}" destId="{9451B192-1A6A-4E32-BB0B-C76D25CC0CA5}" srcOrd="0" destOrd="0" presId="urn:microsoft.com/office/officeart/2016/7/layout/VerticalSolidActionList"/>
    <dgm:cxn modelId="{82849EFB-DEDE-4DE1-A4F1-DBD4982F14C2}" srcId="{7FB2B22C-5797-4A56-BAD7-D5CC03EF825D}" destId="{4639B6EE-F7EE-4756-B24C-9551F304E9FC}" srcOrd="0" destOrd="0" parTransId="{53BE0674-4FB2-4C94-BC36-10540DC2C8E6}" sibTransId="{73D7BFE1-EEB4-4B81-8EC1-868FFAB541CF}"/>
    <dgm:cxn modelId="{6FA6A31D-4545-496F-A526-414F995AC105}" type="presParOf" srcId="{59C966A6-955A-4E36-9445-21572B57BFC6}" destId="{FA524E60-F1DF-464F-AC9F-753153D8E40A}" srcOrd="0" destOrd="0" presId="urn:microsoft.com/office/officeart/2016/7/layout/VerticalSolidActionList"/>
    <dgm:cxn modelId="{15460137-2C83-4AE6-A70E-BF4FBA521963}" type="presParOf" srcId="{FA524E60-F1DF-464F-AC9F-753153D8E40A}" destId="{9CCA9A02-F501-4145-AFAD-60E18E01F0D2}" srcOrd="0" destOrd="0" presId="urn:microsoft.com/office/officeart/2016/7/layout/VerticalSolidActionList"/>
    <dgm:cxn modelId="{4A994D47-F00F-4BB4-A320-F365743D5622}" type="presParOf" srcId="{FA524E60-F1DF-464F-AC9F-753153D8E40A}" destId="{5092A5F8-930F-4DAD-883F-98F3E0A2498A}" srcOrd="1" destOrd="0" presId="urn:microsoft.com/office/officeart/2016/7/layout/VerticalSolidActionList"/>
    <dgm:cxn modelId="{BA23A110-5F08-4D97-BC6F-0C6FFEE9846A}" type="presParOf" srcId="{59C966A6-955A-4E36-9445-21572B57BFC6}" destId="{95856A28-6AD6-4973-91E5-9090CA5A019C}" srcOrd="1" destOrd="0" presId="urn:microsoft.com/office/officeart/2016/7/layout/VerticalSolidActionList"/>
    <dgm:cxn modelId="{45563F7D-7789-4DB3-A5D9-47D93B515A7D}" type="presParOf" srcId="{59C966A6-955A-4E36-9445-21572B57BFC6}" destId="{50A02048-48D6-485F-9BD9-4EC01B6AB3A7}" srcOrd="2" destOrd="0" presId="urn:microsoft.com/office/officeart/2016/7/layout/VerticalSolidActionList"/>
    <dgm:cxn modelId="{6922A2AB-7E61-4F0F-AA77-CEC2F35B8A0F}" type="presParOf" srcId="{50A02048-48D6-485F-9BD9-4EC01B6AB3A7}" destId="{136E7F95-2673-47AC-B0B2-C91058DF82C5}" srcOrd="0" destOrd="0" presId="urn:microsoft.com/office/officeart/2016/7/layout/VerticalSolidActionList"/>
    <dgm:cxn modelId="{6CE5C587-0173-4A54-8629-E3EB22CB8EF2}" type="presParOf" srcId="{50A02048-48D6-485F-9BD9-4EC01B6AB3A7}" destId="{101A8BDF-7CDF-458C-8CA6-52F9D908A001}" srcOrd="1" destOrd="0" presId="urn:microsoft.com/office/officeart/2016/7/layout/VerticalSolidActionList"/>
    <dgm:cxn modelId="{52B8583F-67AD-4BE9-91F2-0D98C0449276}" type="presParOf" srcId="{59C966A6-955A-4E36-9445-21572B57BFC6}" destId="{1F0F6175-DAE7-4541-A142-27A37497D154}" srcOrd="3" destOrd="0" presId="urn:microsoft.com/office/officeart/2016/7/layout/VerticalSolidActionList"/>
    <dgm:cxn modelId="{5034CAAE-09B2-4C1E-8ABE-874BD315A4C7}" type="presParOf" srcId="{59C966A6-955A-4E36-9445-21572B57BFC6}" destId="{F06563D0-3277-4E1F-8234-CB4B3E12D1EE}" srcOrd="4" destOrd="0" presId="urn:microsoft.com/office/officeart/2016/7/layout/VerticalSolidActionList"/>
    <dgm:cxn modelId="{0DFA773A-D3EC-414A-9CA1-F41522AA5E33}" type="presParOf" srcId="{F06563D0-3277-4E1F-8234-CB4B3E12D1EE}" destId="{9451B192-1A6A-4E32-BB0B-C76D25CC0CA5}" srcOrd="0" destOrd="0" presId="urn:microsoft.com/office/officeart/2016/7/layout/VerticalSolidActionList"/>
    <dgm:cxn modelId="{495902A0-51E1-455D-8190-88F8D9A1B9CF}" type="presParOf" srcId="{F06563D0-3277-4E1F-8234-CB4B3E12D1EE}" destId="{B83FFD1F-831B-40F0-BB52-43E3F491E51E}" srcOrd="1" destOrd="0" presId="urn:microsoft.com/office/officeart/2016/7/layout/VerticalSolidActionList"/>
    <dgm:cxn modelId="{A0C821D2-3802-44AE-8B85-55B882852F5B}" type="presParOf" srcId="{59C966A6-955A-4E36-9445-21572B57BFC6}" destId="{EA245706-C10C-45F9-AFDF-45CAE6380D7C}" srcOrd="5" destOrd="0" presId="urn:microsoft.com/office/officeart/2016/7/layout/VerticalSolidActionList"/>
    <dgm:cxn modelId="{D8F074E5-4E83-4F9C-8EF9-3E519F2D0F59}" type="presParOf" srcId="{59C966A6-955A-4E36-9445-21572B57BFC6}" destId="{1795109B-A2A9-4129-8DE5-7E5EC6BCAEFE}" srcOrd="6" destOrd="0" presId="urn:microsoft.com/office/officeart/2016/7/layout/VerticalSolidActionList"/>
    <dgm:cxn modelId="{2CDC90A1-B853-4F14-9536-2AA9D4F0F6D3}" type="presParOf" srcId="{1795109B-A2A9-4129-8DE5-7E5EC6BCAEFE}" destId="{B2C87DF0-516B-4361-AD54-6DBF9A00A03A}" srcOrd="0" destOrd="0" presId="urn:microsoft.com/office/officeart/2016/7/layout/VerticalSolidActionList"/>
    <dgm:cxn modelId="{11E110E2-1596-4991-B0F2-7D9CFEC26546}" type="presParOf" srcId="{1795109B-A2A9-4129-8DE5-7E5EC6BCAEFE}" destId="{74B97CD2-111E-4ABE-8E5D-17EB57F09BF1}" srcOrd="1" destOrd="0" presId="urn:microsoft.com/office/officeart/2016/7/layout/VerticalSolidActionList"/>
    <dgm:cxn modelId="{C23D5DA1-5B7C-47D0-BB7A-7A3C980B93F2}" type="presParOf" srcId="{59C966A6-955A-4E36-9445-21572B57BFC6}" destId="{7629C735-E2B3-44B0-B28D-AFC7BDF318C5}" srcOrd="7" destOrd="0" presId="urn:microsoft.com/office/officeart/2016/7/layout/VerticalSolidActionList"/>
    <dgm:cxn modelId="{0C5BD800-D4F6-43AF-95FD-841198939960}" type="presParOf" srcId="{59C966A6-955A-4E36-9445-21572B57BFC6}" destId="{D6A91739-E56F-4ADA-B17A-AC0D28C42E57}" srcOrd="8" destOrd="0" presId="urn:microsoft.com/office/officeart/2016/7/layout/VerticalSolidActionList"/>
    <dgm:cxn modelId="{6869EFD9-7389-41DB-BBE9-5D92600789B2}" type="presParOf" srcId="{D6A91739-E56F-4ADA-B17A-AC0D28C42E57}" destId="{0C5487B1-5F55-432C-BA27-E10EA21ECB2F}" srcOrd="0" destOrd="0" presId="urn:microsoft.com/office/officeart/2016/7/layout/VerticalSolidActionList"/>
    <dgm:cxn modelId="{3BFA74AA-4772-4623-BAEA-195F4D5F803F}" type="presParOf" srcId="{D6A91739-E56F-4ADA-B17A-AC0D28C42E57}" destId="{E5FD5E4C-38B0-4618-8AE2-ABBEDB021100}" srcOrd="1" destOrd="0" presId="urn:microsoft.com/office/officeart/2016/7/layout/VerticalSolidActionList"/>
    <dgm:cxn modelId="{C6996A50-0239-4910-9572-F2A45E12D87B}" type="presParOf" srcId="{59C966A6-955A-4E36-9445-21572B57BFC6}" destId="{05208786-B3E4-4DB9-8BC6-4F3ED56A6264}" srcOrd="9" destOrd="0" presId="urn:microsoft.com/office/officeart/2016/7/layout/VerticalSolidActionList"/>
    <dgm:cxn modelId="{94DDE7CF-6208-45C1-AE98-D61E80F2FD02}" type="presParOf" srcId="{59C966A6-955A-4E36-9445-21572B57BFC6}" destId="{02DEB59F-98E4-424A-B469-34908E2C06AF}" srcOrd="10" destOrd="0" presId="urn:microsoft.com/office/officeart/2016/7/layout/VerticalSolidActionList"/>
    <dgm:cxn modelId="{8860DB90-581E-4C29-B1F2-0FE7A058FD85}" type="presParOf" srcId="{02DEB59F-98E4-424A-B469-34908E2C06AF}" destId="{6204F4AC-C250-4162-B5F8-053B3249A54A}" srcOrd="0" destOrd="0" presId="urn:microsoft.com/office/officeart/2016/7/layout/VerticalSolidActionList"/>
    <dgm:cxn modelId="{08F2D017-B754-4A0C-A368-FDB77AA8C5E4}" type="presParOf" srcId="{02DEB59F-98E4-424A-B469-34908E2C06AF}" destId="{DC986A5E-7266-4DB2-94E7-DB99288D863F}" srcOrd="1" destOrd="0" presId="urn:microsoft.com/office/officeart/2016/7/layout/VerticalSolidActionList"/>
    <dgm:cxn modelId="{024ADCC1-C639-41D2-8FA0-7A9BFAA1E0F6}" type="presParOf" srcId="{59C966A6-955A-4E36-9445-21572B57BFC6}" destId="{644D6C70-2DB8-4619-9747-01324AF258B3}" srcOrd="11" destOrd="0" presId="urn:microsoft.com/office/officeart/2016/7/layout/VerticalSolidActionList"/>
    <dgm:cxn modelId="{828C38B2-6DC3-4C5B-B403-BFDFD3070465}" type="presParOf" srcId="{59C966A6-955A-4E36-9445-21572B57BFC6}" destId="{72336BDC-1BB4-40F6-AAE0-D66E153D416D}" srcOrd="12" destOrd="0" presId="urn:microsoft.com/office/officeart/2016/7/layout/VerticalSolidActionList"/>
    <dgm:cxn modelId="{F20D2854-8EF1-49AA-9A9E-68AEDD50A519}" type="presParOf" srcId="{72336BDC-1BB4-40F6-AAE0-D66E153D416D}" destId="{1F0B1358-E127-4CFC-A88E-5522F7E3784B}" srcOrd="0" destOrd="0" presId="urn:microsoft.com/office/officeart/2016/7/layout/VerticalSolidActionList"/>
    <dgm:cxn modelId="{8F4F5C66-02A1-47DD-9BC7-2D4EF66FAC7D}" type="presParOf" srcId="{72336BDC-1BB4-40F6-AAE0-D66E153D416D}" destId="{D01B2EE0-0B8C-440A-A866-7C5AFDD62D7A}" srcOrd="1" destOrd="0" presId="urn:microsoft.com/office/officeart/2016/7/layout/VerticalSolidActionList"/>
    <dgm:cxn modelId="{376FDA58-3FBD-4148-90C9-B513FB9CE7C3}" type="presParOf" srcId="{59C966A6-955A-4E36-9445-21572B57BFC6}" destId="{52B9F66B-9A5C-47F9-BB12-E3675823007F}" srcOrd="13" destOrd="0" presId="urn:microsoft.com/office/officeart/2016/7/layout/VerticalSolidActionList"/>
    <dgm:cxn modelId="{390F77A6-3E96-4735-9137-791FF3A92722}" type="presParOf" srcId="{59C966A6-955A-4E36-9445-21572B57BFC6}" destId="{60A877BC-514B-4A09-9606-979BA636F30D}" srcOrd="14" destOrd="0" presId="urn:microsoft.com/office/officeart/2016/7/layout/VerticalSolidActionList"/>
    <dgm:cxn modelId="{AF7B86CC-669B-4725-9DCC-9C651FE01DD4}" type="presParOf" srcId="{60A877BC-514B-4A09-9606-979BA636F30D}" destId="{9A516D42-134B-4DF3-A13A-F4F76E265388}" srcOrd="0" destOrd="0" presId="urn:microsoft.com/office/officeart/2016/7/layout/VerticalSolidActionList"/>
    <dgm:cxn modelId="{DEC830EC-7B89-4445-BA61-FD4E0C7D3AA6}" type="presParOf" srcId="{60A877BC-514B-4A09-9606-979BA636F30D}" destId="{28530C86-6285-4843-A3C7-6B312F4F64AC}" srcOrd="1" destOrd="0" presId="urn:microsoft.com/office/officeart/2016/7/layout/VerticalSolidActionList"/>
    <dgm:cxn modelId="{13DF9B32-A520-4DC5-BB39-1665D1AB6318}" type="presParOf" srcId="{59C966A6-955A-4E36-9445-21572B57BFC6}" destId="{1FB2628B-D611-40D5-A28D-643E4C21E2DE}" srcOrd="15" destOrd="0" presId="urn:microsoft.com/office/officeart/2016/7/layout/VerticalSolidActionList"/>
    <dgm:cxn modelId="{2255D59D-612E-4EE5-A8C1-E5FEFEAD55C5}" type="presParOf" srcId="{59C966A6-955A-4E36-9445-21572B57BFC6}" destId="{049784B9-B887-44FB-A593-9C1F557BA8CB}" srcOrd="16" destOrd="0" presId="urn:microsoft.com/office/officeart/2016/7/layout/VerticalSolidActionList"/>
    <dgm:cxn modelId="{7AD2AB08-66FA-4C89-8BE0-ECAD139CBF03}" type="presParOf" srcId="{049784B9-B887-44FB-A593-9C1F557BA8CB}" destId="{EADB647B-F19A-49EB-9A8D-D8FD3D236E31}" srcOrd="0" destOrd="0" presId="urn:microsoft.com/office/officeart/2016/7/layout/VerticalSolidActionList"/>
    <dgm:cxn modelId="{5580FE3E-341C-4395-B958-13A041494396}" type="presParOf" srcId="{049784B9-B887-44FB-A593-9C1F557BA8CB}" destId="{CC1988FD-2993-4BAD-89F2-8C3CD28942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A5F8-930F-4DAD-883F-98F3E0A2498A}">
      <dsp:nvSpPr>
        <dsp:cNvPr id="0" name=""/>
        <dsp:cNvSpPr/>
      </dsp:nvSpPr>
      <dsp:spPr>
        <a:xfrm>
          <a:off x="1359535" y="441"/>
          <a:ext cx="5438140" cy="5958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August 22 – September 4: Conduct field test to gather z-axis point data with NextNav API</a:t>
          </a:r>
        </a:p>
      </dsp:txBody>
      <dsp:txXfrm>
        <a:off x="1359535" y="441"/>
        <a:ext cx="5438140" cy="595889"/>
      </dsp:txXfrm>
    </dsp:sp>
    <dsp:sp modelId="{9CCA9A02-F501-4145-AFAD-60E18E01F0D2}">
      <dsp:nvSpPr>
        <dsp:cNvPr id="0" name=""/>
        <dsp:cNvSpPr/>
      </dsp:nvSpPr>
      <dsp:spPr>
        <a:xfrm>
          <a:off x="0" y="441"/>
          <a:ext cx="1359535" cy="595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1 - 2</a:t>
          </a:r>
        </a:p>
      </dsp:txBody>
      <dsp:txXfrm>
        <a:off x="0" y="441"/>
        <a:ext cx="1359535" cy="595889"/>
      </dsp:txXfrm>
    </dsp:sp>
    <dsp:sp modelId="{101A8BDF-7CDF-458C-8CA6-52F9D908A001}">
      <dsp:nvSpPr>
        <dsp:cNvPr id="0" name=""/>
        <dsp:cNvSpPr/>
      </dsp:nvSpPr>
      <dsp:spPr>
        <a:xfrm>
          <a:off x="1359535" y="632083"/>
          <a:ext cx="5438140" cy="5958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September  5 - 11: Review point data and determine any discrepancies or inaccuracies.</a:t>
          </a:r>
        </a:p>
      </dsp:txBody>
      <dsp:txXfrm>
        <a:off x="1359535" y="632083"/>
        <a:ext cx="5438140" cy="595889"/>
      </dsp:txXfrm>
    </dsp:sp>
    <dsp:sp modelId="{136E7F95-2673-47AC-B0B2-C91058DF82C5}">
      <dsp:nvSpPr>
        <dsp:cNvPr id="0" name=""/>
        <dsp:cNvSpPr/>
      </dsp:nvSpPr>
      <dsp:spPr>
        <a:xfrm>
          <a:off x="0" y="632083"/>
          <a:ext cx="1359535" cy="595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3</a:t>
          </a:r>
        </a:p>
      </dsp:txBody>
      <dsp:txXfrm>
        <a:off x="0" y="632083"/>
        <a:ext cx="1359535" cy="595889"/>
      </dsp:txXfrm>
    </dsp:sp>
    <dsp:sp modelId="{B83FFD1F-831B-40F0-BB52-43E3F491E51E}">
      <dsp:nvSpPr>
        <dsp:cNvPr id="0" name=""/>
        <dsp:cNvSpPr/>
      </dsp:nvSpPr>
      <dsp:spPr>
        <a:xfrm>
          <a:off x="1359535" y="1263726"/>
          <a:ext cx="5438140" cy="5958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September 12 - 18: Generate 2-dimensional trade area analysis within census blocks and generate consumer profiles. Determine profile variable median values and dominant categories. </a:t>
          </a:r>
        </a:p>
      </dsp:txBody>
      <dsp:txXfrm>
        <a:off x="1359535" y="1263726"/>
        <a:ext cx="5438140" cy="595889"/>
      </dsp:txXfrm>
    </dsp:sp>
    <dsp:sp modelId="{9451B192-1A6A-4E32-BB0B-C76D25CC0CA5}">
      <dsp:nvSpPr>
        <dsp:cNvPr id="0" name=""/>
        <dsp:cNvSpPr/>
      </dsp:nvSpPr>
      <dsp:spPr>
        <a:xfrm>
          <a:off x="0" y="1263726"/>
          <a:ext cx="1359535" cy="595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4</a:t>
          </a:r>
        </a:p>
      </dsp:txBody>
      <dsp:txXfrm>
        <a:off x="0" y="1263726"/>
        <a:ext cx="1359535" cy="595889"/>
      </dsp:txXfrm>
    </dsp:sp>
    <dsp:sp modelId="{74B97CD2-111E-4ABE-8E5D-17EB57F09BF1}">
      <dsp:nvSpPr>
        <dsp:cNvPr id="0" name=""/>
        <dsp:cNvSpPr/>
      </dsp:nvSpPr>
      <dsp:spPr>
        <a:xfrm>
          <a:off x="1359535" y="1895368"/>
          <a:ext cx="5438140" cy="5958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September 19 - 25: Manipulate point data with arbitrary demographic and tapestry data gathered from week 4.</a:t>
          </a:r>
        </a:p>
      </dsp:txBody>
      <dsp:txXfrm>
        <a:off x="1359535" y="1895368"/>
        <a:ext cx="5438140" cy="595889"/>
      </dsp:txXfrm>
    </dsp:sp>
    <dsp:sp modelId="{B2C87DF0-516B-4361-AD54-6DBF9A00A03A}">
      <dsp:nvSpPr>
        <dsp:cNvPr id="0" name=""/>
        <dsp:cNvSpPr/>
      </dsp:nvSpPr>
      <dsp:spPr>
        <a:xfrm>
          <a:off x="0" y="1895368"/>
          <a:ext cx="1359535" cy="595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5</a:t>
          </a:r>
        </a:p>
      </dsp:txBody>
      <dsp:txXfrm>
        <a:off x="0" y="1895368"/>
        <a:ext cx="1359535" cy="595889"/>
      </dsp:txXfrm>
    </dsp:sp>
    <dsp:sp modelId="{E5FD5E4C-38B0-4618-8AE2-ABBEDB021100}">
      <dsp:nvSpPr>
        <dsp:cNvPr id="0" name=""/>
        <dsp:cNvSpPr/>
      </dsp:nvSpPr>
      <dsp:spPr>
        <a:xfrm>
          <a:off x="1359535" y="2527011"/>
          <a:ext cx="5438140" cy="59588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September 26 – October 2: Develop building footprints with attribute data. Use LiDAR nDSM and city data to determine building height.</a:t>
          </a:r>
        </a:p>
      </dsp:txBody>
      <dsp:txXfrm>
        <a:off x="1359535" y="2527011"/>
        <a:ext cx="5438140" cy="595889"/>
      </dsp:txXfrm>
    </dsp:sp>
    <dsp:sp modelId="{0C5487B1-5F55-432C-BA27-E10EA21ECB2F}">
      <dsp:nvSpPr>
        <dsp:cNvPr id="0" name=""/>
        <dsp:cNvSpPr/>
      </dsp:nvSpPr>
      <dsp:spPr>
        <a:xfrm>
          <a:off x="0" y="2527011"/>
          <a:ext cx="1359535" cy="595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6</a:t>
          </a:r>
        </a:p>
      </dsp:txBody>
      <dsp:txXfrm>
        <a:off x="0" y="2527011"/>
        <a:ext cx="1359535" cy="595889"/>
      </dsp:txXfrm>
    </dsp:sp>
    <dsp:sp modelId="{DC986A5E-7266-4DB2-94E7-DB99288D863F}">
      <dsp:nvSpPr>
        <dsp:cNvPr id="0" name=""/>
        <dsp:cNvSpPr/>
      </dsp:nvSpPr>
      <dsp:spPr>
        <a:xfrm>
          <a:off x="1359535" y="3158653"/>
          <a:ext cx="5438140" cy="5958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October 3 - 9: Create 3-D model of study region.</a:t>
          </a:r>
        </a:p>
      </dsp:txBody>
      <dsp:txXfrm>
        <a:off x="1359535" y="3158653"/>
        <a:ext cx="5438140" cy="595889"/>
      </dsp:txXfrm>
    </dsp:sp>
    <dsp:sp modelId="{6204F4AC-C250-4162-B5F8-053B3249A54A}">
      <dsp:nvSpPr>
        <dsp:cNvPr id="0" name=""/>
        <dsp:cNvSpPr/>
      </dsp:nvSpPr>
      <dsp:spPr>
        <a:xfrm>
          <a:off x="0" y="3158653"/>
          <a:ext cx="1359535" cy="595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7</a:t>
          </a:r>
        </a:p>
      </dsp:txBody>
      <dsp:txXfrm>
        <a:off x="0" y="3158653"/>
        <a:ext cx="1359535" cy="595889"/>
      </dsp:txXfrm>
    </dsp:sp>
    <dsp:sp modelId="{D01B2EE0-0B8C-440A-A866-7C5AFDD62D7A}">
      <dsp:nvSpPr>
        <dsp:cNvPr id="0" name=""/>
        <dsp:cNvSpPr/>
      </dsp:nvSpPr>
      <dsp:spPr>
        <a:xfrm>
          <a:off x="1359535" y="3790296"/>
          <a:ext cx="5438140" cy="5958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Conduct Empirical Bayesian Kriging interpolation and voxel layers for all variables of interest. </a:t>
          </a:r>
        </a:p>
      </dsp:txBody>
      <dsp:txXfrm>
        <a:off x="1359535" y="3790296"/>
        <a:ext cx="5438140" cy="595889"/>
      </dsp:txXfrm>
    </dsp:sp>
    <dsp:sp modelId="{1F0B1358-E127-4CFC-A88E-5522F7E3784B}">
      <dsp:nvSpPr>
        <dsp:cNvPr id="0" name=""/>
        <dsp:cNvSpPr/>
      </dsp:nvSpPr>
      <dsp:spPr>
        <a:xfrm>
          <a:off x="0" y="3790296"/>
          <a:ext cx="1359535" cy="595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8</a:t>
          </a:r>
        </a:p>
      </dsp:txBody>
      <dsp:txXfrm>
        <a:off x="0" y="3790296"/>
        <a:ext cx="1359535" cy="595889"/>
      </dsp:txXfrm>
    </dsp:sp>
    <dsp:sp modelId="{28530C86-6285-4843-A3C7-6B312F4F64AC}">
      <dsp:nvSpPr>
        <dsp:cNvPr id="0" name=""/>
        <dsp:cNvSpPr/>
      </dsp:nvSpPr>
      <dsp:spPr>
        <a:xfrm>
          <a:off x="1359535" y="4421938"/>
          <a:ext cx="5438140" cy="5958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October 10 - 16: Develop 3-D trade area analysis displaying all variables of interest. </a:t>
          </a:r>
        </a:p>
      </dsp:txBody>
      <dsp:txXfrm>
        <a:off x="1359535" y="4421938"/>
        <a:ext cx="5438140" cy="595889"/>
      </dsp:txXfrm>
    </dsp:sp>
    <dsp:sp modelId="{9A516D42-134B-4DF3-A13A-F4F76E265388}">
      <dsp:nvSpPr>
        <dsp:cNvPr id="0" name=""/>
        <dsp:cNvSpPr/>
      </dsp:nvSpPr>
      <dsp:spPr>
        <a:xfrm>
          <a:off x="0" y="4421938"/>
          <a:ext cx="1359535" cy="595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9</a:t>
          </a:r>
        </a:p>
      </dsp:txBody>
      <dsp:txXfrm>
        <a:off x="0" y="4421938"/>
        <a:ext cx="1359535" cy="595889"/>
      </dsp:txXfrm>
    </dsp:sp>
    <dsp:sp modelId="{CC1988FD-2993-4BAD-89F2-8C3CD28942C6}">
      <dsp:nvSpPr>
        <dsp:cNvPr id="0" name=""/>
        <dsp:cNvSpPr/>
      </dsp:nvSpPr>
      <dsp:spPr>
        <a:xfrm>
          <a:off x="1359535" y="5053581"/>
          <a:ext cx="5438140" cy="5958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151356" rIns="105515" bIns="1513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October 17 - 30: Complete final research paper.</a:t>
          </a:r>
        </a:p>
      </dsp:txBody>
      <dsp:txXfrm>
        <a:off x="1359535" y="5053581"/>
        <a:ext cx="5438140" cy="595889"/>
      </dsp:txXfrm>
    </dsp:sp>
    <dsp:sp modelId="{EADB647B-F19A-49EB-9A8D-D8FD3D236E31}">
      <dsp:nvSpPr>
        <dsp:cNvPr id="0" name=""/>
        <dsp:cNvSpPr/>
      </dsp:nvSpPr>
      <dsp:spPr>
        <a:xfrm>
          <a:off x="0" y="5053581"/>
          <a:ext cx="1359535" cy="595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58861" rIns="71942" bIns="5886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Week 10 - 11</a:t>
          </a:r>
        </a:p>
      </dsp:txBody>
      <dsp:txXfrm>
        <a:off x="0" y="5053581"/>
        <a:ext cx="1359535" cy="59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7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6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502761-A57F-4FB3-8445-FF85EDA5B8E8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4D6AC4-E361-477D-8E74-CD16836C0E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pin.2013.6817923" TargetMode="External"/><Relationship Id="rId2" Type="http://schemas.openxmlformats.org/officeDocument/2006/relationships/hyperlink" Target="https://doi.org/10.1109/3pgcic.2013.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772/intechopen.86121" TargetMode="External"/><Relationship Id="rId5" Type="http://schemas.openxmlformats.org/officeDocument/2006/relationships/hyperlink" Target="https://doi.org/10.29173/ijic208" TargetMode="External"/><Relationship Id="rId4" Type="http://schemas.openxmlformats.org/officeDocument/2006/relationships/hyperlink" Target="https://doi.org/10.14267/veztud.2014.11.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pin.2017.8115902" TargetMode="External"/><Relationship Id="rId2" Type="http://schemas.openxmlformats.org/officeDocument/2006/relationships/hyperlink" Target="https://nextnav.com/location-ap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90/s150407857" TargetMode="External"/><Relationship Id="rId5" Type="http://schemas.openxmlformats.org/officeDocument/2006/relationships/hyperlink" Target="https://tampabayedc.com/news/game-changer-how-billionaire-jeff-vinik-is-helping-to-remake-tampa/" TargetMode="External"/><Relationship Id="rId4" Type="http://schemas.openxmlformats.org/officeDocument/2006/relationships/hyperlink" Target="https://doi.org/10.1145/2971648.297168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78689-592F-3458-115C-5D176857B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Matthew Reyes</a:t>
            </a:r>
          </a:p>
          <a:p>
            <a:r>
              <a:rPr lang="en-US" dirty="0"/>
              <a:t>Penn State MGIS</a:t>
            </a:r>
          </a:p>
          <a:p>
            <a:r>
              <a:rPr lang="en-US" dirty="0"/>
              <a:t>Advisor: Emily Rosenman</a:t>
            </a:r>
          </a:p>
          <a:p>
            <a:r>
              <a:rPr lang="en-US" dirty="0"/>
              <a:t>Geog 596A, Summer 2022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3D6FFA-4332-36F1-AAA0-69BD783FB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Analyzing Smartphone Z-Axis Location Data: A Case Study of Trade Area Analysis in Dense Urban Areas to Track Human Movement for Site Selection</a:t>
            </a:r>
          </a:p>
        </p:txBody>
      </p:sp>
    </p:spTree>
    <p:extLst>
      <p:ext uri="{BB962C8B-B14F-4D97-AF65-F5344CB8AC3E}">
        <p14:creationId xmlns:p14="http://schemas.microsoft.com/office/powerpoint/2010/main" val="1413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LiDAR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838E4-6948-AD3F-37E5-0EBDD01FA60D}"/>
              </a:ext>
            </a:extLst>
          </p:cNvPr>
          <p:cNvSpPr txBox="1"/>
          <p:nvPr/>
        </p:nvSpPr>
        <p:spPr>
          <a:xfrm>
            <a:off x="3310750" y="5681703"/>
            <a:ext cx="420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LiDAR images of study area. Top image are all points of the LAS dataset. Bottom image is an nDSM with an applied hillshade.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A4F48A2-BAC6-0C57-6A0F-79A69A49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73" y="286603"/>
            <a:ext cx="5417276" cy="344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8504" y="3429000"/>
            <a:ext cx="4133483" cy="271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01" y="1864394"/>
            <a:ext cx="5638499" cy="29973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LiDAR data is gathered from USGS and is used to determine building height data within the study area.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Building height data is used to develop a 3-D scene representing the study area to demonstrate consumer vertical travel paths.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City of Tampa was consulted to gather building specifications that were not gathered in LiDAR imagery.</a:t>
            </a:r>
          </a:p>
        </p:txBody>
      </p:sp>
    </p:spTree>
    <p:extLst>
      <p:ext uri="{BB962C8B-B14F-4D97-AF65-F5344CB8AC3E}">
        <p14:creationId xmlns:p14="http://schemas.microsoft.com/office/powerpoint/2010/main" val="419655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9628DDF-65BF-4C8D-9FE0-D02158378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16EFE6-AA29-4179-8372-BCE2CA97B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BDD6CA-80C0-4861-B6B6-E3B928D6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1E0793-1126-4F34-BE99-D06A1092D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9DE433-5306-48EF-B46B-8E6466C19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4749753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Scene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B1AB93-1E0B-39DB-5D9D-7A53AAC8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5520687"/>
            <a:ext cx="10058400" cy="1262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 dirty="0">
                <a:solidFill>
                  <a:srgbClr val="FFFFFF"/>
                </a:solidFill>
                <a:latin typeface="+mj-lt"/>
              </a:rPr>
              <a:t>A local scene is used to depict the travel path a consumer follows from or to a vertical location.</a:t>
            </a:r>
          </a:p>
          <a:p>
            <a:pPr marL="0" indent="0">
              <a:buNone/>
            </a:pPr>
            <a:r>
              <a:rPr lang="en-US" sz="1500" cap="all" spc="200" dirty="0">
                <a:solidFill>
                  <a:srgbClr val="FFFFFF"/>
                </a:solidFill>
                <a:latin typeface="+mj-lt"/>
              </a:rPr>
              <a:t>Common evening or daytime locations (represented by red points) can be used to analyze the vertical trade area demographics and spending habits.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145EA7-89B4-CD7B-595B-EBE78A50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r="17891"/>
          <a:stretch/>
        </p:blipFill>
        <p:spPr>
          <a:xfrm>
            <a:off x="8188036" y="640081"/>
            <a:ext cx="3545243" cy="393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F48A2-BAC6-0C57-6A0F-79A69A49D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7925" b="4"/>
          <a:stretch/>
        </p:blipFill>
        <p:spPr>
          <a:xfrm>
            <a:off x="340096" y="640081"/>
            <a:ext cx="3525332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r="10896" b="3"/>
          <a:stretch/>
        </p:blipFill>
        <p:spPr>
          <a:xfrm>
            <a:off x="4264066" y="650193"/>
            <a:ext cx="3525332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3EFD60D-D88D-4EF7-B4ED-BEF94A0B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07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Voxel Layers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A314743-0D8A-F5EA-15CE-CDBDC39B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-3" b="-3"/>
          <a:stretch/>
        </p:blipFill>
        <p:spPr>
          <a:xfrm>
            <a:off x="974880" y="581098"/>
            <a:ext cx="3338535" cy="2476136"/>
          </a:xfrm>
          <a:prstGeom prst="rect">
            <a:avLst/>
          </a:prstGeom>
        </p:spPr>
      </p:pic>
      <p:cxnSp>
        <p:nvCxnSpPr>
          <p:cNvPr id="48" name="Straight Connector 40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C10746-DBE2-CA78-F392-8F5ACEF26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" r="-3" b="-3"/>
          <a:stretch/>
        </p:blipFill>
        <p:spPr>
          <a:xfrm>
            <a:off x="975438" y="3218101"/>
            <a:ext cx="3337418" cy="247613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Represents multidimensional spatial and temporal data in a 3-D visualization.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Developed from Empirical Bayesian Kriging (EBK) 3-D interpolation tool.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EBK accounts for </a:t>
            </a:r>
            <a:r>
              <a:rPr lang="en-US" dirty="0" err="1"/>
              <a:t>semivariogram</a:t>
            </a:r>
            <a:r>
              <a:rPr lang="en-US" dirty="0"/>
              <a:t> uncertainty as well as data </a:t>
            </a:r>
            <a:r>
              <a:rPr lang="en-US" dirty="0" err="1"/>
              <a:t>nonstationarity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Symbology is adjusted to visualize categorical variable predictions in a 3D scene.</a:t>
            </a: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573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Project Timeline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25B2E375-FEC5-9F7A-4B43-CDF37DB74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7027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33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Possible Presentation Venue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December 9 - 10: International Conference on Urban Environmental Degradation and Urban Planning, Virtual Presentation.</a:t>
            </a:r>
            <a:endParaRPr lang="en-US" dirty="0"/>
          </a:p>
        </p:txBody>
      </p:sp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2964A93C-69F5-EF22-C316-EC394FB7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81" y="1971611"/>
            <a:ext cx="2355071" cy="23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Anticipated Results and Concerns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29609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Develop a pilot program for future 3-dimensional trade area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Create accurate consumer vertical consumer profile representations.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Ethical concerns regarding consumer privacy.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0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296099" cy="402336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Arora, D., Neville, S. W., &amp; Li, K. F. (2013). Mining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for Business Intelligence.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Eighth International Conference on P2P, 	Parallel, Grid, Cloud and Internet Computing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https://doi.org/10.1109/3pgcic.2013.67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Binghao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Li, Harvey, B., &amp; Gallagher, T. (2013). Using barometers to determine the height for indoor positioning.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Conference 	on Indoor Positioning and Indoor Navigation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https://doi.org/10.1109/ipin.2013.6817923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Bohl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(2014). The impact of airport shopping environments and dwell time on consumer spending.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Vezetéstudomány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Budapest 	Management Review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11–24.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https://doi.org/10.14267/veztud.2014.11.02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Hu, R., Pan, W., &amp; Bock, T. (2020). Towards Dynamic Vertical Urbanism.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Industrialized Construction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34–47. 	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https://doi.org/10.29173/ijic208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Viana, C., Abrantes, P., &amp; Rocha, J. (2019). Introductory Chapter: Geographic Information Systems and Science.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Geographic 	Information Systems and Science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https://doi.org/10.5772/intechopen.86121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9296099" cy="4138607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NextNav. (n.d.).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 Apps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Retrieved June 16, 2022, from </a:t>
            </a:r>
            <a:r>
              <a:rPr lang="en-US" sz="1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https://nextnav.com/location-apps/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Pipelidis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G., Rad, O. R. M.,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Iwaszczuk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Prehofer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&amp;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Hugentobler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U. (2017). A novel approach for dynamic vertical 	indoor mapping through crowd-sourced smartphone sensor data.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International Conference on Indoor Positioning and 	Indoor Navigation (IPIN)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https://doi.org/10.1109/ipin.2017.8115902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Tachikawa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Maekawa, T., &amp; Matsushita, Y. (2016). Predicting location semantics combining active and passive sensing with 	environment-independent classifier.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Proceedings of the 2016 ACM International Joint Conference on Pervasive and 	Ubiquitous Computing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https://doi.org/10.1145/2971648.2971684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 Bay Economic Development Council. (2019, April 10).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Changer: How Billionaire Jeff </a:t>
            </a:r>
            <a:r>
              <a:rPr lang="en-US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Vinik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Helping to Remake Tampa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1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https://tampabayedc.com/news/game-changer-how-billionaire-jeff-vinik-is-helping-to-remake-tampa/</a:t>
            </a:r>
            <a:endParaRPr lang="en-US" sz="15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Xia, H., Wang, X.,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Qiao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Y., Jian, J., &amp; Chang, Y. (2015). Using Multiple Barometers to Detect the Floor Location of Smart Phones with 	Built-in Barometric Sensors for Indoor Positioning.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Sensors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7857–7877. </a:t>
            </a:r>
            <a:r>
              <a:rPr lang="en-US" sz="1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https://doi.org/10.3390/s150407857</a:t>
            </a:r>
            <a:endParaRPr lang="en-US" sz="1500" dirty="0"/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0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E79C-9FC1-7BA4-959B-A832E2E8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120B-254B-335D-68F4-82E3492D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is trade area analysis and site selection?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Existing trade analysis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Novel approach to 3-dimensional trade area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7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C128C-1A77-6555-6407-43FEF84B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Trade Area Analysis and Site Selection?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3A679F6-F01B-AD4D-5318-5F36E5AA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1504015"/>
            <a:ext cx="6178795" cy="400076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3D61-C4D2-B350-F796-54F9ABE7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Commercial site selection success is determined by reviewing consumer travel paths, analysis of preferred demographics and psychographics, traffic density, and study of physical barriers.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Consumer travel paths assists in determining visit frequency and dwell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2-dimensional trade area analysis provide visualization of demographic and psychographic data within a pre-determined travel distance or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Site selection contains obstacles when consumers reside or work in dense urban areas with multi-story buildings.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Traditional trade area analysis does not accommodate for vertical urbanism, and often displays travel to a site as opposed to within.</a:t>
            </a:r>
          </a:p>
          <a:p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41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DE3FC3-BAC1-4105-9620-4FB64E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Common Existing Trade Area Analysis Approaches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735500" cy="3335519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Drive time (Image 1)</a:t>
            </a:r>
          </a:p>
          <a:p>
            <a:pPr lvl="1">
              <a:buClr>
                <a:schemeClr val="bg1"/>
              </a:buClr>
            </a:pPr>
            <a:r>
              <a:rPr lang="en-US" sz="1500" dirty="0">
                <a:solidFill>
                  <a:srgbClr val="FFFFFF"/>
                </a:solidFill>
              </a:rPr>
              <a:t>Driving distance or time to or from the location of interest.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Census Data (Image 2)</a:t>
            </a:r>
          </a:p>
          <a:p>
            <a:pPr lvl="1">
              <a:buClr>
                <a:schemeClr val="bg1"/>
              </a:buClr>
            </a:pPr>
            <a:r>
              <a:rPr lang="en-US" sz="1500" dirty="0">
                <a:solidFill>
                  <a:srgbClr val="FFFFFF"/>
                </a:solidFill>
              </a:rPr>
              <a:t>Data is aggregated within various census geography types including state, county, tract, and block.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Rings (Image 3)</a:t>
            </a:r>
          </a:p>
          <a:p>
            <a:pPr lvl="1">
              <a:buClr>
                <a:schemeClr val="bg1"/>
              </a:buClr>
            </a:pPr>
            <a:r>
              <a:rPr lang="en-US" sz="1500" dirty="0">
                <a:solidFill>
                  <a:srgbClr val="FFFFFF"/>
                </a:solidFill>
              </a:rPr>
              <a:t>Size dependent on pre-determined radius length.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F02B21-6D04-4A6A-B03E-CF7642D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E39010-823C-439A-B438-FEEDF549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095A640-B2FE-77A1-9404-DE216553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1" b="13648"/>
          <a:stretch/>
        </p:blipFill>
        <p:spPr>
          <a:xfrm>
            <a:off x="4889203" y="0"/>
            <a:ext cx="3610035" cy="335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3B59F-BC57-DF82-9CE2-0A2F181BF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 b="27463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0" b="3"/>
          <a:stretch/>
        </p:blipFill>
        <p:spPr>
          <a:xfrm>
            <a:off x="8571523" y="-5501"/>
            <a:ext cx="3606643" cy="3358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13139-55D6-DD40-25FE-1FBF4E9716AB}"/>
              </a:ext>
            </a:extLst>
          </p:cNvPr>
          <p:cNvSpPr txBox="1"/>
          <p:nvPr/>
        </p:nvSpPr>
        <p:spPr>
          <a:xfrm>
            <a:off x="4983846" y="2892162"/>
            <a:ext cx="10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E7FB4-E084-6F15-6394-391F4B3DD724}"/>
              </a:ext>
            </a:extLst>
          </p:cNvPr>
          <p:cNvSpPr txBox="1"/>
          <p:nvPr/>
        </p:nvSpPr>
        <p:spPr>
          <a:xfrm>
            <a:off x="8602446" y="2873579"/>
            <a:ext cx="10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04CDF4-6197-115E-810E-0DD16C4FEABA}"/>
              </a:ext>
            </a:extLst>
          </p:cNvPr>
          <p:cNvSpPr txBox="1"/>
          <p:nvPr/>
        </p:nvSpPr>
        <p:spPr>
          <a:xfrm>
            <a:off x="5851470" y="6361454"/>
            <a:ext cx="10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30953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Consumer Travel Path and Dwell Time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838E4-6948-AD3F-37E5-0EBDD01FA60D}"/>
              </a:ext>
            </a:extLst>
          </p:cNvPr>
          <p:cNvSpPr txBox="1"/>
          <p:nvPr/>
        </p:nvSpPr>
        <p:spPr>
          <a:xfrm>
            <a:off x="6955173" y="5821411"/>
            <a:ext cx="420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Travel path field study observation points and their respective dwell times.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F48A2-BAC6-0C57-6A0F-79A69A49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534" y="1386632"/>
            <a:ext cx="3602273" cy="344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099" y="2442112"/>
            <a:ext cx="2645117" cy="314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01" y="1864394"/>
            <a:ext cx="5638499" cy="299731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Anonymized cell phone GPS data is used to determine paths consumers take to visit a geofenced 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Credit card purchase data is also used but only provides consumer zip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Social media platform check-ins (Twitter, Facebook, Instagram, and Foursquare).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Wi-Fi access points located within buildings.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Dwell time provides insight to how long of a stay a consumer visits a site location as well as spending habits.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Consumer spending predictions are influenced by the length of dwell time </a:t>
            </a:r>
            <a:r>
              <a:rPr lang="en-US" sz="2000" dirty="0">
                <a:solidFill>
                  <a:schemeClr val="tx1"/>
                </a:solidFill>
                <a:effectLst/>
              </a:rPr>
              <a:t>(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Bohl</a:t>
            </a:r>
            <a:r>
              <a:rPr lang="en-US" sz="2000" dirty="0">
                <a:solidFill>
                  <a:schemeClr val="tx1"/>
                </a:solidFill>
                <a:effectLst/>
              </a:rPr>
              <a:t>, 2014)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3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Stationary Positions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5638499" cy="44020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evening and common daytime locations are used in determining generalized consumer place of residence or work site location.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5166" y="1791546"/>
            <a:ext cx="4376409" cy="4112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525F2-E295-D0B4-0AB4-0D13D2A49384}"/>
              </a:ext>
            </a:extLst>
          </p:cNvPr>
          <p:cNvSpPr txBox="1"/>
          <p:nvPr/>
        </p:nvSpPr>
        <p:spPr>
          <a:xfrm>
            <a:off x="7015166" y="5931663"/>
            <a:ext cx="4376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Stationary points within the study region.</a:t>
            </a:r>
          </a:p>
        </p:txBody>
      </p:sp>
    </p:spTree>
    <p:extLst>
      <p:ext uri="{BB962C8B-B14F-4D97-AF65-F5344CB8AC3E}">
        <p14:creationId xmlns:p14="http://schemas.microsoft.com/office/powerpoint/2010/main" val="315880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Novel Approach - Goals and Objectives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15" y="1845733"/>
            <a:ext cx="5785164" cy="44020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study trials to refine data gathering, interpolation methods, and parameters through use of cell phone z-axis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 “fog of war” for commercial development and site selection ambiguity in vertical urban locations.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 consumer vertical travel paths in dense urban regions by use of cell phone barometric pressure sensors.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Expand voxel layer use into commercial and urban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Demonstrate effectiveness of interpolating consumer attributes on a z-axis scale.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2738" y="2565919"/>
            <a:ext cx="5071584" cy="2714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838E4-6948-AD3F-37E5-0EBDD01FA60D}"/>
              </a:ext>
            </a:extLst>
          </p:cNvPr>
          <p:cNvSpPr txBox="1"/>
          <p:nvPr/>
        </p:nvSpPr>
        <p:spPr>
          <a:xfrm>
            <a:off x="6942739" y="5280287"/>
            <a:ext cx="50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Vertical urbanism complex. Reproduced here for educational purposes only. </a:t>
            </a:r>
            <a:r>
              <a:rPr lang="en-US" sz="1200" dirty="0">
                <a:effectLst/>
              </a:rPr>
              <a:t>(Hu et al., 2020).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34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96823-667E-B0FB-9086-333D7FDE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64193" y="640080"/>
            <a:ext cx="5215279" cy="55778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Novel Approach - Proposed Methodology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0A03BC-95AB-FD25-54DF-9CCFAD3C7151}"/>
              </a:ext>
            </a:extLst>
          </p:cNvPr>
          <p:cNvSpPr txBox="1"/>
          <p:nvPr/>
        </p:nvSpPr>
        <p:spPr>
          <a:xfrm>
            <a:off x="1164193" y="6217920"/>
            <a:ext cx="521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Methodology flow chart.</a:t>
            </a:r>
          </a:p>
        </p:txBody>
      </p:sp>
    </p:spTree>
    <p:extLst>
      <p:ext uri="{BB962C8B-B14F-4D97-AF65-F5344CB8AC3E}">
        <p14:creationId xmlns:p14="http://schemas.microsoft.com/office/powerpoint/2010/main" val="84497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10C4-D41A-BFB2-5AFB-B89B4D2C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4037046" cy="1450757"/>
          </a:xfrm>
        </p:spPr>
        <p:txBody>
          <a:bodyPr>
            <a:normAutofit/>
          </a:bodyPr>
          <a:lstStyle/>
          <a:p>
            <a:r>
              <a:rPr lang="en-US" dirty="0"/>
              <a:t>NextNav </a:t>
            </a:r>
            <a:br>
              <a:rPr lang="en-US" dirty="0"/>
            </a:br>
            <a:r>
              <a:rPr lang="en-US" dirty="0"/>
              <a:t>Point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F48A2-BAC6-0C57-6A0F-79A69A49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0725" y="2064669"/>
            <a:ext cx="4834889" cy="258666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1B2E-C4D2-5DCD-C50F-642220B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Height above terrain can be predicted by use of barometric pressure readings and USGS sea level survey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Inaccuracies occur when horizontal data does not accurately represent a consumer’s 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Corrected by use of barometric pressure reference stations </a:t>
            </a:r>
            <a:r>
              <a:rPr lang="it-IT" sz="1800" dirty="0">
                <a:effectLst/>
              </a:rPr>
              <a:t>(Binghao Li et al., 2013).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763D07D-6A75-8894-0C3F-4C851F86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8" y="1236987"/>
            <a:ext cx="2045588" cy="41271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D520B7-D3D4-A086-0EF6-4906B98B07CD}"/>
              </a:ext>
            </a:extLst>
          </p:cNvPr>
          <p:cNvSpPr txBox="1"/>
          <p:nvPr/>
        </p:nvSpPr>
        <p:spPr>
          <a:xfrm>
            <a:off x="210724" y="4717818"/>
            <a:ext cx="483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Height Above Terrain (HAT) miscalculation occurs with inaccurate latitude and longitude positioning; resulting in inaccurate elevation height. Image reproduced here for educational purposes only (NextNav, n.d.).</a:t>
            </a:r>
          </a:p>
        </p:txBody>
      </p:sp>
    </p:spTree>
    <p:extLst>
      <p:ext uri="{BB962C8B-B14F-4D97-AF65-F5344CB8AC3E}">
        <p14:creationId xmlns:p14="http://schemas.microsoft.com/office/powerpoint/2010/main" val="1733261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24930</TotalTime>
  <Words>1447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Analyzing Smartphone Z-Axis Location Data: A Case Study of Trade Area Analysis in Dense Urban Areas to Track Human Movement for Site Selection</vt:lpstr>
      <vt:lpstr>Overview</vt:lpstr>
      <vt:lpstr>What is Trade Area Analysis and Site Selection?</vt:lpstr>
      <vt:lpstr>Common Existing Trade Area Analysis Approaches</vt:lpstr>
      <vt:lpstr>Consumer Travel Path and Dwell Time Analysis</vt:lpstr>
      <vt:lpstr>Stationary Positions</vt:lpstr>
      <vt:lpstr>Novel Approach - Goals and Objectives</vt:lpstr>
      <vt:lpstr>Novel Approach - Proposed Methodology</vt:lpstr>
      <vt:lpstr>NextNav  Point Data</vt:lpstr>
      <vt:lpstr>LiDAR</vt:lpstr>
      <vt:lpstr>Local Scene</vt:lpstr>
      <vt:lpstr>Voxel Layers</vt:lpstr>
      <vt:lpstr>Project Timeline</vt:lpstr>
      <vt:lpstr>Possible Presentation Venue</vt:lpstr>
      <vt:lpstr>Anticipated Results and Concerns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Smartphone Z-Axis Location Data: A Case Study of Trade Area Analysis in Dense Urban Areas to Track Human Movement for Site Selection</dc:title>
  <dc:creator>Reyes, Matthew</dc:creator>
  <cp:lastModifiedBy>Reyes, Matthew</cp:lastModifiedBy>
  <cp:revision>53</cp:revision>
  <dcterms:created xsi:type="dcterms:W3CDTF">2022-06-01T13:59:04Z</dcterms:created>
  <dcterms:modified xsi:type="dcterms:W3CDTF">2022-07-14T20:16:14Z</dcterms:modified>
</cp:coreProperties>
</file>