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52" r:id="rId1"/>
  </p:sldMasterIdLst>
  <p:notesMasterIdLst>
    <p:notesMasterId r:id="rId25"/>
  </p:notesMasterIdLst>
  <p:sldIdLst>
    <p:sldId id="256" r:id="rId2"/>
    <p:sldId id="257" r:id="rId3"/>
    <p:sldId id="282" r:id="rId4"/>
    <p:sldId id="293" r:id="rId5"/>
    <p:sldId id="286" r:id="rId6"/>
    <p:sldId id="298" r:id="rId7"/>
    <p:sldId id="270" r:id="rId8"/>
    <p:sldId id="284" r:id="rId9"/>
    <p:sldId id="287" r:id="rId10"/>
    <p:sldId id="290" r:id="rId11"/>
    <p:sldId id="278" r:id="rId12"/>
    <p:sldId id="291" r:id="rId13"/>
    <p:sldId id="273" r:id="rId14"/>
    <p:sldId id="272" r:id="rId15"/>
    <p:sldId id="285" r:id="rId16"/>
    <p:sldId id="274" r:id="rId17"/>
    <p:sldId id="297" r:id="rId18"/>
    <p:sldId id="275" r:id="rId19"/>
    <p:sldId id="276" r:id="rId20"/>
    <p:sldId id="296" r:id="rId21"/>
    <p:sldId id="295" r:id="rId22"/>
    <p:sldId id="281" r:id="rId23"/>
    <p:sldId id="29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Richardson" initials="AR" lastIdx="1" clrIdx="0">
    <p:extLst>
      <p:ext uri="{19B8F6BF-5375-455C-9EA6-DF929625EA0E}">
        <p15:presenceInfo xmlns:p15="http://schemas.microsoft.com/office/powerpoint/2012/main" userId="becdc72f67dccd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98" d="100"/>
          <a:sy n="98" d="100"/>
        </p:scale>
        <p:origin x="72"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2B9E7-AB1F-49E6-AE26-11C9DC91FE08}"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E422F-2B82-4B3F-B662-BB5F4B24824A}" type="slidenum">
              <a:rPr lang="en-US" smtClean="0"/>
              <a:t>‹#›</a:t>
            </a:fld>
            <a:endParaRPr lang="en-US"/>
          </a:p>
        </p:txBody>
      </p:sp>
    </p:spTree>
    <p:extLst>
      <p:ext uri="{BB962C8B-B14F-4D97-AF65-F5344CB8AC3E}">
        <p14:creationId xmlns:p14="http://schemas.microsoft.com/office/powerpoint/2010/main" val="283861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4B57116-867F-47DF-8504-26CB3F76D14D}" type="datetime1">
              <a:rPr lang="en-US" smtClean="0"/>
              <a:t>5/4/2020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09259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DA6ABA-E4B3-4A56-AE58-7FEB8C5304E4}"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802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EDF11E-C19D-4D43-AB5F-6326A6B6D5CD}"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468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DBCF7-5159-4F82-A69E-EB3435777F1F}"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7569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AF72F-9973-41ED-B010-D81DA6FEEFB5}"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984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DC2F76-511F-4E79-889E-AE8FDAB23B9D}" type="datetime1">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4414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B45FF8-8642-4B88-8958-40D74D5CCF14}" type="datetime1">
              <a:rPr lang="en-US" smtClean="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86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34890B-99E3-4E33-9E6E-1405989C8039}" type="datetime1">
              <a:rPr lang="en-US" smtClean="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205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E20BE-649F-48D7-92AE-5C8F42E2EBBF}" type="datetime1">
              <a:rPr lang="en-US" smtClean="0"/>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6078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EB39E-871D-4AFB-8903-7EC3EDB22F41}" type="datetime1">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70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28B9F4-EE80-4336-BE81-865F863F24A8}" type="datetime1">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9758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5F99C9CD-1A0C-4E6B-9427-7294C5495204}" type="datetime1">
              <a:rPr lang="en-US" smtClean="0"/>
              <a:t>5/4/2020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172321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ensus2012.sourceforge.net/paper.html" TargetMode="External"/><Relationship Id="rId2" Type="http://schemas.openxmlformats.org/officeDocument/2006/relationships/hyperlink" Target="https://www.icann.org/resources/pages/governance/bylaws-e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177/0022343313518940" TargetMode="External"/><Relationship Id="rId2" Type="http://schemas.openxmlformats.org/officeDocument/2006/relationships/hyperlink" Target="http://www.washingtonpost.com/world/national-security/stuxnet-was-work-of-us-and-israeli-experts-officials-say/2012/06/01/gJQAlnEy6U_story.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4DF0-A30D-4734-A4EE-27260BF1E378}"/>
              </a:ext>
            </a:extLst>
          </p:cNvPr>
          <p:cNvSpPr>
            <a:spLocks noGrp="1"/>
          </p:cNvSpPr>
          <p:nvPr>
            <p:ph type="ctrTitle"/>
          </p:nvPr>
        </p:nvSpPr>
        <p:spPr>
          <a:xfrm>
            <a:off x="1261871" y="-227638"/>
            <a:ext cx="10039792" cy="4041648"/>
          </a:xfrm>
        </p:spPr>
        <p:txBody>
          <a:bodyPr>
            <a:normAutofit/>
          </a:bodyPr>
          <a:lstStyle/>
          <a:p>
            <a:r>
              <a:rPr lang="en-US" dirty="0"/>
              <a:t>GIS and Cyber Security Events</a:t>
            </a:r>
          </a:p>
        </p:txBody>
      </p:sp>
      <p:sp>
        <p:nvSpPr>
          <p:cNvPr id="3" name="Subtitle 2">
            <a:extLst>
              <a:ext uri="{FF2B5EF4-FFF2-40B4-BE49-F238E27FC236}">
                <a16:creationId xmlns:a16="http://schemas.microsoft.com/office/drawing/2014/main" id="{917B2ECD-5AE2-4286-9F6F-0E8009965C13}"/>
              </a:ext>
            </a:extLst>
          </p:cNvPr>
          <p:cNvSpPr>
            <a:spLocks noGrp="1"/>
          </p:cNvSpPr>
          <p:nvPr>
            <p:ph type="subTitle" idx="1"/>
          </p:nvPr>
        </p:nvSpPr>
        <p:spPr>
          <a:xfrm>
            <a:off x="1261872" y="3814010"/>
            <a:ext cx="9418320" cy="1691640"/>
          </a:xfrm>
        </p:spPr>
        <p:txBody>
          <a:bodyPr/>
          <a:lstStyle/>
          <a:p>
            <a:r>
              <a:rPr lang="en-US" dirty="0"/>
              <a:t>Using GIS and Geovisualization to Reveal Trends and Patterns in Cyber-Security Events Over the past 20 years</a:t>
            </a:r>
          </a:p>
        </p:txBody>
      </p:sp>
      <p:pic>
        <p:nvPicPr>
          <p:cNvPr id="4" name="Picture 3">
            <a:extLst>
              <a:ext uri="{FF2B5EF4-FFF2-40B4-BE49-F238E27FC236}">
                <a16:creationId xmlns:a16="http://schemas.microsoft.com/office/drawing/2014/main" id="{667A1F9B-2E85-4FA6-BE00-EF58B79C0FBF}"/>
              </a:ext>
            </a:extLst>
          </p:cNvPr>
          <p:cNvPicPr>
            <a:picLocks noChangeAspect="1"/>
          </p:cNvPicPr>
          <p:nvPr/>
        </p:nvPicPr>
        <p:blipFill rotWithShape="1">
          <a:blip r:embed="rId2"/>
          <a:srcRect l="14015" t="26312" r="17676" b="28932"/>
          <a:stretch/>
        </p:blipFill>
        <p:spPr>
          <a:xfrm>
            <a:off x="7618072" y="5158616"/>
            <a:ext cx="3226390" cy="1073476"/>
          </a:xfrm>
          <a:prstGeom prst="rect">
            <a:avLst/>
          </a:prstGeom>
        </p:spPr>
      </p:pic>
      <p:sp>
        <p:nvSpPr>
          <p:cNvPr id="5" name="TextBox 4">
            <a:extLst>
              <a:ext uri="{FF2B5EF4-FFF2-40B4-BE49-F238E27FC236}">
                <a16:creationId xmlns:a16="http://schemas.microsoft.com/office/drawing/2014/main" id="{531EE6B0-8ABB-4CA0-830A-7AB8FD7EB34E}"/>
              </a:ext>
            </a:extLst>
          </p:cNvPr>
          <p:cNvSpPr txBox="1"/>
          <p:nvPr/>
        </p:nvSpPr>
        <p:spPr>
          <a:xfrm>
            <a:off x="1261871" y="5372189"/>
            <a:ext cx="3842085" cy="646331"/>
          </a:xfrm>
          <a:prstGeom prst="rect">
            <a:avLst/>
          </a:prstGeom>
          <a:noFill/>
        </p:spPr>
        <p:txBody>
          <a:bodyPr wrap="square" rtlCol="0">
            <a:spAutoFit/>
          </a:bodyPr>
          <a:lstStyle/>
          <a:p>
            <a:r>
              <a:rPr lang="en-US" dirty="0"/>
              <a:t>Alexandra Richardson</a:t>
            </a:r>
          </a:p>
          <a:p>
            <a:r>
              <a:rPr lang="en-US" dirty="0"/>
              <a:t>Capstone Proposal</a:t>
            </a:r>
          </a:p>
        </p:txBody>
      </p:sp>
    </p:spTree>
    <p:extLst>
      <p:ext uri="{BB962C8B-B14F-4D97-AF65-F5344CB8AC3E}">
        <p14:creationId xmlns:p14="http://schemas.microsoft.com/office/powerpoint/2010/main" val="393428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0E0020-0196-4C82-A2F3-125644F40738}"/>
              </a:ext>
            </a:extLst>
          </p:cNvPr>
          <p:cNvSpPr txBox="1">
            <a:spLocks/>
          </p:cNvSpPr>
          <p:nvPr/>
        </p:nvSpPr>
        <p:spPr>
          <a:xfrm>
            <a:off x="1414272" y="518160"/>
            <a:ext cx="9692640" cy="114614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Methods of Attributing Geographic Data to Cyber Security Events</a:t>
            </a:r>
          </a:p>
        </p:txBody>
      </p:sp>
      <p:sp>
        <p:nvSpPr>
          <p:cNvPr id="2" name="Slide Number Placeholder 1">
            <a:extLst>
              <a:ext uri="{FF2B5EF4-FFF2-40B4-BE49-F238E27FC236}">
                <a16:creationId xmlns:a16="http://schemas.microsoft.com/office/drawing/2014/main" id="{E6D39FF6-3C69-4FDA-A8E9-9AF43C51738B}"/>
              </a:ext>
            </a:extLst>
          </p:cNvPr>
          <p:cNvSpPr>
            <a:spLocks noGrp="1"/>
          </p:cNvSpPr>
          <p:nvPr>
            <p:ph type="sldNum" sz="quarter" idx="12"/>
          </p:nvPr>
        </p:nvSpPr>
        <p:spPr/>
        <p:txBody>
          <a:bodyPr>
            <a:normAutofit lnSpcReduction="10000"/>
          </a:bodyPr>
          <a:lstStyle/>
          <a:p>
            <a:fld id="{4FAB73BC-B049-4115-A692-8D63A059BFB8}" type="slidenum">
              <a:rPr lang="en-US" smtClean="0"/>
              <a:t>10</a:t>
            </a:fld>
            <a:endParaRPr lang="en-US" dirty="0"/>
          </a:p>
        </p:txBody>
      </p:sp>
      <p:pic>
        <p:nvPicPr>
          <p:cNvPr id="5" name="Picture 4">
            <a:extLst>
              <a:ext uri="{FF2B5EF4-FFF2-40B4-BE49-F238E27FC236}">
                <a16:creationId xmlns:a16="http://schemas.microsoft.com/office/drawing/2014/main" id="{39E69F2C-36FD-44FA-8092-1A31CAC84283}"/>
              </a:ext>
            </a:extLst>
          </p:cNvPr>
          <p:cNvPicPr>
            <a:picLocks noChangeAspect="1"/>
          </p:cNvPicPr>
          <p:nvPr/>
        </p:nvPicPr>
        <p:blipFill>
          <a:blip r:embed="rId2"/>
          <a:stretch>
            <a:fillRect/>
          </a:stretch>
        </p:blipFill>
        <p:spPr>
          <a:xfrm>
            <a:off x="1" y="-1"/>
            <a:ext cx="11292840" cy="6477001"/>
          </a:xfrm>
          <a:prstGeom prst="rect">
            <a:avLst/>
          </a:prstGeom>
        </p:spPr>
      </p:pic>
      <p:sp>
        <p:nvSpPr>
          <p:cNvPr id="9" name="Text Placeholder 3">
            <a:extLst>
              <a:ext uri="{FF2B5EF4-FFF2-40B4-BE49-F238E27FC236}">
                <a16:creationId xmlns:a16="http://schemas.microsoft.com/office/drawing/2014/main" id="{20F910F4-9B68-46CB-A2B9-3A941F7110B4}"/>
              </a:ext>
            </a:extLst>
          </p:cNvPr>
          <p:cNvSpPr txBox="1">
            <a:spLocks/>
          </p:cNvSpPr>
          <p:nvPr/>
        </p:nvSpPr>
        <p:spPr>
          <a:xfrm>
            <a:off x="914400" y="6108589"/>
            <a:ext cx="8678989" cy="597011"/>
          </a:xfrm>
          <a:prstGeom prst="rect">
            <a:avLst/>
          </a:prstGeom>
          <a:solidFill>
            <a:schemeClr val="tx1"/>
          </a:solidFill>
        </p:spPr>
        <p:txBody>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dirty="0">
                <a:solidFill>
                  <a:schemeClr val="bg1"/>
                </a:solidFill>
              </a:rPr>
              <a:t>Fig 2. - 460 Million reachable IPv4 addresses observed, using ICMP Requests and Port Scans (Internet Census 2012)</a:t>
            </a:r>
          </a:p>
        </p:txBody>
      </p:sp>
      <p:pic>
        <p:nvPicPr>
          <p:cNvPr id="7" name="Picture 6">
            <a:extLst>
              <a:ext uri="{FF2B5EF4-FFF2-40B4-BE49-F238E27FC236}">
                <a16:creationId xmlns:a16="http://schemas.microsoft.com/office/drawing/2014/main" id="{74649DEF-BE1B-476C-AC55-F6843D34A8D6}"/>
              </a:ext>
            </a:extLst>
          </p:cNvPr>
          <p:cNvPicPr>
            <a:picLocks noChangeAspect="1"/>
          </p:cNvPicPr>
          <p:nvPr/>
        </p:nvPicPr>
        <p:blipFill>
          <a:blip r:embed="rId3">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181800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EE77-5D94-465A-9099-80FBDEBEA8D8}"/>
              </a:ext>
            </a:extLst>
          </p:cNvPr>
          <p:cNvSpPr>
            <a:spLocks noGrp="1"/>
          </p:cNvSpPr>
          <p:nvPr>
            <p:ph type="title"/>
          </p:nvPr>
        </p:nvSpPr>
        <p:spPr/>
        <p:txBody>
          <a:bodyPr/>
          <a:lstStyle/>
          <a:p>
            <a:r>
              <a:rPr lang="en-US" dirty="0"/>
              <a:t>Visualization of the Internet by the </a:t>
            </a:r>
            <a:r>
              <a:rPr lang="en-US" dirty="0" err="1"/>
              <a:t>Opte</a:t>
            </a:r>
            <a:r>
              <a:rPr lang="en-US" dirty="0"/>
              <a:t> Project</a:t>
            </a:r>
          </a:p>
        </p:txBody>
      </p:sp>
      <p:sp>
        <p:nvSpPr>
          <p:cNvPr id="4" name="Text Placeholder 3">
            <a:extLst>
              <a:ext uri="{FF2B5EF4-FFF2-40B4-BE49-F238E27FC236}">
                <a16:creationId xmlns:a16="http://schemas.microsoft.com/office/drawing/2014/main" id="{27D6AC47-F05D-459C-B1B2-D7E1BB016A15}"/>
              </a:ext>
            </a:extLst>
          </p:cNvPr>
          <p:cNvSpPr>
            <a:spLocks noGrp="1"/>
          </p:cNvSpPr>
          <p:nvPr>
            <p:ph type="body" sz="half" idx="2"/>
          </p:nvPr>
        </p:nvSpPr>
        <p:spPr>
          <a:xfrm>
            <a:off x="914400" y="6108589"/>
            <a:ext cx="8678989" cy="597011"/>
          </a:xfrm>
        </p:spPr>
        <p:txBody>
          <a:bodyPr/>
          <a:lstStyle/>
          <a:p>
            <a:r>
              <a:rPr lang="en-US" dirty="0"/>
              <a:t>Fig 3 - The OPTE project, the entirety of the internet was visualized using IP addresses and their routes, also known as the ‘Logical Network’ or ‘Logical Topology’ (ICANN 2014). </a:t>
            </a:r>
          </a:p>
        </p:txBody>
      </p:sp>
      <p:sp>
        <p:nvSpPr>
          <p:cNvPr id="3" name="Slide Number Placeholder 2">
            <a:extLst>
              <a:ext uri="{FF2B5EF4-FFF2-40B4-BE49-F238E27FC236}">
                <a16:creationId xmlns:a16="http://schemas.microsoft.com/office/drawing/2014/main" id="{2EC73DA7-5301-4972-9453-56C5FACE7B25}"/>
              </a:ext>
            </a:extLst>
          </p:cNvPr>
          <p:cNvSpPr>
            <a:spLocks noGrp="1"/>
          </p:cNvSpPr>
          <p:nvPr>
            <p:ph type="sldNum" sz="quarter" idx="12"/>
          </p:nvPr>
        </p:nvSpPr>
        <p:spPr/>
        <p:txBody>
          <a:bodyPr>
            <a:normAutofit lnSpcReduction="10000"/>
          </a:bodyPr>
          <a:lstStyle/>
          <a:p>
            <a:fld id="{4FAB73BC-B049-4115-A692-8D63A059BFB8}" type="slidenum">
              <a:rPr lang="en-US" smtClean="0"/>
              <a:t>11</a:t>
            </a:fld>
            <a:endParaRPr lang="en-US" dirty="0"/>
          </a:p>
        </p:txBody>
      </p:sp>
      <p:pic>
        <p:nvPicPr>
          <p:cNvPr id="16" name="Picture 15">
            <a:extLst>
              <a:ext uri="{FF2B5EF4-FFF2-40B4-BE49-F238E27FC236}">
                <a16:creationId xmlns:a16="http://schemas.microsoft.com/office/drawing/2014/main" id="{E9488FB9-3791-4A4F-98CF-C0774C06C5FC}"/>
              </a:ext>
            </a:extLst>
          </p:cNvPr>
          <p:cNvPicPr>
            <a:picLocks noChangeAspect="1"/>
          </p:cNvPicPr>
          <p:nvPr/>
        </p:nvPicPr>
        <p:blipFill>
          <a:blip r:embed="rId2"/>
          <a:stretch>
            <a:fillRect/>
          </a:stretch>
        </p:blipFill>
        <p:spPr>
          <a:xfrm>
            <a:off x="1452813" y="0"/>
            <a:ext cx="5181599" cy="5181599"/>
          </a:xfrm>
          <a:prstGeom prst="rect">
            <a:avLst/>
          </a:prstGeom>
        </p:spPr>
      </p:pic>
      <p:pic>
        <p:nvPicPr>
          <p:cNvPr id="18" name="Picture 17">
            <a:extLst>
              <a:ext uri="{FF2B5EF4-FFF2-40B4-BE49-F238E27FC236}">
                <a16:creationId xmlns:a16="http://schemas.microsoft.com/office/drawing/2014/main" id="{4032BD2A-0DF1-45CD-BD5F-E751C35053BD}"/>
              </a:ext>
            </a:extLst>
          </p:cNvPr>
          <p:cNvPicPr>
            <a:picLocks noChangeAspect="1"/>
          </p:cNvPicPr>
          <p:nvPr/>
        </p:nvPicPr>
        <p:blipFill>
          <a:blip r:embed="rId3"/>
          <a:stretch>
            <a:fillRect/>
          </a:stretch>
        </p:blipFill>
        <p:spPr>
          <a:xfrm>
            <a:off x="7696199" y="1876210"/>
            <a:ext cx="2625725" cy="2632289"/>
          </a:xfrm>
          <a:prstGeom prst="rect">
            <a:avLst/>
          </a:prstGeom>
          <a:ln>
            <a:solidFill>
              <a:schemeClr val="bg1"/>
            </a:solidFill>
          </a:ln>
        </p:spPr>
      </p:pic>
      <p:cxnSp>
        <p:nvCxnSpPr>
          <p:cNvPr id="21" name="Straight Connector 20">
            <a:extLst>
              <a:ext uri="{FF2B5EF4-FFF2-40B4-BE49-F238E27FC236}">
                <a16:creationId xmlns:a16="http://schemas.microsoft.com/office/drawing/2014/main" id="{24F54768-BBE8-4596-9733-CA49A2303774}"/>
              </a:ext>
            </a:extLst>
          </p:cNvPr>
          <p:cNvCxnSpPr/>
          <p:nvPr/>
        </p:nvCxnSpPr>
        <p:spPr>
          <a:xfrm>
            <a:off x="6029325" y="1152525"/>
            <a:ext cx="4292599" cy="723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06026B-D005-45C8-BA1E-D9C3BA58FAA9}"/>
              </a:ext>
            </a:extLst>
          </p:cNvPr>
          <p:cNvCxnSpPr>
            <a:cxnSpLocks/>
          </p:cNvCxnSpPr>
          <p:nvPr/>
        </p:nvCxnSpPr>
        <p:spPr>
          <a:xfrm>
            <a:off x="5905500" y="1276350"/>
            <a:ext cx="1790699" cy="3232149"/>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F959D89-1F63-418E-B88C-DED02366067B}"/>
              </a:ext>
            </a:extLst>
          </p:cNvPr>
          <p:cNvSpPr/>
          <p:nvPr/>
        </p:nvSpPr>
        <p:spPr>
          <a:xfrm>
            <a:off x="5905500" y="1152525"/>
            <a:ext cx="123825" cy="1238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034E525-6F8A-45B0-84E6-567E3A964D7A}"/>
              </a:ext>
            </a:extLst>
          </p:cNvPr>
          <p:cNvPicPr>
            <a:picLocks noChangeAspect="1"/>
          </p:cNvPicPr>
          <p:nvPr/>
        </p:nvPicPr>
        <p:blipFill>
          <a:blip r:embed="rId4">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208031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0E0020-0196-4C82-A2F3-125644F40738}"/>
              </a:ext>
            </a:extLst>
          </p:cNvPr>
          <p:cNvSpPr txBox="1">
            <a:spLocks/>
          </p:cNvSpPr>
          <p:nvPr/>
        </p:nvSpPr>
        <p:spPr>
          <a:xfrm>
            <a:off x="1414272" y="518160"/>
            <a:ext cx="9692640" cy="114614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Methods of Attributing Geographic Data to Cyber Security Events</a:t>
            </a:r>
          </a:p>
        </p:txBody>
      </p:sp>
      <p:sp>
        <p:nvSpPr>
          <p:cNvPr id="9" name="Content Placeholder 7">
            <a:extLst>
              <a:ext uri="{FF2B5EF4-FFF2-40B4-BE49-F238E27FC236}">
                <a16:creationId xmlns:a16="http://schemas.microsoft.com/office/drawing/2014/main" id="{49D3C464-6FA1-4AA4-8ECB-501ABCB0E4FE}"/>
              </a:ext>
            </a:extLst>
          </p:cNvPr>
          <p:cNvSpPr txBox="1">
            <a:spLocks/>
          </p:cNvSpPr>
          <p:nvPr/>
        </p:nvSpPr>
        <p:spPr>
          <a:xfrm>
            <a:off x="1040828" y="1988503"/>
            <a:ext cx="3421643"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endParaRPr lang="en-US" b="1" u="sng" dirty="0"/>
          </a:p>
          <a:p>
            <a:r>
              <a:rPr lang="en-US" sz="2400" dirty="0"/>
              <a:t>Geolocation of IP addresses</a:t>
            </a:r>
          </a:p>
          <a:p>
            <a:endParaRPr lang="en-US" sz="2400" dirty="0"/>
          </a:p>
          <a:p>
            <a:r>
              <a:rPr lang="en-US" sz="2400" dirty="0"/>
              <a:t>Country and Region Shapefiles</a:t>
            </a:r>
            <a:endParaRPr lang="en-US" sz="2400" b="1" dirty="0"/>
          </a:p>
          <a:p>
            <a:endParaRPr lang="en-US" b="1" u="sng" dirty="0"/>
          </a:p>
          <a:p>
            <a:endParaRPr lang="en-US" b="1" u="sng" dirty="0"/>
          </a:p>
        </p:txBody>
      </p:sp>
      <p:sp>
        <p:nvSpPr>
          <p:cNvPr id="2" name="Slide Number Placeholder 1">
            <a:extLst>
              <a:ext uri="{FF2B5EF4-FFF2-40B4-BE49-F238E27FC236}">
                <a16:creationId xmlns:a16="http://schemas.microsoft.com/office/drawing/2014/main" id="{E6D39FF6-3C69-4FDA-A8E9-9AF43C51738B}"/>
              </a:ext>
            </a:extLst>
          </p:cNvPr>
          <p:cNvSpPr>
            <a:spLocks noGrp="1"/>
          </p:cNvSpPr>
          <p:nvPr>
            <p:ph type="sldNum" sz="quarter" idx="12"/>
          </p:nvPr>
        </p:nvSpPr>
        <p:spPr/>
        <p:txBody>
          <a:bodyPr>
            <a:normAutofit lnSpcReduction="10000"/>
          </a:bodyPr>
          <a:lstStyle/>
          <a:p>
            <a:fld id="{4FAB73BC-B049-4115-A692-8D63A059BFB8}" type="slidenum">
              <a:rPr lang="en-US" smtClean="0"/>
              <a:t>12</a:t>
            </a:fld>
            <a:endParaRPr lang="en-US" dirty="0"/>
          </a:p>
        </p:txBody>
      </p:sp>
      <p:pic>
        <p:nvPicPr>
          <p:cNvPr id="12" name="Picture 11">
            <a:extLst>
              <a:ext uri="{FF2B5EF4-FFF2-40B4-BE49-F238E27FC236}">
                <a16:creationId xmlns:a16="http://schemas.microsoft.com/office/drawing/2014/main" id="{2160E083-F2EC-4E9B-A94B-A94BE6299157}"/>
              </a:ext>
            </a:extLst>
          </p:cNvPr>
          <p:cNvPicPr>
            <a:picLocks noChangeAspect="1"/>
          </p:cNvPicPr>
          <p:nvPr/>
        </p:nvPicPr>
        <p:blipFill>
          <a:blip r:embed="rId2">
            <a:alphaModFix amt="35000"/>
          </a:blip>
          <a:stretch>
            <a:fillRect/>
          </a:stretch>
        </p:blipFill>
        <p:spPr>
          <a:xfrm>
            <a:off x="9739624" y="5619778"/>
            <a:ext cx="1457070" cy="1146147"/>
          </a:xfrm>
          <a:prstGeom prst="rect">
            <a:avLst/>
          </a:prstGeom>
        </p:spPr>
      </p:pic>
      <p:pic>
        <p:nvPicPr>
          <p:cNvPr id="4" name="Picture 3">
            <a:extLst>
              <a:ext uri="{FF2B5EF4-FFF2-40B4-BE49-F238E27FC236}">
                <a16:creationId xmlns:a16="http://schemas.microsoft.com/office/drawing/2014/main" id="{E44C7E34-1470-45BE-BF35-8D7132EDFF78}"/>
              </a:ext>
            </a:extLst>
          </p:cNvPr>
          <p:cNvPicPr>
            <a:picLocks noChangeAspect="1"/>
          </p:cNvPicPr>
          <p:nvPr/>
        </p:nvPicPr>
        <p:blipFill>
          <a:blip r:embed="rId3"/>
          <a:stretch>
            <a:fillRect/>
          </a:stretch>
        </p:blipFill>
        <p:spPr>
          <a:xfrm>
            <a:off x="4793866" y="1664307"/>
            <a:ext cx="5162208" cy="4682691"/>
          </a:xfrm>
          <a:prstGeom prst="rect">
            <a:avLst/>
          </a:prstGeom>
        </p:spPr>
      </p:pic>
      <p:sp>
        <p:nvSpPr>
          <p:cNvPr id="11" name="TextBox 10">
            <a:extLst>
              <a:ext uri="{FF2B5EF4-FFF2-40B4-BE49-F238E27FC236}">
                <a16:creationId xmlns:a16="http://schemas.microsoft.com/office/drawing/2014/main" id="{CEAE96FA-E911-49D5-9F58-75A73A253C0D}"/>
              </a:ext>
            </a:extLst>
          </p:cNvPr>
          <p:cNvSpPr txBox="1"/>
          <p:nvPr/>
        </p:nvSpPr>
        <p:spPr>
          <a:xfrm>
            <a:off x="4675113" y="6346998"/>
            <a:ext cx="5894558" cy="461665"/>
          </a:xfrm>
          <a:prstGeom prst="rect">
            <a:avLst/>
          </a:prstGeom>
          <a:noFill/>
        </p:spPr>
        <p:txBody>
          <a:bodyPr wrap="square" rtlCol="0">
            <a:spAutoFit/>
          </a:bodyPr>
          <a:lstStyle/>
          <a:p>
            <a:r>
              <a:rPr lang="en-US" sz="1200" dirty="0"/>
              <a:t>Fig. 4 - (The United States Army, "Cyberspace Operations Concept Capability Plan 2016-2028")</a:t>
            </a:r>
          </a:p>
        </p:txBody>
      </p:sp>
    </p:spTree>
    <p:extLst>
      <p:ext uri="{BB962C8B-B14F-4D97-AF65-F5344CB8AC3E}">
        <p14:creationId xmlns:p14="http://schemas.microsoft.com/office/powerpoint/2010/main" val="8562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p:txBody>
          <a:bodyPr/>
          <a:lstStyle/>
          <a:p>
            <a:r>
              <a:rPr lang="en-US" dirty="0"/>
              <a:t>Goal and Objectives</a:t>
            </a:r>
          </a:p>
        </p:txBody>
      </p:sp>
      <p:sp>
        <p:nvSpPr>
          <p:cNvPr id="6" name="Content Placeholder 5">
            <a:extLst>
              <a:ext uri="{FF2B5EF4-FFF2-40B4-BE49-F238E27FC236}">
                <a16:creationId xmlns:a16="http://schemas.microsoft.com/office/drawing/2014/main" id="{A231A1D7-8987-464D-B4FF-D03A779B272D}"/>
              </a:ext>
            </a:extLst>
          </p:cNvPr>
          <p:cNvSpPr>
            <a:spLocks noGrp="1"/>
          </p:cNvSpPr>
          <p:nvPr>
            <p:ph idx="1"/>
          </p:nvPr>
        </p:nvSpPr>
        <p:spPr/>
        <p:txBody>
          <a:bodyPr>
            <a:normAutofit/>
          </a:bodyPr>
          <a:lstStyle/>
          <a:p>
            <a:endParaRPr lang="en-US" u="sng" dirty="0"/>
          </a:p>
          <a:p>
            <a:r>
              <a:rPr lang="en-US" sz="2400" u="sng" dirty="0"/>
              <a:t>Goal</a:t>
            </a:r>
            <a:r>
              <a:rPr lang="en-US" sz="2400" dirty="0"/>
              <a:t> – Use GIS to identify trends and patterns in cyber security events over the past 20 years.</a:t>
            </a:r>
          </a:p>
          <a:p>
            <a:endParaRPr lang="en-US" dirty="0"/>
          </a:p>
          <a:p>
            <a:r>
              <a:rPr lang="en-US" u="sng" dirty="0"/>
              <a:t>Objectives</a:t>
            </a:r>
          </a:p>
          <a:p>
            <a:pPr marL="617220" lvl="1" indent="-342900">
              <a:buFont typeface="+mj-lt"/>
              <a:buAutoNum type="arabicPeriod"/>
            </a:pPr>
            <a:r>
              <a:rPr lang="en-US" sz="1800" dirty="0"/>
              <a:t>Develop a geodatabase structured to classify and organize cyber attack data. Populate this geodatabase with collected data.</a:t>
            </a:r>
          </a:p>
          <a:p>
            <a:pPr marL="617220" lvl="1" indent="-342900">
              <a:buFont typeface="+mj-lt"/>
              <a:buAutoNum type="arabicPeriod"/>
            </a:pPr>
            <a:r>
              <a:rPr lang="en-US" sz="1800" dirty="0"/>
              <a:t>Use the geodatabase and ArcGIS Desktop capabilities to perform analysis on the collected data. </a:t>
            </a:r>
          </a:p>
          <a:p>
            <a:pPr marL="617220" lvl="1" indent="-342900">
              <a:buFont typeface="+mj-lt"/>
              <a:buAutoNum type="arabicPeriod"/>
            </a:pPr>
            <a:r>
              <a:rPr lang="en-US" sz="1800" dirty="0"/>
              <a:t>Port most impactful findings into </a:t>
            </a:r>
            <a:r>
              <a:rPr lang="en-US" sz="1800" dirty="0" err="1"/>
              <a:t>webmaps</a:t>
            </a:r>
            <a:r>
              <a:rPr lang="en-US" sz="1800" dirty="0"/>
              <a:t> for dissemination of data via a Geovisualization format.</a:t>
            </a:r>
          </a:p>
          <a:p>
            <a:endParaRPr lang="en-US" dirty="0"/>
          </a:p>
        </p:txBody>
      </p:sp>
      <p:sp>
        <p:nvSpPr>
          <p:cNvPr id="4" name="Slide Number Placeholder 3">
            <a:extLst>
              <a:ext uri="{FF2B5EF4-FFF2-40B4-BE49-F238E27FC236}">
                <a16:creationId xmlns:a16="http://schemas.microsoft.com/office/drawing/2014/main" id="{A843123A-5E21-4000-9E56-A2A4EAA8842D}"/>
              </a:ext>
            </a:extLst>
          </p:cNvPr>
          <p:cNvSpPr>
            <a:spLocks noGrp="1"/>
          </p:cNvSpPr>
          <p:nvPr>
            <p:ph type="sldNum" sz="quarter" idx="12"/>
          </p:nvPr>
        </p:nvSpPr>
        <p:spPr/>
        <p:txBody>
          <a:bodyPr>
            <a:normAutofit lnSpcReduction="10000"/>
          </a:bodyPr>
          <a:lstStyle/>
          <a:p>
            <a:fld id="{4FAB73BC-B049-4115-A692-8D63A059BFB8}" type="slidenum">
              <a:rPr lang="en-US" smtClean="0"/>
              <a:t>13</a:t>
            </a:fld>
            <a:endParaRPr lang="en-US" dirty="0"/>
          </a:p>
        </p:txBody>
      </p:sp>
      <p:pic>
        <p:nvPicPr>
          <p:cNvPr id="8" name="Picture 7">
            <a:extLst>
              <a:ext uri="{FF2B5EF4-FFF2-40B4-BE49-F238E27FC236}">
                <a16:creationId xmlns:a16="http://schemas.microsoft.com/office/drawing/2014/main" id="{623DC41D-F9D8-498F-BB4F-C2465E9BCA5E}"/>
              </a:ext>
            </a:extLst>
          </p:cNvPr>
          <p:cNvPicPr>
            <a:picLocks noChangeAspect="1"/>
          </p:cNvPicPr>
          <p:nvPr/>
        </p:nvPicPr>
        <p:blipFill>
          <a:blip r:embed="rId2">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291673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a:xfrm>
            <a:off x="1261871" y="365760"/>
            <a:ext cx="10128023" cy="1325562"/>
          </a:xfrm>
        </p:spPr>
        <p:txBody>
          <a:bodyPr/>
          <a:lstStyle/>
          <a:p>
            <a:r>
              <a:rPr lang="en-US" dirty="0"/>
              <a:t>Obj 1. Methodology - Geodatabase</a:t>
            </a:r>
          </a:p>
        </p:txBody>
      </p:sp>
      <p:sp>
        <p:nvSpPr>
          <p:cNvPr id="6" name="Content Placeholder 5">
            <a:extLst>
              <a:ext uri="{FF2B5EF4-FFF2-40B4-BE49-F238E27FC236}">
                <a16:creationId xmlns:a16="http://schemas.microsoft.com/office/drawing/2014/main" id="{A231A1D7-8987-464D-B4FF-D03A779B272D}"/>
              </a:ext>
            </a:extLst>
          </p:cNvPr>
          <p:cNvSpPr>
            <a:spLocks noGrp="1"/>
          </p:cNvSpPr>
          <p:nvPr>
            <p:ph idx="1"/>
          </p:nvPr>
        </p:nvSpPr>
        <p:spPr>
          <a:xfrm>
            <a:off x="1261871" y="1828799"/>
            <a:ext cx="5281433" cy="4728519"/>
          </a:xfrm>
        </p:spPr>
        <p:txBody>
          <a:bodyPr>
            <a:normAutofit lnSpcReduction="10000"/>
          </a:bodyPr>
          <a:lstStyle/>
          <a:p>
            <a:endParaRPr lang="en-US" dirty="0"/>
          </a:p>
          <a:p>
            <a:r>
              <a:rPr lang="en-US" sz="2000" dirty="0"/>
              <a:t>File Geodatabase using ArcGIS 10.6.1</a:t>
            </a:r>
          </a:p>
          <a:p>
            <a:endParaRPr lang="en-US" sz="2000" dirty="0"/>
          </a:p>
          <a:p>
            <a:r>
              <a:rPr lang="en-US" sz="2000" dirty="0"/>
              <a:t>Use ICANNS glossary and Acronyms of terms.</a:t>
            </a:r>
          </a:p>
          <a:p>
            <a:endParaRPr lang="en-US" sz="2000" dirty="0"/>
          </a:p>
          <a:p>
            <a:r>
              <a:rPr lang="en-US" sz="2000" dirty="0"/>
              <a:t>Use domains and picklists during the collection process to ensure consistent metadata.</a:t>
            </a:r>
          </a:p>
          <a:p>
            <a:endParaRPr lang="en-US" sz="2000" dirty="0"/>
          </a:p>
          <a:p>
            <a:r>
              <a:rPr lang="en-US" sz="2000" dirty="0"/>
              <a:t>Collect data using standards and framework created.</a:t>
            </a:r>
          </a:p>
          <a:p>
            <a:pPr marL="0" indent="0">
              <a:buNone/>
            </a:pPr>
            <a:endParaRPr lang="en-US" dirty="0"/>
          </a:p>
        </p:txBody>
      </p:sp>
      <p:sp>
        <p:nvSpPr>
          <p:cNvPr id="4" name="Slide Number Placeholder 3">
            <a:extLst>
              <a:ext uri="{FF2B5EF4-FFF2-40B4-BE49-F238E27FC236}">
                <a16:creationId xmlns:a16="http://schemas.microsoft.com/office/drawing/2014/main" id="{C75C7675-68CB-4290-AD67-003706972FAA}"/>
              </a:ext>
            </a:extLst>
          </p:cNvPr>
          <p:cNvSpPr>
            <a:spLocks noGrp="1"/>
          </p:cNvSpPr>
          <p:nvPr>
            <p:ph type="sldNum" sz="quarter" idx="12"/>
          </p:nvPr>
        </p:nvSpPr>
        <p:spPr/>
        <p:txBody>
          <a:bodyPr>
            <a:normAutofit lnSpcReduction="10000"/>
          </a:bodyPr>
          <a:lstStyle/>
          <a:p>
            <a:fld id="{4FAB73BC-B049-4115-A692-8D63A059BFB8}" type="slidenum">
              <a:rPr lang="en-US" smtClean="0"/>
              <a:t>14</a:t>
            </a:fld>
            <a:endParaRPr lang="en-US" dirty="0"/>
          </a:p>
        </p:txBody>
      </p:sp>
      <p:grpSp>
        <p:nvGrpSpPr>
          <p:cNvPr id="12" name="Group 11">
            <a:extLst>
              <a:ext uri="{FF2B5EF4-FFF2-40B4-BE49-F238E27FC236}">
                <a16:creationId xmlns:a16="http://schemas.microsoft.com/office/drawing/2014/main" id="{3DADE434-25ED-4739-9357-7ADF6CCB7FA1}"/>
              </a:ext>
            </a:extLst>
          </p:cNvPr>
          <p:cNvGrpSpPr/>
          <p:nvPr/>
        </p:nvGrpSpPr>
        <p:grpSpPr>
          <a:xfrm>
            <a:off x="7101444" y="2651414"/>
            <a:ext cx="3065691" cy="2765781"/>
            <a:chOff x="6781034" y="1828800"/>
            <a:chExt cx="1962338" cy="1962338"/>
          </a:xfrm>
        </p:grpSpPr>
        <p:pic>
          <p:nvPicPr>
            <p:cNvPr id="8" name="Graphic 7" descr="Database">
              <a:extLst>
                <a:ext uri="{FF2B5EF4-FFF2-40B4-BE49-F238E27FC236}">
                  <a16:creationId xmlns:a16="http://schemas.microsoft.com/office/drawing/2014/main" id="{5B9F67F1-B64E-45AA-8F00-E8A12503D6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1034" y="1828800"/>
              <a:ext cx="1962338" cy="1962338"/>
            </a:xfrm>
            <a:prstGeom prst="rect">
              <a:avLst/>
            </a:prstGeom>
          </p:spPr>
        </p:pic>
        <p:sp>
          <p:nvSpPr>
            <p:cNvPr id="9" name="TextBox 8">
              <a:extLst>
                <a:ext uri="{FF2B5EF4-FFF2-40B4-BE49-F238E27FC236}">
                  <a16:creationId xmlns:a16="http://schemas.microsoft.com/office/drawing/2014/main" id="{219BDD5C-659B-428D-922C-4F4EF706C04A}"/>
                </a:ext>
              </a:extLst>
            </p:cNvPr>
            <p:cNvSpPr txBox="1"/>
            <p:nvPr/>
          </p:nvSpPr>
          <p:spPr>
            <a:xfrm>
              <a:off x="7580102" y="2440637"/>
              <a:ext cx="364202" cy="369332"/>
            </a:xfrm>
            <a:prstGeom prst="rect">
              <a:avLst/>
            </a:prstGeom>
            <a:noFill/>
          </p:spPr>
          <p:txBody>
            <a:bodyPr wrap="none" rtlCol="0">
              <a:spAutoFit/>
            </a:bodyPr>
            <a:lstStyle/>
            <a:p>
              <a:r>
                <a:rPr lang="en-US" dirty="0"/>
                <a:t>G</a:t>
              </a:r>
            </a:p>
          </p:txBody>
        </p:sp>
        <p:sp>
          <p:nvSpPr>
            <p:cNvPr id="10" name="TextBox 9">
              <a:extLst>
                <a:ext uri="{FF2B5EF4-FFF2-40B4-BE49-F238E27FC236}">
                  <a16:creationId xmlns:a16="http://schemas.microsoft.com/office/drawing/2014/main" id="{C43861DA-4E1C-48CB-9E75-5C635CDCFADE}"/>
                </a:ext>
              </a:extLst>
            </p:cNvPr>
            <p:cNvSpPr txBox="1"/>
            <p:nvPr/>
          </p:nvSpPr>
          <p:spPr>
            <a:xfrm>
              <a:off x="7586514" y="2785922"/>
              <a:ext cx="364202" cy="369332"/>
            </a:xfrm>
            <a:prstGeom prst="rect">
              <a:avLst/>
            </a:prstGeom>
            <a:noFill/>
          </p:spPr>
          <p:txBody>
            <a:bodyPr wrap="none" rtlCol="0">
              <a:spAutoFit/>
            </a:bodyPr>
            <a:lstStyle/>
            <a:p>
              <a:r>
                <a:rPr lang="en-US" dirty="0"/>
                <a:t>D</a:t>
              </a:r>
            </a:p>
          </p:txBody>
        </p:sp>
        <p:sp>
          <p:nvSpPr>
            <p:cNvPr id="11" name="TextBox 10">
              <a:extLst>
                <a:ext uri="{FF2B5EF4-FFF2-40B4-BE49-F238E27FC236}">
                  <a16:creationId xmlns:a16="http://schemas.microsoft.com/office/drawing/2014/main" id="{4E5D177C-8B0A-4CA1-AC57-2726A31B00EB}"/>
                </a:ext>
              </a:extLst>
            </p:cNvPr>
            <p:cNvSpPr txBox="1"/>
            <p:nvPr/>
          </p:nvSpPr>
          <p:spPr>
            <a:xfrm>
              <a:off x="7592926" y="3196197"/>
              <a:ext cx="351378" cy="369332"/>
            </a:xfrm>
            <a:prstGeom prst="rect">
              <a:avLst/>
            </a:prstGeom>
            <a:noFill/>
          </p:spPr>
          <p:txBody>
            <a:bodyPr wrap="none" rtlCol="0">
              <a:spAutoFit/>
            </a:bodyPr>
            <a:lstStyle/>
            <a:p>
              <a:r>
                <a:rPr lang="en-US" dirty="0"/>
                <a:t>B</a:t>
              </a:r>
            </a:p>
          </p:txBody>
        </p:sp>
      </p:grpSp>
      <p:pic>
        <p:nvPicPr>
          <p:cNvPr id="13" name="Picture 12">
            <a:extLst>
              <a:ext uri="{FF2B5EF4-FFF2-40B4-BE49-F238E27FC236}">
                <a16:creationId xmlns:a16="http://schemas.microsoft.com/office/drawing/2014/main" id="{4B92C33E-46A8-4DC6-AB08-94EB30CCA136}"/>
              </a:ext>
            </a:extLst>
          </p:cNvPr>
          <p:cNvPicPr>
            <a:picLocks noChangeAspect="1"/>
          </p:cNvPicPr>
          <p:nvPr/>
        </p:nvPicPr>
        <p:blipFill>
          <a:blip r:embed="rId4">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114455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E50544-9A3B-4C3B-8B2B-72961B05AAD9}"/>
              </a:ext>
            </a:extLst>
          </p:cNvPr>
          <p:cNvSpPr>
            <a:spLocks noGrp="1"/>
          </p:cNvSpPr>
          <p:nvPr>
            <p:ph type="sldNum" sz="quarter" idx="12"/>
          </p:nvPr>
        </p:nvSpPr>
        <p:spPr/>
        <p:txBody>
          <a:bodyPr>
            <a:normAutofit lnSpcReduction="10000"/>
          </a:bodyPr>
          <a:lstStyle/>
          <a:p>
            <a:fld id="{4FAB73BC-B049-4115-A692-8D63A059BFB8}" type="slidenum">
              <a:rPr lang="en-US" smtClean="0"/>
              <a:t>15</a:t>
            </a:fld>
            <a:endParaRPr lang="en-US" dirty="0"/>
          </a:p>
        </p:txBody>
      </p:sp>
      <p:sp>
        <p:nvSpPr>
          <p:cNvPr id="6" name="Title 1">
            <a:extLst>
              <a:ext uri="{FF2B5EF4-FFF2-40B4-BE49-F238E27FC236}">
                <a16:creationId xmlns:a16="http://schemas.microsoft.com/office/drawing/2014/main" id="{E5CC922E-54F1-48D5-B443-62180C8A6219}"/>
              </a:ext>
            </a:extLst>
          </p:cNvPr>
          <p:cNvSpPr txBox="1">
            <a:spLocks/>
          </p:cNvSpPr>
          <p:nvPr/>
        </p:nvSpPr>
        <p:spPr>
          <a:xfrm>
            <a:off x="1261871" y="365760"/>
            <a:ext cx="10128023"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t>Obj 1. Methodology - Geodatabase</a:t>
            </a:r>
            <a:endParaRPr lang="en-US" dirty="0"/>
          </a:p>
        </p:txBody>
      </p:sp>
      <p:sp>
        <p:nvSpPr>
          <p:cNvPr id="9" name="Content Placeholder 5">
            <a:extLst>
              <a:ext uri="{FF2B5EF4-FFF2-40B4-BE49-F238E27FC236}">
                <a16:creationId xmlns:a16="http://schemas.microsoft.com/office/drawing/2014/main" id="{C475E5DA-19B3-498D-B183-8C2C67A0F380}"/>
              </a:ext>
            </a:extLst>
          </p:cNvPr>
          <p:cNvSpPr txBox="1">
            <a:spLocks/>
          </p:cNvSpPr>
          <p:nvPr/>
        </p:nvSpPr>
        <p:spPr>
          <a:xfrm>
            <a:off x="1261871" y="1828800"/>
            <a:ext cx="8425337" cy="5178582"/>
          </a:xfrm>
          <a:prstGeom prst="rect">
            <a:avLst/>
          </a:prstGeom>
        </p:spPr>
        <p:txBody>
          <a:bodyPr vert="horz" lIns="91440" tIns="45720" rIns="91440" bIns="45720" numCol="2"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lvl="1"/>
            <a:r>
              <a:rPr lang="en-US" b="1" u="sng" dirty="0"/>
              <a:t>Data to be collected</a:t>
            </a:r>
          </a:p>
          <a:p>
            <a:pPr lvl="1"/>
            <a:r>
              <a:rPr lang="en-US" sz="1400" dirty="0"/>
              <a:t>Country of Origin </a:t>
            </a:r>
          </a:p>
          <a:p>
            <a:pPr lvl="1"/>
            <a:r>
              <a:rPr lang="en-US" sz="1400" dirty="0"/>
              <a:t>Country attacked</a:t>
            </a:r>
          </a:p>
          <a:p>
            <a:pPr lvl="1"/>
            <a:r>
              <a:rPr lang="en-US" sz="1400" dirty="0"/>
              <a:t>(B)State Actor</a:t>
            </a:r>
          </a:p>
          <a:p>
            <a:pPr lvl="1"/>
            <a:r>
              <a:rPr lang="en-US" sz="1400" dirty="0"/>
              <a:t>(B)Non-State Actor</a:t>
            </a:r>
          </a:p>
          <a:p>
            <a:pPr lvl="1"/>
            <a:r>
              <a:rPr lang="en-US" sz="1400" dirty="0"/>
              <a:t>(B)Active or Passive</a:t>
            </a:r>
          </a:p>
          <a:p>
            <a:pPr lvl="1"/>
            <a:r>
              <a:rPr lang="en-US" sz="1400" dirty="0"/>
              <a:t>Overall Category of attack type</a:t>
            </a:r>
          </a:p>
          <a:p>
            <a:pPr lvl="1"/>
            <a:r>
              <a:rPr lang="en-US" sz="1400" dirty="0"/>
              <a:t>Specific Type of Attack</a:t>
            </a:r>
          </a:p>
          <a:p>
            <a:pPr lvl="1"/>
            <a:r>
              <a:rPr lang="en-US" sz="1400" dirty="0"/>
              <a:t>Industry Targeted</a:t>
            </a:r>
          </a:p>
          <a:p>
            <a:pPr lvl="1"/>
            <a:r>
              <a:rPr lang="en-US" sz="1400" dirty="0"/>
              <a:t>Country</a:t>
            </a:r>
          </a:p>
          <a:p>
            <a:pPr lvl="1"/>
            <a:r>
              <a:rPr lang="en-US" sz="1400" dirty="0"/>
              <a:t>Name of Attack</a:t>
            </a:r>
          </a:p>
          <a:p>
            <a:pPr lvl="1"/>
            <a:r>
              <a:rPr lang="en-US" sz="1400" dirty="0"/>
              <a:t>Description</a:t>
            </a:r>
          </a:p>
          <a:p>
            <a:pPr lvl="1"/>
            <a:r>
              <a:rPr lang="en-US" sz="1400" dirty="0"/>
              <a:t>Attacking Year</a:t>
            </a:r>
          </a:p>
          <a:p>
            <a:pPr lvl="1"/>
            <a:r>
              <a:rPr lang="en-US" sz="1400" dirty="0"/>
              <a:t>Duration of attack</a:t>
            </a:r>
          </a:p>
          <a:p>
            <a:pPr lvl="1"/>
            <a:r>
              <a:rPr lang="en-US" sz="1400" dirty="0"/>
              <a:t>NSA Name</a:t>
            </a:r>
          </a:p>
          <a:p>
            <a:pPr lvl="1"/>
            <a:r>
              <a:rPr lang="en-US" sz="1400" dirty="0"/>
              <a:t>IP Address</a:t>
            </a:r>
          </a:p>
          <a:p>
            <a:pPr lvl="1"/>
            <a:r>
              <a:rPr lang="en-US" sz="1400" dirty="0"/>
              <a:t>Geolocated IP Address</a:t>
            </a:r>
          </a:p>
          <a:p>
            <a:pPr lvl="1"/>
            <a:endParaRPr lang="en-US" sz="1400" dirty="0"/>
          </a:p>
          <a:p>
            <a:pPr lvl="1"/>
            <a:endParaRPr lang="en-US" sz="1400" dirty="0"/>
          </a:p>
          <a:p>
            <a:pPr lvl="1"/>
            <a:r>
              <a:rPr lang="en-US" b="1" u="sng" dirty="0"/>
              <a:t>Sources of Data</a:t>
            </a:r>
          </a:p>
          <a:p>
            <a:pPr lvl="1"/>
            <a:r>
              <a:rPr lang="en-US" sz="1400" dirty="0"/>
              <a:t>Cyber security white papers</a:t>
            </a:r>
          </a:p>
          <a:p>
            <a:pPr lvl="1"/>
            <a:r>
              <a:rPr lang="en-US" sz="1400" dirty="0"/>
              <a:t>Academic publications</a:t>
            </a:r>
          </a:p>
          <a:p>
            <a:pPr lvl="2"/>
            <a:r>
              <a:rPr lang="en-US" sz="1200" dirty="0"/>
              <a:t>Papers</a:t>
            </a:r>
          </a:p>
          <a:p>
            <a:pPr lvl="2"/>
            <a:r>
              <a:rPr lang="en-US" sz="1200" dirty="0"/>
              <a:t>Books</a:t>
            </a:r>
          </a:p>
          <a:p>
            <a:pPr lvl="1"/>
            <a:r>
              <a:rPr lang="en-US" sz="1400" dirty="0"/>
              <a:t>FBI IC3 Annual Report</a:t>
            </a:r>
          </a:p>
          <a:p>
            <a:pPr lvl="1"/>
            <a:r>
              <a:rPr lang="en-US" sz="1400" dirty="0"/>
              <a:t>IBM Annual Data Breach Report</a:t>
            </a:r>
          </a:p>
          <a:p>
            <a:pPr lvl="1"/>
            <a:r>
              <a:rPr lang="en-US" sz="1400" dirty="0"/>
              <a:t>Cyber Security Company Datasets (e.g. Symantec WINE dataset)</a:t>
            </a:r>
          </a:p>
          <a:p>
            <a:pPr lvl="1"/>
            <a:r>
              <a:rPr lang="en-US" sz="1400" dirty="0"/>
              <a:t>DISA (Defense Information Service Agency) Datasets</a:t>
            </a:r>
          </a:p>
          <a:p>
            <a:pPr lvl="1"/>
            <a:r>
              <a:rPr lang="en-US" sz="1400" dirty="0"/>
              <a:t>“Have I been </a:t>
            </a:r>
            <a:r>
              <a:rPr lang="en-US" sz="1400" dirty="0" err="1"/>
              <a:t>pwned</a:t>
            </a:r>
            <a:r>
              <a:rPr lang="en-US" sz="1400" dirty="0"/>
              <a:t>” and similar websites </a:t>
            </a:r>
          </a:p>
          <a:p>
            <a:pPr lvl="1"/>
            <a:endParaRPr lang="en-US" dirty="0"/>
          </a:p>
          <a:p>
            <a:pPr lvl="1"/>
            <a:endParaRPr lang="en-US" dirty="0"/>
          </a:p>
          <a:p>
            <a:pPr lvl="1"/>
            <a:endParaRPr lang="en-US" dirty="0"/>
          </a:p>
          <a:p>
            <a:pPr marL="0" indent="0">
              <a:buFont typeface="Arial" pitchFamily="34" charset="0"/>
              <a:buNone/>
            </a:pPr>
            <a:endParaRPr lang="en-US" dirty="0"/>
          </a:p>
        </p:txBody>
      </p:sp>
      <p:pic>
        <p:nvPicPr>
          <p:cNvPr id="8" name="Picture 7">
            <a:extLst>
              <a:ext uri="{FF2B5EF4-FFF2-40B4-BE49-F238E27FC236}">
                <a16:creationId xmlns:a16="http://schemas.microsoft.com/office/drawing/2014/main" id="{36C204AD-AEA9-47C4-800B-64C8E112477E}"/>
              </a:ext>
            </a:extLst>
          </p:cNvPr>
          <p:cNvPicPr>
            <a:picLocks noChangeAspect="1"/>
          </p:cNvPicPr>
          <p:nvPr/>
        </p:nvPicPr>
        <p:blipFill>
          <a:blip r:embed="rId2">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965680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a:xfrm>
            <a:off x="1261871" y="365760"/>
            <a:ext cx="9919475" cy="1325562"/>
          </a:xfrm>
        </p:spPr>
        <p:txBody>
          <a:bodyPr/>
          <a:lstStyle/>
          <a:p>
            <a:r>
              <a:rPr lang="en-US" dirty="0">
                <a:solidFill>
                  <a:srgbClr val="000000"/>
                </a:solidFill>
              </a:rPr>
              <a:t>Obj 2. Methodology - Analysis</a:t>
            </a:r>
            <a:endParaRPr lang="en-US" dirty="0"/>
          </a:p>
        </p:txBody>
      </p:sp>
      <p:sp>
        <p:nvSpPr>
          <p:cNvPr id="6" name="Content Placeholder 5">
            <a:extLst>
              <a:ext uri="{FF2B5EF4-FFF2-40B4-BE49-F238E27FC236}">
                <a16:creationId xmlns:a16="http://schemas.microsoft.com/office/drawing/2014/main" id="{A231A1D7-8987-464D-B4FF-D03A779B272D}"/>
              </a:ext>
            </a:extLst>
          </p:cNvPr>
          <p:cNvSpPr>
            <a:spLocks noGrp="1"/>
          </p:cNvSpPr>
          <p:nvPr>
            <p:ph idx="1"/>
          </p:nvPr>
        </p:nvSpPr>
        <p:spPr>
          <a:xfrm>
            <a:off x="1261871" y="1828800"/>
            <a:ext cx="7795501" cy="4485373"/>
          </a:xfrm>
        </p:spPr>
        <p:txBody>
          <a:bodyPr>
            <a:normAutofit/>
          </a:bodyPr>
          <a:lstStyle/>
          <a:p>
            <a:pPr lvl="0"/>
            <a:r>
              <a:rPr lang="en-US" sz="2400" dirty="0"/>
              <a:t>Distribution of cyber security events across the world by:</a:t>
            </a:r>
          </a:p>
          <a:p>
            <a:pPr marL="0" lvl="0" indent="0">
              <a:buNone/>
            </a:pPr>
            <a:endParaRPr lang="en-US" sz="2400" dirty="0"/>
          </a:p>
          <a:p>
            <a:pPr lvl="1"/>
            <a:r>
              <a:rPr lang="en-US" sz="2400" dirty="0"/>
              <a:t>Type of attack</a:t>
            </a:r>
          </a:p>
          <a:p>
            <a:pPr lvl="1"/>
            <a:r>
              <a:rPr lang="en-US" sz="2400" dirty="0"/>
              <a:t>State Actor</a:t>
            </a:r>
          </a:p>
          <a:p>
            <a:pPr lvl="1"/>
            <a:r>
              <a:rPr lang="en-US" sz="2400" dirty="0"/>
              <a:t>Non State Actor</a:t>
            </a:r>
          </a:p>
          <a:p>
            <a:pPr lvl="1"/>
            <a:r>
              <a:rPr lang="en-US" sz="2400" dirty="0"/>
              <a:t>Industry targeted</a:t>
            </a:r>
          </a:p>
          <a:p>
            <a:pPr lvl="1"/>
            <a:r>
              <a:rPr lang="en-US" sz="2400" dirty="0"/>
              <a:t>Occurrence rate</a:t>
            </a:r>
          </a:p>
          <a:p>
            <a:pPr lvl="1"/>
            <a:r>
              <a:rPr lang="en-US" sz="2400" dirty="0"/>
              <a:t>Country</a:t>
            </a:r>
          </a:p>
        </p:txBody>
      </p:sp>
      <p:sp>
        <p:nvSpPr>
          <p:cNvPr id="4" name="Slide Number Placeholder 3">
            <a:extLst>
              <a:ext uri="{FF2B5EF4-FFF2-40B4-BE49-F238E27FC236}">
                <a16:creationId xmlns:a16="http://schemas.microsoft.com/office/drawing/2014/main" id="{A27B3015-CD69-404E-B28E-3BD6DE911AD9}"/>
              </a:ext>
            </a:extLst>
          </p:cNvPr>
          <p:cNvSpPr>
            <a:spLocks noGrp="1"/>
          </p:cNvSpPr>
          <p:nvPr>
            <p:ph type="sldNum" sz="quarter" idx="12"/>
          </p:nvPr>
        </p:nvSpPr>
        <p:spPr/>
        <p:txBody>
          <a:bodyPr>
            <a:normAutofit lnSpcReduction="10000"/>
          </a:bodyPr>
          <a:lstStyle/>
          <a:p>
            <a:fld id="{4FAB73BC-B049-4115-A692-8D63A059BFB8}" type="slidenum">
              <a:rPr lang="en-US" smtClean="0"/>
              <a:t>16</a:t>
            </a:fld>
            <a:endParaRPr lang="en-US" dirty="0"/>
          </a:p>
        </p:txBody>
      </p:sp>
      <p:pic>
        <p:nvPicPr>
          <p:cNvPr id="8" name="Picture 7">
            <a:extLst>
              <a:ext uri="{FF2B5EF4-FFF2-40B4-BE49-F238E27FC236}">
                <a16:creationId xmlns:a16="http://schemas.microsoft.com/office/drawing/2014/main" id="{C86DD061-E663-4464-A958-5EE829D8A321}"/>
              </a:ext>
            </a:extLst>
          </p:cNvPr>
          <p:cNvPicPr>
            <a:picLocks noChangeAspect="1"/>
          </p:cNvPicPr>
          <p:nvPr/>
        </p:nvPicPr>
        <p:blipFill>
          <a:blip r:embed="rId2">
            <a:alphaModFix amt="35000"/>
          </a:blip>
          <a:stretch>
            <a:fillRect/>
          </a:stretch>
        </p:blipFill>
        <p:spPr>
          <a:xfrm>
            <a:off x="9739624" y="5619778"/>
            <a:ext cx="1457070" cy="1146147"/>
          </a:xfrm>
          <a:prstGeom prst="rect">
            <a:avLst/>
          </a:prstGeom>
        </p:spPr>
      </p:pic>
      <p:pic>
        <p:nvPicPr>
          <p:cNvPr id="7" name="Picture 6">
            <a:extLst>
              <a:ext uri="{FF2B5EF4-FFF2-40B4-BE49-F238E27FC236}">
                <a16:creationId xmlns:a16="http://schemas.microsoft.com/office/drawing/2014/main" id="{4B186557-B390-46C0-AE29-4F3457CEA99A}"/>
              </a:ext>
            </a:extLst>
          </p:cNvPr>
          <p:cNvPicPr>
            <a:picLocks noChangeAspect="1"/>
          </p:cNvPicPr>
          <p:nvPr/>
        </p:nvPicPr>
        <p:blipFill>
          <a:blip r:embed="rId3"/>
          <a:stretch>
            <a:fillRect/>
          </a:stretch>
        </p:blipFill>
        <p:spPr>
          <a:xfrm>
            <a:off x="5472666" y="2586681"/>
            <a:ext cx="3501427" cy="3341150"/>
          </a:xfrm>
          <a:prstGeom prst="ellipse">
            <a:avLst/>
          </a:prstGeom>
          <a:ln>
            <a:noFill/>
          </a:ln>
          <a:effectLst>
            <a:softEdge rad="63500"/>
          </a:effectLst>
        </p:spPr>
      </p:pic>
    </p:spTree>
    <p:extLst>
      <p:ext uri="{BB962C8B-B14F-4D97-AF65-F5344CB8AC3E}">
        <p14:creationId xmlns:p14="http://schemas.microsoft.com/office/powerpoint/2010/main" val="409845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a:xfrm>
            <a:off x="1261871" y="365760"/>
            <a:ext cx="9919475" cy="1325562"/>
          </a:xfrm>
        </p:spPr>
        <p:txBody>
          <a:bodyPr/>
          <a:lstStyle/>
          <a:p>
            <a:r>
              <a:rPr lang="en-US" dirty="0">
                <a:solidFill>
                  <a:srgbClr val="000000"/>
                </a:solidFill>
              </a:rPr>
              <a:t>Obj 2. Methodology - Analysis</a:t>
            </a:r>
            <a:endParaRPr lang="en-US" dirty="0"/>
          </a:p>
        </p:txBody>
      </p:sp>
      <p:sp>
        <p:nvSpPr>
          <p:cNvPr id="6" name="Content Placeholder 5">
            <a:extLst>
              <a:ext uri="{FF2B5EF4-FFF2-40B4-BE49-F238E27FC236}">
                <a16:creationId xmlns:a16="http://schemas.microsoft.com/office/drawing/2014/main" id="{A231A1D7-8987-464D-B4FF-D03A779B272D}"/>
              </a:ext>
            </a:extLst>
          </p:cNvPr>
          <p:cNvSpPr>
            <a:spLocks noGrp="1"/>
          </p:cNvSpPr>
          <p:nvPr>
            <p:ph idx="1"/>
          </p:nvPr>
        </p:nvSpPr>
        <p:spPr>
          <a:xfrm>
            <a:off x="1261871" y="1828800"/>
            <a:ext cx="9127299" cy="4351337"/>
          </a:xfrm>
        </p:spPr>
        <p:txBody>
          <a:bodyPr>
            <a:normAutofit/>
          </a:bodyPr>
          <a:lstStyle/>
          <a:p>
            <a:r>
              <a:rPr lang="en-US" sz="2400" dirty="0"/>
              <a:t>Correlation</a:t>
            </a:r>
          </a:p>
          <a:p>
            <a:pPr lvl="2"/>
            <a:r>
              <a:rPr lang="en-US" sz="2200" dirty="0"/>
              <a:t>Wealth</a:t>
            </a:r>
          </a:p>
          <a:p>
            <a:pPr lvl="2"/>
            <a:r>
              <a:rPr lang="en-US" sz="2200" dirty="0"/>
              <a:t>Industry</a:t>
            </a:r>
          </a:p>
          <a:p>
            <a:pPr lvl="2"/>
            <a:r>
              <a:rPr lang="en-US" sz="2200" dirty="0"/>
              <a:t>Internet usage</a:t>
            </a:r>
          </a:p>
          <a:p>
            <a:pPr lvl="2"/>
            <a:r>
              <a:rPr lang="en-US" sz="2200" dirty="0"/>
              <a:t>Corruption</a:t>
            </a:r>
          </a:p>
          <a:p>
            <a:pPr lvl="2"/>
            <a:r>
              <a:rPr lang="en-US" sz="2200" dirty="0"/>
              <a:t>Physical infrastructure</a:t>
            </a:r>
          </a:p>
          <a:p>
            <a:pPr lvl="1"/>
            <a:endParaRPr lang="en-US" sz="2400" dirty="0"/>
          </a:p>
          <a:p>
            <a:pPr lvl="1"/>
            <a:r>
              <a:rPr lang="en-US" sz="2400" dirty="0"/>
              <a:t>QOG (Quality of Government) Datasets</a:t>
            </a:r>
          </a:p>
        </p:txBody>
      </p:sp>
      <p:sp>
        <p:nvSpPr>
          <p:cNvPr id="4" name="Slide Number Placeholder 3">
            <a:extLst>
              <a:ext uri="{FF2B5EF4-FFF2-40B4-BE49-F238E27FC236}">
                <a16:creationId xmlns:a16="http://schemas.microsoft.com/office/drawing/2014/main" id="{A27B3015-CD69-404E-B28E-3BD6DE911AD9}"/>
              </a:ext>
            </a:extLst>
          </p:cNvPr>
          <p:cNvSpPr>
            <a:spLocks noGrp="1"/>
          </p:cNvSpPr>
          <p:nvPr>
            <p:ph type="sldNum" sz="quarter" idx="12"/>
          </p:nvPr>
        </p:nvSpPr>
        <p:spPr/>
        <p:txBody>
          <a:bodyPr>
            <a:normAutofit lnSpcReduction="10000"/>
          </a:bodyPr>
          <a:lstStyle/>
          <a:p>
            <a:fld id="{4FAB73BC-B049-4115-A692-8D63A059BFB8}" type="slidenum">
              <a:rPr lang="en-US" smtClean="0"/>
              <a:t>17</a:t>
            </a:fld>
            <a:endParaRPr lang="en-US" dirty="0"/>
          </a:p>
        </p:txBody>
      </p:sp>
      <p:pic>
        <p:nvPicPr>
          <p:cNvPr id="8" name="Picture 7">
            <a:extLst>
              <a:ext uri="{FF2B5EF4-FFF2-40B4-BE49-F238E27FC236}">
                <a16:creationId xmlns:a16="http://schemas.microsoft.com/office/drawing/2014/main" id="{BBA8EA7A-FD4C-482D-8697-CF8AC7C94B5D}"/>
              </a:ext>
            </a:extLst>
          </p:cNvPr>
          <p:cNvPicPr>
            <a:picLocks noChangeAspect="1"/>
          </p:cNvPicPr>
          <p:nvPr/>
        </p:nvPicPr>
        <p:blipFill>
          <a:blip r:embed="rId2">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147528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a:xfrm>
            <a:off x="1261872" y="365760"/>
            <a:ext cx="9895412" cy="1325562"/>
          </a:xfrm>
        </p:spPr>
        <p:txBody>
          <a:bodyPr/>
          <a:lstStyle/>
          <a:p>
            <a:r>
              <a:rPr lang="en-US" dirty="0">
                <a:solidFill>
                  <a:srgbClr val="000000"/>
                </a:solidFill>
              </a:rPr>
              <a:t>Obj 3. Methodology – Geovisualization via Website</a:t>
            </a:r>
            <a:endParaRPr lang="en-US" dirty="0"/>
          </a:p>
        </p:txBody>
      </p:sp>
      <p:sp>
        <p:nvSpPr>
          <p:cNvPr id="6" name="Content Placeholder 5">
            <a:extLst>
              <a:ext uri="{FF2B5EF4-FFF2-40B4-BE49-F238E27FC236}">
                <a16:creationId xmlns:a16="http://schemas.microsoft.com/office/drawing/2014/main" id="{A231A1D7-8987-464D-B4FF-D03A779B272D}"/>
              </a:ext>
            </a:extLst>
          </p:cNvPr>
          <p:cNvSpPr>
            <a:spLocks noGrp="1"/>
          </p:cNvSpPr>
          <p:nvPr>
            <p:ph idx="1"/>
          </p:nvPr>
        </p:nvSpPr>
        <p:spPr>
          <a:xfrm>
            <a:off x="1261873" y="1828800"/>
            <a:ext cx="4834128" cy="4663440"/>
          </a:xfrm>
        </p:spPr>
        <p:txBody>
          <a:bodyPr>
            <a:normAutofit/>
          </a:bodyPr>
          <a:lstStyle/>
          <a:p>
            <a:endParaRPr lang="en-US" dirty="0"/>
          </a:p>
          <a:p>
            <a:r>
              <a:rPr lang="en-US" sz="2400" dirty="0"/>
              <a:t>Purchase a domain and hosting service.</a:t>
            </a:r>
          </a:p>
          <a:p>
            <a:r>
              <a:rPr lang="en-US" sz="2400" dirty="0"/>
              <a:t>WordPress for website set-up and design. Its modular ready for plug-ins etc.</a:t>
            </a:r>
          </a:p>
          <a:p>
            <a:r>
              <a:rPr lang="en-US" sz="2400" dirty="0"/>
              <a:t>Create web maps using ArcGIS Online</a:t>
            </a:r>
          </a:p>
          <a:p>
            <a:r>
              <a:rPr lang="en-US" sz="2400" dirty="0"/>
              <a:t>Embed maps via ArcGIS online.</a:t>
            </a:r>
          </a:p>
        </p:txBody>
      </p:sp>
      <p:sp>
        <p:nvSpPr>
          <p:cNvPr id="4" name="Slide Number Placeholder 3">
            <a:extLst>
              <a:ext uri="{FF2B5EF4-FFF2-40B4-BE49-F238E27FC236}">
                <a16:creationId xmlns:a16="http://schemas.microsoft.com/office/drawing/2014/main" id="{82093CE8-1726-4EB2-9F13-C2AF5D38058B}"/>
              </a:ext>
            </a:extLst>
          </p:cNvPr>
          <p:cNvSpPr>
            <a:spLocks noGrp="1"/>
          </p:cNvSpPr>
          <p:nvPr>
            <p:ph type="sldNum" sz="quarter" idx="12"/>
          </p:nvPr>
        </p:nvSpPr>
        <p:spPr/>
        <p:txBody>
          <a:bodyPr>
            <a:normAutofit lnSpcReduction="10000"/>
          </a:bodyPr>
          <a:lstStyle/>
          <a:p>
            <a:fld id="{4FAB73BC-B049-4115-A692-8D63A059BFB8}" type="slidenum">
              <a:rPr lang="en-US" smtClean="0"/>
              <a:t>18</a:t>
            </a:fld>
            <a:endParaRPr lang="en-US" dirty="0"/>
          </a:p>
        </p:txBody>
      </p:sp>
      <p:pic>
        <p:nvPicPr>
          <p:cNvPr id="5" name="Picture 4">
            <a:extLst>
              <a:ext uri="{FF2B5EF4-FFF2-40B4-BE49-F238E27FC236}">
                <a16:creationId xmlns:a16="http://schemas.microsoft.com/office/drawing/2014/main" id="{0BF51AEA-22D3-416E-8DB4-61348D05C65D}"/>
              </a:ext>
            </a:extLst>
          </p:cNvPr>
          <p:cNvPicPr>
            <a:picLocks noChangeAspect="1"/>
          </p:cNvPicPr>
          <p:nvPr/>
        </p:nvPicPr>
        <p:blipFill>
          <a:blip r:embed="rId2"/>
          <a:stretch>
            <a:fillRect/>
          </a:stretch>
        </p:blipFill>
        <p:spPr>
          <a:xfrm>
            <a:off x="6276154" y="4522366"/>
            <a:ext cx="1656954" cy="1325563"/>
          </a:xfrm>
          <a:prstGeom prst="rect">
            <a:avLst/>
          </a:prstGeom>
        </p:spPr>
      </p:pic>
      <p:pic>
        <p:nvPicPr>
          <p:cNvPr id="8" name="Picture 7">
            <a:extLst>
              <a:ext uri="{FF2B5EF4-FFF2-40B4-BE49-F238E27FC236}">
                <a16:creationId xmlns:a16="http://schemas.microsoft.com/office/drawing/2014/main" id="{34870032-DCD5-4F86-9AB9-36C451805077}"/>
              </a:ext>
            </a:extLst>
          </p:cNvPr>
          <p:cNvPicPr>
            <a:picLocks noChangeAspect="1"/>
          </p:cNvPicPr>
          <p:nvPr/>
        </p:nvPicPr>
        <p:blipFill>
          <a:blip r:embed="rId3"/>
          <a:stretch>
            <a:fillRect/>
          </a:stretch>
        </p:blipFill>
        <p:spPr>
          <a:xfrm>
            <a:off x="6655725" y="1828800"/>
            <a:ext cx="4059121" cy="949834"/>
          </a:xfrm>
          <a:prstGeom prst="rect">
            <a:avLst/>
          </a:prstGeom>
        </p:spPr>
      </p:pic>
      <p:pic>
        <p:nvPicPr>
          <p:cNvPr id="3" name="Picture 2">
            <a:extLst>
              <a:ext uri="{FF2B5EF4-FFF2-40B4-BE49-F238E27FC236}">
                <a16:creationId xmlns:a16="http://schemas.microsoft.com/office/drawing/2014/main" id="{F322C08D-12B6-4E3A-B15B-21688A4069AA}"/>
              </a:ext>
            </a:extLst>
          </p:cNvPr>
          <p:cNvPicPr>
            <a:picLocks noChangeAspect="1"/>
          </p:cNvPicPr>
          <p:nvPr/>
        </p:nvPicPr>
        <p:blipFill>
          <a:blip r:embed="rId4"/>
          <a:stretch>
            <a:fillRect/>
          </a:stretch>
        </p:blipFill>
        <p:spPr>
          <a:xfrm>
            <a:off x="9491852" y="4954111"/>
            <a:ext cx="1438275" cy="514350"/>
          </a:xfrm>
          <a:prstGeom prst="rect">
            <a:avLst/>
          </a:prstGeom>
        </p:spPr>
      </p:pic>
      <p:sp>
        <p:nvSpPr>
          <p:cNvPr id="10" name="Isosceles Triangle 9">
            <a:extLst>
              <a:ext uri="{FF2B5EF4-FFF2-40B4-BE49-F238E27FC236}">
                <a16:creationId xmlns:a16="http://schemas.microsoft.com/office/drawing/2014/main" id="{BBDC1B5D-1D21-4B81-8246-F60F0E818122}"/>
              </a:ext>
            </a:extLst>
          </p:cNvPr>
          <p:cNvSpPr/>
          <p:nvPr/>
        </p:nvSpPr>
        <p:spPr>
          <a:xfrm>
            <a:off x="7424382" y="2702786"/>
            <a:ext cx="2348564" cy="2210598"/>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B2514C-1975-4D6E-B1F3-EAF1A47F6392}"/>
              </a:ext>
            </a:extLst>
          </p:cNvPr>
          <p:cNvSpPr txBox="1"/>
          <p:nvPr/>
        </p:nvSpPr>
        <p:spPr>
          <a:xfrm>
            <a:off x="7876351" y="3933094"/>
            <a:ext cx="1444626" cy="369332"/>
          </a:xfrm>
          <a:prstGeom prst="rect">
            <a:avLst/>
          </a:prstGeom>
          <a:noFill/>
        </p:spPr>
        <p:txBody>
          <a:bodyPr wrap="none" rtlCol="0">
            <a:spAutoFit/>
          </a:bodyPr>
          <a:lstStyle/>
          <a:p>
            <a:r>
              <a:rPr lang="en-US" dirty="0"/>
              <a:t>My Website</a:t>
            </a:r>
          </a:p>
        </p:txBody>
      </p:sp>
      <p:pic>
        <p:nvPicPr>
          <p:cNvPr id="12" name="Picture 11">
            <a:extLst>
              <a:ext uri="{FF2B5EF4-FFF2-40B4-BE49-F238E27FC236}">
                <a16:creationId xmlns:a16="http://schemas.microsoft.com/office/drawing/2014/main" id="{F854A6C6-71D1-4B05-ABCA-A0676F8EDD3C}"/>
              </a:ext>
            </a:extLst>
          </p:cNvPr>
          <p:cNvPicPr>
            <a:picLocks noChangeAspect="1"/>
          </p:cNvPicPr>
          <p:nvPr/>
        </p:nvPicPr>
        <p:blipFill>
          <a:blip r:embed="rId5">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3282299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p:txBody>
          <a:bodyPr/>
          <a:lstStyle/>
          <a:p>
            <a:r>
              <a:rPr lang="en-US" dirty="0"/>
              <a:t>Anticipated Results</a:t>
            </a:r>
          </a:p>
        </p:txBody>
      </p:sp>
      <p:sp>
        <p:nvSpPr>
          <p:cNvPr id="6" name="Content Placeholder 5">
            <a:extLst>
              <a:ext uri="{FF2B5EF4-FFF2-40B4-BE49-F238E27FC236}">
                <a16:creationId xmlns:a16="http://schemas.microsoft.com/office/drawing/2014/main" id="{A231A1D7-8987-464D-B4FF-D03A779B272D}"/>
              </a:ext>
            </a:extLst>
          </p:cNvPr>
          <p:cNvSpPr>
            <a:spLocks noGrp="1"/>
          </p:cNvSpPr>
          <p:nvPr>
            <p:ph idx="1"/>
          </p:nvPr>
        </p:nvSpPr>
        <p:spPr>
          <a:xfrm>
            <a:off x="1261872" y="1828800"/>
            <a:ext cx="4438284" cy="4351337"/>
          </a:xfrm>
        </p:spPr>
        <p:txBody>
          <a:bodyPr>
            <a:normAutofit/>
          </a:bodyPr>
          <a:lstStyle/>
          <a:p>
            <a:r>
              <a:rPr lang="en-US" sz="2400" dirty="0"/>
              <a:t>Correlation between Country Wealth and rate of cyber-attacks</a:t>
            </a:r>
          </a:p>
          <a:p>
            <a:endParaRPr lang="en-US" sz="2400" dirty="0"/>
          </a:p>
          <a:p>
            <a:r>
              <a:rPr lang="en-US" sz="2400" dirty="0"/>
              <a:t>North Korea will be an outlier.</a:t>
            </a:r>
          </a:p>
          <a:p>
            <a:endParaRPr lang="en-US" dirty="0"/>
          </a:p>
          <a:p>
            <a:r>
              <a:rPr lang="en-US" sz="2400" dirty="0"/>
              <a:t>What cyber attacks are/will be the most popular in the next few years</a:t>
            </a:r>
          </a:p>
        </p:txBody>
      </p:sp>
      <p:sp>
        <p:nvSpPr>
          <p:cNvPr id="4" name="Slide Number Placeholder 3">
            <a:extLst>
              <a:ext uri="{FF2B5EF4-FFF2-40B4-BE49-F238E27FC236}">
                <a16:creationId xmlns:a16="http://schemas.microsoft.com/office/drawing/2014/main" id="{0CD55CDB-A268-4300-9C2D-3D8E42208538}"/>
              </a:ext>
            </a:extLst>
          </p:cNvPr>
          <p:cNvSpPr>
            <a:spLocks noGrp="1"/>
          </p:cNvSpPr>
          <p:nvPr>
            <p:ph type="sldNum" sz="quarter" idx="12"/>
          </p:nvPr>
        </p:nvSpPr>
        <p:spPr/>
        <p:txBody>
          <a:bodyPr>
            <a:normAutofit lnSpcReduction="10000"/>
          </a:bodyPr>
          <a:lstStyle/>
          <a:p>
            <a:fld id="{4FAB73BC-B049-4115-A692-8D63A059BFB8}" type="slidenum">
              <a:rPr lang="en-US" smtClean="0"/>
              <a:t>19</a:t>
            </a:fld>
            <a:endParaRPr lang="en-US" dirty="0"/>
          </a:p>
        </p:txBody>
      </p:sp>
      <p:pic>
        <p:nvPicPr>
          <p:cNvPr id="3" name="Picture 2">
            <a:extLst>
              <a:ext uri="{FF2B5EF4-FFF2-40B4-BE49-F238E27FC236}">
                <a16:creationId xmlns:a16="http://schemas.microsoft.com/office/drawing/2014/main" id="{D44E59A1-638C-47D9-B682-43CE28E19278}"/>
              </a:ext>
            </a:extLst>
          </p:cNvPr>
          <p:cNvPicPr>
            <a:picLocks noChangeAspect="1"/>
          </p:cNvPicPr>
          <p:nvPr/>
        </p:nvPicPr>
        <p:blipFill>
          <a:blip r:embed="rId2"/>
          <a:stretch>
            <a:fillRect/>
          </a:stretch>
        </p:blipFill>
        <p:spPr>
          <a:xfrm>
            <a:off x="6096000" y="2197434"/>
            <a:ext cx="4834128" cy="2903517"/>
          </a:xfrm>
          <a:prstGeom prst="rect">
            <a:avLst/>
          </a:prstGeom>
        </p:spPr>
      </p:pic>
      <p:pic>
        <p:nvPicPr>
          <p:cNvPr id="8" name="Picture 7">
            <a:extLst>
              <a:ext uri="{FF2B5EF4-FFF2-40B4-BE49-F238E27FC236}">
                <a16:creationId xmlns:a16="http://schemas.microsoft.com/office/drawing/2014/main" id="{2C98423D-DED6-43FC-B091-95D8E635F970}"/>
              </a:ext>
            </a:extLst>
          </p:cNvPr>
          <p:cNvPicPr>
            <a:picLocks noChangeAspect="1"/>
          </p:cNvPicPr>
          <p:nvPr/>
        </p:nvPicPr>
        <p:blipFill>
          <a:blip r:embed="rId3">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19553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p:txBody>
          <a:bodyPr/>
          <a:lstStyle/>
          <a:p>
            <a:r>
              <a:rPr lang="en-US" dirty="0"/>
              <a:t>Overview</a:t>
            </a:r>
          </a:p>
        </p:txBody>
      </p:sp>
      <p:sp>
        <p:nvSpPr>
          <p:cNvPr id="6" name="Content Placeholder 5">
            <a:extLst>
              <a:ext uri="{FF2B5EF4-FFF2-40B4-BE49-F238E27FC236}">
                <a16:creationId xmlns:a16="http://schemas.microsoft.com/office/drawing/2014/main" id="{A231A1D7-8987-464D-B4FF-D03A779B272D}"/>
              </a:ext>
            </a:extLst>
          </p:cNvPr>
          <p:cNvSpPr>
            <a:spLocks noGrp="1"/>
          </p:cNvSpPr>
          <p:nvPr>
            <p:ph idx="1"/>
          </p:nvPr>
        </p:nvSpPr>
        <p:spPr>
          <a:xfrm>
            <a:off x="1367072" y="1806527"/>
            <a:ext cx="7972435" cy="4686618"/>
          </a:xfrm>
        </p:spPr>
        <p:txBody>
          <a:bodyPr>
            <a:normAutofit fontScale="85000" lnSpcReduction="10000"/>
          </a:bodyPr>
          <a:lstStyle/>
          <a:p>
            <a:pPr algn="r"/>
            <a:r>
              <a:rPr lang="en-US" dirty="0"/>
              <a:t>Statement……………………………………………………………………………………</a:t>
            </a:r>
            <a:r>
              <a:rPr lang="en-US" sz="1600" dirty="0"/>
              <a:t>3</a:t>
            </a:r>
          </a:p>
          <a:p>
            <a:pPr algn="r"/>
            <a:r>
              <a:rPr lang="en-US" dirty="0"/>
              <a:t>Background………...……………………………………………………………………….</a:t>
            </a:r>
            <a:r>
              <a:rPr lang="en-US" sz="1600" dirty="0"/>
              <a:t>4</a:t>
            </a:r>
          </a:p>
          <a:p>
            <a:pPr lvl="1" algn="r"/>
            <a:r>
              <a:rPr lang="en-US" dirty="0"/>
              <a:t>Why…………………………………………………………………………………………….4</a:t>
            </a:r>
          </a:p>
          <a:p>
            <a:pPr lvl="1" algn="r"/>
            <a:r>
              <a:rPr lang="en-US" dirty="0"/>
              <a:t>Terminology used…………………………………………………………………………….7</a:t>
            </a:r>
          </a:p>
          <a:p>
            <a:pPr algn="r"/>
            <a:r>
              <a:rPr lang="en-US" dirty="0"/>
              <a:t>Methods of attributing geographic data to Cyber-Attacks……..……………...…..</a:t>
            </a:r>
            <a:r>
              <a:rPr lang="en-US" sz="1600" dirty="0"/>
              <a:t>9</a:t>
            </a:r>
          </a:p>
          <a:p>
            <a:pPr algn="r"/>
            <a:r>
              <a:rPr lang="en-US" dirty="0"/>
              <a:t>Goals and Objectives……………………………………………………………….…...</a:t>
            </a:r>
            <a:r>
              <a:rPr lang="en-US" sz="1600" dirty="0"/>
              <a:t>13</a:t>
            </a:r>
          </a:p>
          <a:p>
            <a:pPr lvl="1" algn="r"/>
            <a:r>
              <a:rPr lang="en-US" dirty="0"/>
              <a:t>Methodology  of Database Creation……………………………………………………...14</a:t>
            </a:r>
          </a:p>
          <a:p>
            <a:pPr lvl="1" algn="r"/>
            <a:r>
              <a:rPr lang="en-US" dirty="0"/>
              <a:t>Methodology of Analysis…………………………………………………………………...16</a:t>
            </a:r>
          </a:p>
          <a:p>
            <a:pPr lvl="1" algn="r"/>
            <a:r>
              <a:rPr lang="en-US" dirty="0"/>
              <a:t>Methodology of Geovisualization..………………………………………………………..18</a:t>
            </a:r>
          </a:p>
          <a:p>
            <a:pPr algn="r"/>
            <a:r>
              <a:rPr lang="en-US" dirty="0"/>
              <a:t>Anticipated Results…………………………………………………………………….</a:t>
            </a:r>
            <a:r>
              <a:rPr lang="en-US" sz="1600" dirty="0"/>
              <a:t>19</a:t>
            </a:r>
          </a:p>
          <a:p>
            <a:pPr algn="r"/>
            <a:r>
              <a:rPr lang="en-US" dirty="0"/>
              <a:t>Questions?</a:t>
            </a:r>
            <a:r>
              <a:rPr lang="en-US" sz="1600" dirty="0"/>
              <a:t>....................................................................................................................21</a:t>
            </a:r>
          </a:p>
          <a:p>
            <a:pPr algn="r"/>
            <a:r>
              <a:rPr lang="en-US" dirty="0"/>
              <a:t>References………………………………………………………………………………..22</a:t>
            </a:r>
          </a:p>
          <a:p>
            <a:pPr algn="r"/>
            <a:endParaRPr lang="en-US" sz="1600" dirty="0"/>
          </a:p>
        </p:txBody>
      </p:sp>
      <p:sp>
        <p:nvSpPr>
          <p:cNvPr id="4" name="Slide Number Placeholder 3">
            <a:extLst>
              <a:ext uri="{FF2B5EF4-FFF2-40B4-BE49-F238E27FC236}">
                <a16:creationId xmlns:a16="http://schemas.microsoft.com/office/drawing/2014/main" id="{2C223D48-949E-490F-8AC8-3298C4A6EE94}"/>
              </a:ext>
            </a:extLst>
          </p:cNvPr>
          <p:cNvSpPr>
            <a:spLocks noGrp="1"/>
          </p:cNvSpPr>
          <p:nvPr>
            <p:ph type="sldNum" sz="quarter" idx="12"/>
          </p:nvPr>
        </p:nvSpPr>
        <p:spPr/>
        <p:txBody>
          <a:bodyPr>
            <a:normAutofit lnSpcReduction="10000"/>
          </a:bodyPr>
          <a:lstStyle/>
          <a:p>
            <a:fld id="{4FAB73BC-B049-4115-A692-8D63A059BFB8}" type="slidenum">
              <a:rPr lang="en-US" smtClean="0"/>
              <a:t>2</a:t>
            </a:fld>
            <a:endParaRPr lang="en-US" dirty="0"/>
          </a:p>
        </p:txBody>
      </p:sp>
      <p:pic>
        <p:nvPicPr>
          <p:cNvPr id="3" name="Picture 2">
            <a:extLst>
              <a:ext uri="{FF2B5EF4-FFF2-40B4-BE49-F238E27FC236}">
                <a16:creationId xmlns:a16="http://schemas.microsoft.com/office/drawing/2014/main" id="{BE21D2C3-EC7F-4955-9223-9ADB4EDA8934}"/>
              </a:ext>
            </a:extLst>
          </p:cNvPr>
          <p:cNvPicPr>
            <a:picLocks noChangeAspect="1"/>
          </p:cNvPicPr>
          <p:nvPr/>
        </p:nvPicPr>
        <p:blipFill>
          <a:blip r:embed="rId2">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1739797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p:txBody>
          <a:bodyPr/>
          <a:lstStyle/>
          <a:p>
            <a:r>
              <a:rPr lang="en-US" dirty="0"/>
              <a:t>Anticipated Results</a:t>
            </a:r>
          </a:p>
        </p:txBody>
      </p:sp>
      <p:sp>
        <p:nvSpPr>
          <p:cNvPr id="6" name="Content Placeholder 5">
            <a:extLst>
              <a:ext uri="{FF2B5EF4-FFF2-40B4-BE49-F238E27FC236}">
                <a16:creationId xmlns:a16="http://schemas.microsoft.com/office/drawing/2014/main" id="{A231A1D7-8987-464D-B4FF-D03A779B272D}"/>
              </a:ext>
            </a:extLst>
          </p:cNvPr>
          <p:cNvSpPr>
            <a:spLocks noGrp="1"/>
          </p:cNvSpPr>
          <p:nvPr>
            <p:ph idx="1"/>
          </p:nvPr>
        </p:nvSpPr>
        <p:spPr/>
        <p:txBody>
          <a:bodyPr>
            <a:normAutofit/>
          </a:bodyPr>
          <a:lstStyle/>
          <a:p>
            <a:pPr marL="0" indent="0">
              <a:buNone/>
            </a:pPr>
            <a:endParaRPr lang="en-US" sz="2400" dirty="0"/>
          </a:p>
          <a:p>
            <a:r>
              <a:rPr lang="en-US" sz="2400" dirty="0"/>
              <a:t>The ratio of cyber attacks between state and non-state actors and its change over time.</a:t>
            </a:r>
          </a:p>
          <a:p>
            <a:pPr marL="0" indent="0">
              <a:buNone/>
            </a:pPr>
            <a:endParaRPr lang="en-US" sz="2400" dirty="0"/>
          </a:p>
          <a:p>
            <a:r>
              <a:rPr lang="en-US" sz="2400" dirty="0"/>
              <a:t>Trends in the most likely industry to be targeted by cyber attacks within the next few years. </a:t>
            </a:r>
            <a:endParaRPr lang="en-US" dirty="0"/>
          </a:p>
          <a:p>
            <a:endParaRPr lang="en-US" dirty="0"/>
          </a:p>
        </p:txBody>
      </p:sp>
      <p:sp>
        <p:nvSpPr>
          <p:cNvPr id="4" name="Slide Number Placeholder 3">
            <a:extLst>
              <a:ext uri="{FF2B5EF4-FFF2-40B4-BE49-F238E27FC236}">
                <a16:creationId xmlns:a16="http://schemas.microsoft.com/office/drawing/2014/main" id="{0CD55CDB-A268-4300-9C2D-3D8E42208538}"/>
              </a:ext>
            </a:extLst>
          </p:cNvPr>
          <p:cNvSpPr>
            <a:spLocks noGrp="1"/>
          </p:cNvSpPr>
          <p:nvPr>
            <p:ph type="sldNum" sz="quarter" idx="12"/>
          </p:nvPr>
        </p:nvSpPr>
        <p:spPr/>
        <p:txBody>
          <a:bodyPr>
            <a:normAutofit lnSpcReduction="10000"/>
          </a:bodyPr>
          <a:lstStyle/>
          <a:p>
            <a:fld id="{4FAB73BC-B049-4115-A692-8D63A059BFB8}" type="slidenum">
              <a:rPr lang="en-US" smtClean="0"/>
              <a:t>20</a:t>
            </a:fld>
            <a:endParaRPr lang="en-US" dirty="0"/>
          </a:p>
        </p:txBody>
      </p:sp>
      <p:pic>
        <p:nvPicPr>
          <p:cNvPr id="8" name="Picture 7">
            <a:extLst>
              <a:ext uri="{FF2B5EF4-FFF2-40B4-BE49-F238E27FC236}">
                <a16:creationId xmlns:a16="http://schemas.microsoft.com/office/drawing/2014/main" id="{F328200C-01C3-4745-A96B-84D3BAA618FD}"/>
              </a:ext>
            </a:extLst>
          </p:cNvPr>
          <p:cNvPicPr>
            <a:picLocks noChangeAspect="1"/>
          </p:cNvPicPr>
          <p:nvPr/>
        </p:nvPicPr>
        <p:blipFill>
          <a:blip r:embed="rId2">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207222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p:txBody>
          <a:bodyPr/>
          <a:lstStyle/>
          <a:p>
            <a:r>
              <a:rPr lang="en-US" dirty="0"/>
              <a:t>Questions?</a:t>
            </a:r>
          </a:p>
        </p:txBody>
      </p:sp>
      <p:sp>
        <p:nvSpPr>
          <p:cNvPr id="6" name="Content Placeholder 5">
            <a:extLst>
              <a:ext uri="{FF2B5EF4-FFF2-40B4-BE49-F238E27FC236}">
                <a16:creationId xmlns:a16="http://schemas.microsoft.com/office/drawing/2014/main" id="{2DA58B64-F993-4E22-9B7A-C55B8CBC3DB5}"/>
              </a:ext>
            </a:extLst>
          </p:cNvPr>
          <p:cNvSpPr>
            <a:spLocks noGrp="1"/>
          </p:cNvSpPr>
          <p:nvPr>
            <p:ph idx="1"/>
          </p:nvPr>
        </p:nvSpPr>
        <p:spPr/>
        <p:txBody>
          <a:bodyPr>
            <a:normAutofit/>
          </a:bodyPr>
          <a:lstStyle/>
          <a:p>
            <a:endParaRPr lang="en-US" dirty="0"/>
          </a:p>
          <a:p>
            <a:pPr marL="0" indent="0">
              <a:buNone/>
            </a:pPr>
            <a:endParaRPr lang="en-US" dirty="0"/>
          </a:p>
          <a:p>
            <a:pPr marL="0" indent="0">
              <a:buNone/>
            </a:pPr>
            <a:endParaRPr lang="en-US" dirty="0"/>
          </a:p>
          <a:p>
            <a:pPr marL="0" indent="0" algn="ctr">
              <a:buNone/>
            </a:pPr>
            <a:r>
              <a:rPr lang="en-US" sz="2800" i="1" dirty="0"/>
              <a:t>" information is the only asset that is stolen by replication" </a:t>
            </a:r>
          </a:p>
          <a:p>
            <a:pPr marL="0" indent="0">
              <a:buNone/>
            </a:pPr>
            <a:endParaRPr lang="en-US" dirty="0"/>
          </a:p>
          <a:p>
            <a:pPr marL="0" indent="0">
              <a:buNone/>
            </a:pPr>
            <a:endParaRPr lang="en-US" dirty="0"/>
          </a:p>
          <a:p>
            <a:pPr marL="0" indent="0">
              <a:buNone/>
            </a:pPr>
            <a:r>
              <a:rPr lang="en-US" dirty="0"/>
              <a:t>					- Dr (Lt Col Ret) Mike Thomas)</a:t>
            </a:r>
          </a:p>
        </p:txBody>
      </p:sp>
      <p:sp>
        <p:nvSpPr>
          <p:cNvPr id="4" name="Slide Number Placeholder 3">
            <a:extLst>
              <a:ext uri="{FF2B5EF4-FFF2-40B4-BE49-F238E27FC236}">
                <a16:creationId xmlns:a16="http://schemas.microsoft.com/office/drawing/2014/main" id="{835C5E36-14D8-4ACE-BC80-3C29697CC069}"/>
              </a:ext>
            </a:extLst>
          </p:cNvPr>
          <p:cNvSpPr>
            <a:spLocks noGrp="1"/>
          </p:cNvSpPr>
          <p:nvPr>
            <p:ph type="sldNum" sz="quarter" idx="12"/>
          </p:nvPr>
        </p:nvSpPr>
        <p:spPr/>
        <p:txBody>
          <a:bodyPr>
            <a:normAutofit lnSpcReduction="10000"/>
          </a:bodyPr>
          <a:lstStyle/>
          <a:p>
            <a:fld id="{4FAB73BC-B049-4115-A692-8D63A059BFB8}" type="slidenum">
              <a:rPr lang="en-US" smtClean="0"/>
              <a:t>21</a:t>
            </a:fld>
            <a:endParaRPr lang="en-US" dirty="0"/>
          </a:p>
        </p:txBody>
      </p:sp>
      <p:pic>
        <p:nvPicPr>
          <p:cNvPr id="8" name="Picture 7">
            <a:extLst>
              <a:ext uri="{FF2B5EF4-FFF2-40B4-BE49-F238E27FC236}">
                <a16:creationId xmlns:a16="http://schemas.microsoft.com/office/drawing/2014/main" id="{A522D21E-23CC-4424-A878-FDC25CF818A1}"/>
              </a:ext>
            </a:extLst>
          </p:cNvPr>
          <p:cNvPicPr>
            <a:picLocks noChangeAspect="1"/>
          </p:cNvPicPr>
          <p:nvPr/>
        </p:nvPicPr>
        <p:blipFill>
          <a:blip r:embed="rId2">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3141648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p:txBody>
          <a:bodyPr/>
          <a:lstStyle/>
          <a:p>
            <a:r>
              <a:rPr lang="en-US" dirty="0"/>
              <a:t>References</a:t>
            </a:r>
          </a:p>
        </p:txBody>
      </p:sp>
      <p:sp>
        <p:nvSpPr>
          <p:cNvPr id="6" name="Content Placeholder 5">
            <a:extLst>
              <a:ext uri="{FF2B5EF4-FFF2-40B4-BE49-F238E27FC236}">
                <a16:creationId xmlns:a16="http://schemas.microsoft.com/office/drawing/2014/main" id="{2DA58B64-F993-4E22-9B7A-C55B8CBC3DB5}"/>
              </a:ext>
            </a:extLst>
          </p:cNvPr>
          <p:cNvSpPr>
            <a:spLocks noGrp="1"/>
          </p:cNvSpPr>
          <p:nvPr>
            <p:ph idx="1"/>
          </p:nvPr>
        </p:nvSpPr>
        <p:spPr/>
        <p:txBody>
          <a:bodyPr>
            <a:normAutofit fontScale="70000" lnSpcReduction="20000"/>
          </a:bodyPr>
          <a:lstStyle/>
          <a:p>
            <a:pPr marL="0" indent="0">
              <a:buNone/>
            </a:pPr>
            <a:r>
              <a:rPr lang="en-US" i="1" u="sng" dirty="0"/>
              <a:t>Bearing Witness: Uncovering the Logic Behind Russian Military Cyber Operations</a:t>
            </a:r>
            <a:r>
              <a:rPr lang="en-US" dirty="0"/>
              <a:t>. Booz Allen Hamilton, 2019.</a:t>
            </a:r>
          </a:p>
          <a:p>
            <a:pPr marL="0" indent="0">
              <a:buNone/>
            </a:pPr>
            <a:r>
              <a:rPr lang="en-US" dirty="0" err="1"/>
              <a:t>Biesecker</a:t>
            </a:r>
            <a:r>
              <a:rPr lang="en-US" dirty="0"/>
              <a:t>, B., &amp; Mitchell, K. (2018). </a:t>
            </a:r>
            <a:r>
              <a:rPr lang="en-US" i="1" dirty="0"/>
              <a:t>2018 Esri Federal </a:t>
            </a:r>
            <a:r>
              <a:rPr lang="en-US" i="1" dirty="0" err="1"/>
              <a:t>Gis</a:t>
            </a:r>
            <a:r>
              <a:rPr lang="en-US" i="1" dirty="0"/>
              <a:t> Conference</a:t>
            </a:r>
            <a:r>
              <a:rPr lang="en-US" dirty="0"/>
              <a:t>. </a:t>
            </a:r>
            <a:r>
              <a:rPr lang="en-US" i="1" dirty="0"/>
              <a:t>2018 ESRI Federal GIS Conference</a:t>
            </a:r>
            <a:r>
              <a:rPr lang="en-US" dirty="0"/>
              <a:t>. Washington DC.</a:t>
            </a:r>
          </a:p>
          <a:p>
            <a:pPr marL="0" indent="0">
              <a:buNone/>
            </a:pPr>
            <a:r>
              <a:rPr lang="en-US" dirty="0"/>
              <a:t>Boucher, Marc. “The Emerging Space Cyberwarfare Theatre.” </a:t>
            </a:r>
            <a:r>
              <a:rPr lang="en-US" i="1" dirty="0" err="1"/>
              <a:t>SpaceRef</a:t>
            </a:r>
            <a:r>
              <a:rPr lang="en-US" dirty="0"/>
              <a:t>, 29 Mar. 2013, spaceref.com/military-space/the-emerging-space-cyberwarfare-theatre.html.</a:t>
            </a:r>
          </a:p>
          <a:p>
            <a:pPr marL="0" indent="0">
              <a:buNone/>
            </a:pPr>
            <a:r>
              <a:rPr lang="en-US" dirty="0"/>
              <a:t>Cai, </a:t>
            </a:r>
            <a:r>
              <a:rPr lang="en-US" dirty="0" err="1"/>
              <a:t>Guoray</a:t>
            </a:r>
            <a:r>
              <a:rPr lang="en-US" dirty="0"/>
              <a:t>, Stephen </a:t>
            </a:r>
            <a:r>
              <a:rPr lang="en-US" dirty="0" err="1"/>
              <a:t>Hirtle</a:t>
            </a:r>
            <a:r>
              <a:rPr lang="en-US" dirty="0"/>
              <a:t>, and James Williams. "Mapping the geography of cyberspace using telecommunications infrastructure information." </a:t>
            </a:r>
            <a:r>
              <a:rPr lang="en-US" i="1" dirty="0"/>
              <a:t>The First international workshop on </a:t>
            </a:r>
            <a:r>
              <a:rPr lang="en-US" i="1" dirty="0" err="1"/>
              <a:t>telegeoprocessing</a:t>
            </a:r>
            <a:r>
              <a:rPr lang="en-US" dirty="0"/>
              <a:t>. 1999.</a:t>
            </a:r>
          </a:p>
          <a:p>
            <a:pPr marL="0" indent="0">
              <a:buNone/>
            </a:pPr>
            <a:r>
              <a:rPr lang="en-US" i="1" u="sng" dirty="0">
                <a:hlinkClick r:id="rId2"/>
              </a:rPr>
              <a:t>"ICANN Bylaws"</a:t>
            </a:r>
            <a:r>
              <a:rPr lang="en-US" i="1" dirty="0"/>
              <a:t>. July 30, 2014. Retrieved April 12, 2020.</a:t>
            </a:r>
            <a:endParaRPr lang="en-US" dirty="0"/>
          </a:p>
          <a:p>
            <a:pPr marL="0" indent="0">
              <a:buNone/>
            </a:pPr>
            <a:r>
              <a:rPr lang="en-US" dirty="0"/>
              <a:t>Green, James A. </a:t>
            </a:r>
            <a:r>
              <a:rPr lang="en-US" i="1" dirty="0"/>
              <a:t>Cyber Warfare a Multidisciplinary Analysis</a:t>
            </a:r>
            <a:r>
              <a:rPr lang="en-US" dirty="0"/>
              <a:t>. Routledge, Taylor &amp; Francis Group, 2016.</a:t>
            </a:r>
          </a:p>
          <a:p>
            <a:pPr marL="0" indent="0">
              <a:buNone/>
            </a:pPr>
            <a:r>
              <a:rPr lang="en-US" dirty="0"/>
              <a:t>Internet Census 2012. (2012, October). Retrieved May 1, 2020, from </a:t>
            </a:r>
            <a:r>
              <a:rPr lang="en-US" dirty="0">
                <a:hlinkClick r:id="rId3"/>
              </a:rPr>
              <a:t>http://census2012.sourceforge.net/paper.html</a:t>
            </a:r>
            <a:endParaRPr lang="en-US" dirty="0"/>
          </a:p>
          <a:p>
            <a:pPr marL="0" indent="0">
              <a:buNone/>
            </a:pPr>
            <a:r>
              <a:rPr lang="en-US" dirty="0"/>
              <a:t>IBM, &amp; </a:t>
            </a:r>
            <a:r>
              <a:rPr lang="en-US" dirty="0" err="1"/>
              <a:t>Ponemon</a:t>
            </a:r>
            <a:r>
              <a:rPr lang="en-US" dirty="0"/>
              <a:t>. (n.d.). </a:t>
            </a:r>
            <a:r>
              <a:rPr lang="en-US" i="1" dirty="0"/>
              <a:t>Cost of a Data Breach Report</a:t>
            </a:r>
            <a:r>
              <a:rPr lang="en-US" dirty="0"/>
              <a:t>. IBM.</a:t>
            </a:r>
          </a:p>
          <a:p>
            <a:pPr marL="0" indent="0">
              <a:buNone/>
            </a:pPr>
            <a:r>
              <a:rPr lang="en-US" dirty="0"/>
              <a:t>Kaplan, Fred M. </a:t>
            </a:r>
            <a:r>
              <a:rPr lang="en-US" i="1" dirty="0"/>
              <a:t>Dark Territory: the Secret History of Cyber War</a:t>
            </a:r>
            <a:r>
              <a:rPr lang="en-US" dirty="0"/>
              <a:t>. Simon &amp; Schuster Paperbacks, 2017.</a:t>
            </a:r>
          </a:p>
          <a:p>
            <a:pPr marL="0" indent="0">
              <a:buNone/>
            </a:pPr>
            <a:r>
              <a:rPr lang="en-US" dirty="0"/>
              <a:t>Middleton, Bruce. </a:t>
            </a:r>
            <a:r>
              <a:rPr lang="en-US" i="1" dirty="0"/>
              <a:t>A History of Cyber Security Attacks: 1980 to Present</a:t>
            </a:r>
            <a:r>
              <a:rPr lang="en-US" dirty="0"/>
              <a:t>. CRC Press, 2017.</a:t>
            </a:r>
          </a:p>
          <a:p>
            <a:endParaRPr lang="en-US" dirty="0"/>
          </a:p>
        </p:txBody>
      </p:sp>
      <p:sp>
        <p:nvSpPr>
          <p:cNvPr id="4" name="Slide Number Placeholder 3">
            <a:extLst>
              <a:ext uri="{FF2B5EF4-FFF2-40B4-BE49-F238E27FC236}">
                <a16:creationId xmlns:a16="http://schemas.microsoft.com/office/drawing/2014/main" id="{835C5E36-14D8-4ACE-BC80-3C29697CC069}"/>
              </a:ext>
            </a:extLst>
          </p:cNvPr>
          <p:cNvSpPr>
            <a:spLocks noGrp="1"/>
          </p:cNvSpPr>
          <p:nvPr>
            <p:ph type="sldNum" sz="quarter" idx="12"/>
          </p:nvPr>
        </p:nvSpPr>
        <p:spPr/>
        <p:txBody>
          <a:bodyPr>
            <a:normAutofit lnSpcReduction="10000"/>
          </a:bodyPr>
          <a:lstStyle/>
          <a:p>
            <a:fld id="{4FAB73BC-B049-4115-A692-8D63A059BFB8}" type="slidenum">
              <a:rPr lang="en-US" smtClean="0"/>
              <a:t>22</a:t>
            </a:fld>
            <a:endParaRPr lang="en-US" dirty="0"/>
          </a:p>
        </p:txBody>
      </p:sp>
      <p:pic>
        <p:nvPicPr>
          <p:cNvPr id="8" name="Picture 7">
            <a:extLst>
              <a:ext uri="{FF2B5EF4-FFF2-40B4-BE49-F238E27FC236}">
                <a16:creationId xmlns:a16="http://schemas.microsoft.com/office/drawing/2014/main" id="{E0FE38D7-5357-4579-955A-BE16421041E3}"/>
              </a:ext>
            </a:extLst>
          </p:cNvPr>
          <p:cNvPicPr>
            <a:picLocks noChangeAspect="1"/>
          </p:cNvPicPr>
          <p:nvPr/>
        </p:nvPicPr>
        <p:blipFill>
          <a:blip r:embed="rId4">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3390663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p:txBody>
          <a:bodyPr/>
          <a:lstStyle/>
          <a:p>
            <a:r>
              <a:rPr lang="en-US" dirty="0"/>
              <a:t>References</a:t>
            </a:r>
          </a:p>
        </p:txBody>
      </p:sp>
      <p:sp>
        <p:nvSpPr>
          <p:cNvPr id="6" name="Content Placeholder 5">
            <a:extLst>
              <a:ext uri="{FF2B5EF4-FFF2-40B4-BE49-F238E27FC236}">
                <a16:creationId xmlns:a16="http://schemas.microsoft.com/office/drawing/2014/main" id="{2DA58B64-F993-4E22-9B7A-C55B8CBC3DB5}"/>
              </a:ext>
            </a:extLst>
          </p:cNvPr>
          <p:cNvSpPr>
            <a:spLocks noGrp="1"/>
          </p:cNvSpPr>
          <p:nvPr>
            <p:ph idx="1"/>
          </p:nvPr>
        </p:nvSpPr>
        <p:spPr/>
        <p:txBody>
          <a:bodyPr>
            <a:normAutofit fontScale="62500" lnSpcReduction="20000"/>
          </a:bodyPr>
          <a:lstStyle/>
          <a:p>
            <a:pPr marL="0" indent="0">
              <a:buNone/>
            </a:pPr>
            <a:r>
              <a:rPr lang="en-US" dirty="0"/>
              <a:t>Nakashima, Ellen, and </a:t>
            </a:r>
            <a:r>
              <a:rPr lang="en-US" dirty="0" err="1"/>
              <a:t>Joby</a:t>
            </a:r>
            <a:r>
              <a:rPr lang="en-US" dirty="0"/>
              <a:t> Warrick. “Stuxnet Was Work of U.S. and Israeli Experts, Officials Say.” </a:t>
            </a:r>
            <a:r>
              <a:rPr lang="en-US" i="1" dirty="0"/>
              <a:t>The Washington Post</a:t>
            </a:r>
            <a:r>
              <a:rPr lang="en-US" dirty="0"/>
              <a:t>, The Washington Post, 2 June 2012, </a:t>
            </a:r>
            <a:r>
              <a:rPr lang="en-US" u="sng" dirty="0">
                <a:hlinkClick r:id="rId2"/>
              </a:rPr>
              <a:t>www.washingtonpost.com/world/national-security/stuxnet-was-work-of-us-and-israeli-experts-officials-say/2012/06/01/gJQAlnEy6U_story.html</a:t>
            </a:r>
            <a:r>
              <a:rPr lang="en-US" dirty="0"/>
              <a:t>.</a:t>
            </a:r>
          </a:p>
          <a:p>
            <a:pPr marL="0" indent="0">
              <a:buNone/>
            </a:pPr>
            <a:r>
              <a:rPr lang="en-US" dirty="0"/>
              <a:t>Rouse, Margaret. “What Is Security Event? - Definition from WhatIs.com.” </a:t>
            </a:r>
            <a:r>
              <a:rPr lang="en-US" i="1" dirty="0"/>
              <a:t>WhatIs.com</a:t>
            </a:r>
            <a:r>
              <a:rPr lang="en-US" dirty="0"/>
              <a:t>, TechTarget, 4 Nov. 2016, whatis.techtarget.com/definition/security-event-security-incident.</a:t>
            </a:r>
          </a:p>
          <a:p>
            <a:pPr marL="0" indent="0">
              <a:buNone/>
            </a:pPr>
            <a:r>
              <a:rPr lang="en-US" u="sng" dirty="0" err="1"/>
              <a:t>Sciarrone</a:t>
            </a:r>
            <a:r>
              <a:rPr lang="en-US" dirty="0"/>
              <a:t>, Marie. “Cyber Warfare: The New Front.” </a:t>
            </a:r>
            <a:r>
              <a:rPr lang="en-US" i="1" dirty="0"/>
              <a:t>Cyber Warfare: The New Front | Bush Center</a:t>
            </a:r>
            <a:r>
              <a:rPr lang="en-US" dirty="0"/>
              <a:t>, Apr. 2017, www.bushcenter.org/catalyst/modern-military/sciarrone-cyber-warfware.html.</a:t>
            </a:r>
            <a:r>
              <a:rPr lang="en-US" i="1" dirty="0"/>
              <a:t>The Geospatial</a:t>
            </a:r>
            <a:endParaRPr lang="en-US" dirty="0"/>
          </a:p>
          <a:p>
            <a:pPr marL="0" indent="0">
              <a:buNone/>
            </a:pPr>
            <a:r>
              <a:rPr lang="en-US" i="1" dirty="0"/>
              <a:t>Approach to Cybersecurity: Implementing a Platform to Secure Cyber Infrastructure and Operations</a:t>
            </a:r>
            <a:r>
              <a:rPr lang="en-US" dirty="0"/>
              <a:t>. ESRI, 2015.</a:t>
            </a:r>
          </a:p>
          <a:p>
            <a:pPr marL="0" indent="0">
              <a:buNone/>
            </a:pPr>
            <a:r>
              <a:rPr lang="en-US" i="1" u="sng" dirty="0"/>
              <a:t>"The </a:t>
            </a:r>
            <a:r>
              <a:rPr lang="en-US" i="1" u="sng" dirty="0" err="1"/>
              <a:t>Opte</a:t>
            </a:r>
            <a:r>
              <a:rPr lang="en-US" i="1" u="sng" dirty="0"/>
              <a:t> Project - FAQ"</a:t>
            </a:r>
            <a:r>
              <a:rPr lang="en-US" i="1" dirty="0"/>
              <a:t>. www.opte.org. </a:t>
            </a:r>
            <a:r>
              <a:rPr lang="en-US" i="1" dirty="0" err="1"/>
              <a:t>LyonLabs</a:t>
            </a:r>
            <a:r>
              <a:rPr lang="en-US" i="1" dirty="0"/>
              <a:t> LLC, Barrett Lyon. Retrieved April 20, 2020.</a:t>
            </a:r>
            <a:endParaRPr lang="en-US" dirty="0"/>
          </a:p>
          <a:p>
            <a:pPr marL="0" indent="0">
              <a:buNone/>
            </a:pPr>
            <a:r>
              <a:rPr lang="en-US" i="1" dirty="0"/>
              <a:t>Top 10 Cyber attack maps to track cybersecurity incidents. (2019). Retrieved March 16, 2020, from https://securitytrails.com/blog/cyber-attack-maps</a:t>
            </a:r>
            <a:endParaRPr lang="en-US" dirty="0"/>
          </a:p>
          <a:p>
            <a:pPr marL="0" indent="0">
              <a:buNone/>
            </a:pPr>
            <a:r>
              <a:rPr lang="en-US" dirty="0"/>
              <a:t>Warf, Barney. “Geographies of Global Internet Censorship.” </a:t>
            </a:r>
            <a:r>
              <a:rPr lang="en-US" i="1" dirty="0" err="1"/>
              <a:t>GeoJournal</a:t>
            </a:r>
            <a:r>
              <a:rPr lang="en-US" dirty="0"/>
              <a:t>, vol. 76, no. 1, 2010, pp. 1–23., doi:10.1007/s10708-010-9393-3.</a:t>
            </a:r>
          </a:p>
          <a:p>
            <a:pPr marL="0" indent="0">
              <a:buNone/>
            </a:pPr>
            <a:r>
              <a:rPr lang="en-US" dirty="0"/>
              <a:t>“World Internet Users Statistics and 2020 World Population Stats.” </a:t>
            </a:r>
            <a:r>
              <a:rPr lang="en-US" i="1" dirty="0"/>
              <a:t>Internet World Stats</a:t>
            </a:r>
            <a:r>
              <a:rPr lang="en-US" dirty="0"/>
              <a:t>, </a:t>
            </a:r>
            <a:r>
              <a:rPr lang="en-US" dirty="0" err="1"/>
              <a:t>Miniwatts</a:t>
            </a:r>
            <a:r>
              <a:rPr lang="en-US" dirty="0"/>
              <a:t> Marketing Group, Mar. 2020, www.internetworldstats.com/stats.htm.</a:t>
            </a:r>
          </a:p>
          <a:p>
            <a:pPr marL="0" indent="0">
              <a:buNone/>
            </a:pPr>
            <a:r>
              <a:rPr lang="en-US" dirty="0" err="1"/>
              <a:t>Valeriano</a:t>
            </a:r>
            <a:r>
              <a:rPr lang="en-US" dirty="0"/>
              <a:t>, Brandon, and Ryan C. Maness. “The Dynamics of Cyber Conflict between Rival Antagonists, 2001–11.” </a:t>
            </a:r>
            <a:r>
              <a:rPr lang="en-US" i="1" dirty="0"/>
              <a:t>Journal of Peace Research</a:t>
            </a:r>
            <a:r>
              <a:rPr lang="en-US" dirty="0"/>
              <a:t>, vol. 51, no. 3, May 2014, pp. 347–360, doi:</a:t>
            </a:r>
            <a:r>
              <a:rPr lang="en-US" u="sng" dirty="0">
                <a:hlinkClick r:id="rId3"/>
              </a:rPr>
              <a:t>10.1177/0022343313518940</a:t>
            </a:r>
            <a:r>
              <a:rPr lang="en-US" dirty="0"/>
              <a:t>.</a:t>
            </a:r>
          </a:p>
          <a:p>
            <a:pPr marL="0" indent="0">
              <a:buNone/>
            </a:pPr>
            <a:r>
              <a:rPr lang="en-US" dirty="0"/>
              <a:t>The United States Army. (n.d.). Cyberspace Operations Concept Capability Plan 2016-2028. </a:t>
            </a:r>
            <a:r>
              <a:rPr lang="en-US" i="1" dirty="0"/>
              <a:t>Cyberspace Operations Concept Capability Plan 2016-2028</a:t>
            </a:r>
            <a:r>
              <a:rPr lang="en-US" dirty="0"/>
              <a:t>. TRADOC Pamphlet 525-7-8.</a:t>
            </a:r>
          </a:p>
          <a:p>
            <a:endParaRPr lang="en-US" dirty="0"/>
          </a:p>
        </p:txBody>
      </p:sp>
      <p:sp>
        <p:nvSpPr>
          <p:cNvPr id="4" name="Slide Number Placeholder 3">
            <a:extLst>
              <a:ext uri="{FF2B5EF4-FFF2-40B4-BE49-F238E27FC236}">
                <a16:creationId xmlns:a16="http://schemas.microsoft.com/office/drawing/2014/main" id="{835C5E36-14D8-4ACE-BC80-3C29697CC069}"/>
              </a:ext>
            </a:extLst>
          </p:cNvPr>
          <p:cNvSpPr>
            <a:spLocks noGrp="1"/>
          </p:cNvSpPr>
          <p:nvPr>
            <p:ph type="sldNum" sz="quarter" idx="12"/>
          </p:nvPr>
        </p:nvSpPr>
        <p:spPr/>
        <p:txBody>
          <a:bodyPr>
            <a:normAutofit lnSpcReduction="10000"/>
          </a:bodyPr>
          <a:lstStyle/>
          <a:p>
            <a:fld id="{4FAB73BC-B049-4115-A692-8D63A059BFB8}" type="slidenum">
              <a:rPr lang="en-US" smtClean="0"/>
              <a:t>23</a:t>
            </a:fld>
            <a:endParaRPr lang="en-US" dirty="0"/>
          </a:p>
        </p:txBody>
      </p:sp>
      <p:pic>
        <p:nvPicPr>
          <p:cNvPr id="8" name="Picture 7">
            <a:extLst>
              <a:ext uri="{FF2B5EF4-FFF2-40B4-BE49-F238E27FC236}">
                <a16:creationId xmlns:a16="http://schemas.microsoft.com/office/drawing/2014/main" id="{6CF09D42-B972-4271-B1C5-84CF84A50455}"/>
              </a:ext>
            </a:extLst>
          </p:cNvPr>
          <p:cNvPicPr>
            <a:picLocks noChangeAspect="1"/>
          </p:cNvPicPr>
          <p:nvPr/>
        </p:nvPicPr>
        <p:blipFill>
          <a:blip r:embed="rId4">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447331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p:txBody>
          <a:bodyPr/>
          <a:lstStyle/>
          <a:p>
            <a:r>
              <a:rPr lang="en-US" dirty="0"/>
              <a:t>Statement</a:t>
            </a:r>
          </a:p>
        </p:txBody>
      </p:sp>
      <p:sp>
        <p:nvSpPr>
          <p:cNvPr id="6" name="Content Placeholder 5">
            <a:extLst>
              <a:ext uri="{FF2B5EF4-FFF2-40B4-BE49-F238E27FC236}">
                <a16:creationId xmlns:a16="http://schemas.microsoft.com/office/drawing/2014/main" id="{A231A1D7-8987-464D-B4FF-D03A779B272D}"/>
              </a:ext>
            </a:extLst>
          </p:cNvPr>
          <p:cNvSpPr>
            <a:spLocks noGrp="1"/>
          </p:cNvSpPr>
          <p:nvPr>
            <p:ph idx="1"/>
          </p:nvPr>
        </p:nvSpPr>
        <p:spPr>
          <a:xfrm>
            <a:off x="1255014" y="1760621"/>
            <a:ext cx="8347567" cy="4411579"/>
          </a:xfrm>
        </p:spPr>
        <p:txBody>
          <a:bodyPr>
            <a:noAutofit/>
          </a:bodyPr>
          <a:lstStyle/>
          <a:p>
            <a:endParaRPr lang="en-US" sz="2800" dirty="0"/>
          </a:p>
          <a:p>
            <a:pPr marL="0" indent="0">
              <a:buNone/>
            </a:pPr>
            <a:endParaRPr lang="en-US" sz="2800" dirty="0"/>
          </a:p>
          <a:p>
            <a:pPr marL="0" indent="0">
              <a:buNone/>
            </a:pPr>
            <a:r>
              <a:rPr lang="en-US" sz="2800" dirty="0"/>
              <a:t>GIS can be used to aggregate and analyze past cyber-security events. This will reveal actionable trends and patterns that can predict details about future harmful cyber activity.</a:t>
            </a:r>
          </a:p>
        </p:txBody>
      </p:sp>
      <p:sp>
        <p:nvSpPr>
          <p:cNvPr id="4" name="Slide Number Placeholder 3">
            <a:extLst>
              <a:ext uri="{FF2B5EF4-FFF2-40B4-BE49-F238E27FC236}">
                <a16:creationId xmlns:a16="http://schemas.microsoft.com/office/drawing/2014/main" id="{0A9FB1F9-2FD3-4DEE-9883-9FEAFCDC69CF}"/>
              </a:ext>
            </a:extLst>
          </p:cNvPr>
          <p:cNvSpPr>
            <a:spLocks noGrp="1"/>
          </p:cNvSpPr>
          <p:nvPr>
            <p:ph type="sldNum" sz="quarter" idx="12"/>
          </p:nvPr>
        </p:nvSpPr>
        <p:spPr/>
        <p:txBody>
          <a:bodyPr>
            <a:normAutofit lnSpcReduction="10000"/>
          </a:bodyPr>
          <a:lstStyle/>
          <a:p>
            <a:fld id="{4FAB73BC-B049-4115-A692-8D63A059BFB8}" type="slidenum">
              <a:rPr lang="en-US" smtClean="0"/>
              <a:t>3</a:t>
            </a:fld>
            <a:endParaRPr lang="en-US" dirty="0"/>
          </a:p>
        </p:txBody>
      </p:sp>
      <p:pic>
        <p:nvPicPr>
          <p:cNvPr id="7" name="Picture 6">
            <a:extLst>
              <a:ext uri="{FF2B5EF4-FFF2-40B4-BE49-F238E27FC236}">
                <a16:creationId xmlns:a16="http://schemas.microsoft.com/office/drawing/2014/main" id="{659F9CF4-EB6B-48E0-BFA3-9F99E576B3C7}"/>
              </a:ext>
            </a:extLst>
          </p:cNvPr>
          <p:cNvPicPr>
            <a:picLocks noChangeAspect="1"/>
          </p:cNvPicPr>
          <p:nvPr/>
        </p:nvPicPr>
        <p:blipFill>
          <a:blip r:embed="rId2">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298556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a:xfrm>
            <a:off x="1261871" y="365760"/>
            <a:ext cx="9797779" cy="1325562"/>
          </a:xfrm>
        </p:spPr>
        <p:txBody>
          <a:bodyPr/>
          <a:lstStyle/>
          <a:p>
            <a:r>
              <a:rPr lang="en-US" dirty="0"/>
              <a:t>Why Analysis of Cyber-Security Events is Needed</a:t>
            </a:r>
          </a:p>
        </p:txBody>
      </p:sp>
      <p:sp>
        <p:nvSpPr>
          <p:cNvPr id="6" name="Content Placeholder 5">
            <a:extLst>
              <a:ext uri="{FF2B5EF4-FFF2-40B4-BE49-F238E27FC236}">
                <a16:creationId xmlns:a16="http://schemas.microsoft.com/office/drawing/2014/main" id="{A231A1D7-8987-464D-B4FF-D03A779B272D}"/>
              </a:ext>
            </a:extLst>
          </p:cNvPr>
          <p:cNvSpPr>
            <a:spLocks noGrp="1"/>
          </p:cNvSpPr>
          <p:nvPr>
            <p:ph idx="1"/>
          </p:nvPr>
        </p:nvSpPr>
        <p:spPr>
          <a:xfrm>
            <a:off x="7243762" y="2047875"/>
            <a:ext cx="3033904" cy="4351337"/>
          </a:xfrm>
        </p:spPr>
        <p:txBody>
          <a:bodyPr>
            <a:normAutofit/>
          </a:bodyPr>
          <a:lstStyle/>
          <a:p>
            <a:r>
              <a:rPr lang="en-US" dirty="0"/>
              <a:t>Cyber-warfare is an extension of political policy of governments. (Ex. Stuxnet)</a:t>
            </a:r>
          </a:p>
          <a:p>
            <a:endParaRPr lang="en-US" dirty="0"/>
          </a:p>
          <a:p>
            <a:r>
              <a:rPr lang="en-US" dirty="0"/>
              <a:t>Cyber-crime, done for personal gain and can be performed by groups or a single person. </a:t>
            </a:r>
          </a:p>
        </p:txBody>
      </p:sp>
      <p:sp>
        <p:nvSpPr>
          <p:cNvPr id="4" name="Slide Number Placeholder 3">
            <a:extLst>
              <a:ext uri="{FF2B5EF4-FFF2-40B4-BE49-F238E27FC236}">
                <a16:creationId xmlns:a16="http://schemas.microsoft.com/office/drawing/2014/main" id="{BC9633BF-5A85-42B7-9796-54C62CCC939C}"/>
              </a:ext>
            </a:extLst>
          </p:cNvPr>
          <p:cNvSpPr>
            <a:spLocks noGrp="1"/>
          </p:cNvSpPr>
          <p:nvPr>
            <p:ph type="sldNum" sz="quarter" idx="12"/>
          </p:nvPr>
        </p:nvSpPr>
        <p:spPr/>
        <p:txBody>
          <a:bodyPr>
            <a:normAutofit lnSpcReduction="10000"/>
          </a:bodyPr>
          <a:lstStyle/>
          <a:p>
            <a:fld id="{4FAB73BC-B049-4115-A692-8D63A059BFB8}" type="slidenum">
              <a:rPr lang="en-US" smtClean="0"/>
              <a:t>4</a:t>
            </a:fld>
            <a:endParaRPr lang="en-US" dirty="0"/>
          </a:p>
        </p:txBody>
      </p:sp>
      <p:pic>
        <p:nvPicPr>
          <p:cNvPr id="5" name="Picture 4">
            <a:extLst>
              <a:ext uri="{FF2B5EF4-FFF2-40B4-BE49-F238E27FC236}">
                <a16:creationId xmlns:a16="http://schemas.microsoft.com/office/drawing/2014/main" id="{6938AE83-6BA9-4EC2-AC9F-904A0E44CE4C}"/>
              </a:ext>
            </a:extLst>
          </p:cNvPr>
          <p:cNvPicPr>
            <a:picLocks noChangeAspect="1"/>
          </p:cNvPicPr>
          <p:nvPr/>
        </p:nvPicPr>
        <p:blipFill>
          <a:blip r:embed="rId2"/>
          <a:stretch>
            <a:fillRect/>
          </a:stretch>
        </p:blipFill>
        <p:spPr>
          <a:xfrm>
            <a:off x="1457326" y="2047875"/>
            <a:ext cx="5786436" cy="3705531"/>
          </a:xfrm>
          <a:prstGeom prst="rect">
            <a:avLst/>
          </a:prstGeom>
        </p:spPr>
      </p:pic>
      <p:sp>
        <p:nvSpPr>
          <p:cNvPr id="9" name="TextBox 8">
            <a:extLst>
              <a:ext uri="{FF2B5EF4-FFF2-40B4-BE49-F238E27FC236}">
                <a16:creationId xmlns:a16="http://schemas.microsoft.com/office/drawing/2014/main" id="{3A9CD93E-9951-45E2-B601-E26628E6DBFD}"/>
              </a:ext>
            </a:extLst>
          </p:cNvPr>
          <p:cNvSpPr txBox="1"/>
          <p:nvPr/>
        </p:nvSpPr>
        <p:spPr>
          <a:xfrm>
            <a:off x="1457326" y="5753406"/>
            <a:ext cx="5504789" cy="276999"/>
          </a:xfrm>
          <a:prstGeom prst="rect">
            <a:avLst/>
          </a:prstGeom>
          <a:noFill/>
        </p:spPr>
        <p:txBody>
          <a:bodyPr wrap="square" rtlCol="0">
            <a:spAutoFit/>
          </a:bodyPr>
          <a:lstStyle/>
          <a:p>
            <a:r>
              <a:rPr lang="en-US" sz="1200" dirty="0"/>
              <a:t>(Fig 1. - IBM &amp; </a:t>
            </a:r>
            <a:r>
              <a:rPr lang="en-US" sz="1200" dirty="0" err="1"/>
              <a:t>Ponemon</a:t>
            </a:r>
            <a:r>
              <a:rPr lang="en-US" sz="1200" dirty="0"/>
              <a:t>, "Cost of a Data Breach Report“ 2019)</a:t>
            </a:r>
          </a:p>
        </p:txBody>
      </p:sp>
      <p:pic>
        <p:nvPicPr>
          <p:cNvPr id="8" name="Picture 7">
            <a:extLst>
              <a:ext uri="{FF2B5EF4-FFF2-40B4-BE49-F238E27FC236}">
                <a16:creationId xmlns:a16="http://schemas.microsoft.com/office/drawing/2014/main" id="{7F46E27F-2D87-4E10-9E1C-AE2759B158D7}"/>
              </a:ext>
            </a:extLst>
          </p:cNvPr>
          <p:cNvPicPr>
            <a:picLocks noChangeAspect="1"/>
          </p:cNvPicPr>
          <p:nvPr/>
        </p:nvPicPr>
        <p:blipFill>
          <a:blip r:embed="rId3">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132483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a:xfrm>
            <a:off x="1261871" y="365760"/>
            <a:ext cx="9797779" cy="1325562"/>
          </a:xfrm>
        </p:spPr>
        <p:txBody>
          <a:bodyPr/>
          <a:lstStyle/>
          <a:p>
            <a:r>
              <a:rPr lang="en-US" dirty="0"/>
              <a:t>Why Analysis of Cyber-Security Events is Needed</a:t>
            </a:r>
          </a:p>
        </p:txBody>
      </p:sp>
      <p:sp>
        <p:nvSpPr>
          <p:cNvPr id="6" name="Content Placeholder 5">
            <a:extLst>
              <a:ext uri="{FF2B5EF4-FFF2-40B4-BE49-F238E27FC236}">
                <a16:creationId xmlns:a16="http://schemas.microsoft.com/office/drawing/2014/main" id="{A231A1D7-8987-464D-B4FF-D03A779B272D}"/>
              </a:ext>
            </a:extLst>
          </p:cNvPr>
          <p:cNvSpPr>
            <a:spLocks noGrp="1"/>
          </p:cNvSpPr>
          <p:nvPr>
            <p:ph idx="1"/>
          </p:nvPr>
        </p:nvSpPr>
        <p:spPr>
          <a:xfrm>
            <a:off x="1261871" y="1995055"/>
            <a:ext cx="5688390" cy="4351337"/>
          </a:xfrm>
        </p:spPr>
        <p:txBody>
          <a:bodyPr>
            <a:normAutofit/>
          </a:bodyPr>
          <a:lstStyle/>
          <a:p>
            <a:r>
              <a:rPr lang="en-US" sz="2400" dirty="0"/>
              <a:t>Virtual and real spaces of life, commerce, and government have become intertwined through the internet.</a:t>
            </a:r>
          </a:p>
          <a:p>
            <a:endParaRPr lang="en-US" sz="2400" dirty="0"/>
          </a:p>
          <a:p>
            <a:r>
              <a:rPr lang="en-US" sz="2400" dirty="0"/>
              <a:t>4.5 billion internet users as of December 2019, 58.7% of the world’s population (Internet World Stats 2020). Cybertechnology routinely outpaces policy. </a:t>
            </a:r>
          </a:p>
          <a:p>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BC9633BF-5A85-42B7-9796-54C62CCC939C}"/>
              </a:ext>
            </a:extLst>
          </p:cNvPr>
          <p:cNvSpPr>
            <a:spLocks noGrp="1"/>
          </p:cNvSpPr>
          <p:nvPr>
            <p:ph type="sldNum" sz="quarter" idx="12"/>
          </p:nvPr>
        </p:nvSpPr>
        <p:spPr/>
        <p:txBody>
          <a:bodyPr>
            <a:normAutofit lnSpcReduction="10000"/>
          </a:bodyPr>
          <a:lstStyle/>
          <a:p>
            <a:fld id="{4FAB73BC-B049-4115-A692-8D63A059BFB8}" type="slidenum">
              <a:rPr lang="en-US" smtClean="0"/>
              <a:t>5</a:t>
            </a:fld>
            <a:endParaRPr lang="en-US" dirty="0"/>
          </a:p>
        </p:txBody>
      </p:sp>
      <p:pic>
        <p:nvPicPr>
          <p:cNvPr id="3" name="Picture 2">
            <a:extLst>
              <a:ext uri="{FF2B5EF4-FFF2-40B4-BE49-F238E27FC236}">
                <a16:creationId xmlns:a16="http://schemas.microsoft.com/office/drawing/2014/main" id="{123C5ADC-C0BB-4A93-BAEC-9361A5F001A8}"/>
              </a:ext>
            </a:extLst>
          </p:cNvPr>
          <p:cNvPicPr>
            <a:picLocks noChangeAspect="1"/>
          </p:cNvPicPr>
          <p:nvPr/>
        </p:nvPicPr>
        <p:blipFill>
          <a:blip r:embed="rId2"/>
          <a:stretch>
            <a:fillRect/>
          </a:stretch>
        </p:blipFill>
        <p:spPr>
          <a:xfrm>
            <a:off x="6950261" y="2301655"/>
            <a:ext cx="3598063" cy="2695074"/>
          </a:xfrm>
          <a:prstGeom prst="rect">
            <a:avLst/>
          </a:prstGeom>
        </p:spPr>
      </p:pic>
      <p:pic>
        <p:nvPicPr>
          <p:cNvPr id="7" name="Picture 6">
            <a:extLst>
              <a:ext uri="{FF2B5EF4-FFF2-40B4-BE49-F238E27FC236}">
                <a16:creationId xmlns:a16="http://schemas.microsoft.com/office/drawing/2014/main" id="{1BA2EAA7-8B63-4042-92E6-B2E310E4CC53}"/>
              </a:ext>
            </a:extLst>
          </p:cNvPr>
          <p:cNvPicPr>
            <a:picLocks noChangeAspect="1"/>
          </p:cNvPicPr>
          <p:nvPr/>
        </p:nvPicPr>
        <p:blipFill>
          <a:blip r:embed="rId3">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422776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29FAF-87DE-4CB1-8008-0BC27AAB28F7}"/>
              </a:ext>
            </a:extLst>
          </p:cNvPr>
          <p:cNvSpPr>
            <a:spLocks noGrp="1"/>
          </p:cNvSpPr>
          <p:nvPr>
            <p:ph type="title"/>
          </p:nvPr>
        </p:nvSpPr>
        <p:spPr>
          <a:xfrm>
            <a:off x="1261871" y="365760"/>
            <a:ext cx="9797779" cy="1325562"/>
          </a:xfrm>
        </p:spPr>
        <p:txBody>
          <a:bodyPr/>
          <a:lstStyle/>
          <a:p>
            <a:r>
              <a:rPr lang="en-US" dirty="0"/>
              <a:t>Why Analysis of Cyber-Security Events is Needed</a:t>
            </a:r>
          </a:p>
        </p:txBody>
      </p:sp>
      <p:sp>
        <p:nvSpPr>
          <p:cNvPr id="6" name="Content Placeholder 5">
            <a:extLst>
              <a:ext uri="{FF2B5EF4-FFF2-40B4-BE49-F238E27FC236}">
                <a16:creationId xmlns:a16="http://schemas.microsoft.com/office/drawing/2014/main" id="{A231A1D7-8987-464D-B4FF-D03A779B272D}"/>
              </a:ext>
            </a:extLst>
          </p:cNvPr>
          <p:cNvSpPr>
            <a:spLocks noGrp="1"/>
          </p:cNvSpPr>
          <p:nvPr>
            <p:ph idx="1"/>
          </p:nvPr>
        </p:nvSpPr>
        <p:spPr>
          <a:xfrm>
            <a:off x="1261871" y="2140903"/>
            <a:ext cx="8684233" cy="4351337"/>
          </a:xfrm>
        </p:spPr>
        <p:txBody>
          <a:bodyPr>
            <a:normAutofit/>
          </a:bodyPr>
          <a:lstStyle/>
          <a:p>
            <a:r>
              <a:rPr lang="en-US" sz="2400" dirty="0"/>
              <a:t>There are millions of cyber-attacks per day(Rouse 2016).</a:t>
            </a:r>
          </a:p>
          <a:p>
            <a:endParaRPr lang="en-US" sz="2400" dirty="0"/>
          </a:p>
          <a:p>
            <a:r>
              <a:rPr lang="en-US" sz="2400" dirty="0"/>
              <a:t>An analysis of a large amount of data (two decades) can identify trends of future activity.</a:t>
            </a:r>
          </a:p>
          <a:p>
            <a:endParaRPr lang="en-US" sz="2400" dirty="0"/>
          </a:p>
          <a:p>
            <a:r>
              <a:rPr lang="en-US" sz="2400" dirty="0"/>
              <a:t>GIS technology has unique capabilities allowing it to perform this collection, aggregation, and analysis.</a:t>
            </a:r>
          </a:p>
          <a:p>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BC9633BF-5A85-42B7-9796-54C62CCC939C}"/>
              </a:ext>
            </a:extLst>
          </p:cNvPr>
          <p:cNvSpPr>
            <a:spLocks noGrp="1"/>
          </p:cNvSpPr>
          <p:nvPr>
            <p:ph type="sldNum" sz="quarter" idx="12"/>
          </p:nvPr>
        </p:nvSpPr>
        <p:spPr/>
        <p:txBody>
          <a:bodyPr>
            <a:normAutofit lnSpcReduction="10000"/>
          </a:bodyPr>
          <a:lstStyle/>
          <a:p>
            <a:fld id="{4FAB73BC-B049-4115-A692-8D63A059BFB8}" type="slidenum">
              <a:rPr lang="en-US" smtClean="0"/>
              <a:t>6</a:t>
            </a:fld>
            <a:endParaRPr lang="en-US" dirty="0"/>
          </a:p>
        </p:txBody>
      </p:sp>
      <p:pic>
        <p:nvPicPr>
          <p:cNvPr id="7" name="Picture 6">
            <a:extLst>
              <a:ext uri="{FF2B5EF4-FFF2-40B4-BE49-F238E27FC236}">
                <a16:creationId xmlns:a16="http://schemas.microsoft.com/office/drawing/2014/main" id="{D53B6ED3-B173-4AB3-9667-13CE4B145D79}"/>
              </a:ext>
            </a:extLst>
          </p:cNvPr>
          <p:cNvPicPr>
            <a:picLocks noChangeAspect="1"/>
          </p:cNvPicPr>
          <p:nvPr/>
        </p:nvPicPr>
        <p:blipFill>
          <a:blip r:embed="rId2">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225623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49D3C464-6FA1-4AA4-8ECB-501ABCB0E4FE}"/>
              </a:ext>
            </a:extLst>
          </p:cNvPr>
          <p:cNvSpPr txBox="1">
            <a:spLocks/>
          </p:cNvSpPr>
          <p:nvPr/>
        </p:nvSpPr>
        <p:spPr>
          <a:xfrm>
            <a:off x="1414273" y="1981200"/>
            <a:ext cx="5837554" cy="435133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b="1" u="sng" dirty="0"/>
              <a:t>Cyber Security Event</a:t>
            </a:r>
            <a:r>
              <a:rPr lang="en-US" u="sng" dirty="0"/>
              <a:t> </a:t>
            </a:r>
            <a:r>
              <a:rPr lang="en-US" dirty="0"/>
              <a:t>-  “a change in the everyday operations of a network or information technology service indicating that a security policy may have been violated or a security safeguard may have failed” (Middleton 2017). </a:t>
            </a:r>
          </a:p>
          <a:p>
            <a:pPr marL="0" indent="0">
              <a:buNone/>
            </a:pPr>
            <a:endParaRPr lang="en-US" b="1" u="sng" dirty="0"/>
          </a:p>
          <a:p>
            <a:pPr marL="0" indent="0">
              <a:buNone/>
            </a:pPr>
            <a:r>
              <a:rPr lang="en-US" b="1" u="sng" dirty="0"/>
              <a:t>State-Actor</a:t>
            </a:r>
            <a:r>
              <a:rPr lang="en-US" b="1" dirty="0"/>
              <a:t> – “</a:t>
            </a:r>
            <a:r>
              <a:rPr lang="en-US" dirty="0"/>
              <a:t>In United States law, a state actor is a person who is acting on behalf of a governmental body” (US Supreme Court cases 362 U.S. 17, 100 U.S. 339, 346 )</a:t>
            </a:r>
            <a:endParaRPr lang="en-US" b="1" u="sng" dirty="0"/>
          </a:p>
          <a:p>
            <a:pPr marL="0" indent="0">
              <a:buNone/>
            </a:pPr>
            <a:endParaRPr lang="en-US" b="1" u="sng" dirty="0"/>
          </a:p>
          <a:p>
            <a:pPr marL="0" indent="0">
              <a:buNone/>
            </a:pPr>
            <a:r>
              <a:rPr lang="en-US" b="1" u="sng" dirty="0"/>
              <a:t>Non-State Actor </a:t>
            </a:r>
            <a:r>
              <a:rPr lang="en-US" b="1" dirty="0"/>
              <a:t>–</a:t>
            </a:r>
            <a:r>
              <a:rPr lang="en-US" dirty="0"/>
              <a:t> An NSA is “an individual or organization that has significant political influence but is not allied to any particular country or state” (Oxford Dictionary 2020)</a:t>
            </a:r>
            <a:endParaRPr lang="en-US" b="1" dirty="0"/>
          </a:p>
          <a:p>
            <a:endParaRPr lang="en-US" b="1" dirty="0"/>
          </a:p>
        </p:txBody>
      </p:sp>
      <p:sp>
        <p:nvSpPr>
          <p:cNvPr id="10" name="Title 1">
            <a:extLst>
              <a:ext uri="{FF2B5EF4-FFF2-40B4-BE49-F238E27FC236}">
                <a16:creationId xmlns:a16="http://schemas.microsoft.com/office/drawing/2014/main" id="{59CCDA5F-7D33-4132-AAEB-D466442F7FD4}"/>
              </a:ext>
            </a:extLst>
          </p:cNvPr>
          <p:cNvSpPr>
            <a:spLocks noGrp="1"/>
          </p:cNvSpPr>
          <p:nvPr>
            <p:ph type="title"/>
          </p:nvPr>
        </p:nvSpPr>
        <p:spPr/>
        <p:txBody>
          <a:bodyPr/>
          <a:lstStyle/>
          <a:p>
            <a:r>
              <a:rPr lang="en-US" dirty="0"/>
              <a:t>Background - Terminology</a:t>
            </a:r>
          </a:p>
        </p:txBody>
      </p:sp>
      <p:sp>
        <p:nvSpPr>
          <p:cNvPr id="2" name="Slide Number Placeholder 1">
            <a:extLst>
              <a:ext uri="{FF2B5EF4-FFF2-40B4-BE49-F238E27FC236}">
                <a16:creationId xmlns:a16="http://schemas.microsoft.com/office/drawing/2014/main" id="{6A3C4FF9-0464-4480-8DB8-80C9AF81BDCA}"/>
              </a:ext>
            </a:extLst>
          </p:cNvPr>
          <p:cNvSpPr>
            <a:spLocks noGrp="1"/>
          </p:cNvSpPr>
          <p:nvPr>
            <p:ph type="sldNum" sz="quarter" idx="12"/>
          </p:nvPr>
        </p:nvSpPr>
        <p:spPr/>
        <p:txBody>
          <a:bodyPr>
            <a:normAutofit lnSpcReduction="10000"/>
          </a:bodyPr>
          <a:lstStyle/>
          <a:p>
            <a:fld id="{4FAB73BC-B049-4115-A692-8D63A059BFB8}" type="slidenum">
              <a:rPr lang="en-US" smtClean="0"/>
              <a:t>7</a:t>
            </a:fld>
            <a:endParaRPr lang="en-US" dirty="0"/>
          </a:p>
        </p:txBody>
      </p:sp>
      <p:pic>
        <p:nvPicPr>
          <p:cNvPr id="7" name="Picture 6">
            <a:extLst>
              <a:ext uri="{FF2B5EF4-FFF2-40B4-BE49-F238E27FC236}">
                <a16:creationId xmlns:a16="http://schemas.microsoft.com/office/drawing/2014/main" id="{5AA19C42-AA9A-4ED8-B970-196A0FD215C6}"/>
              </a:ext>
            </a:extLst>
          </p:cNvPr>
          <p:cNvPicPr>
            <a:picLocks noChangeAspect="1"/>
          </p:cNvPicPr>
          <p:nvPr/>
        </p:nvPicPr>
        <p:blipFill>
          <a:blip r:embed="rId2">
            <a:alphaModFix amt="35000"/>
          </a:blip>
          <a:stretch>
            <a:fillRect/>
          </a:stretch>
        </p:blipFill>
        <p:spPr>
          <a:xfrm>
            <a:off x="9739624" y="5619778"/>
            <a:ext cx="1457070" cy="1146147"/>
          </a:xfrm>
          <a:prstGeom prst="rect">
            <a:avLst/>
          </a:prstGeom>
        </p:spPr>
      </p:pic>
      <p:pic>
        <p:nvPicPr>
          <p:cNvPr id="4" name="Graphic 3" descr="Umbrella">
            <a:extLst>
              <a:ext uri="{FF2B5EF4-FFF2-40B4-BE49-F238E27FC236}">
                <a16:creationId xmlns:a16="http://schemas.microsoft.com/office/drawing/2014/main" id="{CA681310-9E54-4A7E-B146-991442D5B7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4432" y="1847009"/>
            <a:ext cx="4645231" cy="4645231"/>
          </a:xfrm>
          <a:prstGeom prst="rect">
            <a:avLst/>
          </a:prstGeom>
        </p:spPr>
      </p:pic>
      <p:sp>
        <p:nvSpPr>
          <p:cNvPr id="5" name="TextBox 4">
            <a:extLst>
              <a:ext uri="{FF2B5EF4-FFF2-40B4-BE49-F238E27FC236}">
                <a16:creationId xmlns:a16="http://schemas.microsoft.com/office/drawing/2014/main" id="{DA09F168-9F0A-4A0C-9353-4AD0159B7293}"/>
              </a:ext>
            </a:extLst>
          </p:cNvPr>
          <p:cNvSpPr txBox="1"/>
          <p:nvPr/>
        </p:nvSpPr>
        <p:spPr>
          <a:xfrm>
            <a:off x="7251827" y="4233349"/>
            <a:ext cx="1776448" cy="338554"/>
          </a:xfrm>
          <a:prstGeom prst="rect">
            <a:avLst/>
          </a:prstGeom>
          <a:noFill/>
        </p:spPr>
        <p:txBody>
          <a:bodyPr wrap="none" rtlCol="0">
            <a:spAutoFit/>
          </a:bodyPr>
          <a:lstStyle/>
          <a:p>
            <a:r>
              <a:rPr lang="en-US" sz="1600" dirty="0"/>
              <a:t>Cyber-Terrorism</a:t>
            </a:r>
          </a:p>
        </p:txBody>
      </p:sp>
      <p:sp>
        <p:nvSpPr>
          <p:cNvPr id="13" name="TextBox 12">
            <a:extLst>
              <a:ext uri="{FF2B5EF4-FFF2-40B4-BE49-F238E27FC236}">
                <a16:creationId xmlns:a16="http://schemas.microsoft.com/office/drawing/2014/main" id="{0D1B1405-A55D-4477-89E2-37F027466E90}"/>
              </a:ext>
            </a:extLst>
          </p:cNvPr>
          <p:cNvSpPr txBox="1"/>
          <p:nvPr/>
        </p:nvSpPr>
        <p:spPr>
          <a:xfrm>
            <a:off x="9317619" y="5008489"/>
            <a:ext cx="1603324" cy="338554"/>
          </a:xfrm>
          <a:prstGeom prst="rect">
            <a:avLst/>
          </a:prstGeom>
          <a:noFill/>
        </p:spPr>
        <p:txBody>
          <a:bodyPr wrap="none" rtlCol="0">
            <a:spAutoFit/>
          </a:bodyPr>
          <a:lstStyle/>
          <a:p>
            <a:r>
              <a:rPr lang="en-US" sz="1600" dirty="0"/>
              <a:t>Cyber-Warfare</a:t>
            </a:r>
          </a:p>
        </p:txBody>
      </p:sp>
      <p:sp>
        <p:nvSpPr>
          <p:cNvPr id="14" name="TextBox 13">
            <a:extLst>
              <a:ext uri="{FF2B5EF4-FFF2-40B4-BE49-F238E27FC236}">
                <a16:creationId xmlns:a16="http://schemas.microsoft.com/office/drawing/2014/main" id="{5EBE9469-DBCC-4F9C-B708-A9146C228F3E}"/>
              </a:ext>
            </a:extLst>
          </p:cNvPr>
          <p:cNvSpPr txBox="1"/>
          <p:nvPr/>
        </p:nvSpPr>
        <p:spPr>
          <a:xfrm>
            <a:off x="7318524" y="5008489"/>
            <a:ext cx="1407758" cy="338554"/>
          </a:xfrm>
          <a:prstGeom prst="rect">
            <a:avLst/>
          </a:prstGeom>
          <a:noFill/>
        </p:spPr>
        <p:txBody>
          <a:bodyPr wrap="none" rtlCol="0">
            <a:spAutoFit/>
          </a:bodyPr>
          <a:lstStyle/>
          <a:p>
            <a:r>
              <a:rPr lang="en-US" sz="1600" dirty="0"/>
              <a:t>Cyber-Crime</a:t>
            </a:r>
          </a:p>
        </p:txBody>
      </p:sp>
      <p:sp>
        <p:nvSpPr>
          <p:cNvPr id="15" name="TextBox 14">
            <a:extLst>
              <a:ext uri="{FF2B5EF4-FFF2-40B4-BE49-F238E27FC236}">
                <a16:creationId xmlns:a16="http://schemas.microsoft.com/office/drawing/2014/main" id="{EFB45F27-481D-4DEB-9EE1-94EDE1DA8F8B}"/>
              </a:ext>
            </a:extLst>
          </p:cNvPr>
          <p:cNvSpPr txBox="1"/>
          <p:nvPr/>
        </p:nvSpPr>
        <p:spPr>
          <a:xfrm>
            <a:off x="9369115" y="4233349"/>
            <a:ext cx="1548822" cy="338554"/>
          </a:xfrm>
          <a:prstGeom prst="rect">
            <a:avLst/>
          </a:prstGeom>
          <a:noFill/>
        </p:spPr>
        <p:txBody>
          <a:bodyPr wrap="none" rtlCol="0">
            <a:spAutoFit/>
          </a:bodyPr>
          <a:lstStyle/>
          <a:p>
            <a:r>
              <a:rPr lang="en-US" sz="1600" dirty="0"/>
              <a:t>Cyber-Attacks</a:t>
            </a:r>
          </a:p>
        </p:txBody>
      </p:sp>
      <p:sp>
        <p:nvSpPr>
          <p:cNvPr id="16" name="TextBox 15">
            <a:extLst>
              <a:ext uri="{FF2B5EF4-FFF2-40B4-BE49-F238E27FC236}">
                <a16:creationId xmlns:a16="http://schemas.microsoft.com/office/drawing/2014/main" id="{D91D0BF2-692D-48B4-8950-B0242FDDCEB8}"/>
              </a:ext>
            </a:extLst>
          </p:cNvPr>
          <p:cNvSpPr txBox="1"/>
          <p:nvPr/>
        </p:nvSpPr>
        <p:spPr>
          <a:xfrm>
            <a:off x="7845899" y="1748613"/>
            <a:ext cx="2762295" cy="369332"/>
          </a:xfrm>
          <a:prstGeom prst="rect">
            <a:avLst/>
          </a:prstGeom>
          <a:noFill/>
        </p:spPr>
        <p:txBody>
          <a:bodyPr wrap="none" rtlCol="0">
            <a:spAutoFit/>
          </a:bodyPr>
          <a:lstStyle/>
          <a:p>
            <a:r>
              <a:rPr lang="en-US" b="1" dirty="0"/>
              <a:t>Cyber Security Event</a:t>
            </a:r>
          </a:p>
        </p:txBody>
      </p:sp>
    </p:spTree>
    <p:extLst>
      <p:ext uri="{BB962C8B-B14F-4D97-AF65-F5344CB8AC3E}">
        <p14:creationId xmlns:p14="http://schemas.microsoft.com/office/powerpoint/2010/main" val="217728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49D3C464-6FA1-4AA4-8ECB-501ABCB0E4FE}"/>
              </a:ext>
            </a:extLst>
          </p:cNvPr>
          <p:cNvSpPr txBox="1">
            <a:spLocks/>
          </p:cNvSpPr>
          <p:nvPr/>
        </p:nvSpPr>
        <p:spPr>
          <a:xfrm>
            <a:off x="1414272" y="1981200"/>
            <a:ext cx="6582717" cy="1692442"/>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sz="1600" b="1" u="sng" dirty="0"/>
              <a:t>ICANN (Internet Corporation for Assigned Names and Numbers</a:t>
            </a:r>
            <a:r>
              <a:rPr lang="en-US" sz="1600" dirty="0"/>
              <a:t> – “ICANN is a multi-stakeholder group and nonprofit organization responsible for coordinating the maintenance and procedures of several databases relating to  namespaces and numerical spaces of the Internet, ensuring the network's stable and secure operation.” (ICANN 2014)</a:t>
            </a:r>
            <a:endParaRPr lang="en-US" sz="1600" b="1" u="sng" dirty="0"/>
          </a:p>
          <a:p>
            <a:endParaRPr lang="en-US" dirty="0"/>
          </a:p>
          <a:p>
            <a:endParaRPr lang="en-US" b="1" u="sng" dirty="0"/>
          </a:p>
          <a:p>
            <a:endParaRPr lang="en-US" b="1" dirty="0"/>
          </a:p>
        </p:txBody>
      </p:sp>
      <p:sp>
        <p:nvSpPr>
          <p:cNvPr id="18" name="Title 1">
            <a:extLst>
              <a:ext uri="{FF2B5EF4-FFF2-40B4-BE49-F238E27FC236}">
                <a16:creationId xmlns:a16="http://schemas.microsoft.com/office/drawing/2014/main" id="{42AA4CE5-8D25-4272-AFF5-0B68AF50377B}"/>
              </a:ext>
            </a:extLst>
          </p:cNvPr>
          <p:cNvSpPr>
            <a:spLocks noGrp="1"/>
          </p:cNvSpPr>
          <p:nvPr>
            <p:ph type="title"/>
          </p:nvPr>
        </p:nvSpPr>
        <p:spPr/>
        <p:txBody>
          <a:bodyPr/>
          <a:lstStyle/>
          <a:p>
            <a:r>
              <a:rPr lang="en-US" dirty="0"/>
              <a:t>Background - Terminology</a:t>
            </a:r>
          </a:p>
        </p:txBody>
      </p:sp>
      <p:sp>
        <p:nvSpPr>
          <p:cNvPr id="2" name="Slide Number Placeholder 1">
            <a:extLst>
              <a:ext uri="{FF2B5EF4-FFF2-40B4-BE49-F238E27FC236}">
                <a16:creationId xmlns:a16="http://schemas.microsoft.com/office/drawing/2014/main" id="{418FA3AB-D19E-408E-A3A1-FEF2F35741C3}"/>
              </a:ext>
            </a:extLst>
          </p:cNvPr>
          <p:cNvSpPr>
            <a:spLocks noGrp="1"/>
          </p:cNvSpPr>
          <p:nvPr>
            <p:ph type="sldNum" sz="quarter" idx="12"/>
          </p:nvPr>
        </p:nvSpPr>
        <p:spPr/>
        <p:txBody>
          <a:bodyPr>
            <a:normAutofit lnSpcReduction="10000"/>
          </a:bodyPr>
          <a:lstStyle/>
          <a:p>
            <a:fld id="{4FAB73BC-B049-4115-A692-8D63A059BFB8}" type="slidenum">
              <a:rPr lang="en-US" smtClean="0"/>
              <a:t>8</a:t>
            </a:fld>
            <a:endParaRPr lang="en-US" dirty="0"/>
          </a:p>
        </p:txBody>
      </p:sp>
      <p:pic>
        <p:nvPicPr>
          <p:cNvPr id="15" name="Picture 14">
            <a:extLst>
              <a:ext uri="{FF2B5EF4-FFF2-40B4-BE49-F238E27FC236}">
                <a16:creationId xmlns:a16="http://schemas.microsoft.com/office/drawing/2014/main" id="{42012B70-6DD0-4C26-962C-C906FE483D4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735214" y="2056092"/>
            <a:ext cx="1819866" cy="1455893"/>
          </a:xfrm>
          <a:prstGeom prst="rect">
            <a:avLst/>
          </a:prstGeom>
        </p:spPr>
      </p:pic>
      <p:sp>
        <p:nvSpPr>
          <p:cNvPr id="17" name="Rectangle 16">
            <a:extLst>
              <a:ext uri="{FF2B5EF4-FFF2-40B4-BE49-F238E27FC236}">
                <a16:creationId xmlns:a16="http://schemas.microsoft.com/office/drawing/2014/main" id="{891E752C-2F5A-4E59-B880-70551F9207F1}"/>
              </a:ext>
            </a:extLst>
          </p:cNvPr>
          <p:cNvSpPr/>
          <p:nvPr/>
        </p:nvSpPr>
        <p:spPr>
          <a:xfrm>
            <a:off x="1414272" y="3586877"/>
            <a:ext cx="8555254" cy="2800767"/>
          </a:xfrm>
          <a:prstGeom prst="rect">
            <a:avLst/>
          </a:prstGeom>
        </p:spPr>
        <p:txBody>
          <a:bodyPr wrap="square">
            <a:spAutoFit/>
          </a:bodyPr>
          <a:lstStyle/>
          <a:p>
            <a:r>
              <a:rPr lang="en-US" sz="1600" b="1" u="sng" dirty="0"/>
              <a:t>Internet Protocol</a:t>
            </a:r>
            <a:r>
              <a:rPr lang="en-US" sz="1600" dirty="0"/>
              <a:t> – “The set of rules that govern how devices communicate over the Internet. The Internet Protocol specifies the format of the packets that devices use to transmit messages through the network.” (ICANN 2014)</a:t>
            </a:r>
          </a:p>
          <a:p>
            <a:endParaRPr lang="en-US" sz="1600" dirty="0"/>
          </a:p>
          <a:p>
            <a:r>
              <a:rPr lang="en-US" sz="1600" b="1" u="sng" dirty="0"/>
              <a:t>Internet Protocol Address</a:t>
            </a:r>
            <a:r>
              <a:rPr lang="en-US" sz="1600" dirty="0"/>
              <a:t> – “A numeric value that uniquely identifies a device attached to the Internet. The Internet Protocol (IP) uses IP addresses to route message packets to their intended destinations.” (ICANN 2014)</a:t>
            </a:r>
          </a:p>
          <a:p>
            <a:endParaRPr lang="en-US" sz="1600" dirty="0"/>
          </a:p>
          <a:p>
            <a:r>
              <a:rPr lang="en-US" sz="1600" b="1" u="sng" dirty="0"/>
              <a:t>Routing System</a:t>
            </a:r>
            <a:r>
              <a:rPr lang="en-US" sz="1600" dirty="0"/>
              <a:t> – “The organized collection of protocols, addressing schemes, and processes that enable the efficient transmission of data packets between and within networks.” (ICANN 2014)</a:t>
            </a:r>
            <a:endParaRPr lang="en-US" sz="1600" b="1" u="sng" dirty="0"/>
          </a:p>
        </p:txBody>
      </p:sp>
      <p:pic>
        <p:nvPicPr>
          <p:cNvPr id="8" name="Picture 7">
            <a:extLst>
              <a:ext uri="{FF2B5EF4-FFF2-40B4-BE49-F238E27FC236}">
                <a16:creationId xmlns:a16="http://schemas.microsoft.com/office/drawing/2014/main" id="{060AE462-9970-4F1B-B251-D8ADC2048FC9}"/>
              </a:ext>
            </a:extLst>
          </p:cNvPr>
          <p:cNvPicPr>
            <a:picLocks noChangeAspect="1"/>
          </p:cNvPicPr>
          <p:nvPr/>
        </p:nvPicPr>
        <p:blipFill>
          <a:blip r:embed="rId4">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3457038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0E0020-0196-4C82-A2F3-125644F40738}"/>
              </a:ext>
            </a:extLst>
          </p:cNvPr>
          <p:cNvSpPr txBox="1">
            <a:spLocks/>
          </p:cNvSpPr>
          <p:nvPr/>
        </p:nvSpPr>
        <p:spPr>
          <a:xfrm>
            <a:off x="1414272" y="518160"/>
            <a:ext cx="9692640" cy="1146147"/>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t>Methods of Attributing Geographic Data to Cyber Security Events</a:t>
            </a:r>
          </a:p>
        </p:txBody>
      </p:sp>
      <p:sp>
        <p:nvSpPr>
          <p:cNvPr id="2" name="Slide Number Placeholder 1">
            <a:extLst>
              <a:ext uri="{FF2B5EF4-FFF2-40B4-BE49-F238E27FC236}">
                <a16:creationId xmlns:a16="http://schemas.microsoft.com/office/drawing/2014/main" id="{E6D39FF6-3C69-4FDA-A8E9-9AF43C51738B}"/>
              </a:ext>
            </a:extLst>
          </p:cNvPr>
          <p:cNvSpPr>
            <a:spLocks noGrp="1"/>
          </p:cNvSpPr>
          <p:nvPr>
            <p:ph type="sldNum" sz="quarter" idx="12"/>
          </p:nvPr>
        </p:nvSpPr>
        <p:spPr/>
        <p:txBody>
          <a:bodyPr>
            <a:normAutofit lnSpcReduction="10000"/>
          </a:bodyPr>
          <a:lstStyle/>
          <a:p>
            <a:fld id="{4FAB73BC-B049-4115-A692-8D63A059BFB8}" type="slidenum">
              <a:rPr lang="en-US" smtClean="0"/>
              <a:t>9</a:t>
            </a:fld>
            <a:endParaRPr lang="en-US" dirty="0"/>
          </a:p>
        </p:txBody>
      </p:sp>
      <p:sp>
        <p:nvSpPr>
          <p:cNvPr id="10" name="Content Placeholder 7">
            <a:extLst>
              <a:ext uri="{FF2B5EF4-FFF2-40B4-BE49-F238E27FC236}">
                <a16:creationId xmlns:a16="http://schemas.microsoft.com/office/drawing/2014/main" id="{3A07B13D-C300-4A57-BD47-5F574C753552}"/>
              </a:ext>
            </a:extLst>
          </p:cNvPr>
          <p:cNvSpPr txBox="1">
            <a:spLocks/>
          </p:cNvSpPr>
          <p:nvPr/>
        </p:nvSpPr>
        <p:spPr>
          <a:xfrm>
            <a:off x="1414272" y="2117725"/>
            <a:ext cx="7128149"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b="1" u="sng" dirty="0"/>
              <a:t>Physical Topology</a:t>
            </a:r>
            <a:r>
              <a:rPr lang="en-US" b="1" dirty="0"/>
              <a:t> </a:t>
            </a:r>
            <a:r>
              <a:rPr lang="en-US" dirty="0"/>
              <a:t>–  ”refers to the interconnected structure of a local area network (LAN). The method employed to connect the physical devices on the network with the cables, and the type of cabling used, all constitute the physical topology” (ICANN 2014)</a:t>
            </a:r>
          </a:p>
          <a:p>
            <a:endParaRPr lang="en-US" dirty="0"/>
          </a:p>
          <a:p>
            <a:r>
              <a:rPr lang="en-US" b="1" u="sng" dirty="0"/>
              <a:t>Logical Topology </a:t>
            </a:r>
            <a:r>
              <a:rPr lang="en-US" dirty="0"/>
              <a:t>– “a concept in networking that defines the architecture of the communication mechanism for all nodes in a network. Using network equipment such as routers and switches” (ICANN 2014)</a:t>
            </a:r>
            <a:endParaRPr lang="en-US" b="1" u="sng" dirty="0"/>
          </a:p>
          <a:p>
            <a:pPr marL="0" indent="0">
              <a:buNone/>
            </a:pPr>
            <a:endParaRPr lang="en-US" dirty="0"/>
          </a:p>
          <a:p>
            <a:pPr lvl="2"/>
            <a:endParaRPr lang="en-US" b="1" dirty="0"/>
          </a:p>
          <a:p>
            <a:endParaRPr lang="en-US" b="1" u="sng" dirty="0"/>
          </a:p>
          <a:p>
            <a:endParaRPr lang="en-US" b="1" u="sng" dirty="0"/>
          </a:p>
        </p:txBody>
      </p:sp>
      <p:pic>
        <p:nvPicPr>
          <p:cNvPr id="6" name="Picture 5">
            <a:extLst>
              <a:ext uri="{FF2B5EF4-FFF2-40B4-BE49-F238E27FC236}">
                <a16:creationId xmlns:a16="http://schemas.microsoft.com/office/drawing/2014/main" id="{68F652E8-0F1D-44AD-B713-ABBB479614C7}"/>
              </a:ext>
            </a:extLst>
          </p:cNvPr>
          <p:cNvPicPr>
            <a:picLocks noChangeAspect="1"/>
          </p:cNvPicPr>
          <p:nvPr/>
        </p:nvPicPr>
        <p:blipFill>
          <a:blip r:embed="rId2">
            <a:alphaModFix amt="35000"/>
          </a:blip>
          <a:stretch>
            <a:fillRect/>
          </a:stretch>
        </p:blipFill>
        <p:spPr>
          <a:xfrm>
            <a:off x="9739624" y="5619778"/>
            <a:ext cx="1457070" cy="1146147"/>
          </a:xfrm>
          <a:prstGeom prst="rect">
            <a:avLst/>
          </a:prstGeom>
        </p:spPr>
      </p:pic>
    </p:spTree>
    <p:extLst>
      <p:ext uri="{BB962C8B-B14F-4D97-AF65-F5344CB8AC3E}">
        <p14:creationId xmlns:p14="http://schemas.microsoft.com/office/powerpoint/2010/main" val="36422751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5279</TotalTime>
  <Words>1784</Words>
  <Application>Microsoft Office PowerPoint</Application>
  <PresentationFormat>Widescreen</PresentationFormat>
  <Paragraphs>211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Schoolbook</vt:lpstr>
      <vt:lpstr>Wingdings 2</vt:lpstr>
      <vt:lpstr>View</vt:lpstr>
      <vt:lpstr>GIS and Cyber Security Events</vt:lpstr>
      <vt:lpstr>Overview</vt:lpstr>
      <vt:lpstr>Statement</vt:lpstr>
      <vt:lpstr>Why Analysis of Cyber-Security Events is Needed</vt:lpstr>
      <vt:lpstr>Why Analysis of Cyber-Security Events is Needed</vt:lpstr>
      <vt:lpstr>Why Analysis of Cyber-Security Events is Needed</vt:lpstr>
      <vt:lpstr>Background - Terminology</vt:lpstr>
      <vt:lpstr>Background - Terminology</vt:lpstr>
      <vt:lpstr>PowerPoint Presentation</vt:lpstr>
      <vt:lpstr>PowerPoint Presentation</vt:lpstr>
      <vt:lpstr>Visualization of the Internet by the Opte Project</vt:lpstr>
      <vt:lpstr>PowerPoint Presentation</vt:lpstr>
      <vt:lpstr>Goal and Objectives</vt:lpstr>
      <vt:lpstr>Obj 1. Methodology - Geodatabase</vt:lpstr>
      <vt:lpstr>PowerPoint Presentation</vt:lpstr>
      <vt:lpstr>Obj 2. Methodology - Analysis</vt:lpstr>
      <vt:lpstr>Obj 2. Methodology - Analysis</vt:lpstr>
      <vt:lpstr>Obj 3. Methodology – Geovisualization via Website</vt:lpstr>
      <vt:lpstr>Anticipated Results</vt:lpstr>
      <vt:lpstr>Anticipated Results</vt:lpstr>
      <vt:lpstr>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Geovisualization of Cyber-Attacks</dc:title>
  <dc:creator>Alexandra Richardson</dc:creator>
  <cp:lastModifiedBy>Alexandra Richardson</cp:lastModifiedBy>
  <cp:revision>126</cp:revision>
  <dcterms:created xsi:type="dcterms:W3CDTF">2020-04-19T23:42:43Z</dcterms:created>
  <dcterms:modified xsi:type="dcterms:W3CDTF">2020-05-05T09:59:51Z</dcterms:modified>
</cp:coreProperties>
</file>