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Fowler" initials="CF" lastIdx="10" clrIdx="0">
    <p:extLst>
      <p:ext uri="{19B8F6BF-5375-455C-9EA6-DF929625EA0E}">
        <p15:presenceInfo xmlns:p15="http://schemas.microsoft.com/office/powerpoint/2012/main" userId="1ff4a4cad25698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0"/>
  </p:normalViewPr>
  <p:slideViewPr>
    <p:cSldViewPr snapToGrid="0" snapToObjects="1">
      <p:cViewPr varScale="1">
        <p:scale>
          <a:sx n="146" d="100"/>
          <a:sy n="146" d="100"/>
        </p:scale>
        <p:origin x="108"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54D42C8-9BBD-784E-8635-9D609EE03882}" type="datetimeFigureOut">
              <a:rPr lang="en-US" smtClean="0"/>
              <a:t>5/2/2019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153761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4D42C8-9BBD-784E-8635-9D609EE03882}"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379424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54D42C8-9BBD-784E-8635-9D609EE0388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244807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54D42C8-9BBD-784E-8635-9D609EE0388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100066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D42C8-9BBD-784E-8635-9D609EE0388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54935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54D42C8-9BBD-784E-8635-9D609EE03882}"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584968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54D42C8-9BBD-784E-8635-9D609EE03882}" type="datetimeFigureOut">
              <a:rPr lang="en-US" smtClean="0"/>
              <a:t>5/2/2019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89012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54D42C8-9BBD-784E-8635-9D609EE0388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4088155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54D42C8-9BBD-784E-8635-9D609EE0388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188257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42C8-9BBD-784E-8635-9D609EE0388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13291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D42C8-9BBD-784E-8635-9D609EE03882}"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402067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4D42C8-9BBD-784E-8635-9D609EE03882}"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251662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4D42C8-9BBD-784E-8635-9D609EE03882}"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348430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4D42C8-9BBD-784E-8635-9D609EE03882}"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10506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D42C8-9BBD-784E-8635-9D609EE03882}"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232810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4D42C8-9BBD-784E-8635-9D609EE03882}"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290719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4D42C8-9BBD-784E-8635-9D609EE03882}"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3245C1A-3A28-4D4B-A00B-E04CF73EB901}" type="slidenum">
              <a:rPr lang="en-US" smtClean="0"/>
              <a:t>‹#›</a:t>
            </a:fld>
            <a:endParaRPr lang="en-US"/>
          </a:p>
        </p:txBody>
      </p:sp>
    </p:spTree>
    <p:extLst>
      <p:ext uri="{BB962C8B-B14F-4D97-AF65-F5344CB8AC3E}">
        <p14:creationId xmlns:p14="http://schemas.microsoft.com/office/powerpoint/2010/main" val="201270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54D42C8-9BBD-784E-8635-9D609EE03882}" type="datetimeFigureOut">
              <a:rPr lang="en-US" smtClean="0"/>
              <a:t>5/2/2019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3245C1A-3A28-4D4B-A00B-E04CF73EB901}" type="slidenum">
              <a:rPr lang="en-US" smtClean="0"/>
              <a:t>‹#›</a:t>
            </a:fld>
            <a:endParaRPr lang="en-US"/>
          </a:p>
        </p:txBody>
      </p:sp>
    </p:spTree>
    <p:extLst>
      <p:ext uri="{BB962C8B-B14F-4D97-AF65-F5344CB8AC3E}">
        <p14:creationId xmlns:p14="http://schemas.microsoft.com/office/powerpoint/2010/main" val="90208034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E75DB5-C82B-A149-8D75-897C02413785}"/>
              </a:ext>
            </a:extLst>
          </p:cNvPr>
          <p:cNvSpPr>
            <a:spLocks noGrp="1"/>
          </p:cNvSpPr>
          <p:nvPr>
            <p:ph type="ctrTitle"/>
          </p:nvPr>
        </p:nvSpPr>
        <p:spPr>
          <a:xfrm>
            <a:off x="745552" y="2348345"/>
            <a:ext cx="7737537" cy="2268559"/>
          </a:xfrm>
        </p:spPr>
        <p:txBody>
          <a:bodyPr>
            <a:normAutofit fontScale="90000"/>
          </a:bodyPr>
          <a:lstStyle/>
          <a:p>
            <a:pPr algn="l"/>
            <a:r>
              <a:rPr lang="en-US" dirty="0"/>
              <a:t>Where to Work: Comparing quality of life across metropolitan areas based on locality pay differentials</a:t>
            </a:r>
          </a:p>
        </p:txBody>
      </p:sp>
      <p:sp>
        <p:nvSpPr>
          <p:cNvPr id="3" name="Subtitle 2">
            <a:extLst>
              <a:ext uri="{FF2B5EF4-FFF2-40B4-BE49-F238E27FC236}">
                <a16:creationId xmlns="" xmlns:a16="http://schemas.microsoft.com/office/drawing/2014/main" id="{C40115DD-0E8B-1D4A-BF3E-2FAFF8265F81}"/>
              </a:ext>
            </a:extLst>
          </p:cNvPr>
          <p:cNvSpPr>
            <a:spLocks noGrp="1"/>
          </p:cNvSpPr>
          <p:nvPr>
            <p:ph type="subTitle" idx="1"/>
          </p:nvPr>
        </p:nvSpPr>
        <p:spPr>
          <a:xfrm>
            <a:off x="8483089" y="5988732"/>
            <a:ext cx="5357600" cy="1160213"/>
          </a:xfrm>
        </p:spPr>
        <p:txBody>
          <a:bodyPr/>
          <a:lstStyle/>
          <a:p>
            <a:r>
              <a:rPr lang="en-US" dirty="0"/>
              <a:t>By: Andrew Riesenberger</a:t>
            </a:r>
          </a:p>
        </p:txBody>
      </p:sp>
    </p:spTree>
    <p:extLst>
      <p:ext uri="{BB962C8B-B14F-4D97-AF65-F5344CB8AC3E}">
        <p14:creationId xmlns:p14="http://schemas.microsoft.com/office/powerpoint/2010/main" val="4171136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D2602-BE6F-644A-997D-3FE531D4347B}"/>
              </a:ext>
            </a:extLst>
          </p:cNvPr>
          <p:cNvSpPr>
            <a:spLocks noGrp="1"/>
          </p:cNvSpPr>
          <p:nvPr>
            <p:ph type="title"/>
          </p:nvPr>
        </p:nvSpPr>
        <p:spPr>
          <a:xfrm>
            <a:off x="1154954" y="910168"/>
            <a:ext cx="8761413" cy="706964"/>
          </a:xfrm>
        </p:spPr>
        <p:txBody>
          <a:bodyPr/>
          <a:lstStyle/>
          <a:p>
            <a:r>
              <a:rPr lang="en-US" dirty="0"/>
              <a:t>Literature Review</a:t>
            </a:r>
            <a:br>
              <a:rPr lang="en-US" dirty="0"/>
            </a:br>
            <a:r>
              <a:rPr lang="en-US" sz="1800" dirty="0"/>
              <a:t>Macro Migration Motivations</a:t>
            </a:r>
          </a:p>
        </p:txBody>
      </p:sp>
      <p:sp>
        <p:nvSpPr>
          <p:cNvPr id="3" name="Content Placeholder 2">
            <a:extLst>
              <a:ext uri="{FF2B5EF4-FFF2-40B4-BE49-F238E27FC236}">
                <a16:creationId xmlns="" xmlns:a16="http://schemas.microsoft.com/office/drawing/2014/main" id="{394E628C-2736-0A46-8A0F-DD6B3017A4F4}"/>
              </a:ext>
            </a:extLst>
          </p:cNvPr>
          <p:cNvSpPr>
            <a:spLocks noGrp="1"/>
          </p:cNvSpPr>
          <p:nvPr>
            <p:ph idx="1"/>
          </p:nvPr>
        </p:nvSpPr>
        <p:spPr>
          <a:xfrm>
            <a:off x="1154954" y="2603500"/>
            <a:ext cx="9513046" cy="3924300"/>
          </a:xfrm>
        </p:spPr>
        <p:txBody>
          <a:bodyPr>
            <a:normAutofit fontScale="92500" lnSpcReduction="10000"/>
          </a:bodyPr>
          <a:lstStyle/>
          <a:p>
            <a:r>
              <a:rPr lang="en-US" dirty="0"/>
              <a:t>People “vote with their feet” &gt; move to the areas that best suit their preferences</a:t>
            </a:r>
          </a:p>
          <a:p>
            <a:r>
              <a:rPr lang="en-US" dirty="0"/>
              <a:t>Two types of movements: temporary and permanent</a:t>
            </a:r>
          </a:p>
          <a:p>
            <a:pPr lvl="1"/>
            <a:r>
              <a:rPr lang="en-US" dirty="0"/>
              <a:t>Going away to school vs. moving for good</a:t>
            </a:r>
          </a:p>
          <a:p>
            <a:pPr lvl="1"/>
            <a:r>
              <a:rPr lang="en-US" dirty="0"/>
              <a:t>Relocation tends to be a behavior exhibited more often by the affluent.  They can afford to go away to school.  This creates a ripple affect.</a:t>
            </a:r>
          </a:p>
          <a:p>
            <a:r>
              <a:rPr lang="en-US" dirty="0"/>
              <a:t>What are primary drivers of relocation from one region to another?</a:t>
            </a:r>
          </a:p>
          <a:p>
            <a:pPr lvl="1"/>
            <a:r>
              <a:rPr lang="en-US" dirty="0"/>
              <a:t>Job search and opportunity to earn more</a:t>
            </a:r>
          </a:p>
          <a:p>
            <a:pPr lvl="1"/>
            <a:r>
              <a:rPr lang="en-US" dirty="0"/>
              <a:t>Align oneself ideologically/politically with others who share common beliefs</a:t>
            </a:r>
          </a:p>
          <a:p>
            <a:pPr lvl="1"/>
            <a:r>
              <a:rPr lang="en-US" dirty="0"/>
              <a:t>Consume less (spend less/downsize)</a:t>
            </a:r>
          </a:p>
          <a:p>
            <a:pPr lvl="2"/>
            <a:r>
              <a:rPr lang="en-US" dirty="0"/>
              <a:t>55% of individuals in a particular study identified this as their main cause of moving</a:t>
            </a:r>
          </a:p>
          <a:p>
            <a:pPr lvl="1"/>
            <a:r>
              <a:rPr lang="en-US" dirty="0"/>
              <a:t>Millennials tend to relocate more often (mid/late twenties, some post-high school education, not home owners, marital status of “separated”)</a:t>
            </a:r>
          </a:p>
        </p:txBody>
      </p:sp>
    </p:spTree>
    <p:extLst>
      <p:ext uri="{BB962C8B-B14F-4D97-AF65-F5344CB8AC3E}">
        <p14:creationId xmlns:p14="http://schemas.microsoft.com/office/powerpoint/2010/main" val="370767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2EAA00-BCC7-0A4B-B231-C90C0333F23A}"/>
              </a:ext>
            </a:extLst>
          </p:cNvPr>
          <p:cNvSpPr>
            <a:spLocks noGrp="1"/>
          </p:cNvSpPr>
          <p:nvPr>
            <p:ph idx="1"/>
          </p:nvPr>
        </p:nvSpPr>
        <p:spPr>
          <a:xfrm>
            <a:off x="1154954" y="2603500"/>
            <a:ext cx="8825659" cy="3975100"/>
          </a:xfrm>
        </p:spPr>
        <p:txBody>
          <a:bodyPr>
            <a:normAutofit fontScale="92500" lnSpcReduction="20000"/>
          </a:bodyPr>
          <a:lstStyle/>
          <a:p>
            <a:r>
              <a:rPr lang="en-US" dirty="0"/>
              <a:t>Community selection and satisfaction are multi-dimensional</a:t>
            </a:r>
          </a:p>
          <a:p>
            <a:pPr lvl="1"/>
            <a:r>
              <a:rPr lang="en-US" dirty="0"/>
              <a:t>The environment one grew up in is positively correlated to the type of environment one prefers</a:t>
            </a:r>
          </a:p>
          <a:p>
            <a:pPr lvl="1"/>
            <a:r>
              <a:rPr lang="en-US" dirty="0"/>
              <a:t>Younger individuals tend to be more open to moving than the elderly</a:t>
            </a:r>
          </a:p>
          <a:p>
            <a:pPr lvl="1"/>
            <a:r>
              <a:rPr lang="en-US" dirty="0"/>
              <a:t>Accessibility to amenities is a huge factor</a:t>
            </a:r>
          </a:p>
          <a:p>
            <a:pPr lvl="1"/>
            <a:r>
              <a:rPr lang="en-US" dirty="0"/>
              <a:t>Proximity to recreation, (better) schools, shopping, and hospitals</a:t>
            </a:r>
          </a:p>
          <a:p>
            <a:pPr lvl="1"/>
            <a:r>
              <a:rPr lang="en-US" dirty="0"/>
              <a:t>A “sense of community”</a:t>
            </a:r>
          </a:p>
          <a:p>
            <a:pPr lvl="2"/>
            <a:r>
              <a:rPr lang="en-US" dirty="0"/>
              <a:t>People want to engage with neighbors but still have their own privacy</a:t>
            </a:r>
          </a:p>
          <a:p>
            <a:pPr lvl="1"/>
            <a:r>
              <a:rPr lang="en-US" dirty="0"/>
              <a:t>A connection with natural landscapes</a:t>
            </a:r>
          </a:p>
          <a:p>
            <a:pPr lvl="1"/>
            <a:r>
              <a:rPr lang="en-US" dirty="0"/>
              <a:t>Lower crime</a:t>
            </a:r>
          </a:p>
          <a:p>
            <a:pPr lvl="1"/>
            <a:r>
              <a:rPr lang="en-US" dirty="0"/>
              <a:t>Proximity to large cities</a:t>
            </a:r>
          </a:p>
          <a:p>
            <a:pPr lvl="1"/>
            <a:r>
              <a:rPr lang="en-US" dirty="0"/>
              <a:t>Suburbs tend to be the eventual destination of choice as it offers a favorable balance</a:t>
            </a:r>
          </a:p>
          <a:p>
            <a:pPr lvl="1"/>
            <a:endParaRPr lang="en-US" dirty="0"/>
          </a:p>
          <a:p>
            <a:pPr lvl="1"/>
            <a:endParaRPr lang="en-US" dirty="0"/>
          </a:p>
        </p:txBody>
      </p:sp>
      <p:sp>
        <p:nvSpPr>
          <p:cNvPr id="4" name="Title 1">
            <a:extLst>
              <a:ext uri="{FF2B5EF4-FFF2-40B4-BE49-F238E27FC236}">
                <a16:creationId xmlns="" xmlns:a16="http://schemas.microsoft.com/office/drawing/2014/main" id="{3AD25779-9311-8E47-9C01-52764A32C44D}"/>
              </a:ext>
            </a:extLst>
          </p:cNvPr>
          <p:cNvSpPr>
            <a:spLocks noGrp="1"/>
          </p:cNvSpPr>
          <p:nvPr>
            <p:ph type="title"/>
          </p:nvPr>
        </p:nvSpPr>
        <p:spPr>
          <a:xfrm>
            <a:off x="1154954" y="910168"/>
            <a:ext cx="8761413" cy="706964"/>
          </a:xfrm>
        </p:spPr>
        <p:txBody>
          <a:bodyPr/>
          <a:lstStyle/>
          <a:p>
            <a:r>
              <a:rPr lang="en-US" dirty="0"/>
              <a:t>Literature Review</a:t>
            </a:r>
            <a:br>
              <a:rPr lang="en-US" dirty="0"/>
            </a:br>
            <a:r>
              <a:rPr lang="en-US" sz="1800" dirty="0"/>
              <a:t>Micro Migration Motivations</a:t>
            </a:r>
          </a:p>
        </p:txBody>
      </p:sp>
    </p:spTree>
    <p:extLst>
      <p:ext uri="{BB962C8B-B14F-4D97-AF65-F5344CB8AC3E}">
        <p14:creationId xmlns:p14="http://schemas.microsoft.com/office/powerpoint/2010/main" val="307862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5BFB0-4214-C249-9E95-DF71BEC7D98D}"/>
              </a:ext>
            </a:extLst>
          </p:cNvPr>
          <p:cNvSpPr>
            <a:spLocks noGrp="1"/>
          </p:cNvSpPr>
          <p:nvPr>
            <p:ph type="title"/>
          </p:nvPr>
        </p:nvSpPr>
        <p:spPr/>
        <p:txBody>
          <a:bodyPr/>
          <a:lstStyle/>
          <a:p>
            <a:r>
              <a:rPr lang="en-US" dirty="0"/>
              <a:t>Proposed Methodology</a:t>
            </a:r>
          </a:p>
        </p:txBody>
      </p:sp>
      <p:sp>
        <p:nvSpPr>
          <p:cNvPr id="3" name="Content Placeholder 2">
            <a:extLst>
              <a:ext uri="{FF2B5EF4-FFF2-40B4-BE49-F238E27FC236}">
                <a16:creationId xmlns="" xmlns:a16="http://schemas.microsoft.com/office/drawing/2014/main" id="{18E2320F-4B17-1F45-8F44-15A6B1906AFD}"/>
              </a:ext>
            </a:extLst>
          </p:cNvPr>
          <p:cNvSpPr>
            <a:spLocks noGrp="1"/>
          </p:cNvSpPr>
          <p:nvPr>
            <p:ph idx="1"/>
          </p:nvPr>
        </p:nvSpPr>
        <p:spPr/>
        <p:txBody>
          <a:bodyPr>
            <a:normAutofit fontScale="92500" lnSpcReduction="20000"/>
          </a:bodyPr>
          <a:lstStyle/>
          <a:p>
            <a:r>
              <a:rPr lang="en-US" dirty="0"/>
              <a:t>Utilize data from the Census </a:t>
            </a:r>
            <a:r>
              <a:rPr lang="en-US" dirty="0" smtClean="0"/>
              <a:t>Bureau (Decennial Census, </a:t>
            </a:r>
            <a:r>
              <a:rPr lang="en-US" dirty="0"/>
              <a:t>American Community </a:t>
            </a:r>
            <a:r>
              <a:rPr lang="en-US" dirty="0" smtClean="0"/>
              <a:t>Survey) </a:t>
            </a:r>
            <a:r>
              <a:rPr lang="en-US" dirty="0"/>
              <a:t>and MIT </a:t>
            </a:r>
            <a:r>
              <a:rPr lang="en-US" dirty="0" smtClean="0"/>
              <a:t>in </a:t>
            </a:r>
            <a:r>
              <a:rPr lang="en-US" dirty="0"/>
              <a:t>order to capture </a:t>
            </a:r>
            <a:r>
              <a:rPr lang="en-US" dirty="0" smtClean="0"/>
              <a:t>cost of living metrics.</a:t>
            </a:r>
            <a:endParaRPr lang="en-US" dirty="0"/>
          </a:p>
          <a:p>
            <a:r>
              <a:rPr lang="en-US" dirty="0"/>
              <a:t>Develop an index that provides a ratio </a:t>
            </a:r>
            <a:r>
              <a:rPr lang="en-US" dirty="0" smtClean="0"/>
              <a:t>of cost of living </a:t>
            </a:r>
            <a:r>
              <a:rPr lang="en-US" dirty="0"/>
              <a:t>metrics </a:t>
            </a:r>
            <a:r>
              <a:rPr lang="en-US" dirty="0" smtClean="0"/>
              <a:t>against federal pay in Federally defined localities.</a:t>
            </a:r>
            <a:endParaRPr lang="en-US" dirty="0"/>
          </a:p>
          <a:p>
            <a:pPr lvl="1"/>
            <a:r>
              <a:rPr lang="en-US" dirty="0"/>
              <a:t>Main factors that I’ll be </a:t>
            </a:r>
            <a:r>
              <a:rPr lang="en-US" dirty="0" smtClean="0"/>
              <a:t>using to develop index: </a:t>
            </a:r>
            <a:r>
              <a:rPr lang="en-US" dirty="0"/>
              <a:t>housing costs (average rent/median home price), commute times, crime frequency, income data</a:t>
            </a:r>
            <a:r>
              <a:rPr lang="en-US" dirty="0" smtClean="0"/>
              <a:t>.</a:t>
            </a:r>
          </a:p>
          <a:p>
            <a:r>
              <a:rPr lang="en-US" dirty="0" smtClean="0"/>
              <a:t>Compare localities in terms of their ratio values on a national scale and measure this against population change (macro level)</a:t>
            </a:r>
          </a:p>
          <a:p>
            <a:r>
              <a:rPr lang="en-US" dirty="0" smtClean="0"/>
              <a:t>Examine a subset of selected localities with varying ratio values and evaluate community characteristics on a tract level.</a:t>
            </a:r>
            <a:endParaRPr lang="en-US" dirty="0"/>
          </a:p>
          <a:p>
            <a:r>
              <a:rPr lang="en-US" dirty="0"/>
              <a:t>Create a series of maps that help visualize how these different factors compare with population change </a:t>
            </a:r>
            <a:r>
              <a:rPr lang="en-US" dirty="0" smtClean="0"/>
              <a:t>across and within federally-defined </a:t>
            </a:r>
            <a:r>
              <a:rPr lang="en-US" dirty="0"/>
              <a:t>localities</a:t>
            </a:r>
          </a:p>
          <a:p>
            <a:endParaRPr lang="en-US" dirty="0"/>
          </a:p>
          <a:p>
            <a:endParaRPr lang="en-US" dirty="0"/>
          </a:p>
          <a:p>
            <a:endParaRPr lang="en-US" dirty="0"/>
          </a:p>
        </p:txBody>
      </p:sp>
    </p:spTree>
    <p:extLst>
      <p:ext uri="{BB962C8B-B14F-4D97-AF65-F5344CB8AC3E}">
        <p14:creationId xmlns:p14="http://schemas.microsoft.com/office/powerpoint/2010/main" val="322029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DD240-1D51-E345-AE8D-6A86A8757485}"/>
              </a:ext>
            </a:extLst>
          </p:cNvPr>
          <p:cNvSpPr>
            <a:spLocks noGrp="1"/>
          </p:cNvSpPr>
          <p:nvPr>
            <p:ph type="title"/>
          </p:nvPr>
        </p:nvSpPr>
        <p:spPr/>
        <p:txBody>
          <a:bodyPr/>
          <a:lstStyle/>
          <a:p>
            <a:r>
              <a:rPr lang="en-US" dirty="0"/>
              <a:t>Proposed Methodology (cont.)</a:t>
            </a:r>
          </a:p>
        </p:txBody>
      </p:sp>
      <p:sp>
        <p:nvSpPr>
          <p:cNvPr id="3" name="Content Placeholder 2">
            <a:extLst>
              <a:ext uri="{FF2B5EF4-FFF2-40B4-BE49-F238E27FC236}">
                <a16:creationId xmlns="" xmlns:a16="http://schemas.microsoft.com/office/drawing/2014/main" id="{96C8E418-7A72-904B-B03A-0735CE6A2804}"/>
              </a:ext>
            </a:extLst>
          </p:cNvPr>
          <p:cNvSpPr>
            <a:spLocks noGrp="1"/>
          </p:cNvSpPr>
          <p:nvPr>
            <p:ph idx="1"/>
          </p:nvPr>
        </p:nvSpPr>
        <p:spPr/>
        <p:txBody>
          <a:bodyPr/>
          <a:lstStyle/>
          <a:p>
            <a:r>
              <a:rPr lang="en-US" dirty="0"/>
              <a:t>Determine specific communities within the larger localities provide the residential option in terms of costs and salaries by using data from the ACS at the tract level.  </a:t>
            </a:r>
          </a:p>
          <a:p>
            <a:pPr marL="0" indent="0">
              <a:buNone/>
            </a:pPr>
            <a:endParaRPr lang="en-US" dirty="0"/>
          </a:p>
        </p:txBody>
      </p:sp>
    </p:spTree>
    <p:extLst>
      <p:ext uri="{BB962C8B-B14F-4D97-AF65-F5344CB8AC3E}">
        <p14:creationId xmlns:p14="http://schemas.microsoft.com/office/powerpoint/2010/main" val="212650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7041A8-99C1-FB40-916F-274C48F05B4C}"/>
              </a:ext>
            </a:extLst>
          </p:cNvPr>
          <p:cNvSpPr>
            <a:spLocks noGrp="1"/>
          </p:cNvSpPr>
          <p:nvPr>
            <p:ph type="title"/>
          </p:nvPr>
        </p:nvSpPr>
        <p:spPr/>
        <p:txBody>
          <a:bodyPr/>
          <a:lstStyle/>
          <a:p>
            <a:r>
              <a:rPr lang="en-US" dirty="0"/>
              <a:t>Challenges Faced</a:t>
            </a:r>
          </a:p>
        </p:txBody>
      </p:sp>
      <p:sp>
        <p:nvSpPr>
          <p:cNvPr id="3" name="Content Placeholder 2">
            <a:extLst>
              <a:ext uri="{FF2B5EF4-FFF2-40B4-BE49-F238E27FC236}">
                <a16:creationId xmlns="" xmlns:a16="http://schemas.microsoft.com/office/drawing/2014/main" id="{F08828DC-62B2-1B44-89F0-2D94B067A54C}"/>
              </a:ext>
            </a:extLst>
          </p:cNvPr>
          <p:cNvSpPr>
            <a:spLocks noGrp="1"/>
          </p:cNvSpPr>
          <p:nvPr>
            <p:ph idx="1"/>
          </p:nvPr>
        </p:nvSpPr>
        <p:spPr/>
        <p:txBody>
          <a:bodyPr/>
          <a:lstStyle/>
          <a:p>
            <a:r>
              <a:rPr lang="en-US" dirty="0"/>
              <a:t>I believe the biggest challenge I will face is developing a certain index for how the different costs of living metrics are weighted in relation to one another.  </a:t>
            </a:r>
            <a:endParaRPr lang="en-US" dirty="0"/>
          </a:p>
          <a:p>
            <a:pPr lvl="1"/>
            <a:r>
              <a:rPr lang="en-US" dirty="0" smtClean="0"/>
              <a:t>People value things differently than others, so it may be hard to account for these variances.</a:t>
            </a:r>
            <a:endParaRPr lang="en-US" dirty="0"/>
          </a:p>
        </p:txBody>
      </p:sp>
    </p:spTree>
    <p:extLst>
      <p:ext uri="{BB962C8B-B14F-4D97-AF65-F5344CB8AC3E}">
        <p14:creationId xmlns:p14="http://schemas.microsoft.com/office/powerpoint/2010/main" val="318382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8A519A-37A9-5C4F-AF20-D8686D175AA6}"/>
              </a:ext>
            </a:extLst>
          </p:cNvPr>
          <p:cNvSpPr>
            <a:spLocks noGrp="1"/>
          </p:cNvSpPr>
          <p:nvPr>
            <p:ph type="title"/>
          </p:nvPr>
        </p:nvSpPr>
        <p:spPr/>
        <p:txBody>
          <a:bodyPr/>
          <a:lstStyle/>
          <a:p>
            <a:r>
              <a:rPr lang="en-US" dirty="0"/>
              <a:t>Anticipated Results</a:t>
            </a:r>
          </a:p>
        </p:txBody>
      </p:sp>
      <p:sp>
        <p:nvSpPr>
          <p:cNvPr id="3" name="Content Placeholder 2">
            <a:extLst>
              <a:ext uri="{FF2B5EF4-FFF2-40B4-BE49-F238E27FC236}">
                <a16:creationId xmlns="" xmlns:a16="http://schemas.microsoft.com/office/drawing/2014/main" id="{0A864CF2-A93D-3249-99E6-C462640B7625}"/>
              </a:ext>
            </a:extLst>
          </p:cNvPr>
          <p:cNvSpPr>
            <a:spLocks noGrp="1"/>
          </p:cNvSpPr>
          <p:nvPr>
            <p:ph idx="1"/>
          </p:nvPr>
        </p:nvSpPr>
        <p:spPr/>
        <p:txBody>
          <a:bodyPr/>
          <a:lstStyle/>
          <a:p>
            <a:r>
              <a:rPr lang="en-US" dirty="0"/>
              <a:t>I believe the localities that provide the most favorable value in terms of costs incurred and salary earned will not be the localities that offer the highest salaries</a:t>
            </a:r>
          </a:p>
          <a:p>
            <a:r>
              <a:rPr lang="en-US" dirty="0"/>
              <a:t>I believe better value will be found in neighboring areas that have similar locality differentials but much more affordable housing prices, even if their index figure may suffer from longer commute times.</a:t>
            </a:r>
          </a:p>
          <a:p>
            <a:r>
              <a:rPr lang="en-US" dirty="0"/>
              <a:t>I believe that some of the localities that boast the highest population increases (in part by attracting new residents) will have some of the poorer ratio figures.</a:t>
            </a:r>
          </a:p>
        </p:txBody>
      </p:sp>
    </p:spTree>
    <p:extLst>
      <p:ext uri="{BB962C8B-B14F-4D97-AF65-F5344CB8AC3E}">
        <p14:creationId xmlns:p14="http://schemas.microsoft.com/office/powerpoint/2010/main" val="243634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82A0A-9CF2-4D49-9F7A-E9EB204B2EE9}"/>
              </a:ext>
            </a:extLst>
          </p:cNvPr>
          <p:cNvSpPr>
            <a:spLocks noGrp="1"/>
          </p:cNvSpPr>
          <p:nvPr>
            <p:ph type="title"/>
          </p:nvPr>
        </p:nvSpPr>
        <p:spPr/>
        <p:txBody>
          <a:bodyPr/>
          <a:lstStyle/>
          <a:p>
            <a:r>
              <a:rPr lang="en-US" dirty="0"/>
              <a:t>Project Timeline</a:t>
            </a:r>
          </a:p>
        </p:txBody>
      </p:sp>
      <p:sp>
        <p:nvSpPr>
          <p:cNvPr id="3" name="Content Placeholder 2">
            <a:extLst>
              <a:ext uri="{FF2B5EF4-FFF2-40B4-BE49-F238E27FC236}">
                <a16:creationId xmlns="" xmlns:a16="http://schemas.microsoft.com/office/drawing/2014/main" id="{BBDC01D3-9C57-AF48-81EB-8B85ECCBDC41}"/>
              </a:ext>
            </a:extLst>
          </p:cNvPr>
          <p:cNvSpPr>
            <a:spLocks noGrp="1"/>
          </p:cNvSpPr>
          <p:nvPr>
            <p:ph idx="1"/>
          </p:nvPr>
        </p:nvSpPr>
        <p:spPr/>
        <p:txBody>
          <a:bodyPr/>
          <a:lstStyle/>
          <a:p>
            <a:r>
              <a:rPr lang="en-US" dirty="0"/>
              <a:t>Between now and my conference presentation (November 23-26, 2019)</a:t>
            </a:r>
          </a:p>
          <a:p>
            <a:pPr lvl="1"/>
            <a:r>
              <a:rPr lang="en-US" dirty="0"/>
              <a:t>Synthesize all applicable spatial and tabular data and conduct analysis</a:t>
            </a:r>
          </a:p>
          <a:p>
            <a:pPr lvl="1"/>
            <a:r>
              <a:rPr lang="en-US" dirty="0"/>
              <a:t>Generate an index that accounts for costs of living, income, quality of life metrics</a:t>
            </a:r>
          </a:p>
          <a:p>
            <a:pPr lvl="1"/>
            <a:r>
              <a:rPr lang="en-US" dirty="0"/>
              <a:t>Create maps, describe analysis and conclusions, and be prepared to present my methods and my results at the conference.</a:t>
            </a:r>
          </a:p>
          <a:p>
            <a:r>
              <a:rPr lang="en-US" dirty="0"/>
              <a:t>Plan to have all analysis and deliverables completed by the end of August, 2019.</a:t>
            </a:r>
          </a:p>
        </p:txBody>
      </p:sp>
    </p:spTree>
    <p:extLst>
      <p:ext uri="{BB962C8B-B14F-4D97-AF65-F5344CB8AC3E}">
        <p14:creationId xmlns:p14="http://schemas.microsoft.com/office/powerpoint/2010/main" val="86877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1C269D-0E7D-4940-B98F-5C479A0BE1B3}"/>
              </a:ext>
            </a:extLst>
          </p:cNvPr>
          <p:cNvSpPr>
            <a:spLocks noGrp="1"/>
          </p:cNvSpPr>
          <p:nvPr>
            <p:ph type="title"/>
          </p:nvPr>
        </p:nvSpPr>
        <p:spPr/>
        <p:txBody>
          <a:bodyPr/>
          <a:lstStyle/>
          <a:p>
            <a:r>
              <a:rPr lang="en-US" dirty="0"/>
              <a:t>Presentation Venue</a:t>
            </a:r>
          </a:p>
        </p:txBody>
      </p:sp>
      <p:sp>
        <p:nvSpPr>
          <p:cNvPr id="3" name="Content Placeholder 2">
            <a:extLst>
              <a:ext uri="{FF2B5EF4-FFF2-40B4-BE49-F238E27FC236}">
                <a16:creationId xmlns="" xmlns:a16="http://schemas.microsoft.com/office/drawing/2014/main" id="{9EEAF929-B95A-3243-A003-493DB0B338D5}"/>
              </a:ext>
            </a:extLst>
          </p:cNvPr>
          <p:cNvSpPr>
            <a:spLocks noGrp="1"/>
          </p:cNvSpPr>
          <p:nvPr>
            <p:ph idx="1"/>
          </p:nvPr>
        </p:nvSpPr>
        <p:spPr/>
        <p:txBody>
          <a:bodyPr/>
          <a:lstStyle/>
          <a:p>
            <a:r>
              <a:rPr lang="en-US" dirty="0"/>
              <a:t>Southeastern Division of the American Association of Geographers conference </a:t>
            </a:r>
          </a:p>
          <a:p>
            <a:r>
              <a:rPr lang="en-US" dirty="0"/>
              <a:t>November 23-26, 2019 – UNC Wilmington, North Carolina</a:t>
            </a:r>
          </a:p>
          <a:p>
            <a:r>
              <a:rPr lang="en-US" dirty="0"/>
              <a:t>Submittals for project abstracts will be due in early summer</a:t>
            </a:r>
          </a:p>
        </p:txBody>
      </p:sp>
    </p:spTree>
    <p:extLst>
      <p:ext uri="{BB962C8B-B14F-4D97-AF65-F5344CB8AC3E}">
        <p14:creationId xmlns:p14="http://schemas.microsoft.com/office/powerpoint/2010/main" val="252656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079170-5F1E-5D4B-BB50-45E2126A8A0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13457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05E42-EF5A-FD44-AF65-D4C28E16BF87}"/>
              </a:ext>
            </a:extLst>
          </p:cNvPr>
          <p:cNvSpPr>
            <a:spLocks noGrp="1"/>
          </p:cNvSpPr>
          <p:nvPr>
            <p:ph type="title"/>
          </p:nvPr>
        </p:nvSpPr>
        <p:spPr/>
        <p:txBody>
          <a:bodyPr/>
          <a:lstStyle/>
          <a:p>
            <a:pPr algn="l"/>
            <a:r>
              <a:rPr lang="en-US" dirty="0"/>
              <a:t>Agenda</a:t>
            </a:r>
          </a:p>
        </p:txBody>
      </p:sp>
      <p:sp>
        <p:nvSpPr>
          <p:cNvPr id="3" name="Content Placeholder 2">
            <a:extLst>
              <a:ext uri="{FF2B5EF4-FFF2-40B4-BE49-F238E27FC236}">
                <a16:creationId xmlns="" xmlns:a16="http://schemas.microsoft.com/office/drawing/2014/main" id="{80C3ACB5-FE6D-684F-ABD2-CD065791F3A6}"/>
              </a:ext>
            </a:extLst>
          </p:cNvPr>
          <p:cNvSpPr>
            <a:spLocks noGrp="1"/>
          </p:cNvSpPr>
          <p:nvPr>
            <p:ph idx="1"/>
          </p:nvPr>
        </p:nvSpPr>
        <p:spPr>
          <a:xfrm>
            <a:off x="1154954" y="2341419"/>
            <a:ext cx="8825659" cy="4128654"/>
          </a:xfrm>
        </p:spPr>
        <p:txBody>
          <a:bodyPr>
            <a:normAutofit fontScale="92500" lnSpcReduction="20000"/>
          </a:bodyPr>
          <a:lstStyle/>
          <a:p>
            <a:r>
              <a:rPr lang="en-US" dirty="0"/>
              <a:t>Background</a:t>
            </a:r>
          </a:p>
          <a:p>
            <a:pPr lvl="1"/>
            <a:r>
              <a:rPr lang="en-US" dirty="0"/>
              <a:t>Overview of federal locality pay and why I chose this topic</a:t>
            </a:r>
          </a:p>
          <a:p>
            <a:r>
              <a:rPr lang="en-US" dirty="0"/>
              <a:t>Goals and Objectives</a:t>
            </a:r>
          </a:p>
          <a:p>
            <a:pPr lvl="1"/>
            <a:r>
              <a:rPr lang="en-US" dirty="0"/>
              <a:t>Understand the main drivers behind relocation</a:t>
            </a:r>
          </a:p>
          <a:p>
            <a:pPr lvl="1"/>
            <a:r>
              <a:rPr lang="en-US" dirty="0"/>
              <a:t>Develop an index that accounts for compensation, cost of living, and quality of life for localities determined by the federal government</a:t>
            </a:r>
          </a:p>
          <a:p>
            <a:pPr lvl="1"/>
            <a:r>
              <a:rPr lang="en-US" dirty="0"/>
              <a:t>Compare how this index relates to population change within localities</a:t>
            </a:r>
          </a:p>
          <a:p>
            <a:pPr lvl="1"/>
            <a:r>
              <a:rPr lang="en-US" dirty="0"/>
              <a:t>Identify specific macro localities that offer residents favorable combinations of these metrics.</a:t>
            </a:r>
          </a:p>
          <a:p>
            <a:pPr lvl="1"/>
            <a:r>
              <a:rPr lang="en-US" dirty="0"/>
              <a:t>Determine particular micro communities within larger localities that are most desirable based on prescribed metrics</a:t>
            </a:r>
          </a:p>
          <a:p>
            <a:pPr indent="-285750"/>
            <a:r>
              <a:rPr lang="en-US" dirty="0"/>
              <a:t>Literature Review</a:t>
            </a:r>
          </a:p>
          <a:p>
            <a:pPr lvl="1"/>
            <a:r>
              <a:rPr lang="en-US" dirty="0"/>
              <a:t>Use research to describe the primary factors that drive migration from one locality to another and from one community to another within localities</a:t>
            </a:r>
          </a:p>
          <a:p>
            <a:pPr indent="-285750"/>
            <a:endParaRPr lang="en-US" dirty="0"/>
          </a:p>
          <a:p>
            <a:pPr lvl="1"/>
            <a:endParaRPr lang="en-US" dirty="0"/>
          </a:p>
        </p:txBody>
      </p:sp>
    </p:spTree>
    <p:extLst>
      <p:ext uri="{BB962C8B-B14F-4D97-AF65-F5344CB8AC3E}">
        <p14:creationId xmlns:p14="http://schemas.microsoft.com/office/powerpoint/2010/main" val="392186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AA008D-C397-C34F-A102-45420B134F7D}"/>
              </a:ext>
            </a:extLst>
          </p:cNvPr>
          <p:cNvSpPr>
            <a:spLocks noGrp="1"/>
          </p:cNvSpPr>
          <p:nvPr>
            <p:ph type="title"/>
          </p:nvPr>
        </p:nvSpPr>
        <p:spPr/>
        <p:txBody>
          <a:bodyPr/>
          <a:lstStyle/>
          <a:p>
            <a:r>
              <a:rPr lang="en-US" dirty="0"/>
              <a:t>Agenda (cont.)</a:t>
            </a:r>
          </a:p>
        </p:txBody>
      </p:sp>
      <p:sp>
        <p:nvSpPr>
          <p:cNvPr id="3" name="Content Placeholder 2">
            <a:extLst>
              <a:ext uri="{FF2B5EF4-FFF2-40B4-BE49-F238E27FC236}">
                <a16:creationId xmlns="" xmlns:a16="http://schemas.microsoft.com/office/drawing/2014/main" id="{105D891B-98E7-6348-B39C-7BA373450F14}"/>
              </a:ext>
            </a:extLst>
          </p:cNvPr>
          <p:cNvSpPr>
            <a:spLocks noGrp="1"/>
          </p:cNvSpPr>
          <p:nvPr>
            <p:ph idx="1"/>
          </p:nvPr>
        </p:nvSpPr>
        <p:spPr/>
        <p:txBody>
          <a:bodyPr/>
          <a:lstStyle/>
          <a:p>
            <a:r>
              <a:rPr lang="en-US" dirty="0"/>
              <a:t>Methodology</a:t>
            </a:r>
          </a:p>
          <a:p>
            <a:pPr lvl="1"/>
            <a:r>
              <a:rPr lang="en-US" dirty="0"/>
              <a:t>Discuss planned methods of analysis and data sources I’ll be using</a:t>
            </a:r>
          </a:p>
          <a:p>
            <a:pPr lvl="1"/>
            <a:r>
              <a:rPr lang="en-US" dirty="0"/>
              <a:t>Two different tiers of analysis: macro and micro level</a:t>
            </a:r>
          </a:p>
          <a:p>
            <a:pPr lvl="1"/>
            <a:r>
              <a:rPr lang="en-US" dirty="0"/>
              <a:t>Steps taken in order to reach a conclusion</a:t>
            </a:r>
          </a:p>
          <a:p>
            <a:r>
              <a:rPr lang="en-US" dirty="0"/>
              <a:t>Expected Results</a:t>
            </a:r>
          </a:p>
          <a:p>
            <a:r>
              <a:rPr lang="en-US" dirty="0"/>
              <a:t>Anticipated Timeline</a:t>
            </a:r>
          </a:p>
          <a:p>
            <a:r>
              <a:rPr lang="en-US" dirty="0"/>
              <a:t>Presentation Venue</a:t>
            </a:r>
          </a:p>
          <a:p>
            <a:endParaRPr lang="en-US" dirty="0"/>
          </a:p>
          <a:p>
            <a:pPr marL="457200" lvl="1" indent="0">
              <a:buNone/>
            </a:pPr>
            <a:endParaRPr lang="en-US" dirty="0"/>
          </a:p>
        </p:txBody>
      </p:sp>
    </p:spTree>
    <p:extLst>
      <p:ext uri="{BB962C8B-B14F-4D97-AF65-F5344CB8AC3E}">
        <p14:creationId xmlns:p14="http://schemas.microsoft.com/office/powerpoint/2010/main" val="4141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62C7AC-8951-EA41-BAB2-184BC1ADB500}"/>
              </a:ext>
            </a:extLst>
          </p:cNvPr>
          <p:cNvSpPr>
            <a:spLocks noGrp="1"/>
          </p:cNvSpPr>
          <p:nvPr>
            <p:ph type="title"/>
          </p:nvPr>
        </p:nvSpPr>
        <p:spPr/>
        <p:txBody>
          <a:bodyPr/>
          <a:lstStyle/>
          <a:p>
            <a:r>
              <a:rPr lang="en-US" dirty="0"/>
              <a:t>Background (overview of federal locality pay and why I chose this topic)</a:t>
            </a:r>
          </a:p>
        </p:txBody>
      </p:sp>
      <p:sp>
        <p:nvSpPr>
          <p:cNvPr id="3" name="Content Placeholder 2">
            <a:extLst>
              <a:ext uri="{FF2B5EF4-FFF2-40B4-BE49-F238E27FC236}">
                <a16:creationId xmlns="" xmlns:a16="http://schemas.microsoft.com/office/drawing/2014/main" id="{7303E0B1-B59C-0042-AD4E-DA10756ED74A}"/>
              </a:ext>
            </a:extLst>
          </p:cNvPr>
          <p:cNvSpPr>
            <a:spLocks noGrp="1"/>
          </p:cNvSpPr>
          <p:nvPr>
            <p:ph idx="1"/>
          </p:nvPr>
        </p:nvSpPr>
        <p:spPr/>
        <p:txBody>
          <a:bodyPr/>
          <a:lstStyle/>
          <a:p>
            <a:r>
              <a:rPr lang="en-US" dirty="0"/>
              <a:t>The Federal pay scale for regular employees is broken down into a table of 15 grades with 10 steps in each grade.</a:t>
            </a:r>
          </a:p>
          <a:p>
            <a:r>
              <a:rPr lang="en-US" dirty="0"/>
              <a:t>Progressing from grade to grade often entails taking on a new position or role with a given organization and can be quite lucrative, especially in comparison to moving from step to step within a grade.</a:t>
            </a:r>
          </a:p>
          <a:p>
            <a:r>
              <a:rPr lang="en-US" dirty="0"/>
              <a:t>Moving from grade to grade entails keeping the same position you’re in and being compensated more with each step (as one becomes more experienced and perfects their craft), but compensation increases at a more gradual rate than moving up in grades.</a:t>
            </a:r>
          </a:p>
        </p:txBody>
      </p:sp>
    </p:spTree>
    <p:extLst>
      <p:ext uri="{BB962C8B-B14F-4D97-AF65-F5344CB8AC3E}">
        <p14:creationId xmlns:p14="http://schemas.microsoft.com/office/powerpoint/2010/main" val="278569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B4721C-C234-5542-9487-4D57E37A1DF2}"/>
              </a:ext>
            </a:extLst>
          </p:cNvPr>
          <p:cNvSpPr>
            <a:spLocks noGrp="1"/>
          </p:cNvSpPr>
          <p:nvPr>
            <p:ph type="title"/>
          </p:nvPr>
        </p:nvSpPr>
        <p:spPr>
          <a:xfrm>
            <a:off x="1659874" y="5791200"/>
            <a:ext cx="8761413" cy="706964"/>
          </a:xfrm>
        </p:spPr>
        <p:txBody>
          <a:bodyPr/>
          <a:lstStyle/>
          <a:p>
            <a:pPr algn="ctr"/>
            <a:r>
              <a:rPr lang="en-US" sz="1200" dirty="0">
                <a:solidFill>
                  <a:schemeClr val="tx2">
                    <a:lumMod val="60000"/>
                    <a:lumOff val="40000"/>
                  </a:schemeClr>
                </a:solidFill>
              </a:rPr>
              <a:t>SALARY TABLE 2019-GS, INCORPORATING THE 1.4% GENERAL SCHEDULE INCREASE EFFECTIVE JANUARY 2019</a:t>
            </a:r>
            <a:br>
              <a:rPr lang="en-US" sz="1200" dirty="0">
                <a:solidFill>
                  <a:schemeClr val="tx2">
                    <a:lumMod val="60000"/>
                    <a:lumOff val="40000"/>
                  </a:schemeClr>
                </a:solidFill>
              </a:rPr>
            </a:br>
            <a:r>
              <a:rPr lang="en-US" sz="1200" dirty="0">
                <a:solidFill>
                  <a:schemeClr val="tx2">
                    <a:lumMod val="20000"/>
                    <a:lumOff val="80000"/>
                  </a:schemeClr>
                </a:solidFill>
              </a:rPr>
              <a:t>www.opm.gov</a:t>
            </a:r>
          </a:p>
        </p:txBody>
      </p:sp>
      <p:pic>
        <p:nvPicPr>
          <p:cNvPr id="7" name="Picture 6">
            <a:extLst>
              <a:ext uri="{FF2B5EF4-FFF2-40B4-BE49-F238E27FC236}">
                <a16:creationId xmlns="" xmlns:a16="http://schemas.microsoft.com/office/drawing/2014/main" id="{22389F61-5BAC-6345-9024-7028D42CE6BB}"/>
              </a:ext>
            </a:extLst>
          </p:cNvPr>
          <p:cNvPicPr>
            <a:picLocks noChangeAspect="1"/>
          </p:cNvPicPr>
          <p:nvPr/>
        </p:nvPicPr>
        <p:blipFill>
          <a:blip r:embed="rId2"/>
          <a:stretch>
            <a:fillRect/>
          </a:stretch>
        </p:blipFill>
        <p:spPr>
          <a:xfrm>
            <a:off x="1792431" y="0"/>
            <a:ext cx="8496300" cy="5791200"/>
          </a:xfrm>
          <a:prstGeom prst="rect">
            <a:avLst/>
          </a:prstGeom>
        </p:spPr>
      </p:pic>
      <p:sp>
        <p:nvSpPr>
          <p:cNvPr id="8" name="Title 1">
            <a:extLst>
              <a:ext uri="{FF2B5EF4-FFF2-40B4-BE49-F238E27FC236}">
                <a16:creationId xmlns="" xmlns:a16="http://schemas.microsoft.com/office/drawing/2014/main" id="{B8398C85-54B4-0347-BC48-D9D9E37DE4C6}"/>
              </a:ext>
            </a:extLst>
          </p:cNvPr>
          <p:cNvSpPr txBox="1">
            <a:spLocks/>
          </p:cNvSpPr>
          <p:nvPr/>
        </p:nvSpPr>
        <p:spPr bwMode="gray">
          <a:xfrm>
            <a:off x="226867" y="1953491"/>
            <a:ext cx="143567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200" dirty="0">
                <a:solidFill>
                  <a:schemeClr val="tx2">
                    <a:lumMod val="60000"/>
                    <a:lumOff val="40000"/>
                  </a:schemeClr>
                </a:solidFill>
              </a:rPr>
              <a:t>Annual Rates by</a:t>
            </a:r>
          </a:p>
          <a:p>
            <a:pPr algn="ctr"/>
            <a:r>
              <a:rPr lang="en-US" sz="1200" dirty="0">
                <a:solidFill>
                  <a:schemeClr val="tx2">
                    <a:lumMod val="60000"/>
                    <a:lumOff val="40000"/>
                  </a:schemeClr>
                </a:solidFill>
              </a:rPr>
              <a:t>Grade &amp; Step</a:t>
            </a:r>
          </a:p>
        </p:txBody>
      </p:sp>
    </p:spTree>
    <p:extLst>
      <p:ext uri="{BB962C8B-B14F-4D97-AF65-F5344CB8AC3E}">
        <p14:creationId xmlns:p14="http://schemas.microsoft.com/office/powerpoint/2010/main" val="172437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763DA7-ACDD-154B-A935-120BDD97DB64}"/>
              </a:ext>
            </a:extLst>
          </p:cNvPr>
          <p:cNvSpPr>
            <a:spLocks noGrp="1"/>
          </p:cNvSpPr>
          <p:nvPr>
            <p:ph type="title"/>
          </p:nvPr>
        </p:nvSpPr>
        <p:spPr/>
        <p:txBody>
          <a:bodyPr/>
          <a:lstStyle/>
          <a:p>
            <a:r>
              <a:rPr lang="en-US" dirty="0"/>
              <a:t>Federal Locality Pay</a:t>
            </a:r>
          </a:p>
        </p:txBody>
      </p:sp>
      <p:sp>
        <p:nvSpPr>
          <p:cNvPr id="3" name="Content Placeholder 2">
            <a:extLst>
              <a:ext uri="{FF2B5EF4-FFF2-40B4-BE49-F238E27FC236}">
                <a16:creationId xmlns="" xmlns:a16="http://schemas.microsoft.com/office/drawing/2014/main" id="{B5852ED8-B97D-8742-B725-CE9AF8B42644}"/>
              </a:ext>
            </a:extLst>
          </p:cNvPr>
          <p:cNvSpPr>
            <a:spLocks noGrp="1"/>
          </p:cNvSpPr>
          <p:nvPr>
            <p:ph idx="1"/>
          </p:nvPr>
        </p:nvSpPr>
        <p:spPr>
          <a:xfrm>
            <a:off x="1265790" y="2478809"/>
            <a:ext cx="8825659" cy="3416300"/>
          </a:xfrm>
        </p:spPr>
        <p:txBody>
          <a:bodyPr/>
          <a:lstStyle/>
          <a:p>
            <a:r>
              <a:rPr lang="en-US" dirty="0"/>
              <a:t>Locality pay is set by comparing regular Federal and non-Federal pay in each locality pay area, based on salary surveys conducted by the Bureau of Labor Statistics (BLS). </a:t>
            </a:r>
          </a:p>
          <a:p>
            <a:r>
              <a:rPr lang="en-US" dirty="0"/>
              <a:t>There are 52 separate metropolitan locality pay areas.  All other employees in the contiguous 48 States are included in the "Rest of U.S." (RUS) locality pay area, which makes the 53</a:t>
            </a:r>
            <a:r>
              <a:rPr lang="en-US" baseline="30000" dirty="0"/>
              <a:t>rd</a:t>
            </a:r>
            <a:r>
              <a:rPr lang="en-US" dirty="0"/>
              <a:t> locality pay. BLS conducts a number of small-scale surveys in the RUS area and combines the results for setting the RUS locality pay rate.</a:t>
            </a:r>
          </a:p>
        </p:txBody>
      </p:sp>
    </p:spTree>
    <p:extLst>
      <p:ext uri="{BB962C8B-B14F-4D97-AF65-F5344CB8AC3E}">
        <p14:creationId xmlns:p14="http://schemas.microsoft.com/office/powerpoint/2010/main" val="52657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1A974-0CB4-9D4D-8FF3-CA4D8A7960F4}"/>
              </a:ext>
            </a:extLst>
          </p:cNvPr>
          <p:cNvSpPr>
            <a:spLocks noGrp="1"/>
          </p:cNvSpPr>
          <p:nvPr>
            <p:ph type="title"/>
          </p:nvPr>
        </p:nvSpPr>
        <p:spPr>
          <a:xfrm>
            <a:off x="1251355" y="5975353"/>
            <a:ext cx="10045614" cy="706964"/>
          </a:xfrm>
        </p:spPr>
        <p:txBody>
          <a:bodyPr/>
          <a:lstStyle/>
          <a:p>
            <a:pPr algn="ctr"/>
            <a:r>
              <a:rPr lang="en-US" sz="1200" dirty="0">
                <a:solidFill>
                  <a:schemeClr val="tx2">
                    <a:lumMod val="60000"/>
                    <a:lumOff val="40000"/>
                  </a:schemeClr>
                </a:solidFill>
              </a:rPr>
              <a:t>Federal Locality Pay Areas. Each locality is composed of counties. Brighter localities are paid higher differentials than darker areas.</a:t>
            </a:r>
            <a:br>
              <a:rPr lang="en-US" sz="1200" dirty="0">
                <a:solidFill>
                  <a:schemeClr val="tx2">
                    <a:lumMod val="60000"/>
                    <a:lumOff val="40000"/>
                  </a:schemeClr>
                </a:solidFill>
              </a:rPr>
            </a:br>
            <a:r>
              <a:rPr lang="en-US" sz="1200" dirty="0">
                <a:solidFill>
                  <a:schemeClr val="tx2">
                    <a:lumMod val="60000"/>
                    <a:lumOff val="40000"/>
                  </a:schemeClr>
                </a:solidFill>
              </a:rPr>
              <a:t>www.federalpay.org</a:t>
            </a:r>
          </a:p>
        </p:txBody>
      </p:sp>
      <p:pic>
        <p:nvPicPr>
          <p:cNvPr id="9" name="Picture 8">
            <a:extLst>
              <a:ext uri="{FF2B5EF4-FFF2-40B4-BE49-F238E27FC236}">
                <a16:creationId xmlns="" xmlns:a16="http://schemas.microsoft.com/office/drawing/2014/main" id="{5CFB1B5A-BDB6-1649-A22B-76659BC96349}"/>
              </a:ext>
            </a:extLst>
          </p:cNvPr>
          <p:cNvPicPr>
            <a:picLocks noChangeAspect="1"/>
          </p:cNvPicPr>
          <p:nvPr/>
        </p:nvPicPr>
        <p:blipFill>
          <a:blip r:embed="rId2"/>
          <a:stretch>
            <a:fillRect/>
          </a:stretch>
        </p:blipFill>
        <p:spPr>
          <a:xfrm>
            <a:off x="2185122" y="346621"/>
            <a:ext cx="8178080" cy="5430467"/>
          </a:xfrm>
          <a:prstGeom prst="rect">
            <a:avLst/>
          </a:prstGeom>
        </p:spPr>
      </p:pic>
      <p:cxnSp>
        <p:nvCxnSpPr>
          <p:cNvPr id="7" name="Straight Arrow Connector 6">
            <a:extLst>
              <a:ext uri="{FF2B5EF4-FFF2-40B4-BE49-F238E27FC236}">
                <a16:creationId xmlns="" xmlns:a16="http://schemas.microsoft.com/office/drawing/2014/main" id="{3BFE4FC3-C7C7-E246-9243-50EC159806E8}"/>
              </a:ext>
            </a:extLst>
          </p:cNvPr>
          <p:cNvCxnSpPr>
            <a:cxnSpLocks/>
          </p:cNvCxnSpPr>
          <p:nvPr/>
        </p:nvCxnSpPr>
        <p:spPr>
          <a:xfrm flipV="1">
            <a:off x="1930400" y="2743200"/>
            <a:ext cx="631622" cy="897467"/>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 xmlns:a16="http://schemas.microsoft.com/office/drawing/2014/main" id="{6457AD24-6A2C-B74A-BE86-91BAFE75A042}"/>
              </a:ext>
            </a:extLst>
          </p:cNvPr>
          <p:cNvSpPr txBox="1">
            <a:spLocks/>
          </p:cNvSpPr>
          <p:nvPr/>
        </p:nvSpPr>
        <p:spPr bwMode="gray">
          <a:xfrm>
            <a:off x="0" y="3518352"/>
            <a:ext cx="354150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dirty="0">
                <a:solidFill>
                  <a:schemeClr val="tx2">
                    <a:lumMod val="60000"/>
                    <a:lumOff val="40000"/>
                  </a:schemeClr>
                </a:solidFill>
              </a:rPr>
              <a:t>Highest Locality  Pay Area:</a:t>
            </a:r>
          </a:p>
          <a:p>
            <a:pPr algn="ctr"/>
            <a:r>
              <a:rPr lang="en-US" sz="1200" dirty="0">
                <a:solidFill>
                  <a:schemeClr val="tx2">
                    <a:lumMod val="60000"/>
                    <a:lumOff val="40000"/>
                  </a:schemeClr>
                </a:solidFill>
              </a:rPr>
              <a:t> San Jose – San Francisco – Oakland – 40.37%</a:t>
            </a:r>
          </a:p>
        </p:txBody>
      </p:sp>
      <p:cxnSp>
        <p:nvCxnSpPr>
          <p:cNvPr id="12" name="Straight Arrow Connector 11">
            <a:extLst>
              <a:ext uri="{FF2B5EF4-FFF2-40B4-BE49-F238E27FC236}">
                <a16:creationId xmlns="" xmlns:a16="http://schemas.microsoft.com/office/drawing/2014/main" id="{7EEA25B4-F436-0447-A195-BBD1A1EFA00F}"/>
              </a:ext>
            </a:extLst>
          </p:cNvPr>
          <p:cNvCxnSpPr>
            <a:cxnSpLocks/>
          </p:cNvCxnSpPr>
          <p:nvPr/>
        </p:nvCxnSpPr>
        <p:spPr>
          <a:xfrm flipH="1" flipV="1">
            <a:off x="7506555" y="4225317"/>
            <a:ext cx="632711" cy="1189696"/>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 xmlns:a16="http://schemas.microsoft.com/office/drawing/2014/main" id="{DAD236D7-EAD7-6547-BC75-1AE1340BC633}"/>
              </a:ext>
            </a:extLst>
          </p:cNvPr>
          <p:cNvSpPr txBox="1">
            <a:spLocks/>
          </p:cNvSpPr>
          <p:nvPr/>
        </p:nvSpPr>
        <p:spPr bwMode="gray">
          <a:xfrm>
            <a:off x="6368515" y="5384802"/>
            <a:ext cx="354150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dirty="0">
                <a:solidFill>
                  <a:schemeClr val="tx2">
                    <a:lumMod val="60000"/>
                    <a:lumOff val="40000"/>
                  </a:schemeClr>
                </a:solidFill>
              </a:rPr>
              <a:t>Lowest Locality Pay Area:</a:t>
            </a:r>
          </a:p>
          <a:p>
            <a:pPr algn="ctr"/>
            <a:r>
              <a:rPr lang="en-US" sz="1200" dirty="0">
                <a:solidFill>
                  <a:schemeClr val="tx2">
                    <a:lumMod val="60000"/>
                    <a:lumOff val="40000"/>
                  </a:schemeClr>
                </a:solidFill>
              </a:rPr>
              <a:t> Rest of US Designation – 15.37%</a:t>
            </a:r>
          </a:p>
        </p:txBody>
      </p:sp>
    </p:spTree>
    <p:extLst>
      <p:ext uri="{BB962C8B-B14F-4D97-AF65-F5344CB8AC3E}">
        <p14:creationId xmlns:p14="http://schemas.microsoft.com/office/powerpoint/2010/main" val="103845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80A014-9AA1-694C-B513-CB29D166AE00}"/>
              </a:ext>
            </a:extLst>
          </p:cNvPr>
          <p:cNvSpPr>
            <a:spLocks noGrp="1"/>
          </p:cNvSpPr>
          <p:nvPr>
            <p:ph type="title"/>
          </p:nvPr>
        </p:nvSpPr>
        <p:spPr/>
        <p:txBody>
          <a:bodyPr/>
          <a:lstStyle/>
          <a:p>
            <a:r>
              <a:rPr lang="en-US" dirty="0"/>
              <a:t>Project Motivation</a:t>
            </a:r>
          </a:p>
        </p:txBody>
      </p:sp>
      <p:sp>
        <p:nvSpPr>
          <p:cNvPr id="3" name="Content Placeholder 2">
            <a:extLst>
              <a:ext uri="{FF2B5EF4-FFF2-40B4-BE49-F238E27FC236}">
                <a16:creationId xmlns="" xmlns:a16="http://schemas.microsoft.com/office/drawing/2014/main" id="{B5E10B6F-A789-A140-AFB3-27E5C4A8EC29}"/>
              </a:ext>
            </a:extLst>
          </p:cNvPr>
          <p:cNvSpPr>
            <a:spLocks noGrp="1"/>
          </p:cNvSpPr>
          <p:nvPr>
            <p:ph idx="1"/>
          </p:nvPr>
        </p:nvSpPr>
        <p:spPr/>
        <p:txBody>
          <a:bodyPr/>
          <a:lstStyle/>
          <a:p>
            <a:r>
              <a:rPr lang="en-US" dirty="0"/>
              <a:t>I am a Federal employee</a:t>
            </a:r>
          </a:p>
          <a:p>
            <a:r>
              <a:rPr lang="en-US" dirty="0"/>
              <a:t>Many find themselves in situations where moving up in grades in or around their current location isn’t quite so easy or plausible so they may be forced to relocate for a promotion – this likely will pertain to me.</a:t>
            </a:r>
          </a:p>
          <a:p>
            <a:r>
              <a:rPr lang="en-US" dirty="0"/>
              <a:t>I’m Interested in drivers of migration – there are countless reasons why people move, I wanted to determine what the most prominent reasons are.</a:t>
            </a:r>
          </a:p>
          <a:p>
            <a:endParaRPr lang="en-US" dirty="0"/>
          </a:p>
        </p:txBody>
      </p:sp>
    </p:spTree>
    <p:extLst>
      <p:ext uri="{BB962C8B-B14F-4D97-AF65-F5344CB8AC3E}">
        <p14:creationId xmlns:p14="http://schemas.microsoft.com/office/powerpoint/2010/main" val="376314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F5E04-FFE6-1D45-AEBE-8095B43B7E19}"/>
              </a:ext>
            </a:extLst>
          </p:cNvPr>
          <p:cNvSpPr>
            <a:spLocks noGrp="1"/>
          </p:cNvSpPr>
          <p:nvPr>
            <p:ph type="title"/>
          </p:nvPr>
        </p:nvSpPr>
        <p:spPr/>
        <p:txBody>
          <a:bodyPr/>
          <a:lstStyle/>
          <a:p>
            <a:r>
              <a:rPr lang="en-US" dirty="0"/>
              <a:t>Goals &amp; Objectives</a:t>
            </a:r>
          </a:p>
        </p:txBody>
      </p:sp>
      <p:sp>
        <p:nvSpPr>
          <p:cNvPr id="3" name="Content Placeholder 2">
            <a:extLst>
              <a:ext uri="{FF2B5EF4-FFF2-40B4-BE49-F238E27FC236}">
                <a16:creationId xmlns="" xmlns:a16="http://schemas.microsoft.com/office/drawing/2014/main" id="{706A2AFE-7EE8-0B4C-91D3-CE72421B7B90}"/>
              </a:ext>
            </a:extLst>
          </p:cNvPr>
          <p:cNvSpPr>
            <a:spLocks noGrp="1"/>
          </p:cNvSpPr>
          <p:nvPr>
            <p:ph idx="1"/>
          </p:nvPr>
        </p:nvSpPr>
        <p:spPr>
          <a:xfrm>
            <a:off x="1154954" y="2327564"/>
            <a:ext cx="10607555" cy="4530436"/>
          </a:xfrm>
        </p:spPr>
        <p:txBody>
          <a:bodyPr>
            <a:normAutofit fontScale="85000" lnSpcReduction="10000"/>
          </a:bodyPr>
          <a:lstStyle/>
          <a:p>
            <a:r>
              <a:rPr lang="en-US" dirty="0"/>
              <a:t>Understand what factors typically motivate relocation</a:t>
            </a:r>
          </a:p>
          <a:p>
            <a:pPr lvl="1"/>
            <a:r>
              <a:rPr lang="en-US" dirty="0"/>
              <a:t>Accomplished through literature review</a:t>
            </a:r>
          </a:p>
          <a:p>
            <a:r>
              <a:rPr lang="en-US" dirty="0"/>
              <a:t>Develop an index that </a:t>
            </a:r>
            <a:r>
              <a:rPr lang="en-US" dirty="0" smtClean="0"/>
              <a:t>allows me to compare compensation with cost of living components in order to determine where Federal pay is relatively strong and relatively weak.</a:t>
            </a:r>
            <a:endParaRPr lang="en-US" dirty="0"/>
          </a:p>
          <a:p>
            <a:pPr lvl="1"/>
            <a:r>
              <a:rPr lang="en-US" dirty="0"/>
              <a:t>Use data from a variety of sources and determine a method how they can be combined in a manner that reflects </a:t>
            </a:r>
            <a:r>
              <a:rPr lang="en-US" dirty="0" smtClean="0"/>
              <a:t>a certain pay to cost of living ratio..</a:t>
            </a:r>
            <a:endParaRPr lang="en-US" dirty="0"/>
          </a:p>
          <a:p>
            <a:r>
              <a:rPr lang="en-US" dirty="0"/>
              <a:t>Compare how this index relates to population change within </a:t>
            </a:r>
            <a:r>
              <a:rPr lang="en-US" dirty="0" smtClean="0"/>
              <a:t>Federally designated pay differential localities</a:t>
            </a:r>
            <a:endParaRPr lang="en-US" dirty="0"/>
          </a:p>
          <a:p>
            <a:pPr lvl="1"/>
            <a:r>
              <a:rPr lang="en-US" dirty="0"/>
              <a:t>Which areas are growing/shrinking and how might population change trends be related to the quality of life index in that locality.</a:t>
            </a:r>
          </a:p>
          <a:p>
            <a:r>
              <a:rPr lang="en-US" dirty="0"/>
              <a:t>Identify specific </a:t>
            </a:r>
            <a:r>
              <a:rPr lang="en-US" dirty="0" smtClean="0"/>
              <a:t>metropolitan localities </a:t>
            </a:r>
            <a:r>
              <a:rPr lang="en-US" dirty="0"/>
              <a:t>that offer residents favorable combinations of these metrics.</a:t>
            </a:r>
          </a:p>
          <a:p>
            <a:pPr lvl="1"/>
            <a:r>
              <a:rPr lang="en-US" dirty="0"/>
              <a:t>Where is population change occurring at the largest rate among the localities that have the most favorable quality of life metrics and what is special about these places?</a:t>
            </a:r>
          </a:p>
          <a:p>
            <a:r>
              <a:rPr lang="en-US" dirty="0"/>
              <a:t>Determine particular micro communities within localities that are </a:t>
            </a:r>
            <a:r>
              <a:rPr lang="en-US" dirty="0" smtClean="0"/>
              <a:t>most/least </a:t>
            </a:r>
            <a:r>
              <a:rPr lang="en-US" dirty="0"/>
              <a:t>desirable based on prescribed metrics</a:t>
            </a:r>
          </a:p>
          <a:p>
            <a:pPr lvl="1"/>
            <a:r>
              <a:rPr lang="en-US" dirty="0" smtClean="0"/>
              <a:t>Where are </a:t>
            </a:r>
            <a:r>
              <a:rPr lang="en-US" dirty="0"/>
              <a:t>specific neighborhoods within a larger </a:t>
            </a:r>
            <a:r>
              <a:rPr lang="en-US" dirty="0" smtClean="0"/>
              <a:t>locality that </a:t>
            </a:r>
            <a:r>
              <a:rPr lang="en-US" dirty="0"/>
              <a:t>offer the best characteristics </a:t>
            </a:r>
            <a:endParaRPr lang="en-US" dirty="0" smtClean="0"/>
          </a:p>
          <a:p>
            <a:pPr lvl="1"/>
            <a:r>
              <a:rPr lang="en-US" dirty="0" smtClean="0"/>
              <a:t>Where are less desirable localities and how do they differ internally than more desirable locations</a:t>
            </a:r>
          </a:p>
          <a:p>
            <a:pPr lvl="1"/>
            <a:endParaRPr lang="en-US" dirty="0"/>
          </a:p>
        </p:txBody>
      </p:sp>
    </p:spTree>
    <p:extLst>
      <p:ext uri="{BB962C8B-B14F-4D97-AF65-F5344CB8AC3E}">
        <p14:creationId xmlns:p14="http://schemas.microsoft.com/office/powerpoint/2010/main" val="2998166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{A1BC82EC-B79D-594E-BB35-78F115DF7510}tf10001076</Template>
  <TotalTime>594</TotalTime>
  <Words>1379</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Where to Work: Comparing quality of life across metropolitan areas based on locality pay differentials</vt:lpstr>
      <vt:lpstr>Agenda</vt:lpstr>
      <vt:lpstr>Agenda (cont.)</vt:lpstr>
      <vt:lpstr>Background (overview of federal locality pay and why I chose this topic)</vt:lpstr>
      <vt:lpstr>SALARY TABLE 2019-GS, INCORPORATING THE 1.4% GENERAL SCHEDULE INCREASE EFFECTIVE JANUARY 2019 www.opm.gov</vt:lpstr>
      <vt:lpstr>Federal Locality Pay</vt:lpstr>
      <vt:lpstr>Federal Locality Pay Areas. Each locality is composed of counties. Brighter localities are paid higher differentials than darker areas. www.federalpay.org</vt:lpstr>
      <vt:lpstr>Project Motivation</vt:lpstr>
      <vt:lpstr>Goals &amp; Objectives</vt:lpstr>
      <vt:lpstr>Literature Review Macro Migration Motivations</vt:lpstr>
      <vt:lpstr>Literature Review Micro Migration Motivations</vt:lpstr>
      <vt:lpstr>Proposed Methodology</vt:lpstr>
      <vt:lpstr>Proposed Methodology (cont.)</vt:lpstr>
      <vt:lpstr>Challenges Faced</vt:lpstr>
      <vt:lpstr>Anticipated Results</vt:lpstr>
      <vt:lpstr>Project Timeline</vt:lpstr>
      <vt:lpstr>Presentation Venue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Riesenberger, Andrew - CIV</cp:lastModifiedBy>
  <cp:revision>52</cp:revision>
  <dcterms:created xsi:type="dcterms:W3CDTF">2019-04-26T13:55:19Z</dcterms:created>
  <dcterms:modified xsi:type="dcterms:W3CDTF">2019-05-02T11:19:01Z</dcterms:modified>
</cp:coreProperties>
</file>