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7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00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74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3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66FF4-E283-4B52-B7D1-0E121CB616D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B05872-4851-47B5-8577-6B0B498C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bur.org/news/2021/07/14/high-tide-flooding-boston" TargetMode="External"/><Relationship Id="rId13" Type="http://schemas.openxmlformats.org/officeDocument/2006/relationships/hyperlink" Target="https://www.mdpi.com/2225-1154/9/12/176" TargetMode="External"/><Relationship Id="rId3" Type="http://schemas.openxmlformats.org/officeDocument/2006/relationships/hyperlink" Target="http://citeseerx.ist.psu.edu/viewdoc/download?doi=10.1.1.921.1882&amp;rep=rep1&amp;type=pdf" TargetMode="External"/><Relationship Id="rId7" Type="http://schemas.openxmlformats.org/officeDocument/2006/relationships/hyperlink" Target="https://www.sciencedirect.com/science/article/pii/S1474706512000198" TargetMode="External"/><Relationship Id="rId12" Type="http://schemas.openxmlformats.org/officeDocument/2006/relationships/hyperlink" Target="https://agupubs.onlinelibrary.wiley.com/doi/epdf/10.1029/2017JC013645" TargetMode="External"/><Relationship Id="rId2" Type="http://schemas.openxmlformats.org/officeDocument/2006/relationships/hyperlink" Target="https://boston.curbed.com/maps/boston-walks-warm-weath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izonaenergy.org/News_17/News_Sep17/ClimateChangeGlobalSeaLevel.html" TargetMode="External"/><Relationship Id="rId11" Type="http://schemas.openxmlformats.org/officeDocument/2006/relationships/hyperlink" Target="https://www.nature.com/articles/nclimate1597?message-global=remove&amp;page=6" TargetMode="External"/><Relationship Id="rId5" Type="http://schemas.openxmlformats.org/officeDocument/2006/relationships/hyperlink" Target="https://journals.ametsoc.org/view/journals/clim/31/23/jcli-d-18-0102.1.xml" TargetMode="External"/><Relationship Id="rId10" Type="http://schemas.openxmlformats.org/officeDocument/2006/relationships/hyperlink" Target="https://agupubs.onlinelibrary.wiley.com/doi/epdf/10.1002/2016EF000423" TargetMode="External"/><Relationship Id="rId4" Type="http://schemas.openxmlformats.org/officeDocument/2006/relationships/hyperlink" Target="https://link.springer.com/article/10.1007/s12237-015-9971-1" TargetMode="External"/><Relationship Id="rId9" Type="http://schemas.openxmlformats.org/officeDocument/2006/relationships/hyperlink" Target="https://journals.sfu.ca/ijg/index.php/journal/article/view/64/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3871-D217-373D-47DC-61F47995B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Using LiDAR Point Data to Analyze the Potential Effects of Rising Sea Levels on Public Transportation in Boston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63F83-01F4-1DB9-1C8B-E05A1952F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235658"/>
            <a:ext cx="7766936" cy="1096899"/>
          </a:xfrm>
        </p:spPr>
        <p:txBody>
          <a:bodyPr/>
          <a:lstStyle/>
          <a:p>
            <a:r>
              <a:rPr lang="en-US" dirty="0"/>
              <a:t>Andrew Rizoli | GEOG 596A, Summer 2022 | Advisor: Kimberly Van Meter</a:t>
            </a:r>
          </a:p>
        </p:txBody>
      </p:sp>
    </p:spTree>
    <p:extLst>
      <p:ext uri="{BB962C8B-B14F-4D97-AF65-F5344CB8AC3E}">
        <p14:creationId xmlns:p14="http://schemas.microsoft.com/office/powerpoint/2010/main" val="98890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F30C-F9DF-6F9E-A6C9-C6DE9DC3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C58E-204A-934F-792C-134DBBAE3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7161"/>
            <a:ext cx="8596668" cy="3588458"/>
          </a:xfrm>
        </p:spPr>
        <p:txBody>
          <a:bodyPr/>
          <a:lstStyle/>
          <a:p>
            <a:r>
              <a:rPr lang="en-US" dirty="0"/>
              <a:t>Potential stakeholders</a:t>
            </a:r>
          </a:p>
          <a:p>
            <a:pPr lvl="1"/>
            <a:r>
              <a:rPr lang="en-US" dirty="0"/>
              <a:t>City planners: refer to flood patterns when considering major developments</a:t>
            </a:r>
          </a:p>
          <a:p>
            <a:pPr lvl="1"/>
            <a:r>
              <a:rPr lang="en-US" dirty="0"/>
              <a:t>Engineers: find out how current structures hold up against nuisance flooding and determine if improvements are needed</a:t>
            </a:r>
          </a:p>
          <a:p>
            <a:pPr lvl="1"/>
            <a:r>
              <a:rPr lang="en-US" dirty="0"/>
              <a:t>Transportation planners: determine if there is a need to divert current routes to avoid getting caught in flooded areas</a:t>
            </a:r>
          </a:p>
          <a:p>
            <a:pPr lvl="1"/>
            <a:r>
              <a:rPr lang="en-US" dirty="0"/>
              <a:t>Climatologists: compare flood patterns in Boston to other coastal cities like New York, Baltimore, and Miami to better comprehend how Atlantic climate patterns have changed</a:t>
            </a:r>
          </a:p>
          <a:p>
            <a:pPr lvl="1"/>
            <a:r>
              <a:rPr lang="en-US" dirty="0"/>
              <a:t>Broader sense: this project could serve as a guide for analyses in other cities designed to strengthen existing infrastructure and better plan new ones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AB0DC6-374E-A84C-E316-BD842BEE2D9B}"/>
              </a:ext>
            </a:extLst>
          </p:cNvPr>
          <p:cNvSpPr txBox="1">
            <a:spLocks/>
          </p:cNvSpPr>
          <p:nvPr/>
        </p:nvSpPr>
        <p:spPr>
          <a:xfrm>
            <a:off x="677334" y="5063771"/>
            <a:ext cx="8596668" cy="358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Personal significance</a:t>
            </a:r>
          </a:p>
          <a:p>
            <a:pPr lvl="1"/>
            <a:r>
              <a:rPr lang="en-US" dirty="0"/>
              <a:t>My specific interests are using GIS for transportation and climate resiliency purposes</a:t>
            </a:r>
          </a:p>
          <a:p>
            <a:pPr lvl="1"/>
            <a:r>
              <a:rPr lang="en-US" dirty="0"/>
              <a:t>This project can prove that I can assist with projects at the professional level</a:t>
            </a:r>
          </a:p>
          <a:p>
            <a:pPr lvl="1"/>
            <a:endParaRPr lang="en-US" dirty="0"/>
          </a:p>
          <a:p>
            <a:pPr marL="457200" lvl="1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1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7665-2B29-CFFE-1C5F-4A041BEA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31ECD-4877-EB48-1EBD-7850F3D9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5358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Major factors at play</a:t>
            </a:r>
          </a:p>
          <a:p>
            <a:pPr lvl="1"/>
            <a:r>
              <a:rPr lang="en-US" sz="2400" dirty="0"/>
              <a:t>Distance: routes closer to the shoreline will likely be submerged first</a:t>
            </a:r>
          </a:p>
          <a:p>
            <a:pPr lvl="1"/>
            <a:r>
              <a:rPr lang="en-US" sz="2400" dirty="0"/>
              <a:t>Topography: areas where elevation gradually increases, such as streams, could provide a gateway for substantial flooding</a:t>
            </a:r>
          </a:p>
          <a:p>
            <a:pPr lvl="1"/>
            <a:r>
              <a:rPr lang="en-US" sz="2400" dirty="0"/>
              <a:t>Elevation: because climate change is causing increased global rainfall (Dunning et al, 2018), low-elevation areas farther away from the river cannot be ignored</a:t>
            </a:r>
          </a:p>
        </p:txBody>
      </p:sp>
    </p:spTree>
    <p:extLst>
      <p:ext uri="{BB962C8B-B14F-4D97-AF65-F5344CB8AC3E}">
        <p14:creationId xmlns:p14="http://schemas.microsoft.com/office/powerpoint/2010/main" val="297795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BE53-9ECF-2597-09D6-8DF10287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3A8A1-ABDB-0D8A-D5FD-1B931C1CB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70000" lnSpcReduction="20000"/>
          </a:bodyPr>
          <a:lstStyle/>
          <a:p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Acitelli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(3 March 2020).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perfect Boston strolls for warmer weather.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13 July 2022, from </a:t>
            </a:r>
            <a:r>
              <a:rPr lang="en-US" sz="1200" dirty="0">
                <a:hlinkClick r:id="rId2"/>
              </a:rPr>
              <a:t>10 perfect Boston strolls for warmer weather (curbed.com)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Bloetscher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Berry, L., Hern, N., Hammer, E., and Cahill, M.A. (27 November 2012). Identification of Physical Transportation Infrastructure Vulnerable to Sea Level Rise.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Sustainable Development,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5(12), pp. 40-51. Retrieved 28 May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citeseerx.ist.psu.edu/</a:t>
            </a:r>
            <a:r>
              <a:rPr lang="en-US" sz="12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viewdoc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2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download?doi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=10.1.1.921.1882&amp;rep=rep1&amp;type=pdf</a:t>
            </a:r>
            <a:endParaRPr lang="en-US" sz="12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Carey, J.C., Moran, S.B., Kelly, R.P.,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Kolker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A.S., and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Fulweiler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R.W. (20 May 2015). The Declining Role of Organic Matter in New England Salt Marshes.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Estuaries and Coasts,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40(3), pp. 626-639. Retrieved 29 May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The Declining Role of Organic Matter in New England Salt Marshes | SpringerLink</a:t>
            </a:r>
            <a:endParaRPr lang="en-US" sz="12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Dunning, C.M., Black, E., and Allan, R.P. (1 December 2018). Later Wet Seasons with More Intense Rainfall over Africa under Future Climate Change.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Climate,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31(23), pp. 9719-9738. Retrieved 29 May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Later Wet Seasons with More Intense Rainfall over Africa under Future Climate Change in: Journal of Climate Volume 31 Issue 23 (2018) (ametsoc.org)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Lindsey, R. (11 September 2017).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Change: Global Sea Level.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28 May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Climate Change: Global Sea Level (arizonaenergy.org)</a:t>
            </a:r>
            <a:endParaRPr lang="en-US" sz="12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Lionello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(25 February 2012). The climate of the Venetian and North Adriatic region: Variability, trends and future change.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Physics and Chemistry of the Earth, Parts A/B/C,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40-41, pp. 1-8. Retrieved 28 May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The climate of the Venetian and North Adriatic region: Variability, trends and future change – ScienceDirect</a:t>
            </a:r>
            <a:endParaRPr lang="en-US" sz="12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Lubbock, R. (14 July 2021).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NOAA Predicts Up To 18 Days of High Tide Flooding in Boston Next Year.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13 July 2022, from </a:t>
            </a:r>
            <a:r>
              <a:rPr lang="en-US" sz="1200" dirty="0">
                <a:hlinkClick r:id="rId8"/>
              </a:rPr>
              <a:t>NOAA Predicts Up To 18 Days of High Tide Flooding In Boston Next Year | WBUR News</a:t>
            </a:r>
            <a:endParaRPr lang="en-US" sz="12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Oswald, M.R., and Treat, C. (1 March 2013). Identifying Sea Level Rise Vulnerability using GIS: Development of a Transit Inundation Modeling Method. </a:t>
            </a:r>
            <a:r>
              <a:rPr lang="en-US" sz="1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Geoinformatics, 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9(1). Retrieved 10 July 2022, from </a:t>
            </a:r>
            <a:r>
              <a:rPr lang="en-US" sz="1000" dirty="0">
                <a:hlinkClick r:id="rId9"/>
              </a:rPr>
              <a:t>View of Identifying Sea Level Rise Vulnerability using GIS: Development of a Transit Inundation Modeling Method (sfu.ca)</a:t>
            </a:r>
            <a:endParaRPr lang="en-US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Ray, R.D., and Foster, G. (25 October 2016). Future nuisance flooding at Boston caused by astronomical tides alone.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Earth’s Future,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4(12), pp. 578-587. Retrieved 28 May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Future nuisance flooding at Boston caused by astronomical tides alone (wiley.com)</a:t>
            </a:r>
            <a:endParaRPr lang="en-US" sz="12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Sallenger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A.H., Doran, K.S., and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Howd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P.A. (24 June 2012). Hotspot of accelerated sea-level rise on the Atlantic coast of North America.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Nature Climate Change,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2(12), pp. 844-888. Retrieved 3 June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Hotspot of accelerated sea-level rise on the Atlantic coast of North America | Nature Climate Change</a:t>
            </a:r>
            <a:endParaRPr lang="en-US" sz="12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S.A., Kemp, A.C., and Woodruff, J. (1 June 2018). Relative Sea Level, Tides, and Extreme Water Levels in Boston Harbor from 1825 to 2018.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Geophysical Research: Oceans,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123(6), pp. 3895-3914. Retrieved 28 May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Relative Sea Level, Tides, and Extreme Water Levels in Boston Harbor From 1825 to 2018 (wiley.com)</a:t>
            </a:r>
            <a:endParaRPr lang="en-US" sz="12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Young, S.S., and Young, J.S. (6 December 2021). Overall Warming with Reduced Seasonality: Temperature Change in New England, USA, 1900-2020.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9(12), pp. 176. Retrieved 29 May 2022, from 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Climate | Free Full-Text | Overall Warming with Reduced Seasonality: Temperature Change in New England, USA, 1900&amp;ndash;2020 (mdpi.com)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7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86DA-B667-989F-C6EB-6FDFEF04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Warming and Coastal 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9F62-03F4-9B06-7D24-4ED10382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5314904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Rising temperatures lead to the melting of polar ice caps and glaciers, which in turn lead to rising sea levels on the coasts (Lindsey, 2017)</a:t>
            </a:r>
          </a:p>
          <a:p>
            <a:r>
              <a:rPr lang="en-US" dirty="0"/>
              <a:t>By 2100, New York City could be inundated by up to twenty-nine centimeters of flood waters (</a:t>
            </a:r>
            <a:r>
              <a:rPr lang="en-US" dirty="0" err="1"/>
              <a:t>Sallenger</a:t>
            </a:r>
            <a:r>
              <a:rPr lang="en-US" dirty="0"/>
              <a:t> et al, 2012)</a:t>
            </a:r>
          </a:p>
          <a:p>
            <a:r>
              <a:rPr lang="en-US" dirty="0"/>
              <a:t>Venice could lose twenty-three centimeters to the Adriatic Sea by 2100 (</a:t>
            </a:r>
            <a:r>
              <a:rPr lang="en-US" dirty="0" err="1"/>
              <a:t>Lionello</a:t>
            </a:r>
            <a:r>
              <a:rPr lang="en-US" dirty="0"/>
              <a:t>, 2012)</a:t>
            </a:r>
          </a:p>
          <a:p>
            <a:r>
              <a:rPr lang="en-US" dirty="0"/>
              <a:t>Cities such as Dania Beach, Florida, have already taken the initiative to identify transportation nodes at risk (</a:t>
            </a:r>
            <a:r>
              <a:rPr lang="en-US" dirty="0" err="1"/>
              <a:t>Bloetscher</a:t>
            </a:r>
            <a:r>
              <a:rPr lang="en-US" dirty="0"/>
              <a:t> et al, 2012)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0948FFA-D2EF-F208-6EC0-699AF7B4C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98" y="1455875"/>
            <a:ext cx="5218808" cy="4334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DA38F-147F-BFAA-1C2F-ECC8E792528F}"/>
              </a:ext>
            </a:extLst>
          </p:cNvPr>
          <p:cNvSpPr txBox="1"/>
          <p:nvPr/>
        </p:nvSpPr>
        <p:spPr>
          <a:xfrm>
            <a:off x="6664598" y="5894962"/>
            <a:ext cx="5218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 map showing elevations in Dania Beach, Florida derived from LiDAR data, as well as vulnerable transportation segments (Credit: </a:t>
            </a:r>
            <a:r>
              <a:rPr lang="en-US" sz="1000" b="1" dirty="0" err="1"/>
              <a:t>Bloetscher</a:t>
            </a:r>
            <a:r>
              <a:rPr lang="en-US" sz="1000" b="1" dirty="0"/>
              <a:t> et al, 2012. Reproduced here for educational purposes only).</a:t>
            </a:r>
          </a:p>
        </p:txBody>
      </p:sp>
    </p:spTree>
    <p:extLst>
      <p:ext uri="{BB962C8B-B14F-4D97-AF65-F5344CB8AC3E}">
        <p14:creationId xmlns:p14="http://schemas.microsoft.com/office/powerpoint/2010/main" val="33926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9917-6B6A-B393-2236-5E7C7320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in New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98DDB-5859-C0A4-D7D9-BE7F8439B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5538640" cy="3880773"/>
          </a:xfrm>
        </p:spPr>
        <p:txBody>
          <a:bodyPr/>
          <a:lstStyle/>
          <a:p>
            <a:r>
              <a:rPr lang="en-US" dirty="0"/>
              <a:t>Instances of ‘nuisance flooding’ in Boston are expected to intensity in the coming years (Ray et al, 2016)</a:t>
            </a:r>
          </a:p>
          <a:p>
            <a:r>
              <a:rPr lang="en-US" dirty="0"/>
              <a:t>Since the mid-19</a:t>
            </a:r>
            <a:r>
              <a:rPr lang="en-US" baseline="30000" dirty="0"/>
              <a:t>th</a:t>
            </a:r>
            <a:r>
              <a:rPr lang="en-US" dirty="0"/>
              <a:t> century, tides in Boston have risen by twenty-eight centimeters (</a:t>
            </a:r>
            <a:r>
              <a:rPr lang="en-US" dirty="0" err="1"/>
              <a:t>Talke</a:t>
            </a:r>
            <a:r>
              <a:rPr lang="en-US" dirty="0"/>
              <a:t> et al, 2018)</a:t>
            </a:r>
          </a:p>
          <a:p>
            <a:r>
              <a:rPr lang="en-US" dirty="0"/>
              <a:t>Between 1900 and 2020, temperatures in New England rose by an average of 1.5 degrees Celsius (Young et al, 2021)</a:t>
            </a:r>
          </a:p>
          <a:p>
            <a:r>
              <a:rPr lang="en-US" dirty="0"/>
              <a:t>Rising temperatures are causing some marshes to accrete faster than normal (Carey et al, 2015)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C6B7842-55E1-9610-55DA-2BB96A0E5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47" y="3210072"/>
            <a:ext cx="3548106" cy="2311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FC931-2150-7329-79FA-93FFC38E6AD7}"/>
              </a:ext>
            </a:extLst>
          </p:cNvPr>
          <p:cNvSpPr txBox="1"/>
          <p:nvPr/>
        </p:nvSpPr>
        <p:spPr>
          <a:xfrm>
            <a:off x="6617597" y="6373584"/>
            <a:ext cx="533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Bottom: A straight-line-to-fit graph showing the mean sea levels in Boston from 1920 to 2015. (Credit: Ray et al, 2016. Reproduced here for educational purposes only).</a:t>
            </a:r>
          </a:p>
        </p:txBody>
      </p:sp>
      <p:pic>
        <p:nvPicPr>
          <p:cNvPr id="6" name="Picture 5" descr="A picture containing tree, outdoor, grass, road&#10;&#10;Description automatically generated">
            <a:extLst>
              <a:ext uri="{FF2B5EF4-FFF2-40B4-BE49-F238E27FC236}">
                <a16:creationId xmlns:a16="http://schemas.microsoft.com/office/drawing/2014/main" id="{6D98DD57-09C5-A55C-F727-D0832996C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34" y="1313936"/>
            <a:ext cx="2521393" cy="1892037"/>
          </a:xfrm>
          <a:prstGeom prst="rect">
            <a:avLst/>
          </a:prstGeom>
        </p:spPr>
      </p:pic>
      <p:pic>
        <p:nvPicPr>
          <p:cNvPr id="9" name="Picture 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87512137-6977-A67C-C131-B8046B2E3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1" y="1336529"/>
            <a:ext cx="2836636" cy="1892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1674AF-3847-6D29-9A82-F74AE50BE5B4}"/>
              </a:ext>
            </a:extLst>
          </p:cNvPr>
          <p:cNvSpPr txBox="1"/>
          <p:nvPr/>
        </p:nvSpPr>
        <p:spPr>
          <a:xfrm>
            <a:off x="6617597" y="5721233"/>
            <a:ext cx="533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Top left: The Charles River Esplanade park. (Credit: </a:t>
            </a:r>
            <a:r>
              <a:rPr lang="en-US" sz="1000" b="1" dirty="0" err="1"/>
              <a:t>Acitelli</a:t>
            </a:r>
            <a:r>
              <a:rPr lang="en-US" sz="1000" b="1" dirty="0"/>
              <a:t>, T, 2020. Reproduced here for educational purposes only).</a:t>
            </a:r>
          </a:p>
          <a:p>
            <a:r>
              <a:rPr lang="en-US" sz="1000" b="1" dirty="0"/>
              <a:t>Top right: High tide flooding in Boston. (Credit: Lubbock, R, 2021. Reproduced here for educational purposes only).</a:t>
            </a:r>
          </a:p>
        </p:txBody>
      </p:sp>
    </p:spTree>
    <p:extLst>
      <p:ext uri="{BB962C8B-B14F-4D97-AF65-F5344CB8AC3E}">
        <p14:creationId xmlns:p14="http://schemas.microsoft.com/office/powerpoint/2010/main" val="53848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21B3C952-2240-DCE5-6B7E-B73C4F06C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4" y="1157753"/>
            <a:ext cx="5501087" cy="425084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01B4979-F4BC-7F67-8ABC-0084A048D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45" y="1201527"/>
            <a:ext cx="3825240" cy="4396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180B48-D93A-AABC-49C8-556E6B9A6CE0}"/>
              </a:ext>
            </a:extLst>
          </p:cNvPr>
          <p:cNvSpPr txBox="1"/>
          <p:nvPr/>
        </p:nvSpPr>
        <p:spPr>
          <a:xfrm>
            <a:off x="977534" y="5953328"/>
            <a:ext cx="10166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Left: A map layout showing my study area in bright red. | Right: A map from a previous study showing levels of sea level rise and how they could impact </a:t>
            </a:r>
            <a:r>
              <a:rPr lang="en-US" sz="1000" b="1" dirty="0" err="1"/>
              <a:t>Philadephia</a:t>
            </a:r>
            <a:r>
              <a:rPr lang="en-US" sz="1000" b="1" dirty="0"/>
              <a:t> bus routes. (Credit: Oswald et al, 2013. Reproduced here for educational purposes only.)</a:t>
            </a:r>
          </a:p>
        </p:txBody>
      </p:sp>
    </p:spTree>
    <p:extLst>
      <p:ext uri="{BB962C8B-B14F-4D97-AF65-F5344CB8AC3E}">
        <p14:creationId xmlns:p14="http://schemas.microsoft.com/office/powerpoint/2010/main" val="226003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E373-2721-AE62-D612-01A53381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93C6-C40A-EA28-2AEB-514591C8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Primary goal: Determine how nuisance flooding caused by climate change can impact public transportation in Boston</a:t>
            </a:r>
            <a:endParaRPr lang="en-US" sz="2200" dirty="0"/>
          </a:p>
          <a:p>
            <a:r>
              <a:rPr lang="en-US" sz="2200" dirty="0"/>
              <a:t>Sub-objectives</a:t>
            </a:r>
          </a:p>
          <a:p>
            <a:pPr lvl="1"/>
            <a:r>
              <a:rPr lang="en-US" sz="2200" dirty="0"/>
              <a:t>Create a model that accurately depicts elevation in Kenmore and Back Bay</a:t>
            </a:r>
          </a:p>
          <a:p>
            <a:pPr lvl="1"/>
            <a:r>
              <a:rPr lang="en-US" sz="2200" dirty="0"/>
              <a:t>Determine which parts of the study area contribute to projected flooding patterns</a:t>
            </a:r>
          </a:p>
          <a:p>
            <a:pPr lvl="1"/>
            <a:r>
              <a:rPr lang="en-US" sz="2200" dirty="0"/>
              <a:t>Identify transportation routes that are most susceptible to nuisance flooding</a:t>
            </a:r>
          </a:p>
        </p:txBody>
      </p:sp>
    </p:spTree>
    <p:extLst>
      <p:ext uri="{BB962C8B-B14F-4D97-AF65-F5344CB8AC3E}">
        <p14:creationId xmlns:p14="http://schemas.microsoft.com/office/powerpoint/2010/main" val="316128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B2E2-59EF-D49B-D5B1-CBE73941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Methods, Part One: LP360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EF4D-C6B6-3571-7317-9805059F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point cloud data into LP360 and ensure that all points are correctly classified</a:t>
            </a:r>
          </a:p>
          <a:p>
            <a:r>
              <a:rPr lang="en-US" dirty="0"/>
              <a:t>Draw polygon around the Charles River and assign it to ‘ground’ class</a:t>
            </a:r>
          </a:p>
          <a:p>
            <a:r>
              <a:rPr lang="en-US" dirty="0"/>
              <a:t>Extract all elevations from the polygon</a:t>
            </a:r>
          </a:p>
          <a:p>
            <a:r>
              <a:rPr lang="en-US" dirty="0"/>
              <a:t>Create a buffer of ‘ignored’ points around the polygon</a:t>
            </a:r>
          </a:p>
          <a:p>
            <a:r>
              <a:rPr lang="en-US" dirty="0"/>
              <a:t>Remove the ‘water’ class from the study</a:t>
            </a:r>
          </a:p>
          <a:p>
            <a:r>
              <a:rPr lang="en-US" dirty="0"/>
              <a:t>Export </a:t>
            </a:r>
            <a:r>
              <a:rPr lang="en-US" dirty="0" err="1"/>
              <a:t>hydroflattened</a:t>
            </a:r>
            <a:r>
              <a:rPr lang="en-US" dirty="0"/>
              <a:t> digital elevation model (DEM)</a:t>
            </a:r>
          </a:p>
        </p:txBody>
      </p:sp>
    </p:spTree>
    <p:extLst>
      <p:ext uri="{BB962C8B-B14F-4D97-AF65-F5344CB8AC3E}">
        <p14:creationId xmlns:p14="http://schemas.microsoft.com/office/powerpoint/2010/main" val="8578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D303-F42D-2EC7-494D-435786FA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Methods, Part Two (ArcGIS Pro)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50E0-DDA3-C2BD-8250-280A2C443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flood hazard layer to create three separate layers of one-, three-, and five-foot inundation projections</a:t>
            </a:r>
          </a:p>
          <a:p>
            <a:r>
              <a:rPr lang="en-US" dirty="0"/>
              <a:t>Lay these layers on top of DEM to understand how geographic patterns contribute to flood projections</a:t>
            </a:r>
          </a:p>
          <a:p>
            <a:r>
              <a:rPr lang="en-US" dirty="0"/>
              <a:t>Convert bus and subway layers to </a:t>
            </a:r>
            <a:r>
              <a:rPr lang="en-US" dirty="0" err="1"/>
              <a:t>rasters</a:t>
            </a:r>
            <a:endParaRPr lang="en-US" dirty="0"/>
          </a:p>
          <a:p>
            <a:r>
              <a:rPr lang="en-US" dirty="0"/>
              <a:t>Create three separate maps with bus and subway routes and one of the three flood layers</a:t>
            </a:r>
          </a:p>
          <a:p>
            <a:r>
              <a:rPr lang="en-US" dirty="0"/>
              <a:t>Classify routes as either ‘one’ or ‘zero,’ depending on whether they lie in the flood area</a:t>
            </a:r>
          </a:p>
          <a:p>
            <a:r>
              <a:rPr lang="en-US" dirty="0"/>
              <a:t>Add all three scenarios together to generate a scale from ‘zero’ to ‘three’</a:t>
            </a:r>
          </a:p>
          <a:p>
            <a:r>
              <a:rPr lang="en-US" dirty="0"/>
              <a:t>Create map layouts to show which routes are most vulnerable</a:t>
            </a:r>
          </a:p>
        </p:txBody>
      </p:sp>
    </p:spTree>
    <p:extLst>
      <p:ext uri="{BB962C8B-B14F-4D97-AF65-F5344CB8AC3E}">
        <p14:creationId xmlns:p14="http://schemas.microsoft.com/office/powerpoint/2010/main" val="75656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1D47-A4EA-CEB7-BA72-FF11A095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759C63-ABAE-8E1D-D004-01CEDE395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76638"/>
              </p:ext>
            </p:extLst>
          </p:nvPr>
        </p:nvGraphicFramePr>
        <p:xfrm>
          <a:off x="2101511" y="1857983"/>
          <a:ext cx="7269132" cy="375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894">
                  <a:extLst>
                    <a:ext uri="{9D8B030D-6E8A-4147-A177-3AD203B41FA5}">
                      <a16:colId xmlns:a16="http://schemas.microsoft.com/office/drawing/2014/main" val="3901625449"/>
                    </a:ext>
                  </a:extLst>
                </a:gridCol>
                <a:gridCol w="1816894">
                  <a:extLst>
                    <a:ext uri="{9D8B030D-6E8A-4147-A177-3AD203B41FA5}">
                      <a16:colId xmlns:a16="http://schemas.microsoft.com/office/drawing/2014/main" val="2949415661"/>
                    </a:ext>
                  </a:extLst>
                </a:gridCol>
                <a:gridCol w="1817672">
                  <a:extLst>
                    <a:ext uri="{9D8B030D-6E8A-4147-A177-3AD203B41FA5}">
                      <a16:colId xmlns:a16="http://schemas.microsoft.com/office/drawing/2014/main" val="1609636172"/>
                    </a:ext>
                  </a:extLst>
                </a:gridCol>
                <a:gridCol w="1817672">
                  <a:extLst>
                    <a:ext uri="{9D8B030D-6E8A-4147-A177-3AD203B41FA5}">
                      <a16:colId xmlns:a16="http://schemas.microsoft.com/office/drawing/2014/main" val="1380585927"/>
                    </a:ext>
                  </a:extLst>
                </a:gridCol>
              </a:tblGrid>
              <a:tr h="379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Description</a:t>
                      </a: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Compilers</a:t>
                      </a: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Coordinate System</a:t>
                      </a: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Size</a:t>
                      </a:r>
                    </a:p>
                  </a:txBody>
                  <a:tcPr marL="65574" marR="65574" marT="0" marB="0"/>
                </a:tc>
                <a:extLst>
                  <a:ext uri="{0D108BD9-81ED-4DB2-BD59-A6C34878D82A}">
                    <a16:rowId xmlns:a16="http://schemas.microsoft.com/office/drawing/2014/main" val="244660902"/>
                  </a:ext>
                </a:extLst>
              </a:tr>
              <a:tr h="904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ESRI shapefile of all Massachusetts Bay Transportation Authority (MBTA) Rapid Transit subway lines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Central Transportation Planning Staff, Massachusetts Bay Transportation Authority, and Massachusetts Department of GIS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NAD 1983 Massachusetts State Plane Coordinate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extLst>
                  <a:ext uri="{0D108BD9-81ED-4DB2-BD59-A6C34878D82A}">
                    <a16:rowId xmlns:a16="http://schemas.microsoft.com/office/drawing/2014/main" val="3196475433"/>
                  </a:ext>
                </a:extLst>
              </a:tr>
              <a:tr h="904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ESRI shapefile of all Massachusetts Transportation Bay Authority (MBTA) bus routes and stops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Central Transportation Planning Staff, Massachusetts Bay Transportation Authority, and Boston Region Metropolitan Planning Organization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NAD 1983 Massachusetts State Plane Coordinate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extLst>
                  <a:ext uri="{0D108BD9-81ED-4DB2-BD59-A6C34878D82A}">
                    <a16:rowId xmlns:a16="http://schemas.microsoft.com/office/drawing/2014/main" val="1944095807"/>
                  </a:ext>
                </a:extLst>
              </a:tr>
              <a:tr h="943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Flood layer showing predicted inundated areas based on a tidal height one to ten feet higher than mean higher high water (MHHW)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Department of Commerce, National Oceanic and Atmospheric Administration Office for Coastal Management, and National Ocean Service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NAD 1983 Massachusetts State Plane Coordinate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7.29 feet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extLst>
                  <a:ext uri="{0D108BD9-81ED-4DB2-BD59-A6C34878D82A}">
                    <a16:rowId xmlns:a16="http://schemas.microsoft.com/office/drawing/2014/main" val="187746693"/>
                  </a:ext>
                </a:extLst>
              </a:tr>
              <a:tr h="625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LiDAR point data encompassing study 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 Oceanic and Atmospheric Administration Office for Coastal Management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NAD 1983 Massachusetts State Plane Coordinate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 feet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4" marR="65574" marT="0" marB="0"/>
                </a:tc>
                <a:extLst>
                  <a:ext uri="{0D108BD9-81ED-4DB2-BD59-A6C34878D82A}">
                    <a16:rowId xmlns:a16="http://schemas.microsoft.com/office/drawing/2014/main" val="257503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60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4142-19FC-573A-1436-F09B5579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3CD1-835D-AE43-17C0-06BF4B6C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070943"/>
          </a:xfrm>
        </p:spPr>
        <p:txBody>
          <a:bodyPr/>
          <a:lstStyle/>
          <a:p>
            <a:r>
              <a:rPr lang="en-US" dirty="0"/>
              <a:t>2022</a:t>
            </a:r>
          </a:p>
          <a:p>
            <a:pPr lvl="1"/>
            <a:r>
              <a:rPr lang="en-US" dirty="0"/>
              <a:t>July: Present proposal and begin analysis</a:t>
            </a:r>
          </a:p>
          <a:p>
            <a:pPr lvl="1"/>
            <a:r>
              <a:rPr lang="en-US" dirty="0"/>
              <a:t>August: Complete analysis and begin final report</a:t>
            </a:r>
          </a:p>
          <a:p>
            <a:pPr lvl="1"/>
            <a:r>
              <a:rPr lang="en-US" dirty="0"/>
              <a:t>September: Complete final report</a:t>
            </a:r>
          </a:p>
          <a:p>
            <a:pPr lvl="1"/>
            <a:r>
              <a:rPr lang="en-US" dirty="0"/>
              <a:t>October-December: Final program course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6B9F6-C97D-77FD-52F0-4C20C11BAEAB}"/>
              </a:ext>
            </a:extLst>
          </p:cNvPr>
          <p:cNvSpPr txBox="1"/>
          <p:nvPr/>
        </p:nvSpPr>
        <p:spPr>
          <a:xfrm>
            <a:off x="677334" y="4357991"/>
            <a:ext cx="85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90567F-C891-491F-715B-C2A9B18EC5DD}"/>
              </a:ext>
            </a:extLst>
          </p:cNvPr>
          <p:cNvSpPr txBox="1">
            <a:spLocks/>
          </p:cNvSpPr>
          <p:nvPr/>
        </p:nvSpPr>
        <p:spPr>
          <a:xfrm>
            <a:off x="677334" y="4167729"/>
            <a:ext cx="8596668" cy="207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2023</a:t>
            </a:r>
          </a:p>
          <a:p>
            <a:pPr lvl="1"/>
            <a:r>
              <a:rPr lang="en-US" dirty="0"/>
              <a:t>February: Begin preparations for presentation</a:t>
            </a:r>
          </a:p>
          <a:p>
            <a:pPr lvl="1"/>
            <a:r>
              <a:rPr lang="en-US" dirty="0"/>
              <a:t>March: Present project at AAG 2023 in Denver</a:t>
            </a:r>
          </a:p>
          <a:p>
            <a:pPr marL="457200" lvl="1" indent="0">
              <a:buFont typeface="Wingdings 3" charset="2"/>
              <a:buNone/>
            </a:pPr>
            <a:endParaRPr lang="en-US" dirty="0"/>
          </a:p>
          <a:p>
            <a:pPr marL="457200" lvl="1" indent="0">
              <a:buFont typeface="Wingdings 3" charset="2"/>
              <a:buNone/>
            </a:pPr>
            <a:endParaRPr lang="en-US" dirty="0"/>
          </a:p>
          <a:p>
            <a:pPr marL="457200" lvl="1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46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339</TotalTime>
  <Words>1828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Facet</vt:lpstr>
      <vt:lpstr>Using LiDAR Point Data to Analyze the Potential Effects of Rising Sea Levels on Public Transportation in Boston </vt:lpstr>
      <vt:lpstr>Global Warming and Coastal Flooding</vt:lpstr>
      <vt:lpstr>Observations in New England</vt:lpstr>
      <vt:lpstr>PowerPoint Presentation</vt:lpstr>
      <vt:lpstr>Goals and Objectives</vt:lpstr>
      <vt:lpstr>Proposed Methods, Part One: LP360 </vt:lpstr>
      <vt:lpstr>Proposed Methods, Part Two (ArcGIS Pro)</vt:lpstr>
      <vt:lpstr>Data Sources</vt:lpstr>
      <vt:lpstr>Project Timeline</vt:lpstr>
      <vt:lpstr>Proposal Value</vt:lpstr>
      <vt:lpstr>Expected Results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LiDAR Point Data to Analyze the Potential Effects of Rising Sea Levels on Public Transportation in Boston </dc:title>
  <dc:creator>Andrew Rizoli</dc:creator>
  <cp:lastModifiedBy>Andrew Rizoli</cp:lastModifiedBy>
  <cp:revision>10</cp:revision>
  <dcterms:created xsi:type="dcterms:W3CDTF">2022-07-03T13:44:47Z</dcterms:created>
  <dcterms:modified xsi:type="dcterms:W3CDTF">2022-07-13T23:26:15Z</dcterms:modified>
</cp:coreProperties>
</file>