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60" r:id="rId4"/>
    <p:sldId id="261" r:id="rId5"/>
    <p:sldId id="262" r:id="rId6"/>
    <p:sldId id="259" r:id="rId7"/>
    <p:sldId id="277" r:id="rId8"/>
    <p:sldId id="258" r:id="rId9"/>
    <p:sldId id="263" r:id="rId10"/>
    <p:sldId id="273" r:id="rId11"/>
    <p:sldId id="275" r:id="rId12"/>
    <p:sldId id="264" r:id="rId13"/>
    <p:sldId id="265" r:id="rId14"/>
    <p:sldId id="274" r:id="rId15"/>
    <p:sldId id="266" r:id="rId16"/>
    <p:sldId id="267" r:id="rId17"/>
    <p:sldId id="278" r:id="rId18"/>
    <p:sldId id="269" r:id="rId19"/>
    <p:sldId id="276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F6F"/>
    <a:srgbClr val="4472C4"/>
    <a:srgbClr val="B4C7E7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24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C1E52-0370-6340-A188-8A8A9B41FF71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BB2C8-2785-2643-B5C1-03676B74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3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5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1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Arrows. 20 minute 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out the the slide</a:t>
            </a:r>
          </a:p>
          <a:p>
            <a:r>
              <a:rPr lang="en-US" dirty="0"/>
              <a:t>Users=Error of Commission</a:t>
            </a:r>
          </a:p>
          <a:p>
            <a:r>
              <a:rPr lang="en-US" dirty="0"/>
              <a:t>Producer error of </a:t>
            </a:r>
            <a:r>
              <a:rPr lang="en-US" dirty="0" err="1"/>
              <a:t>ommission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6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9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03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84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8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8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6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7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B2C8-2785-2643-B5C1-03676B74E3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2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8/2/2017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D805-EB96-42C6-B29C-F50FCAEB6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Tracking Pluvial-Related Expansion and Contraction of Water Bodies in the South Dakota Prairie Pothole Region </a:t>
            </a:r>
            <a:r>
              <a:rPr lang="en-US" sz="2400" dirty="0"/>
              <a:t>Using the Landsat Record with an Object-Based Image Analysis Approach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9DCBE-C5CC-4FBC-AE42-42F3ED688424}"/>
              </a:ext>
            </a:extLst>
          </p:cNvPr>
          <p:cNvSpPr txBox="1"/>
          <p:nvPr/>
        </p:nvSpPr>
        <p:spPr>
          <a:xfrm>
            <a:off x="1322773" y="4722920"/>
            <a:ext cx="3247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MGIS Capstone Proposal</a:t>
            </a:r>
          </a:p>
          <a:p>
            <a:r>
              <a:rPr lang="en-US" sz="2400" dirty="0"/>
              <a:t>Nathan Roberts </a:t>
            </a:r>
          </a:p>
        </p:txBody>
      </p:sp>
    </p:spTree>
    <p:extLst>
      <p:ext uri="{BB962C8B-B14F-4D97-AF65-F5344CB8AC3E}">
        <p14:creationId xmlns:p14="http://schemas.microsoft.com/office/powerpoint/2010/main" val="299336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C8F0-F891-4D35-9054-7DAD08E0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Data Required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C1C030-9A40-4F1B-BC9B-DF90AD003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242933"/>
              </p:ext>
            </p:extLst>
          </p:nvPr>
        </p:nvGraphicFramePr>
        <p:xfrm>
          <a:off x="1097280" y="3109935"/>
          <a:ext cx="986332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557">
                  <a:extLst>
                    <a:ext uri="{9D8B030D-6E8A-4147-A177-3AD203B41FA5}">
                      <a16:colId xmlns:a16="http://schemas.microsoft.com/office/drawing/2014/main" val="1362601739"/>
                    </a:ext>
                  </a:extLst>
                </a:gridCol>
                <a:gridCol w="1430051">
                  <a:extLst>
                    <a:ext uri="{9D8B030D-6E8A-4147-A177-3AD203B41FA5}">
                      <a16:colId xmlns:a16="http://schemas.microsoft.com/office/drawing/2014/main" val="2702689185"/>
                    </a:ext>
                  </a:extLst>
                </a:gridCol>
                <a:gridCol w="1372772">
                  <a:extLst>
                    <a:ext uri="{9D8B030D-6E8A-4147-A177-3AD203B41FA5}">
                      <a16:colId xmlns:a16="http://schemas.microsoft.com/office/drawing/2014/main" val="868666946"/>
                    </a:ext>
                  </a:extLst>
                </a:gridCol>
                <a:gridCol w="1625908">
                  <a:extLst>
                    <a:ext uri="{9D8B030D-6E8A-4147-A177-3AD203B41FA5}">
                      <a16:colId xmlns:a16="http://schemas.microsoft.com/office/drawing/2014/main" val="3794519314"/>
                    </a:ext>
                  </a:extLst>
                </a:gridCol>
                <a:gridCol w="1439062">
                  <a:extLst>
                    <a:ext uri="{9D8B030D-6E8A-4147-A177-3AD203B41FA5}">
                      <a16:colId xmlns:a16="http://schemas.microsoft.com/office/drawing/2014/main" val="2783926004"/>
                    </a:ext>
                  </a:extLst>
                </a:gridCol>
                <a:gridCol w="1656978">
                  <a:extLst>
                    <a:ext uri="{9D8B030D-6E8A-4147-A177-3AD203B41FA5}">
                      <a16:colId xmlns:a16="http://schemas.microsoft.com/office/drawing/2014/main" val="1418501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Years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4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NASS CDL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Crop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 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2006 to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USDA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54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Land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 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MRLC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0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PRISM Climate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800 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1895-2016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PRISM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85487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FF25946-C942-4003-A586-5C323B108607}"/>
              </a:ext>
            </a:extLst>
          </p:cNvPr>
          <p:cNvSpPr/>
          <p:nvPr/>
        </p:nvSpPr>
        <p:spPr>
          <a:xfrm>
            <a:off x="1097280" y="2020803"/>
            <a:ext cx="2904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Additional Datasets</a:t>
            </a:r>
          </a:p>
        </p:txBody>
      </p:sp>
    </p:spTree>
    <p:extLst>
      <p:ext uri="{BB962C8B-B14F-4D97-AF65-F5344CB8AC3E}">
        <p14:creationId xmlns:p14="http://schemas.microsoft.com/office/powerpoint/2010/main" val="361709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4845-E428-4FC3-AA7D-89F48261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Pre-Processing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68961-BAC9-4C46-B4FF-9EF9DAD5A90A}"/>
              </a:ext>
            </a:extLst>
          </p:cNvPr>
          <p:cNvSpPr txBox="1"/>
          <p:nvPr/>
        </p:nvSpPr>
        <p:spPr>
          <a:xfrm>
            <a:off x="2272738" y="2861263"/>
            <a:ext cx="1394625" cy="600164"/>
          </a:xfrm>
          <a:prstGeom prst="rect">
            <a:avLst/>
          </a:prstGeom>
          <a:solidFill>
            <a:srgbClr val="C5E0B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Acquire Landsat scenes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68B11-465B-4917-AC05-D14D97810331}"/>
              </a:ext>
            </a:extLst>
          </p:cNvPr>
          <p:cNvSpPr txBox="1"/>
          <p:nvPr/>
        </p:nvSpPr>
        <p:spPr>
          <a:xfrm>
            <a:off x="2272738" y="5174915"/>
            <a:ext cx="1394625" cy="600164"/>
          </a:xfrm>
          <a:prstGeom prst="rect">
            <a:avLst/>
          </a:prstGeom>
          <a:solidFill>
            <a:srgbClr val="C5E0B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Acquire NASS CDL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3BD6C-041A-4E98-9C45-A2C561AB18E1}"/>
              </a:ext>
            </a:extLst>
          </p:cNvPr>
          <p:cNvSpPr txBox="1"/>
          <p:nvPr/>
        </p:nvSpPr>
        <p:spPr>
          <a:xfrm>
            <a:off x="2272738" y="4168130"/>
            <a:ext cx="1394625" cy="600164"/>
          </a:xfrm>
          <a:prstGeom prst="rect">
            <a:avLst/>
          </a:prstGeom>
          <a:solidFill>
            <a:srgbClr val="C5E0B4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Acquire NLCD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1387E-8CF8-4AC4-B3A1-6732C699AEF9}"/>
              </a:ext>
            </a:extLst>
          </p:cNvPr>
          <p:cNvSpPr txBox="1"/>
          <p:nvPr/>
        </p:nvSpPr>
        <p:spPr>
          <a:xfrm>
            <a:off x="3995012" y="2261099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Create Composite Band </a:t>
            </a:r>
            <a:r>
              <a:rPr lang="en-US" sz="1100" dirty="0" err="1"/>
              <a:t>Rasters</a:t>
            </a:r>
            <a:r>
              <a:rPr lang="en-US" sz="1100" dirty="0"/>
              <a:t> TM/ETM+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5EAC0-39CA-48BC-9915-BF2C56EA8F1E}"/>
              </a:ext>
            </a:extLst>
          </p:cNvPr>
          <p:cNvSpPr txBox="1"/>
          <p:nvPr/>
        </p:nvSpPr>
        <p:spPr>
          <a:xfrm>
            <a:off x="3995012" y="3155941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Create Composite Band </a:t>
            </a:r>
            <a:r>
              <a:rPr lang="en-US" sz="1100" dirty="0" err="1"/>
              <a:t>Rasters</a:t>
            </a:r>
            <a:r>
              <a:rPr lang="en-US" sz="1100" dirty="0"/>
              <a:t> OLI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BEBA1-B0FE-4D68-BD33-3D4824894C34}"/>
              </a:ext>
            </a:extLst>
          </p:cNvPr>
          <p:cNvSpPr txBox="1"/>
          <p:nvPr/>
        </p:nvSpPr>
        <p:spPr>
          <a:xfrm>
            <a:off x="5806052" y="2303753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Mosaic </a:t>
            </a:r>
            <a:r>
              <a:rPr lang="en-US" sz="1100" dirty="0" err="1"/>
              <a:t>Rasters</a:t>
            </a:r>
            <a:r>
              <a:rPr lang="en-US" sz="1100" dirty="0"/>
              <a:t> into 1 image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90E2A-269F-42D0-B23E-FBCB2F65EF3D}"/>
              </a:ext>
            </a:extLst>
          </p:cNvPr>
          <p:cNvSpPr txBox="1"/>
          <p:nvPr/>
        </p:nvSpPr>
        <p:spPr>
          <a:xfrm>
            <a:off x="7617093" y="2292858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Clip to AOI</a:t>
            </a:r>
          </a:p>
          <a:p>
            <a:pPr algn="ctr"/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5E66D-EC44-47F2-9830-51B5F2A49BA6}"/>
              </a:ext>
            </a:extLst>
          </p:cNvPr>
          <p:cNvSpPr txBox="1"/>
          <p:nvPr/>
        </p:nvSpPr>
        <p:spPr>
          <a:xfrm>
            <a:off x="3995012" y="5195323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Clip to AOI</a:t>
            </a:r>
          </a:p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E311E-4B31-49AE-BE5B-95384709B2D1}"/>
              </a:ext>
            </a:extLst>
          </p:cNvPr>
          <p:cNvSpPr txBox="1"/>
          <p:nvPr/>
        </p:nvSpPr>
        <p:spPr>
          <a:xfrm>
            <a:off x="3995011" y="4177518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Clip to AOI</a:t>
            </a:r>
          </a:p>
          <a:p>
            <a:pPr algn="ctr"/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8F9C0-3700-4E82-83E4-76FDBAEFB403}"/>
              </a:ext>
            </a:extLst>
          </p:cNvPr>
          <p:cNvSpPr txBox="1"/>
          <p:nvPr/>
        </p:nvSpPr>
        <p:spPr>
          <a:xfrm>
            <a:off x="5806052" y="4070475"/>
            <a:ext cx="1394625" cy="938719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Reclassify:</a:t>
            </a:r>
          </a:p>
          <a:p>
            <a:r>
              <a:rPr lang="en-US" sz="1100" dirty="0"/>
              <a:t>Open Water, Crops, Wetlands, Developed, Grassland/Pasture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B897B8-F5BC-4EB7-87E0-23FF99EB126B}"/>
              </a:ext>
            </a:extLst>
          </p:cNvPr>
          <p:cNvCxnSpPr>
            <a:cxnSpLocks/>
          </p:cNvCxnSpPr>
          <p:nvPr/>
        </p:nvCxnSpPr>
        <p:spPr>
          <a:xfrm flipV="1">
            <a:off x="3666622" y="2699637"/>
            <a:ext cx="328389" cy="161626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93E6D7-CEBC-4524-8C86-F0F135E2F9C7}"/>
              </a:ext>
            </a:extLst>
          </p:cNvPr>
          <p:cNvCxnSpPr>
            <a:cxnSpLocks/>
          </p:cNvCxnSpPr>
          <p:nvPr/>
        </p:nvCxnSpPr>
        <p:spPr>
          <a:xfrm>
            <a:off x="3666621" y="3448521"/>
            <a:ext cx="328390" cy="174532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AA9DD6-B61A-4705-B6F3-32B04A222B76}"/>
              </a:ext>
            </a:extLst>
          </p:cNvPr>
          <p:cNvCxnSpPr>
            <a:cxnSpLocks/>
          </p:cNvCxnSpPr>
          <p:nvPr/>
        </p:nvCxnSpPr>
        <p:spPr>
          <a:xfrm>
            <a:off x="5389637" y="2603835"/>
            <a:ext cx="372402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EE5017-2F4E-4C98-9E8E-77F5EE2B40E0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 flipV="1">
            <a:off x="5389637" y="3448520"/>
            <a:ext cx="416415" cy="7503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E09038-051B-4BC6-A818-EF2F59FB8455}"/>
              </a:ext>
            </a:extLst>
          </p:cNvPr>
          <p:cNvSpPr txBox="1"/>
          <p:nvPr/>
        </p:nvSpPr>
        <p:spPr>
          <a:xfrm>
            <a:off x="5806052" y="3148438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Mosaic </a:t>
            </a:r>
            <a:r>
              <a:rPr lang="en-US" sz="1100" dirty="0" err="1"/>
              <a:t>Rasters</a:t>
            </a:r>
            <a:r>
              <a:rPr lang="en-US" sz="1100" dirty="0"/>
              <a:t> into 1 image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7D047D-D453-40EF-A3D9-85E09A52BFD7}"/>
              </a:ext>
            </a:extLst>
          </p:cNvPr>
          <p:cNvSpPr txBox="1"/>
          <p:nvPr/>
        </p:nvSpPr>
        <p:spPr>
          <a:xfrm>
            <a:off x="7617093" y="3120751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Clip to AOI</a:t>
            </a:r>
          </a:p>
          <a:p>
            <a:pPr algn="ctr"/>
            <a:endParaRPr lang="en-US" sz="11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FE40929-43BD-47F9-B0D2-CC72371BD5C5}"/>
              </a:ext>
            </a:extLst>
          </p:cNvPr>
          <p:cNvCxnSpPr>
            <a:cxnSpLocks/>
          </p:cNvCxnSpPr>
          <p:nvPr/>
        </p:nvCxnSpPr>
        <p:spPr>
          <a:xfrm flipV="1">
            <a:off x="7180481" y="3434015"/>
            <a:ext cx="416415" cy="7503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5B14DB-1477-4BCD-B84D-D935F76DDD2B}"/>
              </a:ext>
            </a:extLst>
          </p:cNvPr>
          <p:cNvCxnSpPr>
            <a:cxnSpLocks/>
          </p:cNvCxnSpPr>
          <p:nvPr/>
        </p:nvCxnSpPr>
        <p:spPr>
          <a:xfrm flipV="1">
            <a:off x="7169939" y="2589188"/>
            <a:ext cx="416415" cy="7503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823F769-530D-47A9-AFAB-01609F425B6B}"/>
              </a:ext>
            </a:extLst>
          </p:cNvPr>
          <p:cNvSpPr txBox="1"/>
          <p:nvPr/>
        </p:nvSpPr>
        <p:spPr>
          <a:xfrm>
            <a:off x="9428133" y="2261099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Create Clipped Composite Raster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2D935F-AABB-4BD9-B660-FD58F069A331}"/>
              </a:ext>
            </a:extLst>
          </p:cNvPr>
          <p:cNvSpPr txBox="1"/>
          <p:nvPr/>
        </p:nvSpPr>
        <p:spPr>
          <a:xfrm>
            <a:off x="9399112" y="3155941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Create Clipped Composite Raster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B6A12BA-F9E6-496F-8430-A4DA6C7E8839}"/>
              </a:ext>
            </a:extLst>
          </p:cNvPr>
          <p:cNvCxnSpPr>
            <a:cxnSpLocks/>
          </p:cNvCxnSpPr>
          <p:nvPr/>
        </p:nvCxnSpPr>
        <p:spPr>
          <a:xfrm flipV="1">
            <a:off x="8994025" y="2590927"/>
            <a:ext cx="416415" cy="7503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00C4027-786F-4CCB-920D-9FEA96042277}"/>
              </a:ext>
            </a:extLst>
          </p:cNvPr>
          <p:cNvCxnSpPr>
            <a:cxnSpLocks/>
          </p:cNvCxnSpPr>
          <p:nvPr/>
        </p:nvCxnSpPr>
        <p:spPr>
          <a:xfrm flipV="1">
            <a:off x="8994025" y="3402192"/>
            <a:ext cx="416415" cy="7503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5B74BF2-9CAF-4C9D-A5C7-14E81A8A2899}"/>
              </a:ext>
            </a:extLst>
          </p:cNvPr>
          <p:cNvSpPr txBox="1"/>
          <p:nvPr/>
        </p:nvSpPr>
        <p:spPr>
          <a:xfrm>
            <a:off x="7617092" y="4168130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Create Clipped Reclassified NLCD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CC7CD9-54A7-4A90-A2DA-8C2E41C35811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664289" y="4477600"/>
            <a:ext cx="330722" cy="283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2CDAE8-E518-42FF-A6F9-108D6EA9EE41}"/>
              </a:ext>
            </a:extLst>
          </p:cNvPr>
          <p:cNvCxnSpPr>
            <a:cxnSpLocks/>
          </p:cNvCxnSpPr>
          <p:nvPr/>
        </p:nvCxnSpPr>
        <p:spPr>
          <a:xfrm flipV="1">
            <a:off x="3664289" y="5489789"/>
            <a:ext cx="330722" cy="283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F30FC7-527C-4E57-B589-A351EC4050EB}"/>
              </a:ext>
            </a:extLst>
          </p:cNvPr>
          <p:cNvCxnSpPr>
            <a:cxnSpLocks/>
          </p:cNvCxnSpPr>
          <p:nvPr/>
        </p:nvCxnSpPr>
        <p:spPr>
          <a:xfrm>
            <a:off x="5410477" y="4483684"/>
            <a:ext cx="395574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208170-B725-4CC9-A59B-1F223E08E1F9}"/>
              </a:ext>
            </a:extLst>
          </p:cNvPr>
          <p:cNvCxnSpPr>
            <a:cxnSpLocks/>
          </p:cNvCxnSpPr>
          <p:nvPr/>
        </p:nvCxnSpPr>
        <p:spPr>
          <a:xfrm>
            <a:off x="7190780" y="4461275"/>
            <a:ext cx="395574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CCF907B-49F5-4388-899F-CA9666B6AD4B}"/>
              </a:ext>
            </a:extLst>
          </p:cNvPr>
          <p:cNvSpPr txBox="1"/>
          <p:nvPr/>
        </p:nvSpPr>
        <p:spPr>
          <a:xfrm>
            <a:off x="5806052" y="5195323"/>
            <a:ext cx="1394625" cy="600164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Create Clipped CDL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A4E6A7-F1D7-4921-BA12-5C554EBDC517}"/>
              </a:ext>
            </a:extLst>
          </p:cNvPr>
          <p:cNvCxnSpPr>
            <a:cxnSpLocks/>
          </p:cNvCxnSpPr>
          <p:nvPr/>
        </p:nvCxnSpPr>
        <p:spPr>
          <a:xfrm>
            <a:off x="5366465" y="5500607"/>
            <a:ext cx="395574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5" grpId="0" animBg="1"/>
      <p:bldP spid="26" grpId="0" animBg="1"/>
      <p:bldP spid="34" grpId="0" animBg="1"/>
      <p:bldP spid="35" grpId="0" animBg="1"/>
      <p:bldP spid="38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E6D6-B0EC-497C-8843-9EBE4192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Object Based Image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F3431D-AA67-4CE5-A1C3-1161132E2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357" t="25386" r="62557" b="19883"/>
          <a:stretch/>
        </p:blipFill>
        <p:spPr>
          <a:xfrm>
            <a:off x="1097280" y="2645546"/>
            <a:ext cx="3057469" cy="3256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FCC36-BA9E-4CE4-B587-8F69FF4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6" t="27027" r="63155" b="19630"/>
          <a:stretch/>
        </p:blipFill>
        <p:spPr>
          <a:xfrm>
            <a:off x="4524061" y="2645546"/>
            <a:ext cx="3057469" cy="3257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8B8EE-33E5-4AB6-980B-C2970EB07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9" t="25941" r="62893" b="20037"/>
          <a:stretch/>
        </p:blipFill>
        <p:spPr>
          <a:xfrm>
            <a:off x="7950842" y="2641136"/>
            <a:ext cx="3057469" cy="3260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40175-4F4D-474A-9B35-391985A25B92}"/>
              </a:ext>
            </a:extLst>
          </p:cNvPr>
          <p:cNvSpPr txBox="1"/>
          <p:nvPr/>
        </p:nvSpPr>
        <p:spPr>
          <a:xfrm>
            <a:off x="1899950" y="5887121"/>
            <a:ext cx="14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0758D-15EB-44EB-8400-ECC94E806771}"/>
              </a:ext>
            </a:extLst>
          </p:cNvPr>
          <p:cNvSpPr txBox="1"/>
          <p:nvPr/>
        </p:nvSpPr>
        <p:spPr>
          <a:xfrm>
            <a:off x="5115743" y="5917168"/>
            <a:ext cx="18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Segmented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2869D-9F53-429A-94F1-1C8208FD0207}"/>
              </a:ext>
            </a:extLst>
          </p:cNvPr>
          <p:cNvSpPr txBox="1"/>
          <p:nvPr/>
        </p:nvSpPr>
        <p:spPr>
          <a:xfrm>
            <a:off x="8028677" y="5917168"/>
            <a:ext cx="291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Objects classified into groups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AA7A2E-E3B6-4845-BDD7-712F9D20E3B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4154749" y="4273648"/>
            <a:ext cx="369312" cy="4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1EC5DD-D5A0-4453-B830-48D4A248C393}"/>
              </a:ext>
            </a:extLst>
          </p:cNvPr>
          <p:cNvCxnSpPr>
            <a:cxnSpLocks/>
          </p:cNvCxnSpPr>
          <p:nvPr/>
        </p:nvCxnSpPr>
        <p:spPr>
          <a:xfrm>
            <a:off x="7581530" y="4223392"/>
            <a:ext cx="369312" cy="4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3C4BEBF-3F2F-4D31-8B60-B3AD3EE34030}"/>
              </a:ext>
            </a:extLst>
          </p:cNvPr>
          <p:cNvSpPr/>
          <p:nvPr/>
        </p:nvSpPr>
        <p:spPr>
          <a:xfrm>
            <a:off x="1097280" y="1803094"/>
            <a:ext cx="9088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Segments image into objects based on like pixels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Used extensively to detect change in forest and crop lands</a:t>
            </a:r>
          </a:p>
        </p:txBody>
      </p:sp>
    </p:spTree>
    <p:extLst>
      <p:ext uri="{BB962C8B-B14F-4D97-AF65-F5344CB8AC3E}">
        <p14:creationId xmlns:p14="http://schemas.microsoft.com/office/powerpoint/2010/main" val="33150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822A-2A3F-4AC4-A878-46AE54EB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Landsat Water Index Calculations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C1B6D-DB6D-4464-B59D-50FA68020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5" t="25793" r="62719" b="19630"/>
          <a:stretch/>
        </p:blipFill>
        <p:spPr>
          <a:xfrm>
            <a:off x="7430610" y="1845734"/>
            <a:ext cx="3725070" cy="4081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A1A68-A06C-4B81-9146-D01A803D2670}"/>
              </a:ext>
            </a:extLst>
          </p:cNvPr>
          <p:cNvSpPr txBox="1"/>
          <p:nvPr/>
        </p:nvSpPr>
        <p:spPr>
          <a:xfrm>
            <a:off x="7170320" y="5966708"/>
            <a:ext cx="424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classified objects merged into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BCA13B3-9B3D-4F35-B570-CEBEFA345191}"/>
                  </a:ext>
                </a:extLst>
              </p:cNvPr>
              <p:cNvSpPr/>
              <p:nvPr/>
            </p:nvSpPr>
            <p:spPr>
              <a:xfrm>
                <a:off x="1198179" y="1961393"/>
                <a:ext cx="6096000" cy="38467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Water bodies identified using Normalized Difference Water Index (NDWI) (</a:t>
                </a:r>
                <a:r>
                  <a:rPr lang="en-US" sz="2400" dirty="0" err="1"/>
                  <a:t>McFeeters</a:t>
                </a:r>
                <a:r>
                  <a:rPr lang="en-US" sz="2400" dirty="0"/>
                  <a:t> 1996) </a:t>
                </a:r>
              </a:p>
              <a:p>
                <a:pPr>
                  <a:buClr>
                    <a:schemeClr val="accent1"/>
                  </a:buClr>
                </a:pPr>
                <a:endParaRPr lang="en-US" sz="1600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Calculated as:</a:t>
                </a:r>
              </a:p>
              <a:p>
                <a:pPr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𝑁𝐷𝑊𝐼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𝐺𝑟𝑒𝑒𝑛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𝑁𝑒𝑎𝑟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𝐼𝑛𝑓𝑎𝑟𝑒𝑑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𝐺𝑟𝑒𝑒𝑛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𝑁𝑒𝑎𝑟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𝐼𝑛𝑓𝑎𝑟𝑒𝑑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buClr>
                    <a:schemeClr val="accent1"/>
                  </a:buClr>
                </a:pPr>
                <a:endParaRPr lang="en-US" sz="1600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Objects with NDWI &lt; zero = no water</a:t>
                </a:r>
              </a:p>
              <a:p>
                <a:pPr>
                  <a:buClr>
                    <a:schemeClr val="accent1"/>
                  </a:buClr>
                </a:pPr>
                <a:endParaRPr lang="en-US" sz="1600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Objects with NDWI &gt; Zero = water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BCA13B3-9B3D-4F35-B570-CEBEFA345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179" y="1961393"/>
                <a:ext cx="6096000" cy="3846759"/>
              </a:xfrm>
              <a:prstGeom prst="rect">
                <a:avLst/>
              </a:prstGeom>
              <a:blipFill>
                <a:blip r:embed="rId4"/>
                <a:stretch>
                  <a:fillRect l="-1400" t="-1268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9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F68C-9D34-4C47-B0BA-81E766E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Landsat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027EB-D0DB-49B0-86FE-4B1F7C276842}"/>
              </a:ext>
            </a:extLst>
          </p:cNvPr>
          <p:cNvSpPr txBox="1"/>
          <p:nvPr/>
        </p:nvSpPr>
        <p:spPr>
          <a:xfrm>
            <a:off x="4312199" y="5396308"/>
            <a:ext cx="321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body extraction workflow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FF6E6B-F1A4-443A-A281-1AAF3DC9FB53}"/>
              </a:ext>
            </a:extLst>
          </p:cNvPr>
          <p:cNvGrpSpPr/>
          <p:nvPr/>
        </p:nvGrpSpPr>
        <p:grpSpPr>
          <a:xfrm>
            <a:off x="2027045" y="1909084"/>
            <a:ext cx="1748056" cy="3333245"/>
            <a:chOff x="134816" y="1370707"/>
            <a:chExt cx="1748056" cy="333324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FE70B4-5959-4BA7-9BE9-B07D4B8D00AB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836386" y="2844115"/>
              <a:ext cx="0" cy="301417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541E32-7ED0-4DD5-9E04-81F838357A9C}"/>
                </a:ext>
              </a:extLst>
            </p:cNvPr>
            <p:cNvSpPr txBox="1"/>
            <p:nvPr/>
          </p:nvSpPr>
          <p:spPr>
            <a:xfrm>
              <a:off x="159859" y="2243952"/>
              <a:ext cx="1394625" cy="600163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Create composite band raster for each Landsat scene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422E85-6A6F-470E-BDCC-14B994EFACC0}"/>
                </a:ext>
              </a:extLst>
            </p:cNvPr>
            <p:cNvSpPr txBox="1"/>
            <p:nvPr/>
          </p:nvSpPr>
          <p:spPr>
            <a:xfrm>
              <a:off x="139073" y="3145532"/>
              <a:ext cx="1394625" cy="597492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Clip composite band raster to AOI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585407-EB3E-4CD2-A9A5-E6A5D74DDD0F}"/>
                </a:ext>
              </a:extLst>
            </p:cNvPr>
            <p:cNvSpPr txBox="1"/>
            <p:nvPr/>
          </p:nvSpPr>
          <p:spPr>
            <a:xfrm>
              <a:off x="159859" y="1370707"/>
              <a:ext cx="1394625" cy="600164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Acquire Landsat scenes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86EF3BE-BE11-48ED-9955-F14AE858593D}"/>
                </a:ext>
              </a:extLst>
            </p:cNvPr>
            <p:cNvCxnSpPr>
              <a:cxnSpLocks/>
              <a:stCxn id="21" idx="2"/>
              <a:endCxn id="19" idx="0"/>
            </p:cNvCxnSpPr>
            <p:nvPr/>
          </p:nvCxnSpPr>
          <p:spPr>
            <a:xfrm>
              <a:off x="857172" y="1970871"/>
              <a:ext cx="0" cy="273081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2860FB0-0A0A-4DA4-9D98-2DD4DB53C57E}"/>
                </a:ext>
              </a:extLst>
            </p:cNvPr>
            <p:cNvCxnSpPr>
              <a:cxnSpLocks/>
            </p:cNvCxnSpPr>
            <p:nvPr/>
          </p:nvCxnSpPr>
          <p:spPr>
            <a:xfrm>
              <a:off x="1554483" y="2544033"/>
              <a:ext cx="328389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FE8B1-F066-4B1C-AF34-BDCB627C2424}"/>
                </a:ext>
              </a:extLst>
            </p:cNvPr>
            <p:cNvSpPr txBox="1"/>
            <p:nvPr/>
          </p:nvSpPr>
          <p:spPr>
            <a:xfrm>
              <a:off x="134816" y="3934511"/>
              <a:ext cx="1542410" cy="769441"/>
            </a:xfrm>
            <a:prstGeom prst="rect">
              <a:avLst/>
            </a:prstGeom>
            <a:noFill/>
            <a:ln w="19050"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Green: Data Acquisition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Blue: ArcGIS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Tan: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eCognition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Yellow: Fieldwork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805ED4-BECA-4534-9F4A-398A32BC838B}"/>
              </a:ext>
            </a:extLst>
          </p:cNvPr>
          <p:cNvGrpSpPr/>
          <p:nvPr/>
        </p:nvGrpSpPr>
        <p:grpSpPr>
          <a:xfrm>
            <a:off x="3778156" y="2042177"/>
            <a:ext cx="4886274" cy="2677656"/>
            <a:chOff x="3063930" y="2016951"/>
            <a:chExt cx="4886274" cy="267765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FFA4E6-5DAC-447C-8F5D-FBFE10A8AB78}"/>
                </a:ext>
              </a:extLst>
            </p:cNvPr>
            <p:cNvSpPr txBox="1"/>
            <p:nvPr/>
          </p:nvSpPr>
          <p:spPr>
            <a:xfrm>
              <a:off x="3063930" y="2016951"/>
              <a:ext cx="4886274" cy="2677656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Classification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1B2F4C3-D2F5-4A11-9F93-1C6791BD0931}"/>
                </a:ext>
              </a:extLst>
            </p:cNvPr>
            <p:cNvGrpSpPr/>
            <p:nvPr/>
          </p:nvGrpSpPr>
          <p:grpSpPr>
            <a:xfrm>
              <a:off x="3152027" y="2457944"/>
              <a:ext cx="4710080" cy="1795670"/>
              <a:chOff x="2037385" y="1748548"/>
              <a:chExt cx="4710080" cy="179567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A789B7-19D0-4F4A-A942-869C6A5B758D}"/>
                  </a:ext>
                </a:extLst>
              </p:cNvPr>
              <p:cNvSpPr txBox="1"/>
              <p:nvPr/>
            </p:nvSpPr>
            <p:spPr>
              <a:xfrm>
                <a:off x="5283229" y="1771049"/>
                <a:ext cx="1464236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Bin water bodies to classes perm/seasonal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A025AF2-7C4E-42EC-9BFB-9F1BD7AF3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8464" y="1986493"/>
                <a:ext cx="178864" cy="1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DED388-66CA-4590-B911-3C1C35014F4E}"/>
                  </a:ext>
                </a:extLst>
              </p:cNvPr>
              <p:cNvSpPr txBox="1"/>
              <p:nvPr/>
            </p:nvSpPr>
            <p:spPr>
              <a:xfrm>
                <a:off x="2037385" y="1748548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Segmentation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E9C1E0-354F-4B9B-856F-D927C2D5BFFF}"/>
                  </a:ext>
                </a:extLst>
              </p:cNvPr>
              <p:cNvSpPr txBox="1"/>
              <p:nvPr/>
            </p:nvSpPr>
            <p:spPr>
              <a:xfrm>
                <a:off x="2037386" y="2439327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Calculate NDWI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8C4790-278D-4F4A-8886-612953A73678}"/>
                  </a:ext>
                </a:extLst>
              </p:cNvPr>
              <p:cNvSpPr txBox="1"/>
              <p:nvPr/>
            </p:nvSpPr>
            <p:spPr>
              <a:xfrm>
                <a:off x="2037385" y="3113331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Assign Objects w/ NDWI &gt; 0 “Water”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799D6E5-0DA1-4E04-BBD2-345FB5623DBB}"/>
                  </a:ext>
                </a:extLst>
              </p:cNvPr>
              <p:cNvSpPr txBox="1"/>
              <p:nvPr/>
            </p:nvSpPr>
            <p:spPr>
              <a:xfrm>
                <a:off x="3633667" y="3099028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Assign Objects w/ border &gt;. 5 “Water”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54F004-ACDA-458A-A84C-46EE8D59916E}"/>
                  </a:ext>
                </a:extLst>
              </p:cNvPr>
              <p:cNvSpPr txBox="1"/>
              <p:nvPr/>
            </p:nvSpPr>
            <p:spPr>
              <a:xfrm>
                <a:off x="3610220" y="2439326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Merge Objects “Water”)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8C59E41-8B7A-4865-8728-BE923060BFEE}"/>
                  </a:ext>
                </a:extLst>
              </p:cNvPr>
              <p:cNvSpPr txBox="1"/>
              <p:nvPr/>
            </p:nvSpPr>
            <p:spPr>
              <a:xfrm>
                <a:off x="3603373" y="1748548"/>
                <a:ext cx="1444797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Compare NDWI Values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8D01D29-28E4-4F4A-8B96-B2FE4A4B8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9783" y="2179435"/>
                <a:ext cx="0" cy="22881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7848A42-8875-407E-815D-04DD1CD50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9783" y="2870214"/>
                <a:ext cx="0" cy="22881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F656669-DA8D-498E-AE0E-2E5ED863BC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2182" y="3354626"/>
                <a:ext cx="151486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74F40B1-8AF9-4930-BEDE-23C6502CAF5D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4356066" y="2878948"/>
                <a:ext cx="2" cy="22008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53154F4-FD72-437C-88BF-E2C10F4C47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56065" y="2201741"/>
                <a:ext cx="1" cy="19028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E5D187-C0FD-4B5A-A246-B85DC31E26DC}"/>
                  </a:ext>
                </a:extLst>
              </p:cNvPr>
              <p:cNvSpPr txBox="1"/>
              <p:nvPr/>
            </p:nvSpPr>
            <p:spPr>
              <a:xfrm>
                <a:off x="5260481" y="2426050"/>
                <a:ext cx="1486984" cy="430887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Export Shapefile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BB5477F-4022-4098-9BF2-86115DA7B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2879" y="2198698"/>
                <a:ext cx="0" cy="19028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3562C0F-DB1B-4B73-BE37-379C60516293}"/>
              </a:ext>
            </a:extLst>
          </p:cNvPr>
          <p:cNvGrpSpPr/>
          <p:nvPr/>
        </p:nvGrpSpPr>
        <p:grpSpPr>
          <a:xfrm>
            <a:off x="8672601" y="2053723"/>
            <a:ext cx="1752398" cy="3069242"/>
            <a:chOff x="6843897" y="1370707"/>
            <a:chExt cx="1752398" cy="306924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AC45042-60A4-4A7D-92FC-D389B34EEC08}"/>
                </a:ext>
              </a:extLst>
            </p:cNvPr>
            <p:cNvCxnSpPr>
              <a:cxnSpLocks/>
            </p:cNvCxnSpPr>
            <p:nvPr/>
          </p:nvCxnSpPr>
          <p:spPr>
            <a:xfrm>
              <a:off x="6843897" y="1857532"/>
              <a:ext cx="352864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A86FB31-ACE4-4353-9FBE-899182850054}"/>
                </a:ext>
              </a:extLst>
            </p:cNvPr>
            <p:cNvGrpSpPr/>
            <p:nvPr/>
          </p:nvGrpSpPr>
          <p:grpSpPr>
            <a:xfrm>
              <a:off x="7196761" y="1370707"/>
              <a:ext cx="1399534" cy="3069242"/>
              <a:chOff x="7268453" y="1356409"/>
              <a:chExt cx="1399534" cy="306924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FF0577E-440E-443C-A4C2-F3F7976F6CAC}"/>
                  </a:ext>
                </a:extLst>
              </p:cNvPr>
              <p:cNvSpPr txBox="1"/>
              <p:nvPr/>
            </p:nvSpPr>
            <p:spPr>
              <a:xfrm>
                <a:off x="7268453" y="1356409"/>
                <a:ext cx="1394625" cy="600164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Visual inspection and correction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2ED143D-A072-4C7C-8EE4-8FFB5DB1E28F}"/>
                  </a:ext>
                </a:extLst>
              </p:cNvPr>
              <p:cNvSpPr txBox="1"/>
              <p:nvPr/>
            </p:nvSpPr>
            <p:spPr>
              <a:xfrm>
                <a:off x="7273362" y="3002461"/>
                <a:ext cx="1394625" cy="600164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Field Ground Truth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49BB0B2-0AFF-42DB-B839-64D69E7835D9}"/>
                  </a:ext>
                </a:extLst>
              </p:cNvPr>
              <p:cNvSpPr txBox="1"/>
              <p:nvPr/>
            </p:nvSpPr>
            <p:spPr>
              <a:xfrm>
                <a:off x="7268455" y="3825487"/>
                <a:ext cx="1394625" cy="600164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Final Classification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FE8EE35-E933-4A63-9F80-89DEA149CB21}"/>
                  </a:ext>
                </a:extLst>
              </p:cNvPr>
              <p:cNvCxnSpPr>
                <a:cxnSpLocks/>
                <a:stCxn id="46" idx="2"/>
                <a:endCxn id="50" idx="0"/>
              </p:cNvCxnSpPr>
              <p:nvPr/>
            </p:nvCxnSpPr>
            <p:spPr>
              <a:xfrm>
                <a:off x="7965766" y="1956573"/>
                <a:ext cx="4909" cy="22286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BF31B0-179B-4D97-8182-20EF7BE47F1A}"/>
                  </a:ext>
                </a:extLst>
              </p:cNvPr>
              <p:cNvSpPr txBox="1"/>
              <p:nvPr/>
            </p:nvSpPr>
            <p:spPr>
              <a:xfrm>
                <a:off x="7273362" y="2179435"/>
                <a:ext cx="1394625" cy="600164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Accuracy Assessment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E09F9A4-0860-4963-85FF-F1D32ABA5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5767" y="2766002"/>
                <a:ext cx="1" cy="250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F366CC78-1623-4A18-9089-6D11DEE465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5766" y="3602625"/>
                <a:ext cx="1" cy="250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772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0630-D5A9-4C45-B0F3-4866FC95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Data Integration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E9872-FB44-4A47-8375-B26278774870}"/>
              </a:ext>
            </a:extLst>
          </p:cNvPr>
          <p:cNvSpPr txBox="1"/>
          <p:nvPr/>
        </p:nvSpPr>
        <p:spPr>
          <a:xfrm>
            <a:off x="1575763" y="3290601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Water Body Polygons</a:t>
            </a:r>
          </a:p>
          <a:p>
            <a:pPr algn="ctr"/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2D1E4-A6E1-484E-A84D-F6BB2CEB0D63}"/>
              </a:ext>
            </a:extLst>
          </p:cNvPr>
          <p:cNvSpPr txBox="1"/>
          <p:nvPr/>
        </p:nvSpPr>
        <p:spPr>
          <a:xfrm>
            <a:off x="4048311" y="2243533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CDL</a:t>
            </a:r>
          </a:p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035A2-1D12-41EF-B7C9-81370F4698DE}"/>
              </a:ext>
            </a:extLst>
          </p:cNvPr>
          <p:cNvSpPr txBox="1"/>
          <p:nvPr/>
        </p:nvSpPr>
        <p:spPr>
          <a:xfrm>
            <a:off x="4031393" y="3453611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NLCD</a:t>
            </a:r>
          </a:p>
          <a:p>
            <a:pPr algn="ctr"/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838DD-D8E9-4F77-8744-9B7CAB25672F}"/>
              </a:ext>
            </a:extLst>
          </p:cNvPr>
          <p:cNvSpPr txBox="1"/>
          <p:nvPr/>
        </p:nvSpPr>
        <p:spPr>
          <a:xfrm>
            <a:off x="6470584" y="3548236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Over lay</a:t>
            </a:r>
          </a:p>
          <a:p>
            <a:pPr algn="ctr"/>
            <a:endParaRPr lang="en-US" sz="11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BA61F8-75E9-484D-B614-B1465F093A64}"/>
              </a:ext>
            </a:extLst>
          </p:cNvPr>
          <p:cNvCxnSpPr>
            <a:cxnSpLocks/>
          </p:cNvCxnSpPr>
          <p:nvPr/>
        </p:nvCxnSpPr>
        <p:spPr>
          <a:xfrm>
            <a:off x="3487540" y="4082331"/>
            <a:ext cx="560771" cy="581357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2C3FDB-5C9A-4990-817F-A0E3DF10CE5A}"/>
              </a:ext>
            </a:extLst>
          </p:cNvPr>
          <p:cNvCxnSpPr>
            <a:cxnSpLocks/>
          </p:cNvCxnSpPr>
          <p:nvPr/>
        </p:nvCxnSpPr>
        <p:spPr>
          <a:xfrm>
            <a:off x="5960088" y="2659756"/>
            <a:ext cx="510495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F55C0E-0ED3-4FFC-B5F8-891E1A389FC5}"/>
              </a:ext>
            </a:extLst>
          </p:cNvPr>
          <p:cNvCxnSpPr>
            <a:cxnSpLocks/>
          </p:cNvCxnSpPr>
          <p:nvPr/>
        </p:nvCxnSpPr>
        <p:spPr>
          <a:xfrm>
            <a:off x="3487540" y="3836078"/>
            <a:ext cx="543853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DE37B2-0EC0-4FD8-A784-A6FAD24C1E29}"/>
              </a:ext>
            </a:extLst>
          </p:cNvPr>
          <p:cNvSpPr txBox="1"/>
          <p:nvPr/>
        </p:nvSpPr>
        <p:spPr>
          <a:xfrm>
            <a:off x="6470584" y="2243533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Over lay</a:t>
            </a:r>
          </a:p>
          <a:p>
            <a:pPr algn="ctr"/>
            <a:endParaRPr lang="en-US" sz="11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9044AD-FB8A-46EA-81D0-38A715C4C3B2}"/>
              </a:ext>
            </a:extLst>
          </p:cNvPr>
          <p:cNvCxnSpPr>
            <a:cxnSpLocks/>
          </p:cNvCxnSpPr>
          <p:nvPr/>
        </p:nvCxnSpPr>
        <p:spPr>
          <a:xfrm>
            <a:off x="5943171" y="3948185"/>
            <a:ext cx="510495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B0080B-E7E4-4FE9-8CF1-D41DAE275ABD}"/>
              </a:ext>
            </a:extLst>
          </p:cNvPr>
          <p:cNvCxnSpPr>
            <a:cxnSpLocks/>
          </p:cNvCxnSpPr>
          <p:nvPr/>
        </p:nvCxnSpPr>
        <p:spPr>
          <a:xfrm>
            <a:off x="8382361" y="2663840"/>
            <a:ext cx="510495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7CC0A0-6202-4C09-8DDE-A4781FAAEB86}"/>
              </a:ext>
            </a:extLst>
          </p:cNvPr>
          <p:cNvCxnSpPr>
            <a:cxnSpLocks/>
          </p:cNvCxnSpPr>
          <p:nvPr/>
        </p:nvCxnSpPr>
        <p:spPr>
          <a:xfrm>
            <a:off x="8382361" y="3944101"/>
            <a:ext cx="510495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A20D6C-F80F-41F0-B625-B23021FDF6D8}"/>
              </a:ext>
            </a:extLst>
          </p:cNvPr>
          <p:cNvSpPr txBox="1"/>
          <p:nvPr/>
        </p:nvSpPr>
        <p:spPr>
          <a:xfrm>
            <a:off x="8892857" y="2239961"/>
            <a:ext cx="1911777" cy="769441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Calculate Crop Types Present in water areas</a:t>
            </a:r>
          </a:p>
          <a:p>
            <a:pPr algn="ctr"/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D0192-F69E-40AE-9CFD-E3C915615E39}"/>
              </a:ext>
            </a:extLst>
          </p:cNvPr>
          <p:cNvSpPr txBox="1"/>
          <p:nvPr/>
        </p:nvSpPr>
        <p:spPr>
          <a:xfrm>
            <a:off x="8892855" y="3541762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Calculate Land Area Changes</a:t>
            </a:r>
          </a:p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B6D850-3BA2-4122-8D30-ECDBD8B2A451}"/>
              </a:ext>
            </a:extLst>
          </p:cNvPr>
          <p:cNvSpPr txBox="1"/>
          <p:nvPr/>
        </p:nvSpPr>
        <p:spPr>
          <a:xfrm>
            <a:off x="4027153" y="4652628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dirty="0"/>
          </a:p>
          <a:p>
            <a:pPr algn="ctr"/>
            <a:r>
              <a:rPr lang="en-US" sz="1100" dirty="0"/>
              <a:t>PRISM Climate Data</a:t>
            </a:r>
          </a:p>
          <a:p>
            <a:pPr algn="ctr"/>
            <a:endParaRPr lang="en-US" sz="11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0C45F3-BCF1-4494-AEDD-BE9462A2BC1B}"/>
              </a:ext>
            </a:extLst>
          </p:cNvPr>
          <p:cNvCxnSpPr>
            <a:cxnSpLocks/>
          </p:cNvCxnSpPr>
          <p:nvPr/>
        </p:nvCxnSpPr>
        <p:spPr>
          <a:xfrm>
            <a:off x="5960088" y="5048493"/>
            <a:ext cx="510495" cy="0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A7B0ED-27FF-4A65-9E0D-F10C2A85EC1E}"/>
              </a:ext>
            </a:extLst>
          </p:cNvPr>
          <p:cNvSpPr txBox="1"/>
          <p:nvPr/>
        </p:nvSpPr>
        <p:spPr>
          <a:xfrm>
            <a:off x="6484991" y="4652628"/>
            <a:ext cx="1911777" cy="791730"/>
          </a:xfrm>
          <a:prstGeom prst="rect">
            <a:avLst/>
          </a:prstGeom>
          <a:solidFill>
            <a:srgbClr val="B4C7E7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Correlate water Body with </a:t>
            </a:r>
            <a:r>
              <a:rPr lang="en-US" sz="1100" dirty="0" err="1"/>
              <a:t>precip</a:t>
            </a:r>
            <a:r>
              <a:rPr lang="en-US" sz="1100" dirty="0"/>
              <a:t>. data</a:t>
            </a:r>
          </a:p>
          <a:p>
            <a:pPr algn="ctr"/>
            <a:endParaRPr lang="en-US" sz="11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C1F52F-C7A6-44D0-AD01-345DEBB51EE5}"/>
              </a:ext>
            </a:extLst>
          </p:cNvPr>
          <p:cNvCxnSpPr>
            <a:cxnSpLocks/>
          </p:cNvCxnSpPr>
          <p:nvPr/>
        </p:nvCxnSpPr>
        <p:spPr>
          <a:xfrm flipV="1">
            <a:off x="3487540" y="3009402"/>
            <a:ext cx="539613" cy="281199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6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7" grpId="0" animBg="1"/>
      <p:bldP spid="18" grpId="0" animBg="1"/>
      <p:bldP spid="19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D55D-ECA7-4838-97E4-11B37086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Results: Landsat Classification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904163-ACC6-4E19-9B6B-A36533805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41113" r="33077" b="17972"/>
          <a:stretch/>
        </p:blipFill>
        <p:spPr bwMode="auto">
          <a:xfrm>
            <a:off x="4334142" y="2173132"/>
            <a:ext cx="3190075" cy="2596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BEEE0C-A3AB-49A7-9A6E-070535E433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 t="41806" r="35385" b="33130"/>
          <a:stretch/>
        </p:blipFill>
        <p:spPr bwMode="auto">
          <a:xfrm>
            <a:off x="921099" y="2173132"/>
            <a:ext cx="3190075" cy="2579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4AACF71F-7FA5-4463-B5BF-74A590D2C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98" y="4906916"/>
            <a:ext cx="10234581" cy="7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digitized slough over three years near Langford, South Dakota as depicted in 1986, 1995 and 2016.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9CC57-7470-4D08-AA8F-4EB8AED8F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42005" r="33590" b="29563"/>
          <a:stretch/>
        </p:blipFill>
        <p:spPr bwMode="auto">
          <a:xfrm>
            <a:off x="7970153" y="2174676"/>
            <a:ext cx="3185527" cy="2596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036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AD77-CB13-4F15-8C03-A0E91707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Results: Accuracy Assessment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298BCE-F7BF-4AC9-818B-150D2949B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352349"/>
              </p:ext>
            </p:extLst>
          </p:nvPr>
        </p:nvGraphicFramePr>
        <p:xfrm>
          <a:off x="402336" y="2039615"/>
          <a:ext cx="11472668" cy="4024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294">
                  <a:extLst>
                    <a:ext uri="{9D8B030D-6E8A-4147-A177-3AD203B41FA5}">
                      <a16:colId xmlns:a16="http://schemas.microsoft.com/office/drawing/2014/main" val="3905411169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1397071548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3960000673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2940325295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3976159092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432163819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1626176190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3518135110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2572298371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2216167842"/>
                    </a:ext>
                  </a:extLst>
                </a:gridCol>
              </a:tblGrid>
              <a:tr h="25916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Correctly Classified Water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 Correctly Classified Water Pixels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Correctly Classified Non-Water Pixels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 Correctly Classified Non-Water Pixels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Users Accuracy Water Class (Com)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Users Accuracy Non-Water Class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(Com)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Producers Accuracy Water Class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Producers Accuracy Non-Water Class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(OM)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66709"/>
                  </a:ext>
                </a:extLst>
              </a:tr>
              <a:tr h="4777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52289"/>
                  </a:ext>
                </a:extLst>
              </a:tr>
              <a:tr h="4777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89317"/>
                  </a:ext>
                </a:extLst>
              </a:tr>
              <a:tr h="4777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61749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8065C38-5FAD-45E7-A29B-C5248980AC4A}"/>
              </a:ext>
            </a:extLst>
          </p:cNvPr>
          <p:cNvSpPr/>
          <p:nvPr/>
        </p:nvSpPr>
        <p:spPr>
          <a:xfrm>
            <a:off x="6148552" y="2039616"/>
            <a:ext cx="1124607" cy="4024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BAA46-4B07-4A8B-AB87-297EC0ECA622}"/>
              </a:ext>
            </a:extLst>
          </p:cNvPr>
          <p:cNvSpPr/>
          <p:nvPr/>
        </p:nvSpPr>
        <p:spPr>
          <a:xfrm>
            <a:off x="8449474" y="2039616"/>
            <a:ext cx="1124607" cy="4024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BFC61-AC49-4F1A-9111-9B710E6A9DA0}"/>
              </a:ext>
            </a:extLst>
          </p:cNvPr>
          <p:cNvSpPr/>
          <p:nvPr/>
        </p:nvSpPr>
        <p:spPr>
          <a:xfrm>
            <a:off x="10750397" y="2039615"/>
            <a:ext cx="1124607" cy="4024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22099-0A56-4B3A-84F8-67BCF9A4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Results: Waterbody Advance and Retreat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AEDE3-8482-4C0A-BD08-8500B4EC8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46" t="52952" r="19903" b="26824"/>
          <a:stretch/>
        </p:blipFill>
        <p:spPr>
          <a:xfrm>
            <a:off x="2157273" y="4487738"/>
            <a:ext cx="7004482" cy="132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4D9CA-245C-4ABB-AA7B-5B5212311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55" r="79398" b="85113"/>
          <a:stretch/>
        </p:blipFill>
        <p:spPr>
          <a:xfrm>
            <a:off x="4450454" y="3405508"/>
            <a:ext cx="2418121" cy="70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A9883-3CB4-4C86-ABDB-FFDF36F9A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61" r="79852" b="84078"/>
          <a:stretch/>
        </p:blipFill>
        <p:spPr>
          <a:xfrm>
            <a:off x="1722267" y="3434820"/>
            <a:ext cx="2364855" cy="67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FB272-5C8C-4CBE-AB0B-41DFE7279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43" r="79549" b="83470"/>
          <a:stretch/>
        </p:blipFill>
        <p:spPr>
          <a:xfrm>
            <a:off x="7231907" y="3434820"/>
            <a:ext cx="2400365" cy="6986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7D2355-FC87-4703-A1AB-08F28F68C651}"/>
              </a:ext>
            </a:extLst>
          </p:cNvPr>
          <p:cNvSpPr/>
          <p:nvPr/>
        </p:nvSpPr>
        <p:spPr>
          <a:xfrm>
            <a:off x="1174812" y="2022760"/>
            <a:ext cx="8944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area near Langford, South Dakota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area was calculated as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318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hectares,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1,315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hectares and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518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hectares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6096C-AA84-4359-B155-C7F40093E774}"/>
              </a:ext>
            </a:extLst>
          </p:cNvPr>
          <p:cNvSpPr txBox="1"/>
          <p:nvPr/>
        </p:nvSpPr>
        <p:spPr>
          <a:xfrm>
            <a:off x="4365262" y="5795429"/>
            <a:ext cx="327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time series diagram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E9051-D4B1-4368-BAD0-B9C30FAAA49D}"/>
              </a:ext>
            </a:extLst>
          </p:cNvPr>
          <p:cNvSpPr/>
          <p:nvPr/>
        </p:nvSpPr>
        <p:spPr>
          <a:xfrm>
            <a:off x="3777793" y="4450023"/>
            <a:ext cx="163586" cy="1162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E4FE0-3E54-4A1F-A150-55E095FA1216}"/>
              </a:ext>
            </a:extLst>
          </p:cNvPr>
          <p:cNvSpPr/>
          <p:nvPr/>
        </p:nvSpPr>
        <p:spPr>
          <a:xfrm>
            <a:off x="5351166" y="4393159"/>
            <a:ext cx="210733" cy="127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101FC-ED5B-4EA1-8AD0-D89A71CF5EFA}"/>
              </a:ext>
            </a:extLst>
          </p:cNvPr>
          <p:cNvSpPr/>
          <p:nvPr/>
        </p:nvSpPr>
        <p:spPr>
          <a:xfrm>
            <a:off x="8856366" y="4366366"/>
            <a:ext cx="210733" cy="127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B9DC-EC48-407F-88E0-A6F4A21E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Results: Crop Distribution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40732A-6A1A-4B98-A7FB-CD13338EA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519" t="16120" r="30872" b="13711"/>
          <a:stretch/>
        </p:blipFill>
        <p:spPr>
          <a:xfrm>
            <a:off x="959022" y="2673626"/>
            <a:ext cx="3209449" cy="3198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C9BD9-C47E-4886-99F3-0EB635D31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5" t="17328" r="30951" b="9729"/>
          <a:stretch/>
        </p:blipFill>
        <p:spPr>
          <a:xfrm>
            <a:off x="4521755" y="2673626"/>
            <a:ext cx="3209449" cy="3198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1A3C0-445F-4D0C-BD4A-7E089C1E6876}"/>
              </a:ext>
            </a:extLst>
          </p:cNvPr>
          <p:cNvSpPr txBox="1"/>
          <p:nvPr/>
        </p:nvSpPr>
        <p:spPr>
          <a:xfrm>
            <a:off x="2961860" y="1904184"/>
            <a:ext cx="568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Crops now grown in previously flooded areas in 1995</a:t>
            </a:r>
          </a:p>
          <a:p>
            <a:pPr algn="ctr"/>
            <a:r>
              <a:rPr lang="en-US" sz="2000" dirty="0"/>
              <a:t>10 km study area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332854-1E1B-45AA-88A4-6BA6147A9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186991"/>
              </p:ext>
            </p:extLst>
          </p:nvPr>
        </p:nvGraphicFramePr>
        <p:xfrm>
          <a:off x="8111090" y="2673626"/>
          <a:ext cx="3583610" cy="3198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05">
                  <a:extLst>
                    <a:ext uri="{9D8B030D-6E8A-4147-A177-3AD203B41FA5}">
                      <a16:colId xmlns:a16="http://schemas.microsoft.com/office/drawing/2014/main" val="1767017441"/>
                    </a:ext>
                  </a:extLst>
                </a:gridCol>
                <a:gridCol w="1791805">
                  <a:extLst>
                    <a:ext uri="{9D8B030D-6E8A-4147-A177-3AD203B41FA5}">
                      <a16:colId xmlns:a16="http://schemas.microsoft.com/office/drawing/2014/main" val="3769106931"/>
                    </a:ext>
                  </a:extLst>
                </a:gridCol>
              </a:tblGrid>
              <a:tr h="79954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Hectares (ha)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812007"/>
                  </a:ext>
                </a:extLst>
              </a:tr>
              <a:tr h="7995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Soy 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35756"/>
                  </a:ext>
                </a:extLst>
              </a:tr>
              <a:tr h="7995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4745"/>
                  </a:ext>
                </a:extLst>
              </a:tr>
              <a:tr h="7995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347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C89E98C-8324-48D1-A878-AEF775AA1AF7}"/>
              </a:ext>
            </a:extLst>
          </p:cNvPr>
          <p:cNvSpPr txBox="1"/>
          <p:nvPr/>
        </p:nvSpPr>
        <p:spPr>
          <a:xfrm>
            <a:off x="838199" y="5871814"/>
            <a:ext cx="330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8575F-7B12-427A-AE61-C6A040668BA3}"/>
              </a:ext>
            </a:extLst>
          </p:cNvPr>
          <p:cNvSpPr txBox="1"/>
          <p:nvPr/>
        </p:nvSpPr>
        <p:spPr>
          <a:xfrm>
            <a:off x="1191557" y="5875387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3,568 of 41,756 ha flooded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39F2B-DC17-4F4B-A7BA-23EA829358D8}"/>
              </a:ext>
            </a:extLst>
          </p:cNvPr>
          <p:cNvSpPr txBox="1"/>
          <p:nvPr/>
        </p:nvSpPr>
        <p:spPr>
          <a:xfrm>
            <a:off x="5111917" y="5857835"/>
            <a:ext cx="187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998 ha re-claimed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97D818-95F9-4066-8C14-3540A442FB73}"/>
              </a:ext>
            </a:extLst>
          </p:cNvPr>
          <p:cNvSpPr/>
          <p:nvPr/>
        </p:nvSpPr>
        <p:spPr>
          <a:xfrm>
            <a:off x="5625914" y="3071191"/>
            <a:ext cx="844826" cy="90446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8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FA83-0D7D-4143-9F3A-31103B7E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C81B9-8017-4731-A556-5B93E2A0DEC5}"/>
              </a:ext>
            </a:extLst>
          </p:cNvPr>
          <p:cNvSpPr/>
          <p:nvPr/>
        </p:nvSpPr>
        <p:spPr>
          <a:xfrm>
            <a:off x="1097280" y="1888281"/>
            <a:ext cx="530327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Background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Study Area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Project Goals and Objectives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Methodology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Initial Results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Future Directions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662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63C3-8349-409F-97A9-204456AC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AC7307-6DE4-45BF-8632-BBE56C0C5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2208" y="2139518"/>
            <a:ext cx="5192451" cy="29207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1D3BF2-15D9-4E44-A204-0BB35CCBA3C0}"/>
              </a:ext>
            </a:extLst>
          </p:cNvPr>
          <p:cNvSpPr/>
          <p:nvPr/>
        </p:nvSpPr>
        <p:spPr>
          <a:xfrm>
            <a:off x="1097280" y="1836650"/>
            <a:ext cx="44521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Refine methods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Mask cloud pixels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Automate processing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Correlate water body advance/retreat to climate data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Predict crop distribution  </a:t>
            </a:r>
          </a:p>
        </p:txBody>
      </p:sp>
    </p:spTree>
    <p:extLst>
      <p:ext uri="{BB962C8B-B14F-4D97-AF65-F5344CB8AC3E}">
        <p14:creationId xmlns:p14="http://schemas.microsoft.com/office/powerpoint/2010/main" val="122963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0DFE-614F-418A-A577-9B250585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BC820AEF-24CE-41D6-BEDA-83CF2CFD7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227" y="2135196"/>
            <a:ext cx="5453196" cy="30674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2EB88-799A-4BCA-911D-346725CDB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07" y="2135195"/>
            <a:ext cx="5453196" cy="30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18E2-7352-4C42-9BCF-97840733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Prairie Pothole Region (PPR)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6DA6F-467D-4F5C-8481-2299607FE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70" t="14632" r="9749" b="31961"/>
          <a:stretch/>
        </p:blipFill>
        <p:spPr>
          <a:xfrm>
            <a:off x="6400554" y="1888281"/>
            <a:ext cx="4862948" cy="4114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3D0FD2-458F-4FD9-A3E4-E42730DD8DB1}"/>
              </a:ext>
            </a:extLst>
          </p:cNvPr>
          <p:cNvSpPr/>
          <p:nvPr/>
        </p:nvSpPr>
        <p:spPr>
          <a:xfrm>
            <a:off x="1097280" y="1888281"/>
            <a:ext cx="530327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Land Area: 900,000 km</a:t>
            </a:r>
            <a:r>
              <a:rPr lang="en-US" sz="2400" baseline="30000" dirty="0"/>
              <a:t>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Landscape includes depressions and low spots formed by glaciers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90% of private land classified as agriculture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Important habitat and flyway for birds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Landscape and land use susceptible to changes in climate especially to extreme changes in precipitation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80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A06F-D227-4239-A4EC-EB1AC014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Climate Pluvial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61C12-24A1-4B2F-833A-D098A2E97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40" y="4078361"/>
            <a:ext cx="3756240" cy="210562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DD144-B3CE-49F0-A760-C7E3D7CBC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9440" y="1855050"/>
            <a:ext cx="3756240" cy="210562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BCD78C-9ABF-40E6-AABD-510B5C738973}"/>
              </a:ext>
            </a:extLst>
          </p:cNvPr>
          <p:cNvSpPr/>
          <p:nvPr/>
        </p:nvSpPr>
        <p:spPr>
          <a:xfrm>
            <a:off x="1097280" y="1855050"/>
            <a:ext cx="6096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Pluvial Month: precipitation exceeds 40% of monthly average (</a:t>
            </a:r>
            <a:r>
              <a:rPr lang="en-US" sz="2400" dirty="0" err="1"/>
              <a:t>Findell</a:t>
            </a:r>
            <a:r>
              <a:rPr lang="en-US" sz="2400" dirty="0"/>
              <a:t> and </a:t>
            </a:r>
            <a:r>
              <a:rPr lang="en-US" sz="2400" dirty="0" err="1"/>
              <a:t>Delworth</a:t>
            </a:r>
            <a:r>
              <a:rPr lang="en-US" sz="2400" dirty="0"/>
              <a:t> 2010)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PPR experienced pluvial precipitation during early 1990s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Resulted in formation and expansion of waterbodies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Flooded farmland, roads, and towns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Past studies have examined PPR response to pluvial precipitation but at smaller scales</a:t>
            </a:r>
          </a:p>
        </p:txBody>
      </p:sp>
    </p:spTree>
    <p:extLst>
      <p:ext uri="{BB962C8B-B14F-4D97-AF65-F5344CB8AC3E}">
        <p14:creationId xmlns:p14="http://schemas.microsoft.com/office/powerpoint/2010/main" val="156423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BB5D6C-4328-48F9-B7A8-9889A042602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1" t="20954" r="48435" b="57507"/>
          <a:stretch/>
        </p:blipFill>
        <p:spPr bwMode="auto">
          <a:xfrm>
            <a:off x="5301742" y="1737359"/>
            <a:ext cx="2181624" cy="2320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A3AE1-2398-421A-9DF9-4ED43962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Current Climate Conditions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3E09CCB-B171-452C-A2DE-C56DB4F2322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49946" r="22797" b="26153"/>
          <a:stretch/>
        </p:blipFill>
        <p:spPr bwMode="auto">
          <a:xfrm>
            <a:off x="5422776" y="4057412"/>
            <a:ext cx="2060590" cy="1975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A5BED-D4AB-4C5C-9252-7453436B2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786" y="1990293"/>
            <a:ext cx="4220210" cy="24485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5FB1F1-94C0-4C5B-A31E-F8FA90645399}"/>
              </a:ext>
            </a:extLst>
          </p:cNvPr>
          <p:cNvSpPr/>
          <p:nvPr/>
        </p:nvSpPr>
        <p:spPr>
          <a:xfrm>
            <a:off x="1097280" y="1990293"/>
            <a:ext cx="40430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Climate data proposes PPR is now experiencing dry conditions 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Current year to date precipitation amounts indicate PPR is in drought conditions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Field inspection suggests water bodies are retreating</a:t>
            </a:r>
          </a:p>
        </p:txBody>
      </p:sp>
    </p:spTree>
    <p:extLst>
      <p:ext uri="{BB962C8B-B14F-4D97-AF65-F5344CB8AC3E}">
        <p14:creationId xmlns:p14="http://schemas.microsoft.com/office/powerpoint/2010/main" val="267479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B231-E221-4C55-BFC5-487FBD96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Area: South Dakota PPR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1CAF3-82FA-4AC0-AA3D-81786BB1F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96" t="9718" r="4038" b="33787"/>
          <a:stretch/>
        </p:blipFill>
        <p:spPr>
          <a:xfrm>
            <a:off x="6773652" y="1819923"/>
            <a:ext cx="4500574" cy="41148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DEBC0F-AD1B-4F5E-9E06-424DA6E1BF76}"/>
              </a:ext>
            </a:extLst>
          </p:cNvPr>
          <p:cNvSpPr/>
          <p:nvPr/>
        </p:nvSpPr>
        <p:spPr>
          <a:xfrm>
            <a:off x="813501" y="203496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South Dakota PPR: ~65,107 km</a:t>
            </a:r>
            <a:r>
              <a:rPr lang="en-US" sz="2400" baseline="30000" dirty="0"/>
              <a:t>2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Dominated by row crop and pasture land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Composes almost all the suitable row crop production ground in the state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Agriculture has a $25 billion dollar annual impact on the state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Any disruption to agriculture or new means of management can have a profound effect</a:t>
            </a:r>
          </a:p>
        </p:txBody>
      </p:sp>
    </p:spTree>
    <p:extLst>
      <p:ext uri="{BB962C8B-B14F-4D97-AF65-F5344CB8AC3E}">
        <p14:creationId xmlns:p14="http://schemas.microsoft.com/office/powerpoint/2010/main" val="247971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60396-7D98-4227-8700-A3E72759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E9493-EC7B-454B-97D4-F899A8372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3200" dirty="0"/>
              <a:t>Are areas that have been reclaimed from water bodies being farmed and if so what is being grown?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11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7DAF-D454-4EB9-B2DF-7D53D4D5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 and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59ED1-E02F-4B5C-BA4B-40E1B0084C89}"/>
              </a:ext>
            </a:extLst>
          </p:cNvPr>
          <p:cNvSpPr/>
          <p:nvPr/>
        </p:nvSpPr>
        <p:spPr>
          <a:xfrm>
            <a:off x="971155" y="2094712"/>
            <a:ext cx="1046409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Quantify farmland lost or gained to pluvial water bodies within the South Dakota PPR from 1986 to 2016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Quantify spatial/temporal relationships between the expansion and contraction of pluvial water bodies and precipitation received from 1986-2016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Determine what crops are currently being produced in areas that have seen pluvial water body retreat</a:t>
            </a:r>
          </a:p>
          <a:p>
            <a:pPr>
              <a:buClr>
                <a:schemeClr val="accent1"/>
              </a:buClr>
            </a:pPr>
            <a:endParaRPr lang="en-US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Develop an automated framework for future studies involving large datasets within the PPR</a:t>
            </a:r>
          </a:p>
        </p:txBody>
      </p:sp>
    </p:spTree>
    <p:extLst>
      <p:ext uri="{BB962C8B-B14F-4D97-AF65-F5344CB8AC3E}">
        <p14:creationId xmlns:p14="http://schemas.microsoft.com/office/powerpoint/2010/main" val="30948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E1A4-157E-4E38-A3E5-B3B20BB0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Data Required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D32A7D-3596-4CD0-BA6D-B8C56CD59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475" t="15234" r="33551" b="4215"/>
          <a:stretch/>
        </p:blipFill>
        <p:spPr>
          <a:xfrm>
            <a:off x="7258383" y="2237173"/>
            <a:ext cx="3897297" cy="324034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C79C36-E8C2-4796-A013-AA254BFB9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03629"/>
              </p:ext>
            </p:extLst>
          </p:nvPr>
        </p:nvGraphicFramePr>
        <p:xfrm>
          <a:off x="1123121" y="4154858"/>
          <a:ext cx="5936048" cy="2032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167">
                  <a:extLst>
                    <a:ext uri="{9D8B030D-6E8A-4147-A177-3AD203B41FA5}">
                      <a16:colId xmlns:a16="http://schemas.microsoft.com/office/drawing/2014/main" val="3185943468"/>
                    </a:ext>
                  </a:extLst>
                </a:gridCol>
                <a:gridCol w="983459">
                  <a:extLst>
                    <a:ext uri="{9D8B030D-6E8A-4147-A177-3AD203B41FA5}">
                      <a16:colId xmlns:a16="http://schemas.microsoft.com/office/drawing/2014/main" val="1429435415"/>
                    </a:ext>
                  </a:extLst>
                </a:gridCol>
                <a:gridCol w="1082313">
                  <a:extLst>
                    <a:ext uri="{9D8B030D-6E8A-4147-A177-3AD203B41FA5}">
                      <a16:colId xmlns:a16="http://schemas.microsoft.com/office/drawing/2014/main" val="4104599023"/>
                    </a:ext>
                  </a:extLst>
                </a:gridCol>
                <a:gridCol w="1082313">
                  <a:extLst>
                    <a:ext uri="{9D8B030D-6E8A-4147-A177-3AD203B41FA5}">
                      <a16:colId xmlns:a16="http://schemas.microsoft.com/office/drawing/2014/main" val="1979691017"/>
                    </a:ext>
                  </a:extLst>
                </a:gridCol>
                <a:gridCol w="1606796">
                  <a:extLst>
                    <a:ext uri="{9D8B030D-6E8A-4147-A177-3AD203B41FA5}">
                      <a16:colId xmlns:a16="http://schemas.microsoft.com/office/drawing/2014/main" val="3708578719"/>
                    </a:ext>
                  </a:extLst>
                </a:gridCol>
              </a:tblGrid>
              <a:tr h="458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Dates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Spacecraft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Sensor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Resolution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Coordinate System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1450582"/>
                  </a:ext>
                </a:extLst>
              </a:tr>
              <a:tr h="524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1986 to 1999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Landsat 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TM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30 Meters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UTM Zone 14N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363107"/>
                  </a:ext>
                </a:extLst>
              </a:tr>
              <a:tr h="524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2000 to 2012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Landsat 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ETM+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30 Meters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UTM Zone 14N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4853663"/>
                  </a:ext>
                </a:extLst>
              </a:tr>
              <a:tr h="524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2013 to 2016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Landsat 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OLI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30 Meters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UTM Zone 14N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43006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1E9C7C-BC67-494F-98AC-DF1627659617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285765" cy="13058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00CC0C-F624-4CAA-8EEA-B5D8187B33AD}"/>
              </a:ext>
            </a:extLst>
          </p:cNvPr>
          <p:cNvSpPr/>
          <p:nvPr/>
        </p:nvSpPr>
        <p:spPr>
          <a:xfrm>
            <a:off x="1062776" y="18634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Landsat scenes from 1986 to 2016 used to construct an annual Landsat time series for the AOI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Scenes captured in June, July or August to correspond with peak growing season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Less than 10% cloud cover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F7361-DF1B-457A-B5AE-B950C209BB32}"/>
              </a:ext>
            </a:extLst>
          </p:cNvPr>
          <p:cNvSpPr txBox="1"/>
          <p:nvPr/>
        </p:nvSpPr>
        <p:spPr>
          <a:xfrm>
            <a:off x="8065147" y="5489665"/>
            <a:ext cx="22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Landsat Image</a:t>
            </a:r>
          </a:p>
        </p:txBody>
      </p:sp>
    </p:spTree>
    <p:extLst>
      <p:ext uri="{BB962C8B-B14F-4D97-AF65-F5344CB8AC3E}">
        <p14:creationId xmlns:p14="http://schemas.microsoft.com/office/powerpoint/2010/main" val="1680832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11106</TotalTime>
  <Words>996</Words>
  <Application>Microsoft Office PowerPoint</Application>
  <PresentationFormat>Widescreen</PresentationFormat>
  <Paragraphs>325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Retrospect</vt:lpstr>
      <vt:lpstr>Tracking Pluvial-Related Expansion and Contraction of Water Bodies in the South Dakota Prairie Pothole Region Using the Landsat Record with an Object-Based Image Analysis Approach </vt:lpstr>
      <vt:lpstr>Presentation Outline</vt:lpstr>
      <vt:lpstr>Background: Prairie Pothole Region (PPR)</vt:lpstr>
      <vt:lpstr>Background: Climate Pluvial Years</vt:lpstr>
      <vt:lpstr>Background: Current Climate Conditions</vt:lpstr>
      <vt:lpstr>Study Area: South Dakota PPR</vt:lpstr>
      <vt:lpstr>Research Question</vt:lpstr>
      <vt:lpstr>Project Goals and Objectives</vt:lpstr>
      <vt:lpstr>Methods: Data Required</vt:lpstr>
      <vt:lpstr>Methods: Data Required</vt:lpstr>
      <vt:lpstr>Methods: Pre-Processing</vt:lpstr>
      <vt:lpstr>Methods: Object Based Image Analysis</vt:lpstr>
      <vt:lpstr>Methods: Landsat Water Index Calculations</vt:lpstr>
      <vt:lpstr>Methods: Landsat Classification</vt:lpstr>
      <vt:lpstr>Methods: Data Integration</vt:lpstr>
      <vt:lpstr>Initial Results: Landsat Classification</vt:lpstr>
      <vt:lpstr>Initial Results: Accuracy Assessment</vt:lpstr>
      <vt:lpstr>Initial Results: Waterbody Advance and Retreat</vt:lpstr>
      <vt:lpstr>Initial Results: Crop Distribution </vt:lpstr>
      <vt:lpstr>Future Directions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Pluvial-Related Expansion and Contraction of Water Bodies in the South Dakota Prairie Pothole Region Using the Landsat Record with an Object-Based Image Analysis Approach</dc:title>
  <dc:subject/>
  <dc:creator>Nathan Roberts</dc:creator>
  <cp:keywords/>
  <dc:description/>
  <cp:lastModifiedBy>Nathan Roberts</cp:lastModifiedBy>
  <cp:revision>77</cp:revision>
  <dcterms:created xsi:type="dcterms:W3CDTF">2017-07-23T19:42:57Z</dcterms:created>
  <dcterms:modified xsi:type="dcterms:W3CDTF">2017-08-03T02:56:06Z</dcterms:modified>
  <cp:category/>
</cp:coreProperties>
</file>