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17.jpg" ContentType="image/png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86" r:id="rId3"/>
    <p:sldId id="257" r:id="rId4"/>
    <p:sldId id="258" r:id="rId5"/>
    <p:sldId id="274" r:id="rId6"/>
    <p:sldId id="272" r:id="rId7"/>
    <p:sldId id="280" r:id="rId8"/>
    <p:sldId id="273" r:id="rId9"/>
    <p:sldId id="271" r:id="rId10"/>
    <p:sldId id="270" r:id="rId11"/>
    <p:sldId id="278" r:id="rId12"/>
    <p:sldId id="267" r:id="rId13"/>
    <p:sldId id="266" r:id="rId14"/>
    <p:sldId id="268" r:id="rId15"/>
    <p:sldId id="265" r:id="rId16"/>
    <p:sldId id="262" r:id="rId17"/>
    <p:sldId id="288" r:id="rId18"/>
    <p:sldId id="289" r:id="rId19"/>
    <p:sldId id="290" r:id="rId20"/>
    <p:sldId id="261" r:id="rId21"/>
    <p:sldId id="275" r:id="rId22"/>
    <p:sldId id="260" r:id="rId23"/>
    <p:sldId id="28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onymous" initials="Anon" lastIdx="14" clrIdx="0">
    <p:extLst>
      <p:ext uri="{19B8F6BF-5375-455C-9EA6-DF929625EA0E}">
        <p15:presenceInfo xmlns:p15="http://schemas.microsoft.com/office/powerpoint/2012/main" userId="Anonymo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BAD3"/>
    <a:srgbClr val="CFE7FD"/>
    <a:srgbClr val="F5F9FD"/>
    <a:srgbClr val="F5F8FC"/>
    <a:srgbClr val="F3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0807" autoAdjust="0"/>
  </p:normalViewPr>
  <p:slideViewPr>
    <p:cSldViewPr snapToGrid="0">
      <p:cViewPr varScale="1">
        <p:scale>
          <a:sx n="100" d="100"/>
          <a:sy n="100" d="100"/>
        </p:scale>
        <p:origin x="72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E9E0D-751C-471A-B849-2B380B0BF440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FF5A7-D24B-476E-B022-A587C91CC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93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FF5A7-D24B-476E-B022-A587C91CCF2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47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FF5A7-D24B-476E-B022-A587C91CCF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76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Example: “Hold your phone upright to show it what’s around you. The app will then determine your localization automatically by using the camera’s view  [4].”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FF5A7-D24B-476E-B022-A587C91CCF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58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FF5A7-D24B-476E-B022-A587C91CCF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50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FF5A7-D24B-476E-B022-A587C91CCF26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384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FF5A7-D24B-476E-B022-A587C91CCF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07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FF5A7-D24B-476E-B022-A587C91CCF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21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FF5A7-D24B-476E-B022-A587C91CCF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93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FF5A7-D24B-476E-B022-A587C91CCF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69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FF5A7-D24B-476E-B022-A587C91CCF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75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FF5A7-D24B-476E-B022-A587C91CCF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06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FF5A7-D24B-476E-B022-A587C91CCF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76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FF5A7-D24B-476E-B022-A587C91CCF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01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98CD-C636-48BE-9116-2E77C6F6FF8E}" type="datetime1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Robertson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506-E917-4B87-BA0C-4F0929CB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66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BB95-B6F1-4386-B998-6DDB159B5453}" type="datetime1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Robertson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506-E917-4B87-BA0C-4F0929CB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3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4D781-5024-4091-A730-5C499584ADC3}" type="datetime1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Robertson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506-E917-4B87-BA0C-4F0929CB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70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EADF-298B-444B-9367-A7E2209E54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Case Robertson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506-E917-4B87-BA0C-4F0929CB75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095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7B4E-EED3-4D33-B500-4A80564179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Case Robertson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506-E917-4B87-BA0C-4F0929CB75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95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06C2-0AE6-49F6-A8D7-2B1B98C968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Case Robertson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506-E917-4B87-BA0C-4F0929CB75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426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6FBE-25B9-410E-AAE9-C7D7F2EB66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Case Robertson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506-E917-4B87-BA0C-4F0929CB75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723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4EC4-2B50-4A30-B95F-3CC06E8972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Case Robertson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506-E917-4B87-BA0C-4F0929CB75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644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B8B3-2D5F-45FD-B5B9-5CF768E72D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Case Robertson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506-E917-4B87-BA0C-4F0929CB75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504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66A36-3AB1-4E80-8FE5-4053B26AD0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Case Robertson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506-E917-4B87-BA0C-4F0929CB75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38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D01D-E7AD-452E-946F-856BE241A0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Case Robertson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506-E917-4B87-BA0C-4F0929CB75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29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0175"/>
            <a:ext cx="2743200" cy="365125"/>
          </a:xfrm>
        </p:spPr>
        <p:txBody>
          <a:bodyPr/>
          <a:lstStyle/>
          <a:p>
            <a:fld id="{C6DDFDF3-7EC9-4F78-B8E0-D0432E1CA21A}" type="datetime1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0175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Case Robertson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017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B0D506-E917-4B87-BA0C-4F0929CB75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67389" y="1230549"/>
            <a:ext cx="5270770" cy="4396902"/>
          </a:xfrm>
          <a:prstGeom prst="roundRect">
            <a:avLst>
              <a:gd name="adj" fmla="val 5224"/>
            </a:avLst>
          </a:prstGeom>
          <a:solidFill>
            <a:schemeClr val="bg1"/>
          </a:solidFill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n-US" sz="1600" dirty="0"/>
              <a:t>IndoorAtlas pioneered geomagnetic indoor positioning technology utilizing existing infrastructure. </a:t>
            </a:r>
          </a:p>
          <a:p>
            <a:r>
              <a:rPr lang="en-US" sz="1600" dirty="0"/>
              <a:t>“A magnetic map can be developed for most buildings by using a smartphone and its embedded sensors to become an affective indoor navigational tool [6].” </a:t>
            </a:r>
          </a:p>
          <a:p>
            <a:r>
              <a:rPr lang="en-US" sz="1600" dirty="0"/>
              <a:t>Steel and other materials used in building construction interact with the Earth’s magnetic field creating ambient magnetic fields as seen in Figure 1, which are unique like fingerprints. </a:t>
            </a:r>
          </a:p>
          <a:p>
            <a:r>
              <a:rPr lang="en-US" sz="1600" dirty="0"/>
              <a:t>These magnetic landscapes affect the compass creating anomalies [3]. These anomalies or fingerprints are a benefit of geomagnetism and used for indoor positioning [6]. </a:t>
            </a:r>
          </a:p>
          <a:p>
            <a:r>
              <a:rPr lang="en-US" sz="1600" dirty="0"/>
              <a:t>This is also an effective method to collect data through crowdsourcing, store it in the cloud and use the unique magnetic maps to determine a user’s positions while navigating interior spaces. </a:t>
            </a:r>
          </a:p>
        </p:txBody>
      </p:sp>
    </p:spTree>
    <p:extLst>
      <p:ext uri="{BB962C8B-B14F-4D97-AF65-F5344CB8AC3E}">
        <p14:creationId xmlns:p14="http://schemas.microsoft.com/office/powerpoint/2010/main" val="2262288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A929-488B-4823-8C8E-7AD8D5A566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Case Robertson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506-E917-4B87-BA0C-4F0929CB75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35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57D7-6EF2-41D3-ABB4-61D883E825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Case Robertson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506-E917-4B87-BA0C-4F0929CB75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45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268B-B59F-4662-8ED3-EA9BDC5F87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Case Robertson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506-E917-4B87-BA0C-4F0929CB75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20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53CD-8A23-4990-8EE6-0C032B707131}" type="datetime1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Robertson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506-E917-4B87-BA0C-4F0929CB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49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A33C-B723-48CD-B8E1-774DDD105EEA}" type="datetime1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Robertson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506-E917-4B87-BA0C-4F0929CB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6FB-515C-443C-83C4-CB334EC9E42B}" type="datetime1">
              <a:rPr lang="en-US" smtClean="0"/>
              <a:t>5/11/2017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Robertson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506-E917-4B87-BA0C-4F0929CB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18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975D-1744-466B-BEFB-76F6FA03059E}" type="datetime1">
              <a:rPr lang="en-US" smtClean="0"/>
              <a:t>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Robertson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506-E917-4B87-BA0C-4F0929CB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79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0566-A995-41E7-A57E-EEB8376B765A}" type="datetime1">
              <a:rPr lang="en-US" smtClean="0"/>
              <a:t>5/11/2017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Robertson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506-E917-4B87-BA0C-4F0929CB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5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4AA4-6372-4855-9793-CB3F99EF5051}" type="datetime1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Robertson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506-E917-4B87-BA0C-4F0929CB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86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CC0C-32E6-4560-A2F0-D2963D9DE793}" type="datetime1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Robertson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506-E917-4B87-BA0C-4F0929CB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32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23544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13AF5-D748-4E31-AC0E-FFAE85925A0F}" type="datetime1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Case Robertson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0D506-E917-4B87-BA0C-4F0929CB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1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4F07C-F9AB-4DFD-92E6-7E49125B04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Case Robertson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0D506-E917-4B87-BA0C-4F0929CB75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51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/>
          <p:cNvSpPr txBox="1">
            <a:spLocks/>
          </p:cNvSpPr>
          <p:nvPr/>
        </p:nvSpPr>
        <p:spPr>
          <a:xfrm>
            <a:off x="714157" y="4105471"/>
            <a:ext cx="4563745" cy="1631037"/>
          </a:xfrm>
          <a:prstGeom prst="roundRect">
            <a:avLst>
              <a:gd name="adj" fmla="val 5224"/>
            </a:avLst>
          </a:prstGeom>
          <a:solidFill>
            <a:schemeClr val="bg1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effectLst>
                  <a:glow rad="101600">
                    <a:prstClr val="white">
                      <a:alpha val="74000"/>
                    </a:prstClr>
                  </a:glow>
                </a:effectLst>
                <a:latin typeface="Calibri Light" panose="020F0302020204030204"/>
              </a:rPr>
              <a:t>Case Robertson</a:t>
            </a: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effectLst>
                  <a:glow rad="101600">
                    <a:prstClr val="white">
                      <a:alpha val="74000"/>
                    </a:prstClr>
                  </a:glow>
                </a:effectLst>
                <a:latin typeface="Calibri Light" panose="020F0302020204030204"/>
              </a:rPr>
              <a:t>MGIS Program</a:t>
            </a: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effectLst>
                  <a:glow rad="101600">
                    <a:prstClr val="white">
                      <a:alpha val="74000"/>
                    </a:prstClr>
                  </a:glow>
                </a:effectLst>
                <a:latin typeface="Calibri Light" panose="020F0302020204030204"/>
              </a:rPr>
              <a:t>Advisor Dr. Fritz </a:t>
            </a:r>
            <a:r>
              <a:rPr lang="en-US" sz="2000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74000"/>
                    </a:prstClr>
                  </a:glow>
                </a:effectLst>
                <a:latin typeface="Calibri Light" panose="020F0302020204030204"/>
              </a:rPr>
              <a:t>Kessler</a:t>
            </a:r>
            <a:endParaRPr lang="en-US" sz="2000" dirty="0">
              <a:solidFill>
                <a:prstClr val="black"/>
              </a:solidFill>
              <a:effectLst>
                <a:glow rad="101600">
                  <a:prstClr val="white">
                    <a:alpha val="74000"/>
                  </a:prstClr>
                </a:glow>
              </a:effectLst>
              <a:latin typeface="Calibri Light" panose="020F0302020204030204"/>
            </a:endParaRP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effectLst>
                  <a:glow rad="101600">
                    <a:prstClr val="white">
                      <a:alpha val="74000"/>
                    </a:prstClr>
                  </a:glow>
                </a:effectLst>
                <a:latin typeface="Calibri Light" panose="020F0302020204030204"/>
              </a:rPr>
              <a:t>Pennsylvania State University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172720"/>
            <a:ext cx="12192000" cy="1737359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Interior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Navigation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Technologies: A Survey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181" y="2598393"/>
            <a:ext cx="2054530" cy="38225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6292" y="2598392"/>
            <a:ext cx="2048434" cy="382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1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061" y="1"/>
            <a:ext cx="12192000" cy="3139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 i="1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2578"/>
          </a:xfrm>
          <a:solidFill>
            <a:srgbClr val="02BAD3"/>
          </a:solidFill>
        </p:spPr>
        <p:txBody>
          <a:bodyPr vert="horz" lIns="0" tIns="0" rIns="0" bIns="0" rtlCol="0" anchor="ctr"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Geomagnetism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Robertson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506-E917-4B87-BA0C-4F0929CB758C}" type="slidenum">
              <a:rPr lang="en-US" smtClean="0"/>
              <a:t>10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274320" y="1188720"/>
            <a:ext cx="9220662" cy="1385062"/>
          </a:xfrm>
          <a:prstGeom prst="roundRect">
            <a:avLst>
              <a:gd name="adj" fmla="val 5224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sz="2400" dirty="0" smtClean="0"/>
              <a:t>Utilizes the </a:t>
            </a:r>
            <a:r>
              <a:rPr lang="en-US" sz="2400" dirty="0"/>
              <a:t>built-in magnetic </a:t>
            </a:r>
            <a:r>
              <a:rPr lang="en-US" sz="2400" dirty="0" smtClean="0"/>
              <a:t>sensor</a:t>
            </a:r>
          </a:p>
          <a:p>
            <a:r>
              <a:rPr lang="en-US" sz="2400" dirty="0" smtClean="0"/>
              <a:t>Anomalies </a:t>
            </a:r>
            <a:r>
              <a:rPr lang="en-US" sz="2400" dirty="0"/>
              <a:t>in the Earth’s magnetic field can be detected [3] (Figure 1)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These </a:t>
            </a:r>
            <a:r>
              <a:rPr lang="en-US" sz="2400" dirty="0">
                <a:solidFill>
                  <a:prstClr val="black"/>
                </a:solidFill>
              </a:rPr>
              <a:t>anomalies </a:t>
            </a:r>
            <a:r>
              <a:rPr lang="en-US" sz="2400" dirty="0" smtClean="0">
                <a:solidFill>
                  <a:prstClr val="black"/>
                </a:solidFill>
              </a:rPr>
              <a:t>are used for </a:t>
            </a:r>
            <a:r>
              <a:rPr lang="en-US" sz="2400" dirty="0">
                <a:solidFill>
                  <a:prstClr val="black"/>
                </a:solidFill>
              </a:rPr>
              <a:t>indoor positioning [6</a:t>
            </a:r>
            <a:r>
              <a:rPr lang="en-US" sz="2400" dirty="0" smtClean="0">
                <a:solidFill>
                  <a:prstClr val="black"/>
                </a:solidFill>
              </a:rPr>
              <a:t>]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148335" y="4406009"/>
            <a:ext cx="890265" cy="347329"/>
          </a:xfrm>
          <a:prstGeom prst="wedgeRoundRectCallout">
            <a:avLst>
              <a:gd name="adj1" fmla="val 91384"/>
              <a:gd name="adj2" fmla="val 52544"/>
              <a:gd name="adj3" fmla="val 16667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i="1" dirty="0" smtClean="0">
                <a:solidFill>
                  <a:prstClr val="black"/>
                </a:solidFill>
              </a:rPr>
              <a:t>Figure 1</a:t>
            </a:r>
            <a:endParaRPr lang="en-US" sz="1600" i="1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73" y="3306618"/>
            <a:ext cx="2695049" cy="2546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551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274320" y="1188720"/>
            <a:ext cx="7879080" cy="1859066"/>
          </a:xfrm>
          <a:prstGeom prst="roundRect">
            <a:avLst>
              <a:gd name="adj" fmla="val 5224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sz="2400" dirty="0" smtClean="0"/>
              <a:t>Micro </a:t>
            </a:r>
            <a:r>
              <a:rPr lang="en-US" sz="2400" dirty="0"/>
              <a:t>electromechanical systems (MEMS) inertial </a:t>
            </a:r>
            <a:r>
              <a:rPr lang="en-US" sz="2400" dirty="0" smtClean="0"/>
              <a:t>sensors </a:t>
            </a:r>
            <a:endParaRPr lang="en-US" sz="2400" dirty="0"/>
          </a:p>
          <a:p>
            <a:r>
              <a:rPr lang="en-US" sz="2400" dirty="0" smtClean="0"/>
              <a:t>Provides </a:t>
            </a:r>
            <a:r>
              <a:rPr lang="en-US" sz="2400" dirty="0"/>
              <a:t>high accuracy but for only a short </a:t>
            </a:r>
            <a:r>
              <a:rPr lang="en-US" sz="2400" dirty="0" smtClean="0"/>
              <a:t>time </a:t>
            </a:r>
            <a:endParaRPr lang="en-US" sz="2400" dirty="0"/>
          </a:p>
          <a:p>
            <a:r>
              <a:rPr lang="en-US" sz="2400" dirty="0"/>
              <a:t>The error produced grows </a:t>
            </a:r>
            <a:r>
              <a:rPr lang="en-US" sz="2400" dirty="0" smtClean="0"/>
              <a:t>cubically </a:t>
            </a:r>
            <a:endParaRPr lang="en-US" sz="2400" dirty="0"/>
          </a:p>
          <a:p>
            <a:r>
              <a:rPr lang="en-US" sz="2400" dirty="0" smtClean="0"/>
              <a:t>Initial </a:t>
            </a:r>
            <a:r>
              <a:rPr lang="en-US" sz="2400" dirty="0"/>
              <a:t>accuracy is </a:t>
            </a:r>
            <a:r>
              <a:rPr lang="en-US" sz="2400" dirty="0" smtClean="0"/>
              <a:t>appealing to hybrid systems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2BAD3"/>
          </a:solidFill>
        </p:spPr>
        <p:txBody>
          <a:bodyPr vert="horz" lIns="0" tIns="0" rIns="0" bIns="0" rtlCol="0" anchor="ctr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Inertial Navigation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Robertson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506-E917-4B87-BA0C-4F0929CB758C}" type="slidenum">
              <a:rPr lang="en-US" smtClean="0"/>
              <a:t>11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85975" y="4587672"/>
            <a:ext cx="2127885" cy="347329"/>
          </a:xfrm>
          <a:prstGeom prst="wedgeRoundRectCallout">
            <a:avLst>
              <a:gd name="adj1" fmla="val 91384"/>
              <a:gd name="adj2" fmla="val 52544"/>
              <a:gd name="adj3" fmla="val 16667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i="1" dirty="0" smtClean="0">
                <a:solidFill>
                  <a:prstClr val="black"/>
                </a:solidFill>
              </a:rPr>
              <a:t>Example of MEMS [16]</a:t>
            </a:r>
            <a:endParaRPr lang="en-US" sz="1600" i="1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87180"/>
            <a:ext cx="2924175" cy="2215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986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2430350" y="3584427"/>
            <a:ext cx="917111" cy="347329"/>
          </a:xfrm>
          <a:prstGeom prst="wedgeRoundRectCallout">
            <a:avLst>
              <a:gd name="adj1" fmla="val 120080"/>
              <a:gd name="adj2" fmla="val 68018"/>
              <a:gd name="adj3" fmla="val 16667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i="1" dirty="0" smtClean="0">
                <a:solidFill>
                  <a:prstClr val="black"/>
                </a:solidFill>
              </a:rPr>
              <a:t>Figure </a:t>
            </a:r>
            <a:r>
              <a:rPr lang="en-US" sz="1600" i="1" dirty="0" smtClean="0">
                <a:solidFill>
                  <a:prstClr val="black"/>
                </a:solidFill>
              </a:rPr>
              <a:t>2</a:t>
            </a:r>
            <a:endParaRPr lang="en-US" sz="1600" i="1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837" y="2942420"/>
            <a:ext cx="4881820" cy="2759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2BAD3"/>
          </a:solidFill>
        </p:spPr>
        <p:txBody>
          <a:bodyPr vert="horz" lIns="0" tIns="0" rIns="0" bIns="0" rtlCol="0" anchor="ctr"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LIDAR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Robertson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506-E917-4B87-BA0C-4F0929CB758C}" type="slidenum">
              <a:rPr lang="en-US" smtClean="0"/>
              <a:t>12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274320" y="1188720"/>
            <a:ext cx="11381972" cy="1385062"/>
          </a:xfrm>
          <a:prstGeom prst="roundRect">
            <a:avLst>
              <a:gd name="adj" fmla="val 5224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sz="2400" dirty="0" smtClean="0"/>
              <a:t>Interior </a:t>
            </a:r>
            <a:r>
              <a:rPr lang="en-US" sz="2400" dirty="0"/>
              <a:t>navigation in </a:t>
            </a:r>
            <a:r>
              <a:rPr lang="en-US" sz="2400" dirty="0" smtClean="0"/>
              <a:t>2D or 3D </a:t>
            </a:r>
            <a:r>
              <a:rPr lang="en-US" sz="2400" dirty="0"/>
              <a:t>based on very accurate digitizing </a:t>
            </a:r>
            <a:r>
              <a:rPr lang="en-US" sz="2400" dirty="0" smtClean="0"/>
              <a:t>(</a:t>
            </a:r>
            <a:r>
              <a:rPr lang="en-US" sz="2400" dirty="0"/>
              <a:t>Figure </a:t>
            </a:r>
            <a:r>
              <a:rPr lang="en-US" sz="2400" dirty="0" smtClean="0"/>
              <a:t>2) [4]</a:t>
            </a:r>
            <a:endParaRPr lang="en-US" sz="2400" dirty="0"/>
          </a:p>
          <a:p>
            <a:r>
              <a:rPr lang="en-US" sz="2400" dirty="0" smtClean="0"/>
              <a:t>Uses </a:t>
            </a:r>
            <a:r>
              <a:rPr lang="en-US" sz="2400" dirty="0"/>
              <a:t>laser scanners and high-resolution </a:t>
            </a:r>
            <a:r>
              <a:rPr lang="en-US" sz="2400" dirty="0" smtClean="0"/>
              <a:t>cameras</a:t>
            </a:r>
            <a:endParaRPr lang="en-US" sz="2400" dirty="0"/>
          </a:p>
          <a:p>
            <a:r>
              <a:rPr lang="en-US" sz="2400" dirty="0"/>
              <a:t>Can provide centimeter-accurate position estimates [4</a:t>
            </a:r>
            <a:r>
              <a:rPr lang="en-US" sz="2400" dirty="0" smtClean="0"/>
              <a:t>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244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274320" y="1188720"/>
            <a:ext cx="8481753" cy="2333069"/>
          </a:xfrm>
          <a:prstGeom prst="roundRect">
            <a:avLst>
              <a:gd name="adj" fmla="val 5224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sz="2400" dirty="0" smtClean="0"/>
              <a:t>Recognize QR </a:t>
            </a:r>
            <a:r>
              <a:rPr lang="en-US" sz="2400" dirty="0"/>
              <a:t>(Quick Response) codes (Figure 3</a:t>
            </a:r>
            <a:r>
              <a:rPr lang="en-US" sz="2400" dirty="0" smtClean="0"/>
              <a:t>) </a:t>
            </a:r>
            <a:endParaRPr lang="en-US" sz="2400" dirty="0"/>
          </a:p>
          <a:p>
            <a:r>
              <a:rPr lang="en-US" sz="2400" dirty="0" smtClean="0"/>
              <a:t>Provides </a:t>
            </a:r>
            <a:r>
              <a:rPr lang="en-US" sz="2400" dirty="0"/>
              <a:t>encoded geospatial </a:t>
            </a:r>
            <a:r>
              <a:rPr lang="en-US" sz="2400" dirty="0" smtClean="0"/>
              <a:t>information </a:t>
            </a:r>
            <a:r>
              <a:rPr lang="en-US" sz="2400" dirty="0"/>
              <a:t>[10</a:t>
            </a:r>
            <a:r>
              <a:rPr lang="en-US" sz="2400" dirty="0" smtClean="0"/>
              <a:t>]</a:t>
            </a:r>
            <a:endParaRPr lang="en-US" sz="2400" dirty="0"/>
          </a:p>
          <a:p>
            <a:r>
              <a:rPr lang="en-US" sz="2400" dirty="0" smtClean="0"/>
              <a:t>Capture the </a:t>
            </a:r>
            <a:r>
              <a:rPr lang="en-US" sz="2400" dirty="0"/>
              <a:t>users’ </a:t>
            </a:r>
            <a:r>
              <a:rPr lang="en-US" sz="2400" dirty="0" smtClean="0"/>
              <a:t>location by matching images </a:t>
            </a:r>
            <a:r>
              <a:rPr lang="en-US" sz="2400" dirty="0"/>
              <a:t>to </a:t>
            </a:r>
            <a:r>
              <a:rPr lang="en-US" sz="2400" dirty="0" smtClean="0"/>
              <a:t>landmarks [9] </a:t>
            </a:r>
            <a:endParaRPr lang="en-US" sz="2400" dirty="0"/>
          </a:p>
          <a:p>
            <a:r>
              <a:rPr lang="en-US" sz="2400" dirty="0" smtClean="0"/>
              <a:t>Recognizes </a:t>
            </a:r>
            <a:r>
              <a:rPr lang="en-US" sz="2400" dirty="0"/>
              <a:t>distinct places or </a:t>
            </a:r>
            <a:r>
              <a:rPr lang="en-US" sz="2400" dirty="0" smtClean="0"/>
              <a:t>signage</a:t>
            </a:r>
            <a:endParaRPr lang="en-US" sz="2400" dirty="0"/>
          </a:p>
          <a:p>
            <a:r>
              <a:rPr lang="en-US" sz="2400" dirty="0" smtClean="0"/>
              <a:t>No continuous tracking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2BAD3"/>
          </a:solidFill>
        </p:spPr>
        <p:txBody>
          <a:bodyPr vert="horz" lIns="0" tIns="0" rIns="0" bIns="0" rtlCol="0" anchor="ctr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 Codes and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High-Resolution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Smartphone Cameras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Robertson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506-E917-4B87-BA0C-4F0929CB758C}" type="slidenum">
              <a:rPr lang="en-US" smtClean="0"/>
              <a:t>13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776986" y="4059514"/>
            <a:ext cx="1000700" cy="347329"/>
          </a:xfrm>
          <a:prstGeom prst="wedgeRoundRectCallout">
            <a:avLst>
              <a:gd name="adj1" fmla="val 77584"/>
              <a:gd name="adj2" fmla="val 165051"/>
              <a:gd name="adj3" fmla="val 16667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i="1" dirty="0" smtClean="0">
                <a:solidFill>
                  <a:prstClr val="black"/>
                </a:solidFill>
              </a:rPr>
              <a:t>Figure 3</a:t>
            </a:r>
            <a:endParaRPr lang="en-US" sz="1600" i="1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31" y="3521789"/>
            <a:ext cx="2136639" cy="2136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8786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274319" y="1188720"/>
            <a:ext cx="11381971" cy="2087094"/>
          </a:xfrm>
          <a:prstGeom prst="roundRect">
            <a:avLst>
              <a:gd name="adj" fmla="val 5224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sz="2400" dirty="0"/>
              <a:t>P</a:t>
            </a:r>
            <a:r>
              <a:rPr lang="en-US" sz="2400" dirty="0" smtClean="0"/>
              <a:t>rovides </a:t>
            </a:r>
            <a:r>
              <a:rPr lang="en-US" sz="2400" dirty="0"/>
              <a:t>continuous network </a:t>
            </a:r>
            <a:r>
              <a:rPr lang="en-US" sz="2400" dirty="0" smtClean="0"/>
              <a:t>coverage </a:t>
            </a:r>
          </a:p>
          <a:p>
            <a:r>
              <a:rPr lang="en-US" sz="2400" dirty="0" smtClean="0"/>
              <a:t>Cost effective, energy efficient, reliable, and achieves accuracy up to one meter [5] </a:t>
            </a:r>
          </a:p>
          <a:p>
            <a:r>
              <a:rPr lang="en-US" sz="2400" dirty="0" smtClean="0"/>
              <a:t>The venue </a:t>
            </a:r>
            <a:r>
              <a:rPr lang="en-US" sz="2400" dirty="0"/>
              <a:t>can </a:t>
            </a:r>
            <a:r>
              <a:rPr lang="en-US" sz="2400" dirty="0" smtClean="0"/>
              <a:t>expect:</a:t>
            </a:r>
          </a:p>
          <a:p>
            <a:pPr lvl="1"/>
            <a:r>
              <a:rPr lang="en-US" sz="2000" dirty="0" smtClean="0"/>
              <a:t>Accurate </a:t>
            </a:r>
            <a:r>
              <a:rPr lang="en-US" sz="2000" dirty="0"/>
              <a:t>map of the interior and outdoor </a:t>
            </a:r>
            <a:r>
              <a:rPr lang="en-US" sz="2000" dirty="0" smtClean="0"/>
              <a:t>spaces</a:t>
            </a:r>
          </a:p>
          <a:p>
            <a:pPr lvl="1"/>
            <a:r>
              <a:rPr lang="en-US" sz="2000" dirty="0" smtClean="0"/>
              <a:t>Installation </a:t>
            </a:r>
            <a:r>
              <a:rPr lang="en-US" sz="2000" dirty="0"/>
              <a:t>of </a:t>
            </a:r>
            <a:r>
              <a:rPr lang="en-US" sz="2000" dirty="0" smtClean="0"/>
              <a:t>beacons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2BAD3"/>
          </a:solidFill>
        </p:spPr>
        <p:txBody>
          <a:bodyPr vert="horz" lIns="0" tIns="0" rIns="0" bIns="0" rtlCol="0" anchor="ctr"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RF-Based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Case Robertson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506-E917-4B87-BA0C-4F0929CB758C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986" y="3962399"/>
            <a:ext cx="3299034" cy="2386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71524" y="4619991"/>
            <a:ext cx="2981325" cy="347329"/>
          </a:xfrm>
          <a:prstGeom prst="wedgeRoundRectCallout">
            <a:avLst>
              <a:gd name="adj1" fmla="val 67369"/>
              <a:gd name="adj2" fmla="val 23601"/>
              <a:gd name="adj3" fmla="val 16667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 smtClean="0">
                <a:solidFill>
                  <a:prstClr val="black"/>
                </a:solidFill>
              </a:rPr>
              <a:t>Example RF-Based navigation [5]</a:t>
            </a:r>
            <a:endParaRPr lang="en-US" sz="1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2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274320" y="1188720"/>
            <a:ext cx="6763789" cy="1859066"/>
          </a:xfrm>
          <a:prstGeom prst="roundRect">
            <a:avLst>
              <a:gd name="adj" fmla="val 5224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spcCol="457200" rtlCol="0">
            <a:spAutoFit/>
          </a:bodyPr>
          <a:lstStyle/>
          <a:p>
            <a:r>
              <a:rPr lang="en-US" sz="2400" dirty="0" smtClean="0"/>
              <a:t>Identify available interior navigation technologies</a:t>
            </a:r>
          </a:p>
          <a:p>
            <a:r>
              <a:rPr lang="en-US" sz="2400" dirty="0" smtClean="0"/>
              <a:t>Develop </a:t>
            </a:r>
            <a:r>
              <a:rPr lang="en-US" sz="2400" dirty="0"/>
              <a:t>criteria to evaluate these technologies</a:t>
            </a:r>
          </a:p>
          <a:p>
            <a:r>
              <a:rPr lang="en-US" sz="2400" dirty="0" smtClean="0"/>
              <a:t>Evaluate </a:t>
            </a:r>
            <a:r>
              <a:rPr lang="en-US" sz="2400" dirty="0"/>
              <a:t>interior navigation </a:t>
            </a:r>
            <a:r>
              <a:rPr lang="en-US" sz="2400" dirty="0" smtClean="0"/>
              <a:t>technologies</a:t>
            </a:r>
          </a:p>
          <a:p>
            <a:r>
              <a:rPr lang="en-US" sz="2400" dirty="0" smtClean="0"/>
              <a:t>Present results 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2BAD3"/>
          </a:solidFill>
        </p:spPr>
        <p:txBody>
          <a:bodyPr vert="horz" lIns="0" tIns="0" rIns="0" bIns="0" rtlCol="0" anchor="ctr"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 and Proposed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Robertson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506-E917-4B87-BA0C-4F0929CB75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6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7797850" y="4533646"/>
            <a:ext cx="908222" cy="347329"/>
          </a:xfrm>
          <a:prstGeom prst="wedgeRoundRectCallout">
            <a:avLst>
              <a:gd name="adj1" fmla="val 72456"/>
              <a:gd name="adj2" fmla="val -142502"/>
              <a:gd name="adj3" fmla="val 16667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i="1" dirty="0" smtClean="0">
                <a:solidFill>
                  <a:prstClr val="black"/>
                </a:solidFill>
              </a:rPr>
              <a:t>Figure 4</a:t>
            </a:r>
            <a:endParaRPr lang="en-US" sz="1600" i="1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2578"/>
          </a:xfrm>
          <a:solidFill>
            <a:srgbClr val="02BAD3"/>
          </a:solidFill>
        </p:spPr>
        <p:txBody>
          <a:bodyPr vert="horz" lIns="0" tIns="0" rIns="0" bIns="0" rtlCol="0" anchor="ctr"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Evaluated Technology: Geomagnetism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168" y="1031311"/>
            <a:ext cx="3567680" cy="442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Robertson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506-E917-4B87-BA0C-4F0929CB758C}" type="slidenum">
              <a:rPr lang="en-US" smtClean="0"/>
              <a:t>16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274319" y="1188720"/>
            <a:ext cx="6966989" cy="2960148"/>
          </a:xfrm>
          <a:prstGeom prst="roundRect">
            <a:avLst>
              <a:gd name="adj" fmla="val 5224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/>
          <a:p>
            <a:pPr marL="0" indent="0">
              <a:buNone/>
            </a:pPr>
            <a:r>
              <a:rPr lang="en-US" sz="2400" dirty="0" smtClean="0"/>
              <a:t>Indoor Atlas - Geomagnetism</a:t>
            </a:r>
            <a:endParaRPr lang="en-US" sz="2400" dirty="0"/>
          </a:p>
          <a:p>
            <a:r>
              <a:rPr lang="en-US" sz="2000" dirty="0"/>
              <a:t>IndoorAtlas pioneered geomagnetic indoor positioning </a:t>
            </a:r>
            <a:r>
              <a:rPr lang="en-US" sz="2000" dirty="0" smtClean="0"/>
              <a:t>technology</a:t>
            </a:r>
            <a:endParaRPr lang="en-US" sz="2000" dirty="0"/>
          </a:p>
          <a:p>
            <a:r>
              <a:rPr lang="en-US" sz="2000" dirty="0" smtClean="0"/>
              <a:t>The mobile app can accurately track </a:t>
            </a:r>
            <a:r>
              <a:rPr lang="en-US" sz="2000" dirty="0"/>
              <a:t>a person’s location </a:t>
            </a:r>
            <a:r>
              <a:rPr lang="en-US" sz="2000" dirty="0" smtClean="0"/>
              <a:t>indoors </a:t>
            </a:r>
            <a:endParaRPr lang="en-US" sz="2000" dirty="0"/>
          </a:p>
          <a:p>
            <a:r>
              <a:rPr lang="en-US" sz="2000" dirty="0" smtClean="0"/>
              <a:t>Magnetic fingerprints can be developed for most buildings</a:t>
            </a:r>
            <a:endParaRPr lang="en-US" sz="2000" dirty="0"/>
          </a:p>
          <a:p>
            <a:r>
              <a:rPr lang="en-US" sz="2000" dirty="0"/>
              <a:t>IndoorAtlas</a:t>
            </a:r>
            <a:r>
              <a:rPr lang="en-US" sz="2000" dirty="0" smtClean="0"/>
              <a:t>’ </a:t>
            </a:r>
            <a:r>
              <a:rPr lang="en-US" sz="2000" dirty="0"/>
              <a:t>interior navigation app uses dynamic 2D maps </a:t>
            </a:r>
            <a:r>
              <a:rPr lang="en-US" sz="2000" dirty="0" smtClean="0"/>
              <a:t>(</a:t>
            </a:r>
            <a:r>
              <a:rPr lang="en-US" sz="2000" dirty="0"/>
              <a:t>Figure 4</a:t>
            </a:r>
            <a:r>
              <a:rPr lang="en-US" sz="2000" dirty="0" smtClean="0"/>
              <a:t>) [3]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745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9065089" y="2105517"/>
            <a:ext cx="917111" cy="347329"/>
          </a:xfrm>
          <a:prstGeom prst="wedgeRoundRectCallout">
            <a:avLst>
              <a:gd name="adj1" fmla="val -127670"/>
              <a:gd name="adj2" fmla="val 198321"/>
              <a:gd name="adj3" fmla="val 16667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i="1" dirty="0" smtClean="0">
                <a:solidFill>
                  <a:prstClr val="black"/>
                </a:solidFill>
              </a:rPr>
              <a:t>Figure 5</a:t>
            </a:r>
            <a:endParaRPr lang="en-US" sz="1600" i="1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2BAD3"/>
          </a:solidFill>
        </p:spPr>
        <p:txBody>
          <a:bodyPr vert="horz" lIns="0" tIns="0" rIns="0" bIns="0" rtlCol="0" anchor="ctr"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Evaluated Technology: LIDAR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Robertson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506-E917-4B87-BA0C-4F0929CB758C}" type="slidenum">
              <a:rPr lang="en-US" smtClean="0"/>
              <a:t>17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274320" y="1188720"/>
            <a:ext cx="6037690" cy="2960148"/>
          </a:xfrm>
          <a:prstGeom prst="roundRect">
            <a:avLst>
              <a:gd name="adj" fmla="val 5224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/>
          <a:p>
            <a:pPr marL="0" indent="0">
              <a:buNone/>
            </a:pPr>
            <a:r>
              <a:rPr lang="en-US" sz="2400" dirty="0" smtClean="0"/>
              <a:t>NavVis - LIDAR</a:t>
            </a:r>
          </a:p>
          <a:p>
            <a:r>
              <a:rPr lang="en-US" sz="2000" dirty="0"/>
              <a:t>NavVis has a mobile app in beta </a:t>
            </a:r>
            <a:r>
              <a:rPr lang="en-US" sz="2000" dirty="0" smtClean="0"/>
              <a:t>with </a:t>
            </a:r>
            <a:r>
              <a:rPr lang="en-US" sz="2000" dirty="0"/>
              <a:t>2D or </a:t>
            </a:r>
            <a:r>
              <a:rPr lang="en-US" sz="2000" dirty="0" smtClean="0"/>
              <a:t>3D views </a:t>
            </a:r>
            <a:r>
              <a:rPr lang="en-US" sz="2000" dirty="0"/>
              <a:t>(Figure 4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 smtClean="0"/>
              <a:t>Mapping </a:t>
            </a:r>
            <a:r>
              <a:rPr lang="en-US" sz="2000" dirty="0"/>
              <a:t>trolley </a:t>
            </a:r>
            <a:endParaRPr lang="en-US" sz="2000" dirty="0" smtClean="0"/>
          </a:p>
          <a:p>
            <a:r>
              <a:rPr lang="en-US" sz="2000" dirty="0" smtClean="0"/>
              <a:t>Combine LIDAR, high-resolution </a:t>
            </a:r>
            <a:r>
              <a:rPr lang="en-US" sz="2000" dirty="0"/>
              <a:t>cameras, inertial navigation and SLAM (simultaneous localization and </a:t>
            </a:r>
            <a:r>
              <a:rPr lang="en-US" sz="2000" dirty="0" smtClean="0"/>
              <a:t>mapping)</a:t>
            </a:r>
          </a:p>
          <a:p>
            <a:r>
              <a:rPr lang="en-US" sz="2000" dirty="0" smtClean="0"/>
              <a:t>Provides </a:t>
            </a:r>
            <a:r>
              <a:rPr lang="en-US" sz="2000" dirty="0"/>
              <a:t>centimeter-accurate position estimates [4</a:t>
            </a:r>
            <a:r>
              <a:rPr lang="en-US" sz="2000" dirty="0" smtClean="0"/>
              <a:t>]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78" y="1188720"/>
            <a:ext cx="5846022" cy="3944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404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274320" y="1188720"/>
            <a:ext cx="6579062" cy="3149116"/>
          </a:xfrm>
          <a:prstGeom prst="roundRect">
            <a:avLst>
              <a:gd name="adj" fmla="val 5224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/>
          <a:p>
            <a:pPr marL="0" indent="0">
              <a:buNone/>
            </a:pPr>
            <a:r>
              <a:rPr lang="en-US" sz="2400" dirty="0" smtClean="0"/>
              <a:t>SPREO - RF-Based</a:t>
            </a:r>
          </a:p>
          <a:p>
            <a:r>
              <a:rPr lang="en-US" sz="2000" dirty="0" smtClean="0"/>
              <a:t>SPREO </a:t>
            </a:r>
            <a:r>
              <a:rPr lang="en-US" sz="2000" dirty="0"/>
              <a:t>uses BLE beacons and Wi-Fi signal </a:t>
            </a:r>
            <a:r>
              <a:rPr lang="en-US" sz="2000" dirty="0" smtClean="0"/>
              <a:t>fingerprinting as its base </a:t>
            </a:r>
            <a:endParaRPr lang="en-US" sz="2000" dirty="0"/>
          </a:p>
          <a:p>
            <a:r>
              <a:rPr lang="en-US" sz="2000" dirty="0" smtClean="0"/>
              <a:t>Achieves </a:t>
            </a:r>
            <a:r>
              <a:rPr lang="en-US" sz="2000" dirty="0"/>
              <a:t>interior position accuracy </a:t>
            </a:r>
            <a:r>
              <a:rPr lang="en-US" sz="2000" dirty="0" smtClean="0"/>
              <a:t>to </a:t>
            </a:r>
            <a:r>
              <a:rPr lang="en-US" sz="2000" dirty="0"/>
              <a:t>one meter [5</a:t>
            </a:r>
            <a:r>
              <a:rPr lang="en-US" sz="2000" dirty="0" smtClean="0"/>
              <a:t>]</a:t>
            </a:r>
            <a:endParaRPr lang="en-US" sz="2000" dirty="0"/>
          </a:p>
          <a:p>
            <a:r>
              <a:rPr lang="en-US" sz="2000" dirty="0" smtClean="0"/>
              <a:t>Using the mobile app (Figure 6</a:t>
            </a:r>
            <a:r>
              <a:rPr lang="en-US" sz="2000" dirty="0" smtClean="0"/>
              <a:t>) [5], </a:t>
            </a:r>
            <a:r>
              <a:rPr lang="en-US" sz="2000" dirty="0" smtClean="0"/>
              <a:t>users can:</a:t>
            </a:r>
          </a:p>
          <a:p>
            <a:pPr lvl="1"/>
            <a:r>
              <a:rPr lang="en-US" sz="1600" dirty="0" smtClean="0"/>
              <a:t>See </a:t>
            </a:r>
            <a:r>
              <a:rPr lang="en-US" sz="1600" dirty="0"/>
              <a:t>their location on a </a:t>
            </a:r>
            <a:r>
              <a:rPr lang="en-US" sz="1600" dirty="0" smtClean="0"/>
              <a:t>map</a:t>
            </a:r>
          </a:p>
          <a:p>
            <a:pPr lvl="1"/>
            <a:r>
              <a:rPr lang="en-US" sz="1600" dirty="0"/>
              <a:t>N</a:t>
            </a:r>
            <a:r>
              <a:rPr lang="en-US" sz="1600" dirty="0" smtClean="0"/>
              <a:t>avigate </a:t>
            </a:r>
            <a:r>
              <a:rPr lang="en-US" sz="1600" dirty="0"/>
              <a:t>interior </a:t>
            </a:r>
            <a:r>
              <a:rPr lang="en-US" sz="1600" dirty="0" smtClean="0"/>
              <a:t>spaces</a:t>
            </a:r>
          </a:p>
          <a:p>
            <a:pPr lvl="1"/>
            <a:r>
              <a:rPr lang="en-US" sz="1600" dirty="0"/>
              <a:t>R</a:t>
            </a:r>
            <a:r>
              <a:rPr lang="en-US" sz="1600" dirty="0" smtClean="0"/>
              <a:t>eceive </a:t>
            </a:r>
            <a:r>
              <a:rPr lang="en-US" sz="1600" dirty="0"/>
              <a:t>proximity </a:t>
            </a:r>
            <a:r>
              <a:rPr lang="en-US" sz="1600" dirty="0" smtClean="0"/>
              <a:t>notifications</a:t>
            </a:r>
          </a:p>
          <a:p>
            <a:pPr lvl="1"/>
            <a:r>
              <a:rPr lang="en-US" sz="1600" dirty="0"/>
              <a:t>S</a:t>
            </a:r>
            <a:r>
              <a:rPr lang="en-US" sz="1600" dirty="0" smtClean="0"/>
              <a:t>hare </a:t>
            </a:r>
            <a:r>
              <a:rPr lang="en-US" sz="1600" dirty="0"/>
              <a:t>their </a:t>
            </a:r>
            <a:r>
              <a:rPr lang="en-US" sz="1600" dirty="0" smtClean="0"/>
              <a:t>location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2BAD3"/>
          </a:solidFill>
        </p:spPr>
        <p:txBody>
          <a:bodyPr vert="horz" lIns="0" tIns="0" rIns="0" bIns="0" rtlCol="0" anchor="ctr"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Evaluated Technology: RF-Based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Case Robertson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506-E917-4B87-BA0C-4F0929CB758C}" type="slidenum">
              <a:rPr lang="en-US" smtClean="0"/>
              <a:t>18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936271" y="4556526"/>
            <a:ext cx="917111" cy="347329"/>
          </a:xfrm>
          <a:prstGeom prst="wedgeRoundRectCallout">
            <a:avLst>
              <a:gd name="adj1" fmla="val 133172"/>
              <a:gd name="adj2" fmla="val -67604"/>
              <a:gd name="adj3" fmla="val 16667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i="1" dirty="0" smtClean="0">
                <a:solidFill>
                  <a:prstClr val="black"/>
                </a:solidFill>
              </a:rPr>
              <a:t>Figure 6</a:t>
            </a:r>
            <a:endParaRPr lang="en-US" sz="1600" i="1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121" y="1187111"/>
            <a:ext cx="3976424" cy="3976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42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274320" y="1188720"/>
            <a:ext cx="11387904" cy="3917128"/>
          </a:xfrm>
          <a:prstGeom prst="roundRect">
            <a:avLst>
              <a:gd name="adj" fmla="val 5224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/>
          <a:p>
            <a:pPr marL="0" indent="0">
              <a:buNone/>
            </a:pPr>
            <a:r>
              <a:rPr lang="en-US" sz="2000" dirty="0" smtClean="0"/>
              <a:t>1 Month</a:t>
            </a:r>
          </a:p>
          <a:p>
            <a:pPr lvl="1"/>
            <a:r>
              <a:rPr lang="en-US" sz="2000" dirty="0" smtClean="0"/>
              <a:t>Develop </a:t>
            </a:r>
            <a:r>
              <a:rPr lang="en-US" sz="2000" dirty="0"/>
              <a:t>evaluation criteria</a:t>
            </a:r>
          </a:p>
          <a:p>
            <a:pPr marL="0" indent="0">
              <a:buNone/>
            </a:pPr>
            <a:r>
              <a:rPr lang="en-US" sz="2000" dirty="0" smtClean="0"/>
              <a:t>1 </a:t>
            </a:r>
            <a:r>
              <a:rPr lang="en-US" sz="2000" dirty="0"/>
              <a:t>Month</a:t>
            </a:r>
          </a:p>
          <a:p>
            <a:pPr lvl="1"/>
            <a:r>
              <a:rPr lang="en-US" sz="2000" dirty="0" smtClean="0"/>
              <a:t>Evaluate </a:t>
            </a:r>
            <a:r>
              <a:rPr lang="en-US" sz="2000" dirty="0"/>
              <a:t>IndoorAtlas, NavVis, and SPREO mobile applications</a:t>
            </a:r>
          </a:p>
          <a:p>
            <a:pPr marL="0" indent="0">
              <a:buNone/>
            </a:pPr>
            <a:r>
              <a:rPr lang="en-US" sz="2000" dirty="0" smtClean="0"/>
              <a:t>2 </a:t>
            </a:r>
            <a:r>
              <a:rPr lang="en-US" sz="2000" dirty="0"/>
              <a:t>Months</a:t>
            </a:r>
          </a:p>
          <a:p>
            <a:pPr lvl="1"/>
            <a:r>
              <a:rPr lang="en-US" sz="2000" dirty="0" smtClean="0"/>
              <a:t>Write </a:t>
            </a:r>
            <a:r>
              <a:rPr lang="en-US" sz="2000" dirty="0"/>
              <a:t>evaluation</a:t>
            </a:r>
          </a:p>
          <a:p>
            <a:pPr lvl="1"/>
            <a:r>
              <a:rPr lang="en-US" sz="2000" dirty="0" smtClean="0"/>
              <a:t>Provide </a:t>
            </a:r>
            <a:r>
              <a:rPr lang="en-US" sz="2000" dirty="0"/>
              <a:t>recommendations</a:t>
            </a:r>
          </a:p>
          <a:p>
            <a:pPr marL="0" indent="0">
              <a:buNone/>
            </a:pPr>
            <a:r>
              <a:rPr lang="en-US" sz="2000" dirty="0" smtClean="0"/>
              <a:t>2 </a:t>
            </a:r>
            <a:r>
              <a:rPr lang="en-US" sz="2000" dirty="0"/>
              <a:t>Months</a:t>
            </a:r>
          </a:p>
          <a:p>
            <a:pPr lvl="1"/>
            <a:r>
              <a:rPr lang="en-US" sz="2000" dirty="0" smtClean="0"/>
              <a:t>Research </a:t>
            </a:r>
            <a:r>
              <a:rPr lang="en-US" sz="2000" dirty="0"/>
              <a:t>interior navigation technologies to document changes since April </a:t>
            </a:r>
            <a:r>
              <a:rPr lang="en-US" sz="2000" dirty="0" smtClean="0"/>
              <a:t>2017</a:t>
            </a:r>
          </a:p>
          <a:p>
            <a:pPr marL="0" indent="0">
              <a:buNone/>
            </a:pPr>
            <a:r>
              <a:rPr lang="en-US" sz="2000" dirty="0"/>
              <a:t>Taking GEOG </a:t>
            </a:r>
            <a:r>
              <a:rPr lang="en-US" sz="2000" dirty="0" smtClean="0"/>
              <a:t>596B in Spring 2018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2BAD3"/>
          </a:solidFill>
        </p:spPr>
        <p:txBody>
          <a:bodyPr vert="horz" lIns="0" tIns="0" rIns="0" bIns="0" rtlCol="0" anchor="ctr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Timeline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Robertson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506-E917-4B87-BA0C-4F0929CB758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4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"/>
            <a:ext cx="12192000" cy="912578"/>
          </a:xfrm>
          <a:prstGeom prst="rect">
            <a:avLst/>
          </a:prstGeom>
          <a:solidFill>
            <a:srgbClr val="02BAD3"/>
          </a:solidFill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365759" y="1188719"/>
            <a:ext cx="7055319" cy="4964431"/>
          </a:xfrm>
          <a:prstGeom prst="roundRect">
            <a:avLst>
              <a:gd name="adj" fmla="val 5224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n-US" sz="2400" dirty="0" smtClean="0"/>
              <a:t>Introduction</a:t>
            </a:r>
            <a:endParaRPr lang="en-US" sz="2400" dirty="0"/>
          </a:p>
          <a:p>
            <a:r>
              <a:rPr lang="en-US" sz="2400" dirty="0" smtClean="0"/>
              <a:t>A Navigation Example</a:t>
            </a:r>
          </a:p>
          <a:p>
            <a:r>
              <a:rPr lang="en-US" sz="2400" dirty="0"/>
              <a:t>Interior Navigation </a:t>
            </a:r>
            <a:r>
              <a:rPr lang="en-US" sz="2400" dirty="0" smtClean="0"/>
              <a:t>Technologies </a:t>
            </a:r>
            <a:r>
              <a:rPr lang="en-US" sz="2400" dirty="0"/>
              <a:t>(INT</a:t>
            </a:r>
            <a:r>
              <a:rPr lang="en-US" sz="2400" dirty="0" smtClean="0"/>
              <a:t>) Requirements</a:t>
            </a:r>
            <a:endParaRPr lang="en-US" sz="2400" dirty="0"/>
          </a:p>
          <a:p>
            <a:r>
              <a:rPr lang="en-US" sz="2400" dirty="0" smtClean="0"/>
              <a:t>Current INTs</a:t>
            </a:r>
          </a:p>
          <a:p>
            <a:r>
              <a:rPr lang="en-US" sz="2400" dirty="0" smtClean="0"/>
              <a:t>Limitations </a:t>
            </a:r>
            <a:r>
              <a:rPr lang="en-US" sz="2400" dirty="0"/>
              <a:t>of Current </a:t>
            </a:r>
            <a:r>
              <a:rPr lang="en-US" sz="2400" dirty="0" smtClean="0"/>
              <a:t>INTs  </a:t>
            </a:r>
            <a:endParaRPr lang="en-US" sz="2400" dirty="0"/>
          </a:p>
          <a:p>
            <a:r>
              <a:rPr lang="en-US" sz="2400" dirty="0" smtClean="0"/>
              <a:t>Types </a:t>
            </a:r>
            <a:r>
              <a:rPr lang="en-US" sz="2400" dirty="0"/>
              <a:t>of </a:t>
            </a:r>
            <a:r>
              <a:rPr lang="en-US" sz="2400" dirty="0" smtClean="0"/>
              <a:t>INTs</a:t>
            </a:r>
            <a:endParaRPr lang="en-US" sz="2400" dirty="0"/>
          </a:p>
          <a:p>
            <a:r>
              <a:rPr lang="en-US" sz="2400" dirty="0" smtClean="0"/>
              <a:t>Objectives </a:t>
            </a:r>
            <a:r>
              <a:rPr lang="en-US" sz="2400" dirty="0"/>
              <a:t>and Proposed Methodology</a:t>
            </a:r>
          </a:p>
          <a:p>
            <a:r>
              <a:rPr lang="en-US" sz="2400" dirty="0" smtClean="0"/>
              <a:t>INTs to be Evaluated</a:t>
            </a:r>
          </a:p>
          <a:p>
            <a:r>
              <a:rPr lang="en-US" sz="2400" dirty="0" smtClean="0"/>
              <a:t>Project Timeline</a:t>
            </a:r>
          </a:p>
          <a:p>
            <a:r>
              <a:rPr lang="en-US" sz="2400" dirty="0" smtClean="0"/>
              <a:t>Conclusion</a:t>
            </a:r>
            <a:endParaRPr lang="en-US" sz="24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Case Robertson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506-E917-4B87-BA0C-4F0929CB758C}" type="slidenum">
              <a:rPr lang="en-US" smtClean="0"/>
              <a:t>2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851949" y="5756938"/>
            <a:ext cx="3698377" cy="286036"/>
          </a:xfrm>
          <a:prstGeom prst="wedgeRoundRectCallout">
            <a:avLst>
              <a:gd name="adj1" fmla="val -26121"/>
              <a:gd name="adj2" fmla="val -291079"/>
              <a:gd name="adj3" fmla="val 16667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i="1" dirty="0" smtClean="0">
                <a:solidFill>
                  <a:prstClr val="black"/>
                </a:solidFill>
              </a:rPr>
              <a:t>Example navigation from parking lot to shopping item.</a:t>
            </a:r>
            <a:endParaRPr lang="en-US" sz="1200" i="1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365" y="2398534"/>
            <a:ext cx="5230961" cy="2966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0457623" y="4723445"/>
            <a:ext cx="7889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 smtClean="0">
                <a:solidFill>
                  <a:schemeClr val="bg1"/>
                </a:solidFill>
              </a:rPr>
              <a:t>Parking Lot</a:t>
            </a:r>
            <a:endParaRPr lang="en-US" sz="1000" b="1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8609" y="2920585"/>
            <a:ext cx="8787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i="1" dirty="0" smtClean="0">
                <a:solidFill>
                  <a:schemeClr val="bg1"/>
                </a:solidFill>
              </a:rPr>
              <a:t>Shopping Item</a:t>
            </a:r>
            <a:endParaRPr lang="en-US" sz="900" b="1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76019">
            <a:off x="8943897" y="4167850"/>
            <a:ext cx="10534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 smtClean="0">
                <a:solidFill>
                  <a:schemeClr val="bg1"/>
                </a:solidFill>
              </a:rPr>
              <a:t>Navigation Path</a:t>
            </a:r>
            <a:endParaRPr lang="en-US" sz="1000" b="1" i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814955">
            <a:off x="9477764" y="3271143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Isles</a:t>
            </a:r>
            <a:endParaRPr lang="en-US" sz="1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24950" y="4280929"/>
            <a:ext cx="7216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 smtClean="0"/>
              <a:t>Crosswalk</a:t>
            </a:r>
            <a:endParaRPr lang="en-US" sz="1000" b="1" i="1" dirty="0"/>
          </a:p>
        </p:txBody>
      </p:sp>
    </p:spTree>
    <p:extLst>
      <p:ext uri="{BB962C8B-B14F-4D97-AF65-F5344CB8AC3E}">
        <p14:creationId xmlns:p14="http://schemas.microsoft.com/office/powerpoint/2010/main" val="306530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274320" y="1188720"/>
            <a:ext cx="11387904" cy="3152283"/>
          </a:xfrm>
          <a:prstGeom prst="roundRect">
            <a:avLst>
              <a:gd name="adj" fmla="val 5224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dirty="0"/>
              <a:t>The use of smartphones for outdoor navigation applications is based on GPS, yet 90% of people’s time is spent indoors where GPS loses signals [12]. </a:t>
            </a:r>
            <a:endParaRPr lang="en-US" dirty="0" smtClean="0"/>
          </a:p>
          <a:p>
            <a:r>
              <a:rPr lang="en-US" dirty="0" smtClean="0"/>
              <a:t>Eventually, a preferred </a:t>
            </a:r>
            <a:r>
              <a:rPr lang="en-US" dirty="0"/>
              <a:t>positioning technology standard for interior navigation will make its way to the </a:t>
            </a:r>
            <a:r>
              <a:rPr lang="en-US" dirty="0" smtClean="0"/>
              <a:t>forefront</a:t>
            </a:r>
          </a:p>
          <a:p>
            <a:r>
              <a:rPr lang="en-US" dirty="0" smtClean="0"/>
              <a:t>Until </a:t>
            </a:r>
            <a:r>
              <a:rPr lang="en-US" dirty="0"/>
              <a:t>then hybrid methodologies combined with various location sensors are the best approach for navigating interior </a:t>
            </a:r>
            <a:r>
              <a:rPr lang="en-US" dirty="0" smtClean="0"/>
              <a:t>spaces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2BAD3"/>
          </a:solidFill>
        </p:spPr>
        <p:txBody>
          <a:bodyPr vert="horz" lIns="0" tIns="0" rIns="0" bIns="0" rtlCol="0" anchor="ctr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Robertson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506-E917-4B87-BA0C-4F0929CB758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7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274320" y="1188721"/>
            <a:ext cx="11387904" cy="5021579"/>
          </a:xfrm>
          <a:prstGeom prst="roundRect">
            <a:avLst>
              <a:gd name="adj" fmla="val 5224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en-US" sz="1000" dirty="0"/>
              <a:t>[1] Research and Markets. Location Based Services. Indoor Location Market by Component (Technology, Software Tools, and Services), Application, End User (Transportation, Hospitality, Entertainment, Shopping, and Public Buildings), and Region - Global Forecast to 2021, October 2016, http://www.researchandmarkets.com/reports/3947594/indoor-location-market-by-component-technology. Accessed 3/18/2017.</a:t>
            </a:r>
          </a:p>
          <a:p>
            <a:pPr marL="0" indent="0">
              <a:buNone/>
            </a:pPr>
            <a:r>
              <a:rPr lang="en-US" sz="1000" dirty="0" smtClean="0"/>
              <a:t>[</a:t>
            </a:r>
            <a:r>
              <a:rPr lang="en-US" sz="1000" dirty="0"/>
              <a:t>2] </a:t>
            </a:r>
            <a:r>
              <a:rPr lang="en-US" sz="1000" dirty="0" err="1"/>
              <a:t>Karimi</a:t>
            </a:r>
            <a:r>
              <a:rPr lang="en-US" sz="1000" dirty="0"/>
              <a:t>, Hassan A. (2015). Indoor Wayfinding and Navigation. Boca Raton: CRC Press.</a:t>
            </a:r>
          </a:p>
          <a:p>
            <a:pPr marL="0" indent="0">
              <a:buNone/>
            </a:pPr>
            <a:r>
              <a:rPr lang="en-US" sz="1000" dirty="0" smtClean="0"/>
              <a:t>[</a:t>
            </a:r>
            <a:r>
              <a:rPr lang="en-US" sz="1000" dirty="0"/>
              <a:t>3] IndoorAtlas. How It Works, January 1, 2017, http://www.indooratlas.com. Accessed March 4, 2017.</a:t>
            </a:r>
          </a:p>
          <a:p>
            <a:pPr marL="0" indent="0">
              <a:buNone/>
            </a:pPr>
            <a:r>
              <a:rPr lang="en-US" sz="1000" dirty="0" smtClean="0"/>
              <a:t>[</a:t>
            </a:r>
            <a:r>
              <a:rPr lang="en-US" sz="1000" dirty="0"/>
              <a:t>4] NavVis. Navigation App. Under Development: Next-generation Indoor Navigation, January 1, 2017, http://www.navvis.com. Accessed March 4, 2017.</a:t>
            </a:r>
          </a:p>
          <a:p>
            <a:pPr marL="0" indent="0">
              <a:buNone/>
            </a:pPr>
            <a:r>
              <a:rPr lang="en-US" sz="1000" dirty="0" smtClean="0"/>
              <a:t>[</a:t>
            </a:r>
            <a:r>
              <a:rPr lang="en-US" sz="1000" dirty="0"/>
              <a:t>5] SPREO. Wayfinding &amp; Indoor Navigation Mobile App, January 1, 2017, http://spreo.co/. Accessed March 3, 2017.</a:t>
            </a:r>
          </a:p>
          <a:p>
            <a:pPr marL="0" indent="0">
              <a:buNone/>
            </a:pPr>
            <a:r>
              <a:rPr lang="en-US" sz="1000" dirty="0" smtClean="0"/>
              <a:t>[</a:t>
            </a:r>
            <a:r>
              <a:rPr lang="en-US" sz="1000" dirty="0"/>
              <a:t>6] B. </a:t>
            </a:r>
            <a:r>
              <a:rPr lang="en-US" sz="1000" dirty="0" err="1"/>
              <a:t>Gozick</a:t>
            </a:r>
            <a:r>
              <a:rPr lang="en-US" sz="1000" dirty="0"/>
              <a:t>, K. P. </a:t>
            </a:r>
            <a:r>
              <a:rPr lang="en-US" sz="1000" dirty="0" err="1"/>
              <a:t>Subbu</a:t>
            </a:r>
            <a:r>
              <a:rPr lang="en-US" sz="1000" dirty="0"/>
              <a:t>, R. </a:t>
            </a:r>
            <a:r>
              <a:rPr lang="en-US" sz="1000" dirty="0" err="1"/>
              <a:t>Dantu</a:t>
            </a:r>
            <a:r>
              <a:rPr lang="en-US" sz="1000" dirty="0"/>
              <a:t> and T. </a:t>
            </a:r>
            <a:r>
              <a:rPr lang="en-US" sz="1000" dirty="0" err="1"/>
              <a:t>Maeshiro</a:t>
            </a:r>
            <a:r>
              <a:rPr lang="en-US" sz="1000" dirty="0"/>
              <a:t>. "Magnetic Maps for Indoor Navigation." IEEE Transactions on Instrumentation and Measurement, vol. 60, no. 12, December 2011, pp. 3883-3891, http://ieeexplore.ieee.org.ezaccess.libraries.psu.edu/document/5773083/?reload=true. Accessed April 8, 2017.</a:t>
            </a:r>
          </a:p>
          <a:p>
            <a:pPr marL="0" indent="0">
              <a:buNone/>
            </a:pPr>
            <a:r>
              <a:rPr lang="en-US" sz="1000" dirty="0" smtClean="0"/>
              <a:t>[</a:t>
            </a:r>
            <a:r>
              <a:rPr lang="en-US" sz="1000" dirty="0"/>
              <a:t>7] Hai Yang, </a:t>
            </a:r>
            <a:r>
              <a:rPr lang="en-US" sz="1000" dirty="0" err="1"/>
              <a:t>Rui</a:t>
            </a:r>
            <a:r>
              <a:rPr lang="en-US" sz="1000" dirty="0"/>
              <a:t> Zhang, Joan </a:t>
            </a:r>
            <a:r>
              <a:rPr lang="en-US" sz="1000" dirty="0" err="1"/>
              <a:t>Bordoy</a:t>
            </a:r>
            <a:r>
              <a:rPr lang="en-US" sz="1000" dirty="0"/>
              <a:t>, Fabian </a:t>
            </a:r>
            <a:r>
              <a:rPr lang="en-US" sz="1000" dirty="0" err="1"/>
              <a:t>Höflinger</a:t>
            </a:r>
            <a:r>
              <a:rPr lang="en-US" sz="1000" dirty="0"/>
              <a:t>, Wei Li, Christian </a:t>
            </a:r>
            <a:r>
              <a:rPr lang="en-US" sz="1000" dirty="0" err="1"/>
              <a:t>Schindelhauer</a:t>
            </a:r>
            <a:r>
              <a:rPr lang="en-US" sz="1000" dirty="0"/>
              <a:t>, Member, IEEE, and Leonhard </a:t>
            </a:r>
            <a:r>
              <a:rPr lang="en-US" sz="1000" dirty="0" err="1"/>
              <a:t>Reindl</a:t>
            </a:r>
            <a:r>
              <a:rPr lang="en-US" sz="1000" dirty="0"/>
              <a:t>, Senior Member, IEEE. “Smartphone-Based Indoor Localization System Using Inertial Sensor and Acoustic Transmitter/Receiver.” IEEE Sensors Journal, vol. 16, no. 22, November 15, 2016, pp. 8051-8061, http://ieeexplore.ieee.org.ezaccess.libraries.psu.edu/stamp/stamp.jsp?arnumber=7556316&amp;tag=1. Accessed April 17, 2017.</a:t>
            </a:r>
          </a:p>
          <a:p>
            <a:pPr marL="0" indent="0">
              <a:buNone/>
            </a:pPr>
            <a:r>
              <a:rPr lang="en-US" sz="1000" dirty="0" smtClean="0"/>
              <a:t>[</a:t>
            </a:r>
            <a:r>
              <a:rPr lang="en-US" sz="1000" dirty="0"/>
              <a:t>8] Fabian </a:t>
            </a:r>
            <a:r>
              <a:rPr lang="en-US" sz="1000" dirty="0" err="1"/>
              <a:t>Hoflinger</a:t>
            </a:r>
            <a:r>
              <a:rPr lang="en-US" sz="1000" dirty="0"/>
              <a:t>, Joachim Hoppe, </a:t>
            </a:r>
            <a:r>
              <a:rPr lang="en-US" sz="1000" dirty="0" err="1"/>
              <a:t>Rui</a:t>
            </a:r>
            <a:r>
              <a:rPr lang="en-US" sz="1000" dirty="0"/>
              <a:t> Zhang, Alexander </a:t>
            </a:r>
            <a:r>
              <a:rPr lang="en-US" sz="1000" dirty="0" err="1"/>
              <a:t>Ens</a:t>
            </a:r>
            <a:r>
              <a:rPr lang="en-US" sz="1000" dirty="0"/>
              <a:t>, Leonhard </a:t>
            </a:r>
            <a:r>
              <a:rPr lang="en-US" sz="1000" dirty="0" err="1"/>
              <a:t>Reindl</a:t>
            </a:r>
            <a:r>
              <a:rPr lang="en-US" sz="1000" dirty="0"/>
              <a:t>, Johannes </a:t>
            </a:r>
            <a:r>
              <a:rPr lang="en-US" sz="1000" dirty="0" err="1"/>
              <a:t>Wende</a:t>
            </a:r>
            <a:r>
              <a:rPr lang="en-US" sz="1000" dirty="0"/>
              <a:t> berg, and Christian </a:t>
            </a:r>
            <a:r>
              <a:rPr lang="en-US" sz="1000" dirty="0" err="1"/>
              <a:t>Schindelhauer</a:t>
            </a:r>
            <a:r>
              <a:rPr lang="en-US" sz="1000" dirty="0"/>
              <a:t>. “Acoustic Indoor-Localization System for Smart Phones.” 2014 IEEE 11th International Multi-Conference on Systems, Signals &amp; Devices (SSD14), Barcelona, 2014, pp. 1-4. http://ieeexplore.ieee.org.ezaccess.libraries.psu.edu/document/6808774/. Accessed April 19, 2017.</a:t>
            </a:r>
          </a:p>
          <a:p>
            <a:pPr marL="0" indent="0">
              <a:buNone/>
            </a:pPr>
            <a:r>
              <a:rPr lang="en-US" sz="1000" dirty="0" smtClean="0"/>
              <a:t>[</a:t>
            </a:r>
            <a:r>
              <a:rPr lang="en-US" sz="1000" dirty="0"/>
              <a:t>9] Harlan </a:t>
            </a:r>
            <a:r>
              <a:rPr lang="en-US" sz="1000" dirty="0" err="1"/>
              <a:t>Hile</a:t>
            </a:r>
            <a:r>
              <a:rPr lang="en-US" sz="1000" dirty="0"/>
              <a:t> and Gaetano </a:t>
            </a:r>
            <a:r>
              <a:rPr lang="en-US" sz="1000" dirty="0" err="1"/>
              <a:t>Borriello</a:t>
            </a:r>
            <a:r>
              <a:rPr lang="en-US" sz="1000" dirty="0"/>
              <a:t>. “Positioning and Orientation in Indoor Environments </a:t>
            </a:r>
            <a:r>
              <a:rPr lang="en-US" sz="1000" dirty="0" smtClean="0"/>
              <a:t>Using Camera </a:t>
            </a:r>
            <a:r>
              <a:rPr lang="en-US" sz="1000" dirty="0"/>
              <a:t>Phones.” IEEE Computer Graphics and Applications, vol. 28, Issue 4, July 9, 2008, pp. 32-39, http://ieeexplore.ieee.org.ezaccess.libraries.psu.edu/document/4557953/. Accessed April 19, 2017.</a:t>
            </a:r>
          </a:p>
          <a:p>
            <a:pPr marL="0" indent="0">
              <a:buNone/>
            </a:pPr>
            <a:r>
              <a:rPr lang="en-US" sz="1000" dirty="0" smtClean="0"/>
              <a:t>[</a:t>
            </a:r>
            <a:r>
              <a:rPr lang="en-US" sz="1000" dirty="0"/>
              <a:t>10] </a:t>
            </a:r>
            <a:r>
              <a:rPr lang="en-US" sz="1000" dirty="0" err="1"/>
              <a:t>Barberis</a:t>
            </a:r>
            <a:r>
              <a:rPr lang="en-US" sz="1000" dirty="0"/>
              <a:t>, Claudia, </a:t>
            </a:r>
            <a:r>
              <a:rPr lang="en-US" sz="1000" dirty="0" err="1"/>
              <a:t>Bottino</a:t>
            </a:r>
            <a:r>
              <a:rPr lang="en-US" sz="1000" dirty="0"/>
              <a:t>, Andrea, </a:t>
            </a:r>
            <a:r>
              <a:rPr lang="en-US" sz="1000" dirty="0" err="1"/>
              <a:t>Malnati</a:t>
            </a:r>
            <a:r>
              <a:rPr lang="en-US" sz="1000" dirty="0"/>
              <a:t>, </a:t>
            </a:r>
            <a:r>
              <a:rPr lang="en-US" sz="1000" dirty="0" err="1"/>
              <a:t>Montuschi</a:t>
            </a:r>
            <a:r>
              <a:rPr lang="en-US" sz="1000" dirty="0"/>
              <a:t>, Paolo. “Experiencing Indoor Navigation on Mobile Devices.” IEEE  IT Professional, vol. 16, Issue 1, January 2014, pp. 50-57, http://ieeexplore.ieee.org.ezaccess.libraries.psu.edu/document/6560013/. Accessed March 14, 2017.</a:t>
            </a:r>
          </a:p>
          <a:p>
            <a:pPr marL="0" indent="0">
              <a:buNone/>
            </a:pPr>
            <a:r>
              <a:rPr lang="en-US" sz="1000" dirty="0" smtClean="0"/>
              <a:t>[</a:t>
            </a:r>
            <a:r>
              <a:rPr lang="en-US" sz="1000" dirty="0"/>
              <a:t>11] E. </a:t>
            </a:r>
            <a:r>
              <a:rPr lang="en-US" sz="1000" dirty="0" err="1"/>
              <a:t>Foxlin</a:t>
            </a:r>
            <a:r>
              <a:rPr lang="en-US" sz="1000" dirty="0"/>
              <a:t>, "Pedestrian tracking with shoe-mounted inertial sensors," IEEE Computer Graphics and Applications, vol. 25, no. 6, Nov.-Dec. 2005, pp. 38-46, http://ieeexplore.ieee.org.ezaccess.libraries.psu.edu/document/1528431/references. Accessed April 21, 2017.</a:t>
            </a:r>
          </a:p>
          <a:p>
            <a:pPr marL="0" indent="0">
              <a:buNone/>
            </a:pPr>
            <a:r>
              <a:rPr lang="en-US" sz="1000" dirty="0" smtClean="0"/>
              <a:t>[</a:t>
            </a:r>
            <a:r>
              <a:rPr lang="en-US" sz="1000" dirty="0"/>
              <a:t>12] Railway-technology.com. The World’s Busiest Train Stations. January 2017. http://www.railway-technology.com/features/featureworlds-busiest-train-stations. Accessed April 29, 2017.</a:t>
            </a:r>
          </a:p>
          <a:p>
            <a:pPr marL="0" indent="0">
              <a:buNone/>
            </a:pPr>
            <a:r>
              <a:rPr lang="en-US" sz="1000" dirty="0" smtClean="0"/>
              <a:t>[</a:t>
            </a:r>
            <a:r>
              <a:rPr lang="en-US" sz="1000" dirty="0"/>
              <a:t>13] Kai-Wei Chiang, </a:t>
            </a:r>
            <a:r>
              <a:rPr lang="en-US" sz="1000" dirty="0" err="1"/>
              <a:t>Jhen</a:t>
            </a:r>
            <a:r>
              <a:rPr lang="en-US" sz="1000" dirty="0"/>
              <a:t>-Kai Liao, Shih-</a:t>
            </a:r>
            <a:r>
              <a:rPr lang="en-US" sz="1000" dirty="0" err="1"/>
              <a:t>Huan</a:t>
            </a:r>
            <a:r>
              <a:rPr lang="en-US" sz="1000" dirty="0"/>
              <a:t> Huang, </a:t>
            </a:r>
            <a:r>
              <a:rPr lang="en-US" sz="1000" dirty="0" err="1"/>
              <a:t>Hsiu</a:t>
            </a:r>
            <a:r>
              <a:rPr lang="en-US" sz="1000" dirty="0"/>
              <a:t>-Wen Chang, and </a:t>
            </a:r>
            <a:r>
              <a:rPr lang="en-US" sz="1000" dirty="0" err="1"/>
              <a:t>Chien-Hsun</a:t>
            </a:r>
            <a:r>
              <a:rPr lang="en-US" sz="1000" dirty="0"/>
              <a:t> Chu. “The Performance Analysis of Space Resection-Aided Pedestrian Dead Reckoning for Smartphone Navigation in a Mapped Indoor Environment,” International Journal of Geo-Information, vol. 6, Issue 2, February 14, 2017, http://www.mdpi.com/2220-9964/6/2/43/htm. Accessed April 29, 2017.</a:t>
            </a:r>
          </a:p>
          <a:p>
            <a:pPr marL="0" indent="0">
              <a:buNone/>
            </a:pPr>
            <a:r>
              <a:rPr lang="en-US" sz="1000" dirty="0" smtClean="0"/>
              <a:t>[</a:t>
            </a:r>
            <a:r>
              <a:rPr lang="en-US" sz="1000" dirty="0"/>
              <a:t>14] </a:t>
            </a:r>
            <a:r>
              <a:rPr lang="en-US" sz="1000" dirty="0" err="1"/>
              <a:t>Niu</a:t>
            </a:r>
            <a:r>
              <a:rPr lang="en-US" sz="1000" dirty="0"/>
              <a:t>, X., Li, M., Cui, X., Liu, J., Liu, S., &amp; Chowdhury, K. R. “</a:t>
            </a:r>
            <a:r>
              <a:rPr lang="en-US" sz="1000" dirty="0" err="1"/>
              <a:t>WTrack</a:t>
            </a:r>
            <a:r>
              <a:rPr lang="en-US" sz="1000" dirty="0"/>
              <a:t>: HMM-based walk pattern recognition and indoor pedestrian tracking using phone inertial sensors.” Personal and Ubiquitous Computing, vol. 18, no. 8, December 2014, pp. 1901-1915, http://dx.doi.org.ezaccess.libraries.psu.edu/10.1007/s00779-014-0796-x. Accessed April 27, 2017</a:t>
            </a:r>
            <a:r>
              <a:rPr lang="en-US" sz="1000" dirty="0" smtClean="0"/>
              <a:t>.</a:t>
            </a:r>
          </a:p>
          <a:p>
            <a:pPr marL="0" indent="0">
              <a:buNone/>
            </a:pPr>
            <a:r>
              <a:rPr lang="en-US" sz="1000" dirty="0"/>
              <a:t>[</a:t>
            </a:r>
            <a:r>
              <a:rPr lang="en-US" sz="1000" dirty="0" smtClean="0"/>
              <a:t>15] </a:t>
            </a:r>
            <a:r>
              <a:rPr lang="en-US" sz="1000" dirty="0" err="1" smtClean="0"/>
              <a:t>Rishabh</a:t>
            </a:r>
            <a:r>
              <a:rPr lang="en-US" sz="1000" dirty="0" smtClean="0"/>
              <a:t>, </a:t>
            </a:r>
            <a:r>
              <a:rPr lang="en-US" sz="1000" dirty="0" err="1" smtClean="0"/>
              <a:t>Ish</a:t>
            </a:r>
            <a:r>
              <a:rPr lang="en-US" sz="1000" dirty="0" smtClean="0"/>
              <a:t>, Kimber, Don, Adcock, John. “Indoor </a:t>
            </a:r>
            <a:r>
              <a:rPr lang="en-US" sz="1000" dirty="0"/>
              <a:t>localization using controlled ambient sounds</a:t>
            </a:r>
            <a:r>
              <a:rPr lang="en-US" sz="1000" dirty="0" smtClean="0"/>
              <a:t>.” </a:t>
            </a:r>
            <a:r>
              <a:rPr lang="en-US" sz="1000" dirty="0"/>
              <a:t>2012 International Conference on Indoor Positioning and Indoor Navigation, </a:t>
            </a:r>
            <a:r>
              <a:rPr lang="en-US" sz="1000" dirty="0" smtClean="0"/>
              <a:t>November 2012, </a:t>
            </a:r>
            <a:r>
              <a:rPr lang="en-US" sz="1000" dirty="0"/>
              <a:t>https://www.fxpal.com/publications/indoor-localization-using-controlled-ambient-sounds.pdf. Accessed April 27, 2017</a:t>
            </a:r>
            <a:r>
              <a:rPr lang="en-US" sz="1000" dirty="0" smtClean="0"/>
              <a:t>.</a:t>
            </a:r>
          </a:p>
          <a:p>
            <a:pPr marL="0" indent="0">
              <a:buNone/>
            </a:pPr>
            <a:r>
              <a:rPr lang="en-US" sz="1000" dirty="0"/>
              <a:t>[</a:t>
            </a:r>
            <a:r>
              <a:rPr lang="en-US" sz="1000" dirty="0" smtClean="0"/>
              <a:t>16] Pinimg.com. Mems Sensor. January 2017. </a:t>
            </a:r>
            <a:r>
              <a:rPr lang="en-US" sz="1000" dirty="0"/>
              <a:t>https://</a:t>
            </a:r>
            <a:r>
              <a:rPr lang="en-US" sz="1000" dirty="0" smtClean="0"/>
              <a:t>s-media-cache-ak0.pinimg.com/736x/e0/bd/1c/e0bd1c61ea1f0412631f7f5f83766528.jpg. Accessed April 27, 2017.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2BAD3"/>
          </a:solidFill>
        </p:spPr>
        <p:txBody>
          <a:bodyPr vert="horz" lIns="0" tIns="0" rIns="0" bIns="0" rtlCol="0" anchor="ctr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Robertson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506-E917-4B87-BA0C-4F0929CB758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4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/>
          <p:cNvSpPr txBox="1">
            <a:spLocks/>
          </p:cNvSpPr>
          <p:nvPr/>
        </p:nvSpPr>
        <p:spPr>
          <a:xfrm>
            <a:off x="1188460" y="4427068"/>
            <a:ext cx="2550420" cy="1214041"/>
          </a:xfrm>
          <a:prstGeom prst="roundRect">
            <a:avLst>
              <a:gd name="adj" fmla="val 5224"/>
            </a:avLst>
          </a:prstGeom>
          <a:solidFill>
            <a:schemeClr val="bg1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74000"/>
                    </a:prstClr>
                  </a:glow>
                </a:effectLst>
                <a:latin typeface="Calibri Light" panose="020F0302020204030204"/>
              </a:rPr>
              <a:t>Contact Information: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74000"/>
                    </a:prstClr>
                  </a:glow>
                </a:effectLst>
                <a:latin typeface="Calibri Light" panose="020F0302020204030204"/>
              </a:rPr>
              <a:t>Case </a:t>
            </a:r>
            <a:r>
              <a:rPr lang="en-US" sz="2000" dirty="0">
                <a:solidFill>
                  <a:prstClr val="black"/>
                </a:solidFill>
                <a:effectLst>
                  <a:glow rad="101600">
                    <a:prstClr val="white">
                      <a:alpha val="74000"/>
                    </a:prstClr>
                  </a:glow>
                </a:effectLst>
                <a:latin typeface="Calibri Light" panose="020F0302020204030204"/>
              </a:rPr>
              <a:t>Robertson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74000"/>
                    </a:prstClr>
                  </a:glow>
                </a:effectLst>
                <a:latin typeface="Calibri Light" panose="020F0302020204030204"/>
              </a:rPr>
              <a:t>car332@psu.edu</a:t>
            </a:r>
            <a:endParaRPr lang="en-US" sz="2000" dirty="0">
              <a:solidFill>
                <a:prstClr val="black"/>
              </a:solidFill>
              <a:effectLst>
                <a:glow rad="101600">
                  <a:prstClr val="white">
                    <a:alpha val="74000"/>
                  </a:prstClr>
                </a:glow>
              </a:effectLst>
              <a:latin typeface="Calibri Light" panose="020F0302020204030204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1"/>
            <a:ext cx="12192000" cy="912578"/>
          </a:xfrm>
          <a:prstGeom prst="rect">
            <a:avLst/>
          </a:prstGeom>
          <a:solidFill>
            <a:srgbClr val="02BAD3"/>
          </a:solidFill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Questions? Thank You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188460" y="2786110"/>
            <a:ext cx="2966980" cy="1025073"/>
          </a:xfrm>
          <a:prstGeom prst="roundRect">
            <a:avLst>
              <a:gd name="adj" fmla="val 5224"/>
            </a:avLst>
          </a:prstGeom>
          <a:solidFill>
            <a:schemeClr val="bg1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solidFill>
                  <a:prstClr val="black"/>
                </a:solidFill>
                <a:effectLst>
                  <a:glow rad="101600">
                    <a:prstClr val="white">
                      <a:alpha val="74000"/>
                    </a:prstClr>
                  </a:glow>
                </a:effectLst>
                <a:latin typeface="Calibri Light" panose="020F0302020204030204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 smtClean="0"/>
              <a:t>Acknowledgement</a:t>
            </a:r>
            <a:endParaRPr lang="en-US" dirty="0"/>
          </a:p>
          <a:p>
            <a:r>
              <a:rPr lang="en-US" dirty="0"/>
              <a:t>Dr. Fritz </a:t>
            </a:r>
            <a:r>
              <a:rPr lang="en-US" dirty="0" smtClean="0"/>
              <a:t>Kessler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181" y="2598393"/>
            <a:ext cx="2054530" cy="38225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6292" y="2598392"/>
            <a:ext cx="2048434" cy="382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03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2BAD3"/>
          </a:solidFill>
        </p:spPr>
        <p:txBody>
          <a:bodyPr vert="horz" lIns="0" tIns="0" rIns="0" bIns="0" rtlCol="0" anchor="ctr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Robertson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506-E917-4B87-BA0C-4F0929CB758C}" type="slidenum">
              <a:rPr lang="en-US" smtClean="0"/>
              <a:t>3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365760" y="1188720"/>
            <a:ext cx="7345680" cy="3701240"/>
          </a:xfrm>
          <a:prstGeom prst="roundRect">
            <a:avLst>
              <a:gd name="adj" fmla="val 5224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sz="2400" dirty="0" smtClean="0"/>
              <a:t>Interactions between interior </a:t>
            </a:r>
            <a:r>
              <a:rPr lang="en-US" sz="2400" dirty="0"/>
              <a:t>spaces </a:t>
            </a:r>
            <a:r>
              <a:rPr lang="en-US" sz="2400" dirty="0" smtClean="0"/>
              <a:t>and spatial behavior</a:t>
            </a:r>
            <a:endParaRPr lang="en-US" sz="2400" dirty="0"/>
          </a:p>
          <a:p>
            <a:r>
              <a:rPr lang="en-US" sz="2400" dirty="0" smtClean="0"/>
              <a:t>Where people are</a:t>
            </a:r>
            <a:r>
              <a:rPr lang="en-US" sz="2400" dirty="0"/>
              <a:t>, what is around them, and how to get from one location to the </a:t>
            </a:r>
            <a:r>
              <a:rPr lang="en-US" sz="2400" dirty="0" smtClean="0"/>
              <a:t>other </a:t>
            </a:r>
            <a:endParaRPr lang="en-US" sz="2400" dirty="0"/>
          </a:p>
          <a:p>
            <a:r>
              <a:rPr lang="en-US" sz="2400" dirty="0" smtClean="0"/>
              <a:t>Consumers</a:t>
            </a:r>
            <a:r>
              <a:rPr lang="en-US" sz="2400" dirty="0"/>
              <a:t>, businesses </a:t>
            </a:r>
            <a:r>
              <a:rPr lang="en-US" sz="2400" dirty="0" smtClean="0"/>
              <a:t>and </a:t>
            </a:r>
            <a:r>
              <a:rPr lang="en-US" sz="2400" dirty="0"/>
              <a:t>governments </a:t>
            </a:r>
            <a:r>
              <a:rPr lang="en-US" sz="2400" dirty="0" smtClean="0"/>
              <a:t>create a </a:t>
            </a:r>
            <a:r>
              <a:rPr lang="en-US" sz="2400" dirty="0"/>
              <a:t>financial value </a:t>
            </a:r>
            <a:r>
              <a:rPr lang="en-US" sz="2400" dirty="0" smtClean="0"/>
              <a:t>($ billions) </a:t>
            </a:r>
            <a:r>
              <a:rPr lang="en-US" sz="2400" dirty="0"/>
              <a:t>[1</a:t>
            </a:r>
            <a:r>
              <a:rPr lang="en-US" sz="2400" dirty="0" smtClean="0"/>
              <a:t>]</a:t>
            </a:r>
            <a:endParaRPr lang="en-US" sz="2400" dirty="0"/>
          </a:p>
          <a:p>
            <a:r>
              <a:rPr lang="en-US" sz="2400" dirty="0" smtClean="0"/>
              <a:t>No preferred </a:t>
            </a:r>
            <a:r>
              <a:rPr lang="en-US" sz="2400" dirty="0"/>
              <a:t>positioning technology standard for interior navigation [2</a:t>
            </a:r>
            <a:r>
              <a:rPr lang="en-US" sz="2400" dirty="0" smtClean="0"/>
              <a:t>] </a:t>
            </a:r>
            <a:endParaRPr lang="en-US" sz="2400" dirty="0"/>
          </a:p>
          <a:p>
            <a:r>
              <a:rPr lang="en-US" sz="2400" dirty="0" smtClean="0"/>
              <a:t>An assessment </a:t>
            </a:r>
            <a:r>
              <a:rPr lang="en-US" sz="2400" dirty="0"/>
              <a:t>of Interior Navigation </a:t>
            </a:r>
            <a:r>
              <a:rPr lang="en-US" sz="2400" dirty="0" smtClean="0"/>
              <a:t>Technologies</a:t>
            </a:r>
            <a:endParaRPr lang="en-US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153400" y="4889960"/>
            <a:ext cx="2981325" cy="347329"/>
          </a:xfrm>
          <a:prstGeom prst="wedgeRoundRectCallout">
            <a:avLst>
              <a:gd name="adj1" fmla="val 37337"/>
              <a:gd name="adj2" fmla="val -245150"/>
              <a:gd name="adj3" fmla="val 16667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 smtClean="0">
                <a:solidFill>
                  <a:prstClr val="black"/>
                </a:solidFill>
              </a:rPr>
              <a:t>Example indoor navigation [5]</a:t>
            </a:r>
            <a:endParaRPr lang="en-US" sz="1600" i="1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407" y="2397139"/>
            <a:ext cx="3632470" cy="2034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558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2BAD3"/>
          </a:solidFill>
        </p:spPr>
        <p:txBody>
          <a:bodyPr vert="horz" lIns="0" tIns="0" rIns="0" bIns="0" rtlCol="0" anchor="ctr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Navigation Example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Robertson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506-E917-4B87-BA0C-4F0929CB758C}" type="slidenum">
              <a:rPr lang="en-US" smtClean="0"/>
              <a:t>4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374053" y="1192872"/>
            <a:ext cx="7375985" cy="3284244"/>
          </a:xfrm>
          <a:prstGeom prst="roundRect">
            <a:avLst>
              <a:gd name="adj" fmla="val 5224"/>
            </a:avLst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marL="0" indent="0">
              <a:buNone/>
            </a:pPr>
            <a:r>
              <a:rPr lang="en-US" sz="2400" dirty="0" smtClean="0"/>
              <a:t>Imagine </a:t>
            </a:r>
            <a:r>
              <a:rPr lang="en-US" sz="2400" dirty="0"/>
              <a:t>using an app on your smartphone to </a:t>
            </a:r>
            <a:r>
              <a:rPr lang="en-US" sz="2400" dirty="0" smtClean="0"/>
              <a:t>get </a:t>
            </a:r>
            <a:r>
              <a:rPr lang="en-US" sz="2400" dirty="0"/>
              <a:t>driving directions to a </a:t>
            </a:r>
            <a:r>
              <a:rPr lang="en-US" sz="2400" dirty="0" smtClean="0"/>
              <a:t>hospital: </a:t>
            </a:r>
          </a:p>
          <a:p>
            <a:pPr lvl="1"/>
            <a:r>
              <a:rPr lang="en-US" sz="2000" dirty="0" smtClean="0"/>
              <a:t>Use a map to enter the </a:t>
            </a:r>
            <a:r>
              <a:rPr lang="en-US" sz="2000" dirty="0"/>
              <a:t>hospital’s </a:t>
            </a:r>
            <a:r>
              <a:rPr lang="en-US" sz="2000" dirty="0" smtClean="0"/>
              <a:t>address</a:t>
            </a:r>
          </a:p>
          <a:p>
            <a:pPr lvl="1"/>
            <a:r>
              <a:rPr lang="en-US" sz="2000" dirty="0" smtClean="0"/>
              <a:t>Input the destination (a hospital’s room number)</a:t>
            </a:r>
          </a:p>
          <a:p>
            <a:pPr lvl="1"/>
            <a:r>
              <a:rPr lang="en-US" sz="2000" dirty="0" smtClean="0"/>
              <a:t>Driving </a:t>
            </a:r>
            <a:r>
              <a:rPr lang="en-US" sz="2000" dirty="0"/>
              <a:t>directions </a:t>
            </a:r>
            <a:r>
              <a:rPr lang="en-US" sz="2000" dirty="0" smtClean="0"/>
              <a:t>navigates </a:t>
            </a:r>
            <a:r>
              <a:rPr lang="en-US" sz="2000" dirty="0"/>
              <a:t>you to the optimal parking </a:t>
            </a:r>
            <a:r>
              <a:rPr lang="en-US" sz="2000" dirty="0" smtClean="0"/>
              <a:t>area </a:t>
            </a:r>
          </a:p>
          <a:p>
            <a:pPr lvl="1"/>
            <a:r>
              <a:rPr lang="en-US" sz="2000" dirty="0" smtClean="0"/>
              <a:t>Directions </a:t>
            </a:r>
            <a:r>
              <a:rPr lang="en-US" sz="2000" dirty="0"/>
              <a:t>seamlessly switch from driving to </a:t>
            </a:r>
            <a:r>
              <a:rPr lang="en-US" sz="2000" dirty="0" smtClean="0"/>
              <a:t>walking</a:t>
            </a:r>
          </a:p>
          <a:p>
            <a:pPr lvl="1"/>
            <a:r>
              <a:rPr lang="en-US" sz="2000" dirty="0" smtClean="0"/>
              <a:t>Directed to the </a:t>
            </a:r>
            <a:r>
              <a:rPr lang="en-US" sz="2000" dirty="0"/>
              <a:t>most convenient hospital </a:t>
            </a:r>
            <a:r>
              <a:rPr lang="en-US" sz="2000" dirty="0" smtClean="0"/>
              <a:t>entrance </a:t>
            </a:r>
          </a:p>
          <a:p>
            <a:pPr lvl="1"/>
            <a:r>
              <a:rPr lang="en-US" sz="2000" dirty="0" smtClean="0"/>
              <a:t>Once </a:t>
            </a:r>
            <a:r>
              <a:rPr lang="en-US" sz="2000" dirty="0"/>
              <a:t>inside the building, interior navigation technologies </a:t>
            </a:r>
            <a:r>
              <a:rPr lang="en-US" sz="2000" dirty="0" smtClean="0"/>
              <a:t>directs </a:t>
            </a:r>
            <a:r>
              <a:rPr lang="en-US" sz="2000" dirty="0"/>
              <a:t>you to the appropriate </a:t>
            </a:r>
            <a:r>
              <a:rPr lang="en-US" sz="2000" dirty="0" smtClean="0"/>
              <a:t>room </a:t>
            </a:r>
            <a:endParaRPr lang="en-US" sz="2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267699" y="4477116"/>
            <a:ext cx="2981325" cy="347329"/>
          </a:xfrm>
          <a:prstGeom prst="wedgeRoundRectCallout">
            <a:avLst>
              <a:gd name="adj1" fmla="val 36698"/>
              <a:gd name="adj2" fmla="val -250634"/>
              <a:gd name="adj3" fmla="val 16667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 smtClean="0">
                <a:solidFill>
                  <a:prstClr val="black"/>
                </a:solidFill>
              </a:rPr>
              <a:t>Example indoor navigation [4]</a:t>
            </a:r>
            <a:endParaRPr lang="en-US" sz="1600" i="1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345" y="1359634"/>
            <a:ext cx="4023709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3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262521" y="1041236"/>
            <a:ext cx="7141169" cy="5180259"/>
          </a:xfrm>
          <a:prstGeom prst="roundRect">
            <a:avLst>
              <a:gd name="adj" fmla="val 5224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sz="2400" dirty="0" smtClean="0"/>
              <a:t>Technological Requirements </a:t>
            </a:r>
          </a:p>
          <a:p>
            <a:pPr lvl="1"/>
            <a:r>
              <a:rPr lang="en-US" sz="2000" dirty="0"/>
              <a:t>Utilize the included smartphone sensors</a:t>
            </a:r>
          </a:p>
          <a:p>
            <a:pPr lvl="1"/>
            <a:r>
              <a:rPr lang="en-US" sz="2000" dirty="0"/>
              <a:t>Continuously stay connected to a network</a:t>
            </a:r>
          </a:p>
          <a:p>
            <a:pPr lvl="1"/>
            <a:r>
              <a:rPr lang="en-US" sz="2000" dirty="0"/>
              <a:t>Access </a:t>
            </a:r>
            <a:r>
              <a:rPr lang="en-US" sz="2000" dirty="0" smtClean="0"/>
              <a:t>current </a:t>
            </a:r>
            <a:r>
              <a:rPr lang="en-US" sz="2000" dirty="0"/>
              <a:t>and accurate </a:t>
            </a:r>
            <a:r>
              <a:rPr lang="en-US" sz="2000" dirty="0" smtClean="0"/>
              <a:t>interior location, tracks, </a:t>
            </a:r>
            <a:r>
              <a:rPr lang="en-US" sz="2000" dirty="0"/>
              <a:t>and </a:t>
            </a:r>
            <a:r>
              <a:rPr lang="en-US" sz="2000" dirty="0" smtClean="0"/>
              <a:t>points of interest</a:t>
            </a:r>
          </a:p>
          <a:p>
            <a:pPr lvl="1"/>
            <a:r>
              <a:rPr lang="en-US" sz="2000" dirty="0" smtClean="0"/>
              <a:t>Seamless navigation</a:t>
            </a:r>
          </a:p>
          <a:p>
            <a:r>
              <a:rPr lang="en-US" sz="2400" dirty="0" smtClean="0"/>
              <a:t>User Requirements</a:t>
            </a:r>
          </a:p>
          <a:p>
            <a:pPr lvl="1"/>
            <a:r>
              <a:rPr lang="en-US" sz="2000" dirty="0"/>
              <a:t>A dynamic and interactive interface that guides the user</a:t>
            </a:r>
          </a:p>
          <a:p>
            <a:pPr lvl="1"/>
            <a:r>
              <a:rPr lang="en-US" sz="2000" dirty="0"/>
              <a:t>See current location on 2D or 3D maps</a:t>
            </a:r>
          </a:p>
          <a:p>
            <a:pPr lvl="1"/>
            <a:r>
              <a:rPr lang="en-US" sz="2000" dirty="0"/>
              <a:t>Clearly marked navigation paths with a </a:t>
            </a:r>
            <a:r>
              <a:rPr lang="en-US" sz="2000" dirty="0" smtClean="0"/>
              <a:t>symbol</a:t>
            </a:r>
          </a:p>
          <a:p>
            <a:r>
              <a:rPr lang="en-US" sz="2400" dirty="0" smtClean="0"/>
              <a:t>Optional </a:t>
            </a:r>
            <a:r>
              <a:rPr lang="en-US" sz="2400" dirty="0"/>
              <a:t>F</a:t>
            </a:r>
            <a:r>
              <a:rPr lang="en-US" sz="2400" dirty="0" smtClean="0"/>
              <a:t>eatures</a:t>
            </a:r>
          </a:p>
          <a:p>
            <a:pPr lvl="1"/>
            <a:r>
              <a:rPr lang="en-US" sz="2000" dirty="0" smtClean="0"/>
              <a:t>Location </a:t>
            </a:r>
            <a:r>
              <a:rPr lang="en-US" sz="2000" dirty="0"/>
              <a:t>of people within </a:t>
            </a:r>
            <a:r>
              <a:rPr lang="en-US" sz="2000" dirty="0" smtClean="0"/>
              <a:t>a user’s </a:t>
            </a:r>
            <a:r>
              <a:rPr lang="en-US" sz="2000" dirty="0"/>
              <a:t>social </a:t>
            </a:r>
            <a:r>
              <a:rPr lang="en-US" sz="2000" dirty="0" smtClean="0"/>
              <a:t>network</a:t>
            </a:r>
          </a:p>
          <a:p>
            <a:pPr lvl="1"/>
            <a:r>
              <a:rPr lang="en-US" sz="2000" dirty="0" smtClean="0"/>
              <a:t>Integration </a:t>
            </a:r>
            <a:r>
              <a:rPr lang="en-US" sz="2000" dirty="0"/>
              <a:t>with </a:t>
            </a:r>
            <a:r>
              <a:rPr lang="en-US" sz="2000" dirty="0" smtClean="0"/>
              <a:t>tasks and </a:t>
            </a:r>
            <a:r>
              <a:rPr lang="en-US" sz="2000" dirty="0"/>
              <a:t>shopping list </a:t>
            </a:r>
            <a:r>
              <a:rPr lang="en-US" sz="2000" dirty="0" smtClean="0"/>
              <a:t>apps</a:t>
            </a:r>
          </a:p>
          <a:p>
            <a:pPr lvl="1"/>
            <a:r>
              <a:rPr lang="en-US" sz="2000" dirty="0" smtClean="0"/>
              <a:t>Proximity </a:t>
            </a:r>
            <a:r>
              <a:rPr lang="en-US" sz="2000" dirty="0"/>
              <a:t>notifications [5</a:t>
            </a:r>
            <a:r>
              <a:rPr lang="en-US" sz="2000" dirty="0" smtClean="0"/>
              <a:t>]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2BAD3"/>
          </a:solidFill>
        </p:spPr>
        <p:txBody>
          <a:bodyPr vert="horz" lIns="0" tIns="0" rIns="0" bIns="0" rtlCol="0" anchor="ctr"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Interior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Navigation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Requirements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Robertson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506-E917-4B87-BA0C-4F0929CB758C}" type="slidenum">
              <a:rPr lang="en-US" smtClean="0"/>
              <a:t>5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058150" y="5552727"/>
            <a:ext cx="2981325" cy="347329"/>
          </a:xfrm>
          <a:prstGeom prst="wedgeRoundRectCallout">
            <a:avLst>
              <a:gd name="adj1" fmla="val 37976"/>
              <a:gd name="adj2" fmla="val -250634"/>
              <a:gd name="adj3" fmla="val 16667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 smtClean="0">
                <a:solidFill>
                  <a:prstClr val="black"/>
                </a:solidFill>
              </a:rPr>
              <a:t>Example indoor navigation [4]</a:t>
            </a:r>
            <a:endParaRPr lang="en-US" sz="1600" i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948" y="2482194"/>
            <a:ext cx="4393537" cy="2471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540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365760" y="1188720"/>
            <a:ext cx="11387904" cy="3131169"/>
          </a:xfrm>
          <a:prstGeom prst="roundRect">
            <a:avLst>
              <a:gd name="adj" fmla="val 5224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sz="2400" dirty="0"/>
              <a:t>Current interior navigation systems are </a:t>
            </a:r>
            <a:r>
              <a:rPr lang="en-US" sz="2400" dirty="0" smtClean="0"/>
              <a:t>tied </a:t>
            </a:r>
            <a:r>
              <a:rPr lang="en-US" sz="2400" dirty="0"/>
              <a:t>to </a:t>
            </a:r>
            <a:r>
              <a:rPr lang="en-US" sz="2400" dirty="0" smtClean="0"/>
              <a:t>smartphones </a:t>
            </a:r>
            <a:endParaRPr lang="en-US" sz="2400" dirty="0"/>
          </a:p>
          <a:p>
            <a:r>
              <a:rPr lang="en-US" sz="2400" dirty="0" smtClean="0"/>
              <a:t>These technologies </a:t>
            </a:r>
            <a:r>
              <a:rPr lang="en-US" sz="2400" dirty="0"/>
              <a:t>use different locational </a:t>
            </a:r>
            <a:r>
              <a:rPr lang="en-US" sz="2400" dirty="0" smtClean="0"/>
              <a:t>sensors:</a:t>
            </a:r>
          </a:p>
          <a:p>
            <a:pPr lvl="1"/>
            <a:r>
              <a:rPr lang="en-US" sz="2000" dirty="0" smtClean="0"/>
              <a:t>Acoustic Signals</a:t>
            </a:r>
          </a:p>
          <a:p>
            <a:pPr lvl="1"/>
            <a:r>
              <a:rPr lang="en-US" sz="2000" dirty="0" smtClean="0"/>
              <a:t>Geomagnetic Positioning</a:t>
            </a:r>
          </a:p>
          <a:p>
            <a:pPr lvl="1"/>
            <a:r>
              <a:rPr lang="en-US" sz="2000" dirty="0" smtClean="0"/>
              <a:t>High-Resolution Cameras</a:t>
            </a:r>
          </a:p>
          <a:p>
            <a:pPr lvl="1"/>
            <a:r>
              <a:rPr lang="en-US" sz="2000" dirty="0" smtClean="0"/>
              <a:t>Inertial Navigation</a:t>
            </a:r>
          </a:p>
          <a:p>
            <a:pPr lvl="1"/>
            <a:r>
              <a:rPr lang="en-US" sz="2000" dirty="0" smtClean="0"/>
              <a:t>LIDAR </a:t>
            </a:r>
            <a:r>
              <a:rPr lang="en-US" sz="2000" dirty="0"/>
              <a:t>(Light Detection and Ranging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RF </a:t>
            </a:r>
            <a:r>
              <a:rPr lang="en-US" sz="2000" dirty="0"/>
              <a:t>(Radio Frequency) </a:t>
            </a:r>
            <a:r>
              <a:rPr lang="en-US" sz="2000" dirty="0" smtClean="0"/>
              <a:t>Based </a:t>
            </a:r>
            <a:r>
              <a:rPr lang="en-US" sz="2000" dirty="0"/>
              <a:t>(Cellular, Bluetooth, </a:t>
            </a:r>
            <a:r>
              <a:rPr lang="en-US" sz="2000" dirty="0" smtClean="0"/>
              <a:t>Radio-Frequency </a:t>
            </a:r>
            <a:r>
              <a:rPr lang="en-US" sz="2000" dirty="0"/>
              <a:t>Identification, Wi-Fi) [2</a:t>
            </a:r>
            <a:r>
              <a:rPr lang="en-US" sz="2000" dirty="0" smtClean="0"/>
              <a:t>] 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2BAD3"/>
          </a:solidFill>
        </p:spPr>
        <p:txBody>
          <a:bodyPr vert="horz" lIns="0" tIns="0" rIns="0" bIns="0" rtlCol="0" anchor="ctr"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Interior Navigation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Technologies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Robertson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506-E917-4B87-BA0C-4F0929CB75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365760" y="1188720"/>
            <a:ext cx="7392785" cy="2807073"/>
          </a:xfrm>
          <a:prstGeom prst="roundRect">
            <a:avLst>
              <a:gd name="adj" fmla="val 5224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sz="2400" dirty="0" smtClean="0"/>
              <a:t>Some smartphones lack necessary sensors </a:t>
            </a:r>
          </a:p>
          <a:p>
            <a:r>
              <a:rPr lang="en-US" sz="2400" dirty="0" smtClean="0"/>
              <a:t>iOS </a:t>
            </a:r>
            <a:r>
              <a:rPr lang="en-US" sz="2400" dirty="0"/>
              <a:t>or Android operating </a:t>
            </a:r>
            <a:r>
              <a:rPr lang="en-US" sz="2400" dirty="0" smtClean="0"/>
              <a:t>systems</a:t>
            </a:r>
          </a:p>
          <a:p>
            <a:r>
              <a:rPr lang="en-US" sz="2400" dirty="0" smtClean="0"/>
              <a:t>Access </a:t>
            </a:r>
            <a:r>
              <a:rPr lang="en-US" sz="2400" dirty="0"/>
              <a:t>to location data of the area to </a:t>
            </a:r>
            <a:r>
              <a:rPr lang="en-US" sz="2400" dirty="0" smtClean="0"/>
              <a:t>navigate </a:t>
            </a:r>
            <a:endParaRPr lang="en-US" sz="2400" dirty="0"/>
          </a:p>
          <a:p>
            <a:r>
              <a:rPr lang="en-US" sz="2400" dirty="0" smtClean="0"/>
              <a:t>Limited memory </a:t>
            </a:r>
            <a:r>
              <a:rPr lang="en-US" sz="2400" dirty="0"/>
              <a:t>and processing </a:t>
            </a:r>
            <a:r>
              <a:rPr lang="en-US" sz="2400" dirty="0" smtClean="0"/>
              <a:t>power </a:t>
            </a:r>
          </a:p>
          <a:p>
            <a:r>
              <a:rPr lang="en-US" sz="2400" dirty="0" smtClean="0"/>
              <a:t>Utilize </a:t>
            </a:r>
            <a:r>
              <a:rPr lang="en-US" sz="2400" dirty="0"/>
              <a:t>cloud services for </a:t>
            </a:r>
            <a:r>
              <a:rPr lang="en-US" sz="2400" dirty="0" smtClean="0"/>
              <a:t>processing </a:t>
            </a:r>
          </a:p>
          <a:p>
            <a:r>
              <a:rPr lang="en-US" sz="2400" dirty="0" smtClean="0"/>
              <a:t>Availability </a:t>
            </a:r>
            <a:r>
              <a:rPr lang="en-US" sz="2400" dirty="0"/>
              <a:t>of interior positions and points of </a:t>
            </a:r>
            <a:r>
              <a:rPr lang="en-US" sz="2400" dirty="0" smtClean="0"/>
              <a:t>interest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2BAD3"/>
          </a:solidFill>
        </p:spPr>
        <p:txBody>
          <a:bodyPr vert="horz" lIns="0" tIns="0" rIns="0" bIns="0" rtlCol="0" anchor="ctr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Limitations of Current Smartphone Technology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Case Robertson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506-E917-4B87-BA0C-4F0929CB758C}" type="slidenum">
              <a:rPr lang="en-US" smtClean="0"/>
              <a:t>7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9" t="71435" r="80631" b="7787"/>
          <a:stretch/>
        </p:blipFill>
        <p:spPr>
          <a:xfrm>
            <a:off x="2674897" y="4912570"/>
            <a:ext cx="711200" cy="1391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0" name="Group 29"/>
          <p:cNvGrpSpPr/>
          <p:nvPr/>
        </p:nvGrpSpPr>
        <p:grpSpPr>
          <a:xfrm>
            <a:off x="4086656" y="5221811"/>
            <a:ext cx="926038" cy="773439"/>
            <a:chOff x="3805556" y="5221808"/>
            <a:chExt cx="926038" cy="7734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5" name="Straight Connector 14"/>
            <p:cNvCxnSpPr/>
            <p:nvPr/>
          </p:nvCxnSpPr>
          <p:spPr>
            <a:xfrm flipH="1">
              <a:off x="4121994" y="5720080"/>
              <a:ext cx="2966" cy="27516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274394" y="5608530"/>
              <a:ext cx="0" cy="386717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426794" y="5470947"/>
              <a:ext cx="0" cy="524300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4579194" y="5313680"/>
              <a:ext cx="2966" cy="681567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731594" y="5221813"/>
              <a:ext cx="0" cy="773434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967480" y="5221813"/>
              <a:ext cx="0" cy="77343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Isosceles Triangle 28"/>
            <p:cNvSpPr/>
            <p:nvPr/>
          </p:nvSpPr>
          <p:spPr>
            <a:xfrm rot="10800000">
              <a:off x="3805556" y="5221808"/>
              <a:ext cx="325120" cy="29485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/>
          <a:srcRect l="3560" t="66596" r="85886" b="12127"/>
          <a:stretch/>
        </p:blipFill>
        <p:spPr>
          <a:xfrm>
            <a:off x="5713253" y="5226764"/>
            <a:ext cx="762338" cy="768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5" name="Group 34"/>
          <p:cNvGrpSpPr/>
          <p:nvPr/>
        </p:nvGrpSpPr>
        <p:grpSpPr>
          <a:xfrm>
            <a:off x="7176150" y="5298842"/>
            <a:ext cx="389107" cy="679011"/>
            <a:chOff x="5593404" y="5126477"/>
            <a:chExt cx="389107" cy="6790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Heart 32"/>
            <p:cNvSpPr/>
            <p:nvPr/>
          </p:nvSpPr>
          <p:spPr>
            <a:xfrm>
              <a:off x="5648654" y="5191192"/>
              <a:ext cx="278607" cy="614296"/>
            </a:xfrm>
            <a:prstGeom prst="hear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593404" y="5126477"/>
              <a:ext cx="389107" cy="39018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638375" y="5176100"/>
              <a:ext cx="299165" cy="294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Cloud Callout 35"/>
          <p:cNvSpPr/>
          <p:nvPr/>
        </p:nvSpPr>
        <p:spPr>
          <a:xfrm>
            <a:off x="8265814" y="5298841"/>
            <a:ext cx="1077363" cy="776033"/>
          </a:xfrm>
          <a:prstGeom prst="cloudCallout">
            <a:avLst>
              <a:gd name="adj1" fmla="val -33704"/>
              <a:gd name="adj2" fmla="val 35901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1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5936687" y="2419831"/>
            <a:ext cx="1197678" cy="347329"/>
          </a:xfrm>
          <a:prstGeom prst="wedgeRoundRectCallout">
            <a:avLst>
              <a:gd name="adj1" fmla="val 9541"/>
              <a:gd name="adj2" fmla="val 199112"/>
              <a:gd name="adj3" fmla="val 16667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 smtClean="0">
                <a:solidFill>
                  <a:prstClr val="black"/>
                </a:solidFill>
              </a:rPr>
              <a:t>IndoorAtlas</a:t>
            </a:r>
            <a:endParaRPr lang="en-US" sz="1600" i="1" dirty="0">
              <a:solidFill>
                <a:prstClr val="black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0773508" y="2329385"/>
            <a:ext cx="803566" cy="347329"/>
          </a:xfrm>
          <a:prstGeom prst="wedgeRoundRectCallout">
            <a:avLst>
              <a:gd name="adj1" fmla="val 9541"/>
              <a:gd name="adj2" fmla="val 199112"/>
              <a:gd name="adj3" fmla="val 16667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i="1">
                <a:solidFill>
                  <a:prstClr val="black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SPREO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288215" y="4997124"/>
            <a:ext cx="867508" cy="347329"/>
          </a:xfrm>
          <a:prstGeom prst="wedgeRoundRectCallout">
            <a:avLst>
              <a:gd name="adj1" fmla="val 9541"/>
              <a:gd name="adj2" fmla="val -139774"/>
              <a:gd name="adj3" fmla="val 16667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i="1">
                <a:solidFill>
                  <a:prstClr val="black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NavVis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2BAD3"/>
          </a:solidFill>
        </p:spPr>
        <p:txBody>
          <a:bodyPr vert="horz" lIns="0" tIns="0" rIns="0" bIns="0" rtlCol="0" anchor="ctr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Interior Navigation Systems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Robertson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506-E917-4B87-BA0C-4F0929CB758C}" type="slidenum">
              <a:rPr lang="en-US" smtClean="0"/>
              <a:t>8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274320" y="1188720"/>
            <a:ext cx="5446479" cy="2807073"/>
          </a:xfrm>
          <a:prstGeom prst="roundRect">
            <a:avLst>
              <a:gd name="adj" fmla="val 5224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sz="2400" dirty="0"/>
              <a:t>Acoustic Signals</a:t>
            </a:r>
          </a:p>
          <a:p>
            <a:r>
              <a:rPr lang="en-US" sz="2400" dirty="0" smtClean="0"/>
              <a:t>Geomagnetism</a:t>
            </a:r>
            <a:endParaRPr lang="en-US" sz="2400" dirty="0"/>
          </a:p>
          <a:p>
            <a:r>
              <a:rPr lang="en-US" sz="2400" dirty="0"/>
              <a:t>Inertial Navigation</a:t>
            </a:r>
          </a:p>
          <a:p>
            <a:r>
              <a:rPr lang="en-US" sz="2400" dirty="0"/>
              <a:t>LIDAR</a:t>
            </a:r>
          </a:p>
          <a:p>
            <a:r>
              <a:rPr lang="en-US" sz="2400" dirty="0" smtClean="0"/>
              <a:t>QR </a:t>
            </a:r>
            <a:r>
              <a:rPr lang="en-US" sz="2400" dirty="0"/>
              <a:t>Codes and High-resolution Cameras</a:t>
            </a:r>
          </a:p>
          <a:p>
            <a:r>
              <a:rPr lang="en-US" sz="2400" dirty="0" smtClean="0"/>
              <a:t>RF-Based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502" y="2797909"/>
            <a:ext cx="1754571" cy="3115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742" y="3055705"/>
            <a:ext cx="2697804" cy="3346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81"/>
          <a:stretch/>
        </p:blipFill>
        <p:spPr>
          <a:xfrm>
            <a:off x="7812058" y="1620917"/>
            <a:ext cx="1750979" cy="3217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Content Placeholder 2"/>
          <p:cNvSpPr>
            <a:spLocks noGrp="1"/>
          </p:cNvSpPr>
          <p:nvPr>
            <p:ph idx="4294967295"/>
          </p:nvPr>
        </p:nvSpPr>
        <p:spPr>
          <a:xfrm>
            <a:off x="7190270" y="1173715"/>
            <a:ext cx="3033466" cy="411585"/>
          </a:xfrm>
          <a:prstGeom prst="roundRect">
            <a:avLst>
              <a:gd name="adj" fmla="val 522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2400" dirty="0" smtClean="0"/>
              <a:t>Example Mobile Apps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949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523876" y="4416651"/>
            <a:ext cx="3314700" cy="347329"/>
          </a:xfrm>
          <a:prstGeom prst="wedgeRoundRectCallout">
            <a:avLst>
              <a:gd name="adj1" fmla="val 91384"/>
              <a:gd name="adj2" fmla="val 52544"/>
              <a:gd name="adj3" fmla="val 16667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i="1" dirty="0" smtClean="0">
                <a:solidFill>
                  <a:prstClr val="black"/>
                </a:solidFill>
              </a:rPr>
              <a:t>Estimating position using sound [15]</a:t>
            </a:r>
            <a:endParaRPr lang="en-US" sz="1600" i="1" dirty="0">
              <a:solidFill>
                <a:prstClr val="black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365760" y="1188720"/>
            <a:ext cx="11387904" cy="1859066"/>
          </a:xfrm>
          <a:prstGeom prst="roundRect">
            <a:avLst>
              <a:gd name="adj" fmla="val 5224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sz="2400" dirty="0" smtClean="0"/>
              <a:t>Smartphones detect or emit sound </a:t>
            </a:r>
            <a:r>
              <a:rPr lang="en-US" sz="2400" dirty="0"/>
              <a:t>[8</a:t>
            </a:r>
            <a:r>
              <a:rPr lang="en-US" sz="2400" dirty="0" smtClean="0"/>
              <a:t>] </a:t>
            </a:r>
            <a:endParaRPr lang="en-US" sz="2400" dirty="0"/>
          </a:p>
          <a:p>
            <a:r>
              <a:rPr lang="en-US" sz="2400" dirty="0"/>
              <a:t>Requires line of sight [7] </a:t>
            </a:r>
          </a:p>
          <a:p>
            <a:r>
              <a:rPr lang="en-US" sz="2400" dirty="0"/>
              <a:t>To transmit, some smartphones need hardware modifications [7]</a:t>
            </a:r>
          </a:p>
          <a:p>
            <a:r>
              <a:rPr lang="en-US" sz="2400" dirty="0" smtClean="0"/>
              <a:t>Location is determined </a:t>
            </a:r>
            <a:r>
              <a:rPr lang="en-US" sz="2400" dirty="0"/>
              <a:t>based on </a:t>
            </a:r>
            <a:r>
              <a:rPr lang="en-US" sz="2400" dirty="0" err="1"/>
              <a:t>TDoA</a:t>
            </a:r>
            <a:r>
              <a:rPr lang="en-US" sz="2400" dirty="0"/>
              <a:t> (Time Difference of Arrival</a:t>
            </a:r>
            <a:r>
              <a:rPr lang="en-US" sz="2400" dirty="0" smtClean="0"/>
              <a:t>) 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2BAD3"/>
          </a:solidFill>
        </p:spPr>
        <p:txBody>
          <a:bodyPr vert="horz" lIns="0" tIns="0" rIns="0" bIns="0" rtlCol="0" anchor="ctr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Acoustic Signals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Robertson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506-E917-4B87-BA0C-4F0929CB758C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700" y="3418576"/>
            <a:ext cx="3943900" cy="2343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434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1523</TotalTime>
  <Words>1820</Words>
  <Application>Microsoft Office PowerPoint</Application>
  <PresentationFormat>Widescreen</PresentationFormat>
  <Paragraphs>237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Introduction </vt:lpstr>
      <vt:lpstr>A Navigation Example</vt:lpstr>
      <vt:lpstr>Interior Navigation System Requirements</vt:lpstr>
      <vt:lpstr>Current Interior Navigation Technologies</vt:lpstr>
      <vt:lpstr>Limitations of Current Smartphone Technology </vt:lpstr>
      <vt:lpstr>Types of Interior Navigation Systems</vt:lpstr>
      <vt:lpstr>Acoustic Signals</vt:lpstr>
      <vt:lpstr>Geomagnetism</vt:lpstr>
      <vt:lpstr>Inertial Navigation</vt:lpstr>
      <vt:lpstr>LIDAR</vt:lpstr>
      <vt:lpstr>QR Codes and High-Resolution Smartphone Cameras</vt:lpstr>
      <vt:lpstr>RF-Based</vt:lpstr>
      <vt:lpstr>Objectives and Proposed Methodology</vt:lpstr>
      <vt:lpstr>Evaluated Technology: Geomagnetism</vt:lpstr>
      <vt:lpstr>Evaluated Technology: LIDAR</vt:lpstr>
      <vt:lpstr>Evaluated Technology: RF-Based</vt:lpstr>
      <vt:lpstr>Project Timeline</vt:lpstr>
      <vt:lpstr>Conclusion</vt:lpstr>
      <vt:lpstr>References</vt:lpstr>
      <vt:lpstr>PowerPoint Presentation</vt:lpstr>
    </vt:vector>
  </TitlesOfParts>
  <Company>DigitalGlobe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Fundamental Study into Interior Navigation Technologies</dc:title>
  <dc:creator>Case Robertson</dc:creator>
  <cp:lastModifiedBy>Case Robertson</cp:lastModifiedBy>
  <cp:revision>302</cp:revision>
  <dcterms:created xsi:type="dcterms:W3CDTF">2017-05-02T17:40:25Z</dcterms:created>
  <dcterms:modified xsi:type="dcterms:W3CDTF">2017-05-11T21:54:42Z</dcterms:modified>
</cp:coreProperties>
</file>