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5" r:id="rId3"/>
    <p:sldId id="257" r:id="rId4"/>
    <p:sldId id="258" r:id="rId5"/>
    <p:sldId id="259" r:id="rId6"/>
    <p:sldId id="260" r:id="rId7"/>
    <p:sldId id="274" r:id="rId8"/>
    <p:sldId id="276" r:id="rId9"/>
    <p:sldId id="261" r:id="rId10"/>
    <p:sldId id="263" r:id="rId11"/>
    <p:sldId id="264" r:id="rId12"/>
    <p:sldId id="262" r:id="rId13"/>
    <p:sldId id="265" r:id="rId14"/>
    <p:sldId id="266" r:id="rId15"/>
    <p:sldId id="277" r:id="rId16"/>
    <p:sldId id="278" r:id="rId17"/>
    <p:sldId id="272" r:id="rId18"/>
    <p:sldId id="267" r:id="rId19"/>
    <p:sldId id="273" r:id="rId20"/>
    <p:sldId id="268" r:id="rId21"/>
    <p:sldId id="269" r:id="rId22"/>
    <p:sldId id="270"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21" autoAdjust="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9F159-58D3-438D-9466-AFC48330ED57}" type="datetimeFigureOut">
              <a:rPr lang="en-US" smtClean="0"/>
              <a:t>5/12/2016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4A093-E58B-41A7-84B0-06FC853FB435}" type="slidenum">
              <a:rPr lang="en-US" smtClean="0"/>
              <a:t>‹#›</a:t>
            </a:fld>
            <a:endParaRPr lang="en-US"/>
          </a:p>
        </p:txBody>
      </p:sp>
    </p:spTree>
    <p:extLst>
      <p:ext uri="{BB962C8B-B14F-4D97-AF65-F5344CB8AC3E}">
        <p14:creationId xmlns:p14="http://schemas.microsoft.com/office/powerpoint/2010/main" val="347188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Human_settlemen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Classical_antiquity" TargetMode="External"/><Relationship Id="rId5" Type="http://schemas.openxmlformats.org/officeDocument/2006/relationships/hyperlink" Target="https://en.wikipedia.org/wiki/Precipice" TargetMode="External"/><Relationship Id="rId4" Type="http://schemas.openxmlformats.org/officeDocument/2006/relationships/hyperlink" Target="https://en.wikipedia.org/wiki/Citade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my name is Paul Roddy and I will be presenting my capstone project entitled:</a:t>
            </a:r>
          </a:p>
          <a:p>
            <a:endParaRPr lang="en-US" dirty="0" smtClean="0"/>
          </a:p>
          <a:p>
            <a:r>
              <a:rPr lang="en-US" dirty="0" smtClean="0"/>
              <a:t>My inspiration for this project came not only from my interest</a:t>
            </a:r>
            <a:r>
              <a:rPr lang="en-US" baseline="0" dirty="0" smtClean="0"/>
              <a:t> in archaeology and preservation, but</a:t>
            </a:r>
            <a:r>
              <a:rPr lang="en-US" dirty="0" smtClean="0"/>
              <a:t> an article I read where a</a:t>
            </a:r>
            <a:r>
              <a:rPr lang="en-US" baseline="0" dirty="0" smtClean="0"/>
              <a:t> 3D model of an archaeological site in San Diego was created using ArcGIS. I thought the final product was an incredible way to visualize an excavation by placing it on it’s side, which was my initial capstone idea, then Dr. </a:t>
            </a:r>
            <a:r>
              <a:rPr lang="en-US" baseline="0" dirty="0" err="1" smtClean="0"/>
              <a:t>Klippel</a:t>
            </a:r>
            <a:r>
              <a:rPr lang="en-US" baseline="0" dirty="0" smtClean="0"/>
              <a:t> was assigned as my advisor and through his experience with VR and his vision to go beyond the ArcGIS model, my project has evolved into a VR model of Mayan ruins.</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1</a:t>
            </a:fld>
            <a:endParaRPr lang="en-US"/>
          </a:p>
        </p:txBody>
      </p:sp>
    </p:spTree>
    <p:extLst>
      <p:ext uri="{BB962C8B-B14F-4D97-AF65-F5344CB8AC3E}">
        <p14:creationId xmlns:p14="http://schemas.microsoft.com/office/powerpoint/2010/main" val="136095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Archaeologists explore</a:t>
            </a:r>
            <a:r>
              <a:rPr lang="en-US" baseline="0" dirty="0" smtClean="0"/>
              <a:t> human activity using processes that are already 3D by nature.</a:t>
            </a:r>
          </a:p>
          <a:p>
            <a:r>
              <a:rPr lang="en-US" dirty="0" smtClean="0"/>
              <a:t>The process is</a:t>
            </a:r>
            <a:r>
              <a:rPr lang="en-US" baseline="0" dirty="0" smtClean="0"/>
              <a:t> destructive and a painstaking process. Each excavation unit is removed most of the time using a trowel at 10 cm increments or until change.</a:t>
            </a:r>
          </a:p>
          <a:p>
            <a:r>
              <a:rPr lang="en-US" baseline="0" dirty="0" smtClean="0"/>
              <a:t>The site has both horizontal and vertical attributes as seen in the figure. These can be plugged into ArcGIS as x, y, and z or negative z factors for constructing 3D models of a excavation units.</a:t>
            </a:r>
          </a:p>
          <a:p>
            <a:r>
              <a:rPr lang="en-US" baseline="0" dirty="0" smtClean="0"/>
              <a:t>Once documented in this manner, archaeologists can go back and diachronically review each excavation unit and with attribute tables, archaeologists can be selective in the sense where artifacts from a specific era can be viewed or a specific soil type, etc.</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10</a:t>
            </a:fld>
            <a:endParaRPr lang="en-US"/>
          </a:p>
        </p:txBody>
      </p:sp>
    </p:spTree>
    <p:extLst>
      <p:ext uri="{BB962C8B-B14F-4D97-AF65-F5344CB8AC3E}">
        <p14:creationId xmlns:p14="http://schemas.microsoft.com/office/powerpoint/2010/main" val="166032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standard practice of archeological</a:t>
            </a:r>
            <a:r>
              <a:rPr lang="en-US" baseline="0" dirty="0" smtClean="0"/>
              <a:t> fieldwork is to photograph and sketch features and artifacts “before” they are removed.</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11</a:t>
            </a:fld>
            <a:endParaRPr lang="en-US"/>
          </a:p>
        </p:txBody>
      </p:sp>
    </p:spTree>
    <p:extLst>
      <p:ext uri="{BB962C8B-B14F-4D97-AF65-F5344CB8AC3E}">
        <p14:creationId xmlns:p14="http://schemas.microsoft.com/office/powerpoint/2010/main" val="3786205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straight</a:t>
            </a:r>
            <a:r>
              <a:rPr lang="en-US" baseline="0" dirty="0" smtClean="0"/>
              <a:t> from slide.</a:t>
            </a:r>
            <a:endParaRPr lang="en-US" dirty="0" smtClean="0"/>
          </a:p>
          <a:p>
            <a:r>
              <a:rPr lang="en-US" dirty="0" smtClean="0"/>
              <a:t>State is reference to the state</a:t>
            </a:r>
            <a:r>
              <a:rPr lang="en-US" baseline="0" dirty="0" smtClean="0"/>
              <a:t> the settlement is in at the time of creating the model.</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12</a:t>
            </a:fld>
            <a:endParaRPr lang="en-US"/>
          </a:p>
        </p:txBody>
      </p:sp>
    </p:spTree>
    <p:extLst>
      <p:ext uri="{BB962C8B-B14F-4D97-AF65-F5344CB8AC3E}">
        <p14:creationId xmlns:p14="http://schemas.microsoft.com/office/powerpoint/2010/main" val="827366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aircraft (in this case) passes over the target (which is a large swath) I read up to 20 </a:t>
            </a:r>
            <a:r>
              <a:rPr lang="en-US" dirty="0" err="1" smtClean="0"/>
              <a:t>sq</a:t>
            </a:r>
            <a:r>
              <a:rPr lang="en-US" dirty="0" smtClean="0"/>
              <a:t> Km/hr.</a:t>
            </a:r>
          </a:p>
          <a:p>
            <a:r>
              <a:rPr lang="en-US" dirty="0" smtClean="0"/>
              <a:t>The</a:t>
            </a:r>
            <a:r>
              <a:rPr lang="en-US" baseline="0" dirty="0" smtClean="0"/>
              <a:t> aircraft’s attitude (pitch, yaw, roll) is measured via the IRS Inertial Reference System.</a:t>
            </a:r>
          </a:p>
          <a:p>
            <a:r>
              <a:rPr lang="en-US" baseline="0" dirty="0" smtClean="0"/>
              <a:t>Laser shoots up to 400K pulse/sec where pulses are reflected back. The first returns are buildings, trees, </a:t>
            </a:r>
            <a:r>
              <a:rPr lang="en-US" baseline="0" dirty="0" err="1" smtClean="0"/>
              <a:t>etc</a:t>
            </a:r>
            <a:r>
              <a:rPr lang="en-US" baseline="0" dirty="0" smtClean="0"/>
              <a:t> and the final returns are ground.</a:t>
            </a:r>
          </a:p>
          <a:p>
            <a:r>
              <a:rPr lang="en-US" baseline="0" dirty="0" smtClean="0"/>
              <a:t>The files are in ASCII format and delivered on disk as a DSM with veg, and a DTM or bare earth. Sometimes referred to as a DEM.</a:t>
            </a:r>
          </a:p>
          <a:p>
            <a:r>
              <a:rPr lang="en-US" baseline="0" dirty="0" smtClean="0"/>
              <a:t>LiDAR unlike radar is light energy in the near infrared spectrum and is therefore subject to weather conditions (can’t measure through clouds).</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13</a:t>
            </a:fld>
            <a:endParaRPr lang="en-US"/>
          </a:p>
        </p:txBody>
      </p:sp>
    </p:spTree>
    <p:extLst>
      <p:ext uri="{BB962C8B-B14F-4D97-AF65-F5344CB8AC3E}">
        <p14:creationId xmlns:p14="http://schemas.microsoft.com/office/powerpoint/2010/main" val="153032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PSU main campus</a:t>
            </a:r>
            <a:r>
              <a:rPr lang="en-US" baseline="0" dirty="0" smtClean="0"/>
              <a:t> as point cloud images.</a:t>
            </a:r>
          </a:p>
          <a:p>
            <a:r>
              <a:rPr lang="en-US" baseline="0" dirty="0" smtClean="0"/>
              <a:t>Creates a realistic environment.</a:t>
            </a:r>
          </a:p>
          <a:p>
            <a:r>
              <a:rPr lang="en-US" baseline="0" dirty="0" smtClean="0"/>
              <a:t>The photo on the left you can easily make out buildings and vegetation.</a:t>
            </a:r>
          </a:p>
          <a:p>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14</a:t>
            </a:fld>
            <a:endParaRPr lang="en-US"/>
          </a:p>
        </p:txBody>
      </p:sp>
    </p:spTree>
    <p:extLst>
      <p:ext uri="{BB962C8B-B14F-4D97-AF65-F5344CB8AC3E}">
        <p14:creationId xmlns:p14="http://schemas.microsoft.com/office/powerpoint/2010/main" val="4063357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Hillshades</a:t>
            </a:r>
            <a:r>
              <a:rPr lang="en-US" dirty="0" smtClean="0"/>
              <a:t>:  CP images on the left the Digital Surface Model (DSM) and on the right the bare earth model or Digital Terrain Model (DTM).</a:t>
            </a:r>
            <a:endParaRPr lang="en-US" baseline="0" dirty="0" smtClean="0"/>
          </a:p>
        </p:txBody>
      </p:sp>
      <p:sp>
        <p:nvSpPr>
          <p:cNvPr id="4" name="Slide Number Placeholder 3"/>
          <p:cNvSpPr>
            <a:spLocks noGrp="1"/>
          </p:cNvSpPr>
          <p:nvPr>
            <p:ph type="sldNum" sz="quarter" idx="10"/>
          </p:nvPr>
        </p:nvSpPr>
        <p:spPr/>
        <p:txBody>
          <a:bodyPr/>
          <a:lstStyle/>
          <a:p>
            <a:fld id="{1684A093-E58B-41A7-84B0-06FC853FB435}" type="slidenum">
              <a:rPr lang="en-US" smtClean="0"/>
              <a:t>15</a:t>
            </a:fld>
            <a:endParaRPr lang="en-US"/>
          </a:p>
        </p:txBody>
      </p:sp>
    </p:spTree>
    <p:extLst>
      <p:ext uri="{BB962C8B-B14F-4D97-AF65-F5344CB8AC3E}">
        <p14:creationId xmlns:p14="http://schemas.microsoft.com/office/powerpoint/2010/main" val="190954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Shape can be point, line,</a:t>
            </a:r>
            <a:r>
              <a:rPr lang="en-US" baseline="0" dirty="0" smtClean="0"/>
              <a:t> or polygon.</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16</a:t>
            </a:fld>
            <a:endParaRPr lang="en-US"/>
          </a:p>
        </p:txBody>
      </p:sp>
    </p:spTree>
    <p:extLst>
      <p:ext uri="{BB962C8B-B14F-4D97-AF65-F5344CB8AC3E}">
        <p14:creationId xmlns:p14="http://schemas.microsoft.com/office/powerpoint/2010/main" val="3626875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17</a:t>
            </a:fld>
            <a:endParaRPr lang="en-US"/>
          </a:p>
        </p:txBody>
      </p:sp>
    </p:spTree>
    <p:extLst>
      <p:ext uri="{BB962C8B-B14F-4D97-AF65-F5344CB8AC3E}">
        <p14:creationId xmlns:p14="http://schemas.microsoft.com/office/powerpoint/2010/main" val="248598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bother, what could be gained? </a:t>
            </a:r>
          </a:p>
        </p:txBody>
      </p:sp>
      <p:sp>
        <p:nvSpPr>
          <p:cNvPr id="4" name="Slide Number Placeholder 3"/>
          <p:cNvSpPr>
            <a:spLocks noGrp="1"/>
          </p:cNvSpPr>
          <p:nvPr>
            <p:ph type="sldNum" sz="quarter" idx="10"/>
          </p:nvPr>
        </p:nvSpPr>
        <p:spPr/>
        <p:txBody>
          <a:bodyPr/>
          <a:lstStyle/>
          <a:p>
            <a:fld id="{1684A093-E58B-41A7-84B0-06FC853FB435}" type="slidenum">
              <a:rPr lang="en-US" smtClean="0"/>
              <a:t>18</a:t>
            </a:fld>
            <a:endParaRPr lang="en-US"/>
          </a:p>
        </p:txBody>
      </p:sp>
    </p:spTree>
    <p:extLst>
      <p:ext uri="{BB962C8B-B14F-4D97-AF65-F5344CB8AC3E}">
        <p14:creationId xmlns:p14="http://schemas.microsoft.com/office/powerpoint/2010/main" val="2644920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Immediately upon completion of these peer reviews I will look</a:t>
            </a:r>
            <a:r>
              <a:rPr lang="en-US" baseline="0" dirty="0" smtClean="0"/>
              <a:t> at all the suggestions presented and make decisions as to what I believe would enhance my project.</a:t>
            </a:r>
          </a:p>
          <a:p>
            <a:r>
              <a:rPr lang="en-US" baseline="0" dirty="0" smtClean="0"/>
              <a:t>Present my final “living” document to my advisor, however this document will continue to evolve throughout the entire process.</a:t>
            </a:r>
          </a:p>
          <a:p>
            <a:r>
              <a:rPr lang="en-US" baseline="0" dirty="0" smtClean="0"/>
              <a:t>Data acquisition has already occurred – I received a large amount of data from a PhD candidate.</a:t>
            </a:r>
          </a:p>
          <a:p>
            <a:r>
              <a:rPr lang="en-US" baseline="0" dirty="0" smtClean="0"/>
              <a:t>The necessity for computer power is paramount. One idea is to create a virtual portal to a PSU system.</a:t>
            </a:r>
          </a:p>
          <a:p>
            <a:r>
              <a:rPr lang="en-US" baseline="0" dirty="0" smtClean="0"/>
              <a:t>Good photos are a requirement for realistic texture but another option is to texture the model as it “was” during occupation.</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19</a:t>
            </a:fld>
            <a:endParaRPr lang="en-US"/>
          </a:p>
        </p:txBody>
      </p:sp>
    </p:spTree>
    <p:extLst>
      <p:ext uri="{BB962C8B-B14F-4D97-AF65-F5344CB8AC3E}">
        <p14:creationId xmlns:p14="http://schemas.microsoft.com/office/powerpoint/2010/main" val="157437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statement says a lot about how archaeology has embraced technology.</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2</a:t>
            </a:fld>
            <a:endParaRPr lang="en-US"/>
          </a:p>
        </p:txBody>
      </p:sp>
    </p:spTree>
    <p:extLst>
      <p:ext uri="{BB962C8B-B14F-4D97-AF65-F5344CB8AC3E}">
        <p14:creationId xmlns:p14="http://schemas.microsoft.com/office/powerpoint/2010/main" val="226404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far as the data goes, Airborne LiDAR</a:t>
            </a:r>
            <a:r>
              <a:rPr lang="en-US" baseline="0" dirty="0" smtClean="0"/>
              <a:t> for creation of shapefiles and images</a:t>
            </a:r>
            <a:r>
              <a:rPr lang="en-US" dirty="0" smtClean="0"/>
              <a:t>.</a:t>
            </a:r>
            <a:r>
              <a:rPr lang="en-US" baseline="0" dirty="0" smtClean="0"/>
              <a:t> </a:t>
            </a:r>
          </a:p>
          <a:p>
            <a:r>
              <a:rPr lang="en-US" baseline="0" dirty="0" smtClean="0"/>
              <a:t>Ground based laser scanners are another option. </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3</a:t>
            </a:fld>
            <a:endParaRPr lang="en-US"/>
          </a:p>
        </p:txBody>
      </p:sp>
    </p:spTree>
    <p:extLst>
      <p:ext uri="{BB962C8B-B14F-4D97-AF65-F5344CB8AC3E}">
        <p14:creationId xmlns:p14="http://schemas.microsoft.com/office/powerpoint/2010/main" val="323441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creating 3D models, archaeologists can </a:t>
            </a:r>
            <a:r>
              <a:rPr lang="en-US" baseline="0" dirty="0" smtClean="0"/>
              <a:t>have a contemporary method of documentation and visualization which in conjunction with standard practices (photo, sketching, measurements) could provide better understanding of archaeological sites, as well as preservation methods. </a:t>
            </a:r>
          </a:p>
          <a:p>
            <a:endParaRPr lang="en-US" baseline="0" dirty="0" smtClean="0"/>
          </a:p>
          <a:p>
            <a:r>
              <a:rPr lang="en-US" baseline="0" dirty="0" smtClean="0"/>
              <a:t>This process also allows for review of the site where archaeologists can “re-live” the day’s excavations.</a:t>
            </a:r>
          </a:p>
          <a:p>
            <a:endParaRPr lang="en-US" baseline="0" dirty="0" smtClean="0"/>
          </a:p>
          <a:p>
            <a:r>
              <a:rPr lang="en-US" baseline="0" dirty="0" smtClean="0"/>
              <a:t>During my Lit review I discovered this is already occurring. </a:t>
            </a:r>
          </a:p>
          <a:p>
            <a:endParaRPr lang="en-US" baseline="0" dirty="0" smtClean="0"/>
          </a:p>
          <a:p>
            <a:r>
              <a:rPr lang="en-US" baseline="0" dirty="0" smtClean="0"/>
              <a:t>For my project data was collected via a remote sensing platform after the site has undergone decades of excavation.</a:t>
            </a:r>
          </a:p>
          <a:p>
            <a:endParaRPr lang="en-US" baseline="0" dirty="0" smtClean="0"/>
          </a:p>
          <a:p>
            <a:r>
              <a:rPr lang="en-US" baseline="0" dirty="0" smtClean="0"/>
              <a:t>Virtual preservation would allow for public access via the WWW giving citizens, teachers, and students affording them the opportunity to learn about Cahal Pech. Such awareness could ensure preservation for the actual site.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Diachronic evolution of the excavation can be observed. </a:t>
            </a:r>
          </a:p>
        </p:txBody>
      </p:sp>
      <p:sp>
        <p:nvSpPr>
          <p:cNvPr id="4" name="Slide Number Placeholder 3"/>
          <p:cNvSpPr>
            <a:spLocks noGrp="1"/>
          </p:cNvSpPr>
          <p:nvPr>
            <p:ph type="sldNum" sz="quarter" idx="10"/>
          </p:nvPr>
        </p:nvSpPr>
        <p:spPr/>
        <p:txBody>
          <a:bodyPr/>
          <a:lstStyle/>
          <a:p>
            <a:fld id="{1684A093-E58B-41A7-84B0-06FC853FB435}" type="slidenum">
              <a:rPr lang="en-US" smtClean="0"/>
              <a:t>4</a:t>
            </a:fld>
            <a:endParaRPr lang="en-US"/>
          </a:p>
        </p:txBody>
      </p:sp>
    </p:spTree>
    <p:extLst>
      <p:ext uri="{BB962C8B-B14F-4D97-AF65-F5344CB8AC3E}">
        <p14:creationId xmlns:p14="http://schemas.microsoft.com/office/powerpoint/2010/main" val="349314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workflow that could be applied to any other archaeological significant site.</a:t>
            </a:r>
          </a:p>
          <a:p>
            <a:endParaRPr lang="en-US" dirty="0" smtClean="0"/>
          </a:p>
          <a:p>
            <a:r>
              <a:rPr lang="en-US" dirty="0" smtClean="0"/>
              <a:t>For this study, and through collaboration with PSU </a:t>
            </a:r>
            <a:r>
              <a:rPr lang="en-US" dirty="0" err="1" smtClean="0"/>
              <a:t>Dept</a:t>
            </a:r>
            <a:r>
              <a:rPr lang="en-US" dirty="0" smtClean="0"/>
              <a:t> of Anthropology PhD candidate Claire Ebert Cahal Pech.</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5</a:t>
            </a:fld>
            <a:endParaRPr lang="en-US"/>
          </a:p>
        </p:txBody>
      </p:sp>
    </p:spTree>
    <p:extLst>
      <p:ext uri="{BB962C8B-B14F-4D97-AF65-F5344CB8AC3E}">
        <p14:creationId xmlns:p14="http://schemas.microsoft.com/office/powerpoint/2010/main" val="375637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Cahal Pech is an early pre-classic</a:t>
            </a:r>
            <a:r>
              <a:rPr lang="en-US" baseline="0" dirty="0" smtClean="0">
                <a:effectLst/>
              </a:rPr>
              <a:t> Mayan occupation in Western Belize situated located on an acropolis overlooking the Belize river valley within the limits of the city of San Ignacio.</a:t>
            </a:r>
          </a:p>
          <a:p>
            <a:r>
              <a:rPr lang="en-US" baseline="0" dirty="0" smtClean="0">
                <a:effectLst/>
              </a:rPr>
              <a:t>Archaeologists consider this a medium size occupation where the site core consists of 34 structures (pyramids and plazas), with dozens of small occupations in the outskirts, but my focus for now is the Site Core.</a:t>
            </a:r>
          </a:p>
          <a:p>
            <a:endParaRPr lang="en-US" dirty="0" smtClean="0">
              <a:effectLst/>
            </a:endParaRPr>
          </a:p>
          <a:p>
            <a:r>
              <a:rPr lang="en-US" dirty="0" smtClean="0">
                <a:effectLst/>
              </a:rPr>
              <a:t>a </a:t>
            </a:r>
            <a:r>
              <a:rPr lang="en-US" dirty="0" smtClean="0">
                <a:effectLst/>
                <a:hlinkClick r:id="rId3" tooltip="Human settlement"/>
              </a:rPr>
              <a:t>settlement</a:t>
            </a:r>
            <a:r>
              <a:rPr lang="en-US" dirty="0" smtClean="0">
                <a:effectLst/>
              </a:rPr>
              <a:t>, especially a </a:t>
            </a:r>
            <a:r>
              <a:rPr lang="en-US" dirty="0" smtClean="0">
                <a:effectLst/>
                <a:hlinkClick r:id="rId4" tooltip="Citadel"/>
              </a:rPr>
              <a:t>citadel</a:t>
            </a:r>
            <a:r>
              <a:rPr lang="en-US" dirty="0" smtClean="0">
                <a:effectLst/>
              </a:rPr>
              <a:t>, built upon an area of elevated ground—frequently a hill with </a:t>
            </a:r>
            <a:r>
              <a:rPr lang="en-US" dirty="0" smtClean="0">
                <a:effectLst/>
                <a:hlinkClick r:id="rId5" tooltip="Precipice"/>
              </a:rPr>
              <a:t>precipitous</a:t>
            </a:r>
            <a:r>
              <a:rPr lang="en-US" dirty="0" smtClean="0">
                <a:effectLst/>
              </a:rPr>
              <a:t> sides, chosen for purposes of defense. In many parts of the world, </a:t>
            </a:r>
            <a:r>
              <a:rPr lang="en-US" dirty="0" err="1" smtClean="0">
                <a:effectLst/>
              </a:rPr>
              <a:t>acropoleis</a:t>
            </a:r>
            <a:r>
              <a:rPr lang="en-US" dirty="0" smtClean="0">
                <a:effectLst/>
              </a:rPr>
              <a:t> became the nuclei of large cities of </a:t>
            </a:r>
            <a:r>
              <a:rPr lang="en-US" dirty="0" smtClean="0">
                <a:effectLst/>
                <a:hlinkClick r:id="rId6" tooltip="Classical antiquity"/>
              </a:rPr>
              <a:t>classical antiquity</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6</a:t>
            </a:fld>
            <a:endParaRPr lang="en-US"/>
          </a:p>
        </p:txBody>
      </p:sp>
    </p:spTree>
    <p:extLst>
      <p:ext uri="{BB962C8B-B14F-4D97-AF65-F5344CB8AC3E}">
        <p14:creationId xmlns:p14="http://schemas.microsoft.com/office/powerpoint/2010/main" val="271721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city</a:t>
            </a:r>
            <a:r>
              <a:rPr lang="en-US" baseline="0" dirty="0" smtClean="0"/>
              <a:t> of San Ignacio with Cahal Pech site core in red square.</a:t>
            </a:r>
          </a:p>
          <a:p>
            <a:r>
              <a:rPr lang="en-US" baseline="0" dirty="0" smtClean="0"/>
              <a:t>One of </a:t>
            </a:r>
            <a:r>
              <a:rPr lang="en-US" baseline="0" smtClean="0"/>
              <a:t>the temples </a:t>
            </a:r>
            <a:r>
              <a:rPr lang="en-US" baseline="0" dirty="0" smtClean="0"/>
              <a:t>that will be transformed.</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7</a:t>
            </a:fld>
            <a:endParaRPr lang="en-US"/>
          </a:p>
        </p:txBody>
      </p:sp>
    </p:spTree>
    <p:extLst>
      <p:ext uri="{BB962C8B-B14F-4D97-AF65-F5344CB8AC3E}">
        <p14:creationId xmlns:p14="http://schemas.microsoft.com/office/powerpoint/2010/main" val="3168655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site core as seen from</a:t>
            </a:r>
            <a:r>
              <a:rPr lang="en-US" baseline="0" dirty="0" smtClean="0"/>
              <a:t> the south atop the acropolis. </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8</a:t>
            </a:fld>
            <a:endParaRPr lang="en-US"/>
          </a:p>
        </p:txBody>
      </p:sp>
    </p:spTree>
    <p:extLst>
      <p:ext uri="{BB962C8B-B14F-4D97-AF65-F5344CB8AC3E}">
        <p14:creationId xmlns:p14="http://schemas.microsoft.com/office/powerpoint/2010/main" val="416582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LiDAR data processed using ArcGIS</a:t>
            </a:r>
            <a:r>
              <a:rPr lang="en-US" baseline="0" dirty="0" smtClean="0"/>
              <a:t> and ArcScene for rendering 3D. Then </a:t>
            </a:r>
            <a:r>
              <a:rPr lang="en-US" baseline="0" dirty="0" err="1" smtClean="0"/>
              <a:t>CityEngine</a:t>
            </a:r>
            <a:r>
              <a:rPr lang="en-US" baseline="0" dirty="0" smtClean="0"/>
              <a:t> for enhancement where the texture or façade can be created. Ultimately Unity Game Engine would bring the site to life and give us the VR effect we are looking to achieve. </a:t>
            </a:r>
            <a:endParaRPr lang="en-US" dirty="0"/>
          </a:p>
        </p:txBody>
      </p:sp>
      <p:sp>
        <p:nvSpPr>
          <p:cNvPr id="4" name="Slide Number Placeholder 3"/>
          <p:cNvSpPr>
            <a:spLocks noGrp="1"/>
          </p:cNvSpPr>
          <p:nvPr>
            <p:ph type="sldNum" sz="quarter" idx="10"/>
          </p:nvPr>
        </p:nvSpPr>
        <p:spPr/>
        <p:txBody>
          <a:bodyPr/>
          <a:lstStyle/>
          <a:p>
            <a:fld id="{1684A093-E58B-41A7-84B0-06FC853FB435}" type="slidenum">
              <a:rPr lang="en-US" smtClean="0"/>
              <a:t>9</a:t>
            </a:fld>
            <a:endParaRPr lang="en-US"/>
          </a:p>
        </p:txBody>
      </p:sp>
    </p:spTree>
    <p:extLst>
      <p:ext uri="{BB962C8B-B14F-4D97-AF65-F5344CB8AC3E}">
        <p14:creationId xmlns:p14="http://schemas.microsoft.com/office/powerpoint/2010/main" val="7702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35777-5781-4A3C-AC6B-C535E6049801}"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4194D-29D0-4A00-8CD3-3193272A0756}" type="slidenum">
              <a:rPr lang="en-US" smtClean="0"/>
              <a:t>‹#›</a:t>
            </a:fld>
            <a:endParaRPr lang="en-US"/>
          </a:p>
        </p:txBody>
      </p:sp>
    </p:spTree>
    <p:extLst>
      <p:ext uri="{BB962C8B-B14F-4D97-AF65-F5344CB8AC3E}">
        <p14:creationId xmlns:p14="http://schemas.microsoft.com/office/powerpoint/2010/main" val="21881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35777-5781-4A3C-AC6B-C535E6049801}"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4194D-29D0-4A00-8CD3-3193272A0756}" type="slidenum">
              <a:rPr lang="en-US" smtClean="0"/>
              <a:t>‹#›</a:t>
            </a:fld>
            <a:endParaRPr lang="en-US"/>
          </a:p>
        </p:txBody>
      </p:sp>
    </p:spTree>
    <p:extLst>
      <p:ext uri="{BB962C8B-B14F-4D97-AF65-F5344CB8AC3E}">
        <p14:creationId xmlns:p14="http://schemas.microsoft.com/office/powerpoint/2010/main" val="319501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35777-5781-4A3C-AC6B-C535E6049801}"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4194D-29D0-4A00-8CD3-3193272A0756}" type="slidenum">
              <a:rPr lang="en-US" smtClean="0"/>
              <a:t>‹#›</a:t>
            </a:fld>
            <a:endParaRPr lang="en-US"/>
          </a:p>
        </p:txBody>
      </p:sp>
    </p:spTree>
    <p:extLst>
      <p:ext uri="{BB962C8B-B14F-4D97-AF65-F5344CB8AC3E}">
        <p14:creationId xmlns:p14="http://schemas.microsoft.com/office/powerpoint/2010/main" val="213155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35777-5781-4A3C-AC6B-C535E6049801}"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4194D-29D0-4A00-8CD3-3193272A0756}" type="slidenum">
              <a:rPr lang="en-US" smtClean="0"/>
              <a:t>‹#›</a:t>
            </a:fld>
            <a:endParaRPr lang="en-US"/>
          </a:p>
        </p:txBody>
      </p:sp>
    </p:spTree>
    <p:extLst>
      <p:ext uri="{BB962C8B-B14F-4D97-AF65-F5344CB8AC3E}">
        <p14:creationId xmlns:p14="http://schemas.microsoft.com/office/powerpoint/2010/main" val="42568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35777-5781-4A3C-AC6B-C535E6049801}"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4194D-29D0-4A00-8CD3-3193272A0756}" type="slidenum">
              <a:rPr lang="en-US" smtClean="0"/>
              <a:t>‹#›</a:t>
            </a:fld>
            <a:endParaRPr lang="en-US"/>
          </a:p>
        </p:txBody>
      </p:sp>
    </p:spTree>
    <p:extLst>
      <p:ext uri="{BB962C8B-B14F-4D97-AF65-F5344CB8AC3E}">
        <p14:creationId xmlns:p14="http://schemas.microsoft.com/office/powerpoint/2010/main" val="147220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35777-5781-4A3C-AC6B-C535E6049801}"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4194D-29D0-4A00-8CD3-3193272A0756}" type="slidenum">
              <a:rPr lang="en-US" smtClean="0"/>
              <a:t>‹#›</a:t>
            </a:fld>
            <a:endParaRPr lang="en-US"/>
          </a:p>
        </p:txBody>
      </p:sp>
    </p:spTree>
    <p:extLst>
      <p:ext uri="{BB962C8B-B14F-4D97-AF65-F5344CB8AC3E}">
        <p14:creationId xmlns:p14="http://schemas.microsoft.com/office/powerpoint/2010/main" val="229969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35777-5781-4A3C-AC6B-C535E6049801}"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4194D-29D0-4A00-8CD3-3193272A0756}" type="slidenum">
              <a:rPr lang="en-US" smtClean="0"/>
              <a:t>‹#›</a:t>
            </a:fld>
            <a:endParaRPr lang="en-US"/>
          </a:p>
        </p:txBody>
      </p:sp>
    </p:spTree>
    <p:extLst>
      <p:ext uri="{BB962C8B-B14F-4D97-AF65-F5344CB8AC3E}">
        <p14:creationId xmlns:p14="http://schemas.microsoft.com/office/powerpoint/2010/main" val="55716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35777-5781-4A3C-AC6B-C535E6049801}"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04194D-29D0-4A00-8CD3-3193272A0756}" type="slidenum">
              <a:rPr lang="en-US" smtClean="0"/>
              <a:t>‹#›</a:t>
            </a:fld>
            <a:endParaRPr lang="en-US"/>
          </a:p>
        </p:txBody>
      </p:sp>
    </p:spTree>
    <p:extLst>
      <p:ext uri="{BB962C8B-B14F-4D97-AF65-F5344CB8AC3E}">
        <p14:creationId xmlns:p14="http://schemas.microsoft.com/office/powerpoint/2010/main" val="339131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35777-5781-4A3C-AC6B-C535E6049801}" type="datetimeFigureOut">
              <a:rPr lang="en-US" smtClean="0"/>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04194D-29D0-4A00-8CD3-3193272A0756}" type="slidenum">
              <a:rPr lang="en-US" smtClean="0"/>
              <a:t>‹#›</a:t>
            </a:fld>
            <a:endParaRPr lang="en-US"/>
          </a:p>
        </p:txBody>
      </p:sp>
    </p:spTree>
    <p:extLst>
      <p:ext uri="{BB962C8B-B14F-4D97-AF65-F5344CB8AC3E}">
        <p14:creationId xmlns:p14="http://schemas.microsoft.com/office/powerpoint/2010/main" val="380272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35777-5781-4A3C-AC6B-C535E6049801}"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4194D-29D0-4A00-8CD3-3193272A0756}" type="slidenum">
              <a:rPr lang="en-US" smtClean="0"/>
              <a:t>‹#›</a:t>
            </a:fld>
            <a:endParaRPr lang="en-US"/>
          </a:p>
        </p:txBody>
      </p:sp>
    </p:spTree>
    <p:extLst>
      <p:ext uri="{BB962C8B-B14F-4D97-AF65-F5344CB8AC3E}">
        <p14:creationId xmlns:p14="http://schemas.microsoft.com/office/powerpoint/2010/main" val="314558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35777-5781-4A3C-AC6B-C535E6049801}"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4194D-29D0-4A00-8CD3-3193272A0756}" type="slidenum">
              <a:rPr lang="en-US" smtClean="0"/>
              <a:t>‹#›</a:t>
            </a:fld>
            <a:endParaRPr lang="en-US"/>
          </a:p>
        </p:txBody>
      </p:sp>
    </p:spTree>
    <p:extLst>
      <p:ext uri="{BB962C8B-B14F-4D97-AF65-F5344CB8AC3E}">
        <p14:creationId xmlns:p14="http://schemas.microsoft.com/office/powerpoint/2010/main" val="225266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35777-5781-4A3C-AC6B-C535E6049801}" type="datetimeFigureOut">
              <a:rPr lang="en-US" smtClean="0"/>
              <a:t>5/12/2016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4194D-29D0-4A00-8CD3-3193272A0756}" type="slidenum">
              <a:rPr lang="en-US" smtClean="0"/>
              <a:t>‹#›</a:t>
            </a:fld>
            <a:endParaRPr lang="en-US"/>
          </a:p>
        </p:txBody>
      </p:sp>
    </p:spTree>
    <p:extLst>
      <p:ext uri="{BB962C8B-B14F-4D97-AF65-F5344CB8AC3E}">
        <p14:creationId xmlns:p14="http://schemas.microsoft.com/office/powerpoint/2010/main" val="169605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en.wikipedia.org/w/index.php?title=Archaeology&amp;oldid=71569859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panoramio.com/photo/58703055" TargetMode="External"/><Relationship Id="rId3" Type="http://schemas.openxmlformats.org/officeDocument/2006/relationships/hyperlink" Target="https://en.wikipedia.org/w/index.php?title=Archaeology&amp;oldid=715698599" TargetMode="External"/><Relationship Id="rId7" Type="http://schemas.openxmlformats.org/officeDocument/2006/relationships/hyperlink" Target="https://commons.wikimedia.org/w/index.php?curid=6795426" TargetMode="External"/><Relationship Id="rId12" Type="http://schemas.openxmlformats.org/officeDocument/2006/relationships/hyperlink" Target="http://www.esri.com/software/cityengine" TargetMode="External"/><Relationship Id="rId2" Type="http://schemas.openxmlformats.org/officeDocument/2006/relationships/hyperlink" Target="https://www.archaeological.org/interactivedigs/cahalpechbelize/about" TargetMode="External"/><Relationship Id="rId1" Type="http://schemas.openxmlformats.org/officeDocument/2006/relationships/slideLayout" Target="../slideLayouts/slideLayout6.xml"/><Relationship Id="rId6" Type="http://schemas.openxmlformats.org/officeDocument/2006/relationships/hyperlink" Target="http://mayaarch3d.org/wordpress/wp-content/uploads/2013/07/4D-webgis_for_archaeological.pdf" TargetMode="External"/><Relationship Id="rId11" Type="http://schemas.openxmlformats.org/officeDocument/2006/relationships/hyperlink" Target="http://desktop.arcgis.com/en/3d/3d-cities/3d-city-base-layers/add-elevation-data.htm" TargetMode="External"/><Relationship Id="rId5" Type="http://schemas.openxmlformats.org/officeDocument/2006/relationships/hyperlink" Target="http://desktop.arcgis.com/en/arcmap/latest/tools/conversion-toolbox/ascii-to-raster.htm" TargetMode="External"/><Relationship Id="rId10" Type="http://schemas.openxmlformats.org/officeDocument/2006/relationships/hyperlink" Target="http://orca.cf.ac.uk/view/cardiffauthors/A064205R.html" TargetMode="External"/><Relationship Id="rId4" Type="http://schemas.openxmlformats.org/officeDocument/2006/relationships/hyperlink" Target="http://video.arcgis.com/watch/2207/building-smart-cities-with-esri-cityengine" TargetMode="External"/><Relationship Id="rId9" Type="http://schemas.openxmlformats.org/officeDocument/2006/relationships/hyperlink" Target="https://www.youtube.com/watch?v=O0Ea9IY58D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ta.cr.usgs.gov/lidar_digitalelevation" TargetMode="External"/><Relationship Id="rId2" Type="http://schemas.openxmlformats.org/officeDocument/2006/relationships/hyperlink" Target="http://creativecommons.org/licenses/by-sa/2.0/"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normAutofit fontScale="90000"/>
          </a:bodyPr>
          <a:lstStyle/>
          <a:p>
            <a:r>
              <a:rPr lang="en-US" sz="3200" dirty="0" smtClean="0"/>
              <a:t>3D Archaeological Survey Modeling as a Compliment to Traditional Excavation Methods for Enhanced Visualization, Comprehension, and Documentation</a:t>
            </a:r>
            <a:endParaRPr lang="en-US" sz="3200" dirty="0"/>
          </a:p>
        </p:txBody>
      </p:sp>
      <p:sp>
        <p:nvSpPr>
          <p:cNvPr id="3" name="Subtitle 2"/>
          <p:cNvSpPr>
            <a:spLocks noGrp="1"/>
          </p:cNvSpPr>
          <p:nvPr>
            <p:ph type="subTitle" idx="1"/>
          </p:nvPr>
        </p:nvSpPr>
        <p:spPr/>
        <p:txBody>
          <a:bodyPr/>
          <a:lstStyle/>
          <a:p>
            <a:r>
              <a:rPr lang="en-US" dirty="0" smtClean="0"/>
              <a:t>By</a:t>
            </a:r>
          </a:p>
          <a:p>
            <a:r>
              <a:rPr lang="en-US" dirty="0" smtClean="0"/>
              <a:t>Paul Roddy</a:t>
            </a:r>
            <a:endParaRPr lang="en-US" dirty="0"/>
          </a:p>
        </p:txBody>
      </p:sp>
      <p:sp>
        <p:nvSpPr>
          <p:cNvPr id="4" name="TextBox 3"/>
          <p:cNvSpPr txBox="1"/>
          <p:nvPr/>
        </p:nvSpPr>
        <p:spPr>
          <a:xfrm>
            <a:off x="152400" y="5486400"/>
            <a:ext cx="2819400" cy="738664"/>
          </a:xfrm>
          <a:prstGeom prst="rect">
            <a:avLst/>
          </a:prstGeom>
          <a:noFill/>
        </p:spPr>
        <p:txBody>
          <a:bodyPr wrap="square" rtlCol="0">
            <a:spAutoFit/>
          </a:bodyPr>
          <a:lstStyle/>
          <a:p>
            <a:r>
              <a:rPr lang="en-US" sz="1400" dirty="0" smtClean="0"/>
              <a:t>Pennsylvania State University</a:t>
            </a:r>
          </a:p>
          <a:p>
            <a:r>
              <a:rPr lang="en-US" sz="1400" dirty="0" smtClean="0"/>
              <a:t>GEOG 596 A, Spring 2016</a:t>
            </a:r>
          </a:p>
          <a:p>
            <a:r>
              <a:rPr lang="en-US" sz="1400" dirty="0" smtClean="0"/>
              <a:t>Dr. Alexander </a:t>
            </a:r>
            <a:r>
              <a:rPr lang="en-US" sz="1400" dirty="0" err="1" smtClean="0"/>
              <a:t>Klippel</a:t>
            </a:r>
            <a:r>
              <a:rPr lang="en-US" sz="1400" dirty="0" smtClean="0"/>
              <a:t> Advisor</a:t>
            </a:r>
            <a:endParaRPr lang="en-US" sz="1400" dirty="0"/>
          </a:p>
        </p:txBody>
      </p:sp>
    </p:spTree>
    <p:extLst>
      <p:ext uri="{BB962C8B-B14F-4D97-AF65-F5344CB8AC3E}">
        <p14:creationId xmlns:p14="http://schemas.microsoft.com/office/powerpoint/2010/main" val="2344996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Standard Archaeological Methods</a:t>
            </a:r>
            <a:endParaRPr lang="en-US" sz="3600"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sz="2000" dirty="0" smtClean="0"/>
              <a:t>Seek human activity relative both horizontally or “where” the activity took place, and vertically or “when” the activity took place.</a:t>
            </a:r>
          </a:p>
          <a:p>
            <a:pPr marL="0" indent="0">
              <a:buNone/>
            </a:pPr>
            <a:endParaRPr lang="en-US" sz="2000" dirty="0" smtClean="0"/>
          </a:p>
          <a:p>
            <a:pPr marL="0" indent="0">
              <a:buNone/>
            </a:pPr>
            <a:endParaRPr lang="en-US" sz="2000" dirty="0"/>
          </a:p>
          <a:p>
            <a:pPr>
              <a:buSzPct val="50000"/>
              <a:buFont typeface="Wingdings" panose="05000000000000000000" pitchFamily="2" charset="2"/>
              <a:buChar char="v"/>
            </a:pPr>
            <a:r>
              <a:rPr lang="en-US" sz="2000" dirty="0" smtClean="0"/>
              <a:t>Destructive by nature</a:t>
            </a:r>
          </a:p>
          <a:p>
            <a:pPr>
              <a:buSzPct val="50000"/>
              <a:buFont typeface="Wingdings" panose="05000000000000000000" pitchFamily="2" charset="2"/>
              <a:buChar char="v"/>
            </a:pPr>
            <a:r>
              <a:rPr lang="en-US" sz="2000" dirty="0" smtClean="0"/>
              <a:t>Gridded layout</a:t>
            </a:r>
          </a:p>
          <a:p>
            <a:pPr>
              <a:buSzPct val="50000"/>
              <a:buFont typeface="Wingdings" panose="05000000000000000000" pitchFamily="2" charset="2"/>
              <a:buChar char="v"/>
            </a:pPr>
            <a:r>
              <a:rPr lang="en-US" sz="2000" dirty="0" smtClean="0"/>
              <a:t>3D by nature having X, Y, and Z factors</a:t>
            </a:r>
          </a:p>
          <a:p>
            <a:pPr>
              <a:buSzPct val="50000"/>
              <a:buFont typeface="Wingdings" panose="05000000000000000000" pitchFamily="2" charset="2"/>
              <a:buChar char="v"/>
            </a:pPr>
            <a:r>
              <a:rPr lang="en-US" sz="2000" dirty="0" smtClean="0"/>
              <a:t>Painstaking procedure with every excavation unit removed typically via trowel at 10cm increments</a:t>
            </a:r>
          </a:p>
          <a:p>
            <a:pPr>
              <a:buSzPct val="50000"/>
              <a:buFont typeface="Wingdings" panose="05000000000000000000" pitchFamily="2" charset="2"/>
              <a:buChar char="v"/>
            </a:pPr>
            <a:r>
              <a:rPr lang="en-US" sz="2000" dirty="0" smtClean="0"/>
              <a:t>Provenience of artifacts are recorded X, Y, and Z</a:t>
            </a:r>
          </a:p>
          <a:p>
            <a:pPr marL="0" indent="0">
              <a:buNone/>
            </a:pPr>
            <a:endParaRPr lang="en-US" sz="2000" dirty="0"/>
          </a:p>
        </p:txBody>
      </p:sp>
      <p:pic>
        <p:nvPicPr>
          <p:cNvPr id="5" name="Content Placeholder 4"/>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43400" y="1828800"/>
            <a:ext cx="4638675" cy="3581400"/>
          </a:xfrm>
          <a:prstGeom prst="rect">
            <a:avLst/>
          </a:prstGeom>
        </p:spPr>
      </p:pic>
      <p:sp>
        <p:nvSpPr>
          <p:cNvPr id="6" name="Line Callout 1 5"/>
          <p:cNvSpPr/>
          <p:nvPr/>
        </p:nvSpPr>
        <p:spPr>
          <a:xfrm>
            <a:off x="7687980" y="3207837"/>
            <a:ext cx="1438275" cy="295275"/>
          </a:xfrm>
          <a:prstGeom prst="borderCallout1">
            <a:avLst/>
          </a:prstGeom>
        </p:spPr>
        <p:style>
          <a:lnRef idx="3">
            <a:schemeClr val="lt1"/>
          </a:lnRef>
          <a:fillRef idx="1">
            <a:schemeClr val="dk1"/>
          </a:fillRef>
          <a:effectRef idx="1">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a:cs typeface="Times New Roman"/>
              </a:rPr>
              <a:t>Excavated meter pits</a:t>
            </a:r>
          </a:p>
        </p:txBody>
      </p:sp>
      <p:sp>
        <p:nvSpPr>
          <p:cNvPr id="7" name="Rectangle 6"/>
          <p:cNvSpPr/>
          <p:nvPr/>
        </p:nvSpPr>
        <p:spPr>
          <a:xfrm>
            <a:off x="5200650" y="3733800"/>
            <a:ext cx="895350" cy="304800"/>
          </a:xfrm>
          <a:prstGeom prst="rect">
            <a:avLst/>
          </a:prstGeom>
        </p:spPr>
        <p:style>
          <a:lnRef idx="3">
            <a:schemeClr val="lt1"/>
          </a:lnRef>
          <a:fillRef idx="1">
            <a:schemeClr val="dk1"/>
          </a:fillRef>
          <a:effectRef idx="1">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a:cs typeface="Times New Roman"/>
              </a:rPr>
              <a:t>Bulk earth</a:t>
            </a:r>
          </a:p>
        </p:txBody>
      </p:sp>
      <p:cxnSp>
        <p:nvCxnSpPr>
          <p:cNvPr id="8" name="Straight Connector 7"/>
          <p:cNvCxnSpPr/>
          <p:nvPr/>
        </p:nvCxnSpPr>
        <p:spPr>
          <a:xfrm>
            <a:off x="6096000" y="3971925"/>
            <a:ext cx="600075" cy="266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362994" y="5171659"/>
            <a:ext cx="4267200" cy="338554"/>
          </a:xfrm>
          <a:prstGeom prst="rect">
            <a:avLst/>
          </a:prstGeom>
          <a:noFill/>
        </p:spPr>
        <p:txBody>
          <a:bodyPr wrap="square" rtlCol="0">
            <a:spAutoFit/>
          </a:bodyPr>
          <a:lstStyle/>
          <a:p>
            <a:r>
              <a:rPr lang="en-US" sz="800" dirty="0" smtClean="0">
                <a:solidFill>
                  <a:schemeClr val="bg1"/>
                </a:solidFill>
                <a:hlinkClick r:id="rId4"/>
              </a:rPr>
              <a:t>Image: https</a:t>
            </a:r>
            <a:r>
              <a:rPr lang="en-US" sz="800" dirty="0">
                <a:solidFill>
                  <a:schemeClr val="bg1"/>
                </a:solidFill>
                <a:hlinkClick r:id="rId4"/>
              </a:rPr>
              <a:t>://en.wikipedia.org/w/index.php?title=Archaeology&amp;oldid=715698599</a:t>
            </a:r>
            <a:r>
              <a:rPr lang="en-US" sz="800" dirty="0">
                <a:solidFill>
                  <a:schemeClr val="bg1"/>
                </a:solidFill>
              </a:rPr>
              <a:t> </a:t>
            </a:r>
          </a:p>
          <a:p>
            <a:endParaRPr lang="en-US" sz="800" dirty="0">
              <a:solidFill>
                <a:schemeClr val="bg1"/>
              </a:solidFill>
            </a:endParaRPr>
          </a:p>
        </p:txBody>
      </p:sp>
    </p:spTree>
    <p:extLst>
      <p:ext uri="{BB962C8B-B14F-4D97-AF65-F5344CB8AC3E}">
        <p14:creationId xmlns:p14="http://schemas.microsoft.com/office/powerpoint/2010/main" val="53841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Standard Documentation Methods</a:t>
            </a:r>
            <a:endParaRPr lang="en-US" sz="3600" dirty="0"/>
          </a:p>
        </p:txBody>
      </p:sp>
      <p:sp>
        <p:nvSpPr>
          <p:cNvPr id="3" name="Text Placeholder 2"/>
          <p:cNvSpPr>
            <a:spLocks noGrp="1"/>
          </p:cNvSpPr>
          <p:nvPr>
            <p:ph type="body" idx="1"/>
          </p:nvPr>
        </p:nvSpPr>
        <p:spPr/>
        <p:txBody>
          <a:bodyPr>
            <a:normAutofit fontScale="92500"/>
          </a:bodyPr>
          <a:lstStyle/>
          <a:p>
            <a:r>
              <a:rPr lang="en-US" dirty="0" smtClean="0"/>
              <a:t>Photograph recording of feature</a:t>
            </a:r>
            <a:endParaRPr lang="en-US" dirty="0"/>
          </a:p>
        </p:txBody>
      </p:sp>
      <p:sp>
        <p:nvSpPr>
          <p:cNvPr id="5" name="Text Placeholder 4"/>
          <p:cNvSpPr>
            <a:spLocks noGrp="1"/>
          </p:cNvSpPr>
          <p:nvPr>
            <p:ph type="body" sz="quarter" idx="3"/>
          </p:nvPr>
        </p:nvSpPr>
        <p:spPr/>
        <p:txBody>
          <a:bodyPr/>
          <a:lstStyle/>
          <a:p>
            <a:r>
              <a:rPr lang="en-US" dirty="0" smtClean="0"/>
              <a:t>Sketch of same feature</a:t>
            </a:r>
            <a:endParaRPr lang="en-US" dirty="0"/>
          </a:p>
        </p:txBody>
      </p:sp>
      <p:pic>
        <p:nvPicPr>
          <p:cNvPr id="7" name="Content Placeholder 6"/>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3016724"/>
            <a:ext cx="4040188" cy="2267589"/>
          </a:xfrm>
          <a:prstGeom prst="rect">
            <a:avLst/>
          </a:prstGeom>
          <a:noFill/>
          <a:ln>
            <a:noFill/>
          </a:ln>
        </p:spPr>
      </p:pic>
      <p:pic>
        <p:nvPicPr>
          <p:cNvPr id="8" name="Content Placeholder 7"/>
          <p:cNvPicPr>
            <a:picLocks noGrp="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5025" y="3587672"/>
            <a:ext cx="4041775" cy="1125694"/>
          </a:xfrm>
          <a:prstGeom prst="rect">
            <a:avLst/>
          </a:prstGeom>
          <a:noFill/>
          <a:ln>
            <a:noFill/>
          </a:ln>
        </p:spPr>
      </p:pic>
      <p:sp>
        <p:nvSpPr>
          <p:cNvPr id="4" name="TextBox 3"/>
          <p:cNvSpPr txBox="1"/>
          <p:nvPr/>
        </p:nvSpPr>
        <p:spPr>
          <a:xfrm>
            <a:off x="5943600" y="6553200"/>
            <a:ext cx="3103735" cy="215444"/>
          </a:xfrm>
          <a:prstGeom prst="rect">
            <a:avLst/>
          </a:prstGeom>
          <a:noFill/>
        </p:spPr>
        <p:txBody>
          <a:bodyPr wrap="none" rtlCol="0">
            <a:spAutoFit/>
          </a:bodyPr>
          <a:lstStyle/>
          <a:p>
            <a:r>
              <a:rPr lang="en-US" sz="800" dirty="0" smtClean="0"/>
              <a:t>Images: The </a:t>
            </a:r>
            <a:r>
              <a:rPr lang="en-US" sz="800" dirty="0"/>
              <a:t>Belize Valley Archaeological Reconnaissance </a:t>
            </a:r>
            <a:r>
              <a:rPr lang="en-US" sz="800" dirty="0" smtClean="0"/>
              <a:t>Project 2014.</a:t>
            </a:r>
            <a:endParaRPr lang="en-US" sz="800" dirty="0"/>
          </a:p>
        </p:txBody>
      </p:sp>
    </p:spTree>
    <p:extLst>
      <p:ext uri="{BB962C8B-B14F-4D97-AF65-F5344CB8AC3E}">
        <p14:creationId xmlns:p14="http://schemas.microsoft.com/office/powerpoint/2010/main" val="500402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3D Models</a:t>
            </a:r>
            <a:endParaRPr lang="en-US" dirty="0"/>
          </a:p>
        </p:txBody>
      </p:sp>
      <p:sp>
        <p:nvSpPr>
          <p:cNvPr id="3" name="Content Placeholder 2"/>
          <p:cNvSpPr>
            <a:spLocks noGrp="1"/>
          </p:cNvSpPr>
          <p:nvPr>
            <p:ph sz="half" idx="1"/>
          </p:nvPr>
        </p:nvSpPr>
        <p:spPr/>
        <p:txBody>
          <a:bodyPr>
            <a:normAutofit/>
          </a:bodyPr>
          <a:lstStyle/>
          <a:p>
            <a:pPr>
              <a:buSzPct val="50000"/>
              <a:buFont typeface="Wingdings" panose="05000000000000000000" pitchFamily="2" charset="2"/>
              <a:buChar char="v"/>
            </a:pPr>
            <a:r>
              <a:rPr lang="en-US" sz="2000" dirty="0" smtClean="0"/>
              <a:t>3D models for reconstruction date back to the 18</a:t>
            </a:r>
            <a:r>
              <a:rPr lang="en-US" sz="2000" baseline="30000" dirty="0" smtClean="0"/>
              <a:t>th</a:t>
            </a:r>
            <a:r>
              <a:rPr lang="en-US" sz="2000" dirty="0" smtClean="0"/>
              <a:t> century</a:t>
            </a:r>
          </a:p>
          <a:p>
            <a:pPr>
              <a:buSzPct val="50000"/>
              <a:buFont typeface="Wingdings" panose="05000000000000000000" pitchFamily="2" charset="2"/>
              <a:buChar char="v"/>
            </a:pPr>
            <a:r>
              <a:rPr lang="en-US" sz="2000" dirty="0" smtClean="0"/>
              <a:t>Cork, wood, or plaster were used to make detailed reconstructions</a:t>
            </a:r>
          </a:p>
          <a:p>
            <a:pPr marL="0" indent="0">
              <a:buNone/>
            </a:pPr>
            <a:endParaRPr lang="en-US" sz="2000" dirty="0"/>
          </a:p>
          <a:p>
            <a:pPr marL="0" indent="0">
              <a:buNone/>
            </a:pPr>
            <a:endParaRPr lang="en-US" sz="2000" dirty="0" smtClean="0"/>
          </a:p>
          <a:p>
            <a:pPr marL="0" indent="0">
              <a:buNone/>
            </a:pPr>
            <a:r>
              <a:rPr lang="en-US" sz="2000" dirty="0" smtClean="0"/>
              <a:t>State </a:t>
            </a:r>
            <a:r>
              <a:rPr lang="en-US" sz="2000" dirty="0"/>
              <a:t>model of Pompeii at the 1:100 scale created by Giuseppe </a:t>
            </a:r>
            <a:r>
              <a:rPr lang="en-US" sz="2000" dirty="0" err="1"/>
              <a:t>Fiorelli</a:t>
            </a:r>
            <a:r>
              <a:rPr lang="en-US" sz="2000" dirty="0"/>
              <a:t>. State models represent the “state” of the item as it was at the time of reproduction</a:t>
            </a:r>
            <a:r>
              <a:rPr lang="en-US" sz="2000" dirty="0" smtClean="0"/>
              <a:t>.</a:t>
            </a:r>
          </a:p>
          <a:p>
            <a:pPr marL="0" indent="0">
              <a:buNone/>
            </a:pPr>
            <a:r>
              <a:rPr lang="en-US" sz="2000" dirty="0"/>
              <a:t>National Archaeological Museum, </a:t>
            </a:r>
            <a:r>
              <a:rPr lang="en-US" sz="2000" dirty="0" smtClean="0"/>
              <a:t>Naples. </a:t>
            </a:r>
            <a:endParaRPr lang="en-US" sz="2000" dirty="0"/>
          </a:p>
        </p:txBody>
      </p:sp>
      <p:pic>
        <p:nvPicPr>
          <p:cNvPr id="5" name="Content Placeholder 4"/>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2209800"/>
            <a:ext cx="4191000" cy="3581400"/>
          </a:xfrm>
          <a:prstGeom prst="rect">
            <a:avLst/>
          </a:prstGeom>
        </p:spPr>
      </p:pic>
      <p:sp>
        <p:nvSpPr>
          <p:cNvPr id="4" name="TextBox 3"/>
          <p:cNvSpPr txBox="1"/>
          <p:nvPr/>
        </p:nvSpPr>
        <p:spPr>
          <a:xfrm>
            <a:off x="5105400" y="5575756"/>
            <a:ext cx="3200400" cy="215444"/>
          </a:xfrm>
          <a:prstGeom prst="rect">
            <a:avLst/>
          </a:prstGeom>
          <a:noFill/>
        </p:spPr>
        <p:txBody>
          <a:bodyPr wrap="square" rtlCol="0">
            <a:spAutoFit/>
          </a:bodyPr>
          <a:lstStyle/>
          <a:p>
            <a:r>
              <a:rPr lang="en-US" sz="800" dirty="0" smtClean="0">
                <a:solidFill>
                  <a:schemeClr val="bg1"/>
                </a:solidFill>
              </a:rPr>
              <a:t>Image: </a:t>
            </a:r>
            <a:r>
              <a:rPr lang="en-US" sz="800" dirty="0">
                <a:solidFill>
                  <a:schemeClr val="bg1"/>
                </a:solidFill>
              </a:rPr>
              <a:t>National Archaeological Museum, Naples (</a:t>
            </a:r>
            <a:r>
              <a:rPr lang="en-US" sz="800" dirty="0" err="1">
                <a:solidFill>
                  <a:schemeClr val="bg1"/>
                </a:solidFill>
              </a:rPr>
              <a:t>Frischer</a:t>
            </a:r>
            <a:r>
              <a:rPr lang="en-US" sz="800" dirty="0">
                <a:solidFill>
                  <a:schemeClr val="bg1"/>
                </a:solidFill>
              </a:rPr>
              <a:t>, 2005).</a:t>
            </a:r>
          </a:p>
        </p:txBody>
      </p:sp>
    </p:spTree>
    <p:extLst>
      <p:ext uri="{BB962C8B-B14F-4D97-AF65-F5344CB8AC3E}">
        <p14:creationId xmlns:p14="http://schemas.microsoft.com/office/powerpoint/2010/main" val="45518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LiDAR</a:t>
            </a:r>
            <a:endParaRPr lang="en-US" dirty="0"/>
          </a:p>
        </p:txBody>
      </p:sp>
      <p:sp>
        <p:nvSpPr>
          <p:cNvPr id="3" name="Content Placeholder 2"/>
          <p:cNvSpPr>
            <a:spLocks noGrp="1"/>
          </p:cNvSpPr>
          <p:nvPr>
            <p:ph sz="half" idx="1"/>
          </p:nvPr>
        </p:nvSpPr>
        <p:spPr/>
        <p:txBody>
          <a:bodyPr>
            <a:normAutofit/>
          </a:bodyPr>
          <a:lstStyle/>
          <a:p>
            <a:pPr>
              <a:buSzPct val="50000"/>
              <a:buFont typeface="Wingdings" panose="05000000000000000000" pitchFamily="2" charset="2"/>
              <a:buChar char="v"/>
            </a:pPr>
            <a:r>
              <a:rPr lang="en-US" sz="1800" dirty="0" smtClean="0"/>
              <a:t>Aircraft equipped with instruments which include: laser scanner, GPS, and Inertia Measurement Unit</a:t>
            </a:r>
          </a:p>
          <a:p>
            <a:pPr>
              <a:buSzPct val="50000"/>
              <a:buFont typeface="Wingdings" panose="05000000000000000000" pitchFamily="2" charset="2"/>
              <a:buChar char="v"/>
            </a:pPr>
            <a:r>
              <a:rPr lang="en-US" sz="1800" dirty="0" smtClean="0"/>
              <a:t>400,000 pulse/second in the near infrared spectrum</a:t>
            </a:r>
          </a:p>
          <a:p>
            <a:pPr>
              <a:buSzPct val="50000"/>
              <a:buFont typeface="Wingdings" panose="05000000000000000000" pitchFamily="2" charset="2"/>
              <a:buChar char="v"/>
            </a:pPr>
            <a:r>
              <a:rPr lang="en-US" sz="1800" dirty="0" smtClean="0"/>
              <a:t>Time for each return in relation to the A/C determines surface</a:t>
            </a:r>
          </a:p>
          <a:p>
            <a:pPr lvl="1">
              <a:buSzPct val="50000"/>
              <a:buFont typeface="Wingdings" panose="05000000000000000000" pitchFamily="2" charset="2"/>
              <a:buChar char="v"/>
            </a:pPr>
            <a:r>
              <a:rPr lang="en-US" sz="1400" dirty="0" smtClean="0"/>
              <a:t>Buildings/vegetation</a:t>
            </a:r>
          </a:p>
          <a:p>
            <a:pPr>
              <a:buSzPct val="50000"/>
              <a:buFont typeface="Wingdings" panose="05000000000000000000" pitchFamily="2" charset="2"/>
              <a:buChar char="v"/>
            </a:pPr>
            <a:r>
              <a:rPr lang="en-US" sz="1800" dirty="0" smtClean="0"/>
              <a:t>Point cloud data in ASCII format </a:t>
            </a:r>
          </a:p>
          <a:p>
            <a:pPr>
              <a:buSzPct val="50000"/>
              <a:buFont typeface="Wingdings" panose="05000000000000000000" pitchFamily="2" charset="2"/>
              <a:buChar char="v"/>
            </a:pPr>
            <a:r>
              <a:rPr lang="en-US" sz="1800" dirty="0" smtClean="0"/>
              <a:t>Digital Surface Model (DSM) with vegetation and Digital Terrain Model (DTM) (sometimes called DEM) bare earth with vegetation removed</a:t>
            </a:r>
            <a:endParaRPr lang="en-US" sz="1800" dirty="0"/>
          </a:p>
        </p:txBody>
      </p:sp>
      <p:pic>
        <p:nvPicPr>
          <p:cNvPr id="5" name="Content Placeholder 4"/>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267200" y="1921040"/>
            <a:ext cx="4419600" cy="3374967"/>
          </a:xfrm>
          <a:prstGeom prst="rect">
            <a:avLst/>
          </a:prstGeom>
          <a:noFill/>
          <a:ln>
            <a:noFill/>
          </a:ln>
        </p:spPr>
      </p:pic>
      <p:sp>
        <p:nvSpPr>
          <p:cNvPr id="4" name="TextBox 3"/>
          <p:cNvSpPr txBox="1"/>
          <p:nvPr/>
        </p:nvSpPr>
        <p:spPr>
          <a:xfrm>
            <a:off x="4343400" y="5280767"/>
            <a:ext cx="4343400" cy="338554"/>
          </a:xfrm>
          <a:prstGeom prst="rect">
            <a:avLst/>
          </a:prstGeom>
          <a:noFill/>
        </p:spPr>
        <p:txBody>
          <a:bodyPr wrap="square" rtlCol="0">
            <a:spAutoFit/>
          </a:bodyPr>
          <a:lstStyle/>
          <a:p>
            <a:r>
              <a:rPr lang="en-US" sz="800" dirty="0"/>
              <a:t>Image: https://www.metabunk.org/n22387-zig-zig-flight-path-near-sacramento-lidar-data-collection.t4307/</a:t>
            </a:r>
          </a:p>
        </p:txBody>
      </p:sp>
    </p:spTree>
    <p:extLst>
      <p:ext uri="{BB962C8B-B14F-4D97-AF65-F5344CB8AC3E}">
        <p14:creationId xmlns:p14="http://schemas.microsoft.com/office/powerpoint/2010/main" val="54923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LiDAR Images</a:t>
            </a:r>
            <a:endParaRPr lang="en-US" dirty="0"/>
          </a:p>
        </p:txBody>
      </p:sp>
      <p:sp>
        <p:nvSpPr>
          <p:cNvPr id="3" name="Text Placeholder 2"/>
          <p:cNvSpPr>
            <a:spLocks noGrp="1"/>
          </p:cNvSpPr>
          <p:nvPr>
            <p:ph type="body" idx="1"/>
          </p:nvPr>
        </p:nvSpPr>
        <p:spPr>
          <a:xfrm>
            <a:off x="1676400" y="1750509"/>
            <a:ext cx="5334000" cy="639762"/>
          </a:xfrm>
        </p:spPr>
        <p:txBody>
          <a:bodyPr>
            <a:normAutofit/>
          </a:bodyPr>
          <a:lstStyle/>
          <a:p>
            <a:pPr algn="ctr"/>
            <a:r>
              <a:rPr lang="en-US" dirty="0" smtClean="0"/>
              <a:t>Point Cloud Images of Main Campus</a:t>
            </a:r>
            <a:endParaRPr lang="en-US" dirty="0"/>
          </a:p>
        </p:txBody>
      </p:sp>
      <p:pic>
        <p:nvPicPr>
          <p:cNvPr id="7" name="Content Placeholder 6"/>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304800" y="2768635"/>
            <a:ext cx="4038600" cy="2763768"/>
          </a:xfrm>
          <a:prstGeom prst="rect">
            <a:avLst/>
          </a:prstGeom>
        </p:spPr>
      </p:pic>
      <p:pic>
        <p:nvPicPr>
          <p:cNvPr id="9" name="Content Placeholder 7"/>
          <p:cNvPicPr>
            <a:picLocks noGrp="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2768635"/>
            <a:ext cx="4041775" cy="2763768"/>
          </a:xfrm>
          <a:prstGeom prst="rect">
            <a:avLst/>
          </a:prstGeom>
        </p:spPr>
      </p:pic>
      <p:sp>
        <p:nvSpPr>
          <p:cNvPr id="4" name="TextBox 3"/>
          <p:cNvSpPr txBox="1"/>
          <p:nvPr/>
        </p:nvSpPr>
        <p:spPr>
          <a:xfrm>
            <a:off x="6988791" y="6553200"/>
            <a:ext cx="4876800" cy="215444"/>
          </a:xfrm>
          <a:prstGeom prst="rect">
            <a:avLst/>
          </a:prstGeom>
          <a:noFill/>
        </p:spPr>
        <p:txBody>
          <a:bodyPr wrap="square" rtlCol="0">
            <a:spAutoFit/>
          </a:bodyPr>
          <a:lstStyle/>
          <a:p>
            <a:r>
              <a:rPr lang="en-US" sz="800" dirty="0" smtClean="0"/>
              <a:t>Images: Alex </a:t>
            </a:r>
            <a:r>
              <a:rPr lang="en-US" sz="800" dirty="0" err="1" smtClean="0"/>
              <a:t>Klippel</a:t>
            </a:r>
            <a:r>
              <a:rPr lang="en-US" sz="800" dirty="0" smtClean="0"/>
              <a:t> PSU Dept. of Geography </a:t>
            </a:r>
            <a:endParaRPr lang="en-US" sz="800" dirty="0"/>
          </a:p>
        </p:txBody>
      </p:sp>
    </p:spTree>
    <p:extLst>
      <p:ext uri="{BB962C8B-B14F-4D97-AF65-F5344CB8AC3E}">
        <p14:creationId xmlns:p14="http://schemas.microsoft.com/office/powerpoint/2010/main" val="3469795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Hillshade</a:t>
            </a:r>
            <a:r>
              <a:rPr lang="en-US" dirty="0" smtClean="0"/>
              <a:t> Images</a:t>
            </a:r>
            <a:endParaRPr lang="en-US" dirty="0"/>
          </a:p>
        </p:txBody>
      </p:sp>
      <p:pic>
        <p:nvPicPr>
          <p:cNvPr id="7" name="Content Placeholder 6"/>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152400" y="2794668"/>
            <a:ext cx="4191000" cy="3225131"/>
          </a:xfrm>
          <a:prstGeom prst="rect">
            <a:avLst/>
          </a:prstGeom>
        </p:spPr>
      </p:pic>
      <p:pic>
        <p:nvPicPr>
          <p:cNvPr id="9" name="Content Placeholder 7"/>
          <p:cNvPicPr>
            <a:picLocks noGrp="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2793603"/>
            <a:ext cx="4270375" cy="3226196"/>
          </a:xfrm>
          <a:prstGeom prst="rect">
            <a:avLst/>
          </a:prstGeom>
        </p:spPr>
      </p:pic>
      <p:sp>
        <p:nvSpPr>
          <p:cNvPr id="4" name="TextBox 3"/>
          <p:cNvSpPr txBox="1"/>
          <p:nvPr/>
        </p:nvSpPr>
        <p:spPr>
          <a:xfrm>
            <a:off x="5410200" y="6642556"/>
            <a:ext cx="4038600" cy="215444"/>
          </a:xfrm>
          <a:prstGeom prst="rect">
            <a:avLst/>
          </a:prstGeom>
          <a:noFill/>
        </p:spPr>
        <p:txBody>
          <a:bodyPr wrap="square" rtlCol="0">
            <a:spAutoFit/>
          </a:bodyPr>
          <a:lstStyle/>
          <a:p>
            <a:r>
              <a:rPr lang="en-US" sz="800" dirty="0" smtClean="0"/>
              <a:t>Images and Shapefile in collaboration with Claire Ebert PSU Dept. of Anthropology</a:t>
            </a:r>
            <a:endParaRPr lang="en-US" sz="800" dirty="0"/>
          </a:p>
        </p:txBody>
      </p:sp>
    </p:spTree>
    <p:extLst>
      <p:ext uri="{BB962C8B-B14F-4D97-AF65-F5344CB8AC3E}">
        <p14:creationId xmlns:p14="http://schemas.microsoft.com/office/powerpoint/2010/main" val="3929087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Engine</a:t>
            </a:r>
            <a:endParaRPr lang="en-US" dirty="0"/>
          </a:p>
        </p:txBody>
      </p:sp>
      <p:pic>
        <p:nvPicPr>
          <p:cNvPr id="7" name="Content Placeholder 6"/>
          <p:cNvPicPr>
            <a:picLocks noGrp="1" noChangeAspect="1"/>
          </p:cNvPicPr>
          <p:nvPr>
            <p:ph sz="half" idx="2"/>
          </p:nvPr>
        </p:nvPicPr>
        <p:blipFill>
          <a:blip r:embed="rId3"/>
          <a:stretch>
            <a:fillRect/>
          </a:stretch>
        </p:blipFill>
        <p:spPr>
          <a:xfrm>
            <a:off x="240332" y="5105261"/>
            <a:ext cx="8663336" cy="990600"/>
          </a:xfrm>
          <a:prstGeom prst="rect">
            <a:avLst/>
          </a:prstGeom>
        </p:spPr>
      </p:pic>
      <p:sp>
        <p:nvSpPr>
          <p:cNvPr id="9" name="TextBox 8"/>
          <p:cNvSpPr txBox="1"/>
          <p:nvPr/>
        </p:nvSpPr>
        <p:spPr>
          <a:xfrm>
            <a:off x="758588" y="1295400"/>
            <a:ext cx="7623412" cy="3477875"/>
          </a:xfrm>
          <a:prstGeom prst="rect">
            <a:avLst/>
          </a:prstGeom>
          <a:noFill/>
        </p:spPr>
        <p:txBody>
          <a:bodyPr wrap="square" rtlCol="0">
            <a:spAutoFit/>
          </a:bodyPr>
          <a:lstStyle/>
          <a:p>
            <a:pPr marL="342900" indent="-342900">
              <a:buSzPct val="50000"/>
              <a:buFont typeface="Wingdings" panose="05000000000000000000" pitchFamily="2" charset="2"/>
              <a:buChar char="v"/>
            </a:pPr>
            <a:r>
              <a:rPr lang="en-US" sz="2000" dirty="0" smtClean="0"/>
              <a:t>Stand alone software</a:t>
            </a:r>
          </a:p>
          <a:p>
            <a:pPr marL="342900" indent="-342900">
              <a:buSzPct val="50000"/>
              <a:buFont typeface="Wingdings" panose="05000000000000000000" pitchFamily="2" charset="2"/>
              <a:buChar char="v"/>
            </a:pPr>
            <a:r>
              <a:rPr lang="en-US" sz="2000" dirty="0" smtClean="0"/>
              <a:t>Uses Computer Generated Architecture or CGA rule files</a:t>
            </a:r>
          </a:p>
          <a:p>
            <a:pPr marL="342900" indent="-342900">
              <a:buSzPct val="50000"/>
              <a:buFont typeface="Wingdings" panose="05000000000000000000" pitchFamily="2" charset="2"/>
              <a:buChar char="v"/>
            </a:pPr>
            <a:r>
              <a:rPr lang="en-US" sz="2000" dirty="0" smtClean="0"/>
              <a:t>Procedural Modeling is a process of creating 3D models through the use of specific rules and algorithms</a:t>
            </a:r>
          </a:p>
          <a:p>
            <a:pPr marL="800100" lvl="1" indent="-342900">
              <a:buSzPct val="50000"/>
              <a:buFont typeface="Wingdings" panose="05000000000000000000" pitchFamily="2" charset="2"/>
              <a:buChar char="v"/>
            </a:pPr>
            <a:r>
              <a:rPr lang="en-US" sz="2000" dirty="0" smtClean="0"/>
              <a:t>Creates detailed 3D architecture out of simple shape grammar</a:t>
            </a:r>
          </a:p>
          <a:p>
            <a:pPr marL="800100" lvl="1" indent="-342900">
              <a:buSzPct val="50000"/>
              <a:buFont typeface="Wingdings" panose="05000000000000000000" pitchFamily="2" charset="2"/>
              <a:buChar char="v"/>
            </a:pPr>
            <a:r>
              <a:rPr lang="en-US" sz="2000" dirty="0" smtClean="0"/>
              <a:t>Geometric production is iterative </a:t>
            </a:r>
          </a:p>
          <a:p>
            <a:pPr marL="1257300" lvl="2" indent="-342900">
              <a:buSzPct val="50000"/>
              <a:buFont typeface="Wingdings" panose="05000000000000000000" pitchFamily="2" charset="2"/>
              <a:buChar char="v"/>
            </a:pPr>
            <a:r>
              <a:rPr lang="en-US" sz="2000" dirty="0" smtClean="0"/>
              <a:t>Shape</a:t>
            </a:r>
          </a:p>
          <a:p>
            <a:pPr marL="1257300" lvl="2" indent="-342900">
              <a:buSzPct val="50000"/>
              <a:buFont typeface="Wingdings" panose="05000000000000000000" pitchFamily="2" charset="2"/>
              <a:buChar char="v"/>
            </a:pPr>
            <a:r>
              <a:rPr lang="en-US" sz="2000" dirty="0" smtClean="0"/>
              <a:t>Block model</a:t>
            </a:r>
          </a:p>
          <a:p>
            <a:pPr marL="1257300" lvl="2" indent="-342900">
              <a:buSzPct val="50000"/>
              <a:buFont typeface="Wingdings" panose="05000000000000000000" pitchFamily="2" charset="2"/>
              <a:buChar char="v"/>
            </a:pPr>
            <a:r>
              <a:rPr lang="en-US" sz="2000" dirty="0" smtClean="0"/>
              <a:t>Facades</a:t>
            </a:r>
          </a:p>
          <a:p>
            <a:pPr marL="1257300" lvl="2" indent="-342900">
              <a:buSzPct val="50000"/>
              <a:buFont typeface="Wingdings" panose="05000000000000000000" pitchFamily="2" charset="2"/>
              <a:buChar char="v"/>
            </a:pPr>
            <a:r>
              <a:rPr lang="en-US" sz="2000" dirty="0" smtClean="0"/>
              <a:t>Roof</a:t>
            </a:r>
          </a:p>
          <a:p>
            <a:pPr marL="342900" indent="-342900">
              <a:buSzPct val="50000"/>
              <a:buFont typeface="Wingdings" panose="05000000000000000000" pitchFamily="2" charset="2"/>
              <a:buChar char="v"/>
            </a:pPr>
            <a:r>
              <a:rPr lang="en-US" sz="2000" dirty="0" smtClean="0"/>
              <a:t>Façade is textured for realism</a:t>
            </a:r>
            <a:endParaRPr lang="en-US" sz="2000" dirty="0"/>
          </a:p>
        </p:txBody>
      </p:sp>
      <p:sp>
        <p:nvSpPr>
          <p:cNvPr id="10" name="TextBox 9"/>
          <p:cNvSpPr txBox="1"/>
          <p:nvPr/>
        </p:nvSpPr>
        <p:spPr>
          <a:xfrm>
            <a:off x="7387988" y="6477000"/>
            <a:ext cx="4800600" cy="215444"/>
          </a:xfrm>
          <a:prstGeom prst="rect">
            <a:avLst/>
          </a:prstGeom>
          <a:noFill/>
        </p:spPr>
        <p:txBody>
          <a:bodyPr wrap="square" rtlCol="0">
            <a:spAutoFit/>
          </a:bodyPr>
          <a:lstStyle/>
          <a:p>
            <a:r>
              <a:rPr lang="en-US" sz="800" dirty="0" smtClean="0"/>
              <a:t>Image: Christiane </a:t>
            </a:r>
            <a:r>
              <a:rPr lang="en-US" sz="800" dirty="0" err="1" smtClean="0"/>
              <a:t>Radies</a:t>
            </a:r>
            <a:r>
              <a:rPr lang="en-US" sz="800" dirty="0" smtClean="0"/>
              <a:t>, 2013.</a:t>
            </a:r>
            <a:endParaRPr lang="en-US" sz="800" dirty="0"/>
          </a:p>
        </p:txBody>
      </p:sp>
    </p:spTree>
    <p:extLst>
      <p:ext uri="{BB962C8B-B14F-4D97-AF65-F5344CB8AC3E}">
        <p14:creationId xmlns:p14="http://schemas.microsoft.com/office/powerpoint/2010/main" val="3483474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Model</a:t>
            </a:r>
            <a:endParaRPr lang="en-US" dirty="0"/>
          </a:p>
        </p:txBody>
      </p:sp>
      <p:pic>
        <p:nvPicPr>
          <p:cNvPr id="6" name="Content Placeholder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8600" y="1641197"/>
            <a:ext cx="8686799" cy="4983162"/>
          </a:xfrm>
          <a:prstGeom prst="rect">
            <a:avLst/>
          </a:prstGeom>
        </p:spPr>
      </p:pic>
      <p:sp>
        <p:nvSpPr>
          <p:cNvPr id="4" name="TextBox 3"/>
          <p:cNvSpPr txBox="1"/>
          <p:nvPr/>
        </p:nvSpPr>
        <p:spPr>
          <a:xfrm>
            <a:off x="6019800" y="6615260"/>
            <a:ext cx="4114800" cy="215444"/>
          </a:xfrm>
          <a:prstGeom prst="rect">
            <a:avLst/>
          </a:prstGeom>
          <a:noFill/>
        </p:spPr>
        <p:txBody>
          <a:bodyPr wrap="square" rtlCol="0">
            <a:spAutoFit/>
          </a:bodyPr>
          <a:lstStyle/>
          <a:p>
            <a:r>
              <a:rPr lang="en-US" sz="800" dirty="0" smtClean="0"/>
              <a:t>Images in collaboration with </a:t>
            </a:r>
            <a:r>
              <a:rPr lang="en-US" sz="800" dirty="0" err="1" smtClean="0"/>
              <a:t>Mahda</a:t>
            </a:r>
            <a:r>
              <a:rPr lang="en-US" sz="800" dirty="0" smtClean="0"/>
              <a:t> </a:t>
            </a:r>
            <a:r>
              <a:rPr lang="en-US" sz="800" dirty="0" err="1" smtClean="0"/>
              <a:t>Bagher</a:t>
            </a:r>
            <a:r>
              <a:rPr lang="en-US" sz="800" dirty="0" smtClean="0"/>
              <a:t> PSU Dept. of Geography</a:t>
            </a:r>
            <a:endParaRPr lang="en-US" sz="800" dirty="0"/>
          </a:p>
        </p:txBody>
      </p:sp>
    </p:spTree>
    <p:extLst>
      <p:ext uri="{BB962C8B-B14F-4D97-AF65-F5344CB8AC3E}">
        <p14:creationId xmlns:p14="http://schemas.microsoft.com/office/powerpoint/2010/main" val="2190787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Results</a:t>
            </a:r>
            <a:endParaRPr lang="en-US" dirty="0"/>
          </a:p>
        </p:txBody>
      </p:sp>
      <p:sp>
        <p:nvSpPr>
          <p:cNvPr id="3" name="Content Placeholder 2"/>
          <p:cNvSpPr>
            <a:spLocks noGrp="1"/>
          </p:cNvSpPr>
          <p:nvPr>
            <p:ph sz="half" idx="1"/>
          </p:nvPr>
        </p:nvSpPr>
        <p:spPr/>
        <p:txBody>
          <a:bodyPr>
            <a:normAutofit/>
          </a:bodyPr>
          <a:lstStyle/>
          <a:p>
            <a:pPr>
              <a:buSzPct val="50000"/>
              <a:buFont typeface="Wingdings" panose="05000000000000000000" pitchFamily="2" charset="2"/>
              <a:buChar char="v"/>
            </a:pPr>
            <a:r>
              <a:rPr lang="en-US" sz="2400" dirty="0" smtClean="0"/>
              <a:t>3D virtual reality model</a:t>
            </a:r>
          </a:p>
          <a:p>
            <a:pPr lvl="1">
              <a:buSzPct val="50000"/>
              <a:buFont typeface="Wingdings" panose="05000000000000000000" pitchFamily="2" charset="2"/>
              <a:buChar char="v"/>
            </a:pPr>
            <a:r>
              <a:rPr lang="en-US" sz="2000" dirty="0" smtClean="0"/>
              <a:t>Historical model</a:t>
            </a:r>
          </a:p>
          <a:p>
            <a:pPr lvl="1">
              <a:buSzPct val="50000"/>
              <a:buFont typeface="Wingdings" panose="05000000000000000000" pitchFamily="2" charset="2"/>
              <a:buChar char="v"/>
            </a:pPr>
            <a:r>
              <a:rPr lang="en-US" sz="2000" dirty="0" smtClean="0"/>
              <a:t>Current model</a:t>
            </a:r>
          </a:p>
          <a:p>
            <a:pPr>
              <a:buSzPct val="50000"/>
              <a:buFont typeface="Wingdings" panose="05000000000000000000" pitchFamily="2" charset="2"/>
              <a:buChar char="v"/>
            </a:pPr>
            <a:r>
              <a:rPr lang="en-US" sz="2400" dirty="0" smtClean="0"/>
              <a:t>Enhance scientific research</a:t>
            </a:r>
          </a:p>
          <a:p>
            <a:pPr lvl="1">
              <a:buSzPct val="50000"/>
              <a:buFont typeface="Wingdings" panose="05000000000000000000" pitchFamily="2" charset="2"/>
              <a:buChar char="v"/>
            </a:pPr>
            <a:r>
              <a:rPr lang="en-US" sz="2000" dirty="0" smtClean="0"/>
              <a:t>Perception for decision </a:t>
            </a:r>
            <a:r>
              <a:rPr lang="en-US" sz="2000" dirty="0" smtClean="0"/>
              <a:t>making</a:t>
            </a:r>
          </a:p>
          <a:p>
            <a:pPr lvl="1">
              <a:buSzPct val="50000"/>
              <a:buFont typeface="Wingdings" panose="05000000000000000000" pitchFamily="2" charset="2"/>
              <a:buChar char="v"/>
            </a:pPr>
            <a:r>
              <a:rPr lang="en-US" sz="2000" dirty="0"/>
              <a:t>Diachronic evolution of a site can be </a:t>
            </a:r>
            <a:r>
              <a:rPr lang="en-US" sz="2000" dirty="0" smtClean="0"/>
              <a:t>observed</a:t>
            </a:r>
            <a:endParaRPr lang="en-US" sz="2000" dirty="0" smtClean="0"/>
          </a:p>
          <a:p>
            <a:pPr>
              <a:buSzPct val="50000"/>
              <a:buFont typeface="Wingdings" panose="05000000000000000000" pitchFamily="2" charset="2"/>
              <a:buChar char="v"/>
            </a:pPr>
            <a:r>
              <a:rPr lang="en-US" sz="2400" dirty="0" smtClean="0"/>
              <a:t>Preservation of Cahal Pech</a:t>
            </a:r>
          </a:p>
          <a:p>
            <a:pPr lvl="1">
              <a:buSzPct val="50000"/>
              <a:buFont typeface="Wingdings" panose="05000000000000000000" pitchFamily="2" charset="2"/>
              <a:buChar char="v"/>
            </a:pPr>
            <a:r>
              <a:rPr lang="en-US" sz="2000" dirty="0" smtClean="0"/>
              <a:t>Education and research opportunities</a:t>
            </a:r>
          </a:p>
          <a:p>
            <a:pPr lvl="1">
              <a:buSzPct val="50000"/>
              <a:buFont typeface="Wingdings" panose="05000000000000000000" pitchFamily="2" charset="2"/>
              <a:buChar char="v"/>
            </a:pPr>
            <a:r>
              <a:rPr lang="en-US" sz="2000" dirty="0" smtClean="0"/>
              <a:t>Posterity</a:t>
            </a:r>
            <a:endParaRPr lang="en-US" sz="2000"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84378"/>
            <a:ext cx="4038600" cy="275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5026540"/>
            <a:ext cx="5867400" cy="215444"/>
          </a:xfrm>
          <a:prstGeom prst="rect">
            <a:avLst/>
          </a:prstGeom>
          <a:noFill/>
        </p:spPr>
        <p:txBody>
          <a:bodyPr wrap="square" rtlCol="0">
            <a:spAutoFit/>
          </a:bodyPr>
          <a:lstStyle/>
          <a:p>
            <a:r>
              <a:rPr lang="en-US" sz="800" dirty="0">
                <a:solidFill>
                  <a:schemeClr val="bg1"/>
                </a:solidFill>
              </a:rPr>
              <a:t>Image: http://</a:t>
            </a:r>
            <a:r>
              <a:rPr lang="en-US" sz="800" dirty="0" smtClean="0">
                <a:solidFill>
                  <a:schemeClr val="bg1"/>
                </a:solidFill>
              </a:rPr>
              <a:t>www.cahalpech.com/blog/exploring-cahal-pech-in-san-ignacio-belize</a:t>
            </a:r>
            <a:endParaRPr lang="en-US" dirty="0">
              <a:solidFill>
                <a:schemeClr val="bg1"/>
              </a:solidFill>
            </a:endParaRPr>
          </a:p>
        </p:txBody>
      </p:sp>
    </p:spTree>
    <p:extLst>
      <p:ext uri="{BB962C8B-B14F-4D97-AF65-F5344CB8AC3E}">
        <p14:creationId xmlns:p14="http://schemas.microsoft.com/office/powerpoint/2010/main" val="122498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sz="half" idx="1"/>
          </p:nvPr>
        </p:nvSpPr>
        <p:spPr>
          <a:xfrm>
            <a:off x="457200" y="1600200"/>
            <a:ext cx="8077200" cy="4953000"/>
          </a:xfrm>
        </p:spPr>
        <p:txBody>
          <a:bodyPr>
            <a:normAutofit lnSpcReduction="10000"/>
          </a:bodyPr>
          <a:lstStyle/>
          <a:p>
            <a:pPr>
              <a:buSzPct val="50000"/>
              <a:buFont typeface="Wingdings" panose="05000000000000000000" pitchFamily="2" charset="2"/>
              <a:buChar char="v"/>
            </a:pPr>
            <a:r>
              <a:rPr lang="en-US" sz="2400" dirty="0" smtClean="0"/>
              <a:t>May 2016</a:t>
            </a:r>
          </a:p>
          <a:p>
            <a:pPr lvl="1">
              <a:buSzPct val="50000"/>
              <a:buFont typeface="Wingdings" panose="05000000000000000000" pitchFamily="2" charset="2"/>
              <a:buChar char="v"/>
            </a:pPr>
            <a:r>
              <a:rPr lang="en-US" sz="2000" dirty="0" smtClean="0"/>
              <a:t>Integrate peer review suggestions and finalize to some extent my “living” document</a:t>
            </a:r>
          </a:p>
          <a:p>
            <a:pPr>
              <a:buSzPct val="50000"/>
              <a:buFont typeface="Wingdings" panose="05000000000000000000" pitchFamily="2" charset="2"/>
              <a:buChar char="v"/>
            </a:pPr>
            <a:r>
              <a:rPr lang="en-US" sz="2400" dirty="0" smtClean="0"/>
              <a:t>June – October 2016</a:t>
            </a:r>
          </a:p>
          <a:p>
            <a:pPr lvl="1">
              <a:buSzPct val="50000"/>
              <a:buFont typeface="Wingdings" panose="05000000000000000000" pitchFamily="2" charset="2"/>
              <a:buChar char="v"/>
            </a:pPr>
            <a:r>
              <a:rPr lang="en-US" sz="2000" dirty="0" smtClean="0"/>
              <a:t>Process data and develop VR</a:t>
            </a:r>
          </a:p>
          <a:p>
            <a:pPr lvl="1">
              <a:buSzPct val="50000"/>
              <a:buFont typeface="Wingdings" panose="05000000000000000000" pitchFamily="2" charset="2"/>
              <a:buChar char="v"/>
            </a:pPr>
            <a:r>
              <a:rPr lang="en-US" sz="2000" dirty="0" smtClean="0"/>
              <a:t>Data has been acquired through collaboration with Claire Ebert</a:t>
            </a:r>
          </a:p>
          <a:p>
            <a:pPr lvl="1">
              <a:buSzPct val="50000"/>
              <a:buFont typeface="Wingdings" panose="05000000000000000000" pitchFamily="2" charset="2"/>
              <a:buChar char="v"/>
            </a:pPr>
            <a:r>
              <a:rPr lang="en-US" sz="2000" dirty="0" smtClean="0"/>
              <a:t>Work around anticipated computing setbacks</a:t>
            </a:r>
          </a:p>
          <a:p>
            <a:pPr lvl="2">
              <a:buSzPct val="50000"/>
              <a:buFont typeface="Wingdings" panose="05000000000000000000" pitchFamily="2" charset="2"/>
              <a:buChar char="v"/>
            </a:pPr>
            <a:r>
              <a:rPr lang="en-US" sz="1600" dirty="0" smtClean="0"/>
              <a:t>Need for extreme computing power</a:t>
            </a:r>
          </a:p>
          <a:p>
            <a:pPr lvl="2">
              <a:buSzPct val="50000"/>
              <a:buFont typeface="Wingdings" panose="05000000000000000000" pitchFamily="2" charset="2"/>
              <a:buChar char="v"/>
            </a:pPr>
            <a:r>
              <a:rPr lang="en-US" sz="1600" dirty="0" smtClean="0"/>
              <a:t>One option may be to develop a virtual machine through the VR lab at PSU</a:t>
            </a:r>
          </a:p>
          <a:p>
            <a:pPr lvl="1">
              <a:buSzPct val="50000"/>
              <a:buFont typeface="Wingdings" panose="05000000000000000000" pitchFamily="2" charset="2"/>
              <a:buChar char="v"/>
            </a:pPr>
            <a:r>
              <a:rPr lang="en-US" sz="2000" dirty="0" smtClean="0"/>
              <a:t>Possible need for photogrammetry </a:t>
            </a:r>
          </a:p>
          <a:p>
            <a:pPr lvl="1">
              <a:buSzPct val="50000"/>
              <a:buFont typeface="Wingdings" panose="05000000000000000000" pitchFamily="2" charset="2"/>
              <a:buChar char="v"/>
            </a:pPr>
            <a:r>
              <a:rPr lang="en-US" sz="2000" dirty="0" smtClean="0"/>
              <a:t>For realistic texture photography is necessary </a:t>
            </a:r>
          </a:p>
          <a:p>
            <a:pPr lvl="2">
              <a:buSzPct val="50000"/>
              <a:buFont typeface="Wingdings" panose="05000000000000000000" pitchFamily="2" charset="2"/>
              <a:buChar char="v"/>
            </a:pPr>
            <a:r>
              <a:rPr lang="en-US" sz="1600" dirty="0" smtClean="0"/>
              <a:t>Digital SLR and overcast are optimum but must be deployed</a:t>
            </a:r>
            <a:endParaRPr lang="en-US" sz="1600" dirty="0"/>
          </a:p>
          <a:p>
            <a:pPr marL="342900" lvl="1" indent="-342900">
              <a:buSzPct val="50000"/>
              <a:buFont typeface="Wingdings" panose="05000000000000000000" pitchFamily="2" charset="2"/>
              <a:buChar char="v"/>
            </a:pPr>
            <a:r>
              <a:rPr lang="en-US" dirty="0" smtClean="0"/>
              <a:t>October 2016</a:t>
            </a:r>
          </a:p>
          <a:p>
            <a:pPr marL="342900" lvl="1" indent="-342900">
              <a:buSzPct val="50000"/>
              <a:buFont typeface="Wingdings" panose="05000000000000000000" pitchFamily="2" charset="2"/>
              <a:buChar char="v"/>
            </a:pPr>
            <a:r>
              <a:rPr lang="en-US" dirty="0" smtClean="0"/>
              <a:t>Find a journal for publication </a:t>
            </a:r>
            <a:endParaRPr lang="en-US" dirty="0"/>
          </a:p>
        </p:txBody>
      </p:sp>
    </p:spTree>
    <p:extLst>
      <p:ext uri="{BB962C8B-B14F-4D97-AF65-F5344CB8AC3E}">
        <p14:creationId xmlns:p14="http://schemas.microsoft.com/office/powerpoint/2010/main" val="290497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0"/>
            <a:ext cx="8229600" cy="3535363"/>
          </a:xfrm>
        </p:spPr>
        <p:txBody>
          <a:bodyPr/>
          <a:lstStyle/>
          <a:p>
            <a:pPr marL="0" indent="0" algn="ctr">
              <a:buNone/>
            </a:pPr>
            <a:r>
              <a:rPr lang="en-US" dirty="0" smtClean="0">
                <a:latin typeface="High Tower Text" panose="02040502050506030303" pitchFamily="18" charset="0"/>
              </a:rPr>
              <a:t>Westcott and Brandon </a:t>
            </a:r>
            <a:r>
              <a:rPr lang="en-US" dirty="0">
                <a:latin typeface="High Tower Text" panose="02040502050506030303" pitchFamily="18" charset="0"/>
              </a:rPr>
              <a:t>declared that GIS as a research tool may have as profound of an effect on archaeological field work as the introduction of carbon dating did in the 1950s (Westcott and Brandon, 2000).</a:t>
            </a:r>
          </a:p>
          <a:p>
            <a:pPr marL="0" indent="0">
              <a:buNone/>
            </a:pPr>
            <a:endParaRPr lang="en-US" dirty="0"/>
          </a:p>
        </p:txBody>
      </p:sp>
    </p:spTree>
    <p:extLst>
      <p:ext uri="{BB962C8B-B14F-4D97-AF65-F5344CB8AC3E}">
        <p14:creationId xmlns:p14="http://schemas.microsoft.com/office/powerpoint/2010/main" val="320935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Box 2"/>
          <p:cNvSpPr txBox="1"/>
          <p:nvPr/>
        </p:nvSpPr>
        <p:spPr>
          <a:xfrm>
            <a:off x="609600" y="1143000"/>
            <a:ext cx="8001000" cy="5339923"/>
          </a:xfrm>
          <a:prstGeom prst="rect">
            <a:avLst/>
          </a:prstGeom>
          <a:noFill/>
        </p:spPr>
        <p:txBody>
          <a:bodyPr wrap="square" rtlCol="0">
            <a:spAutoFit/>
          </a:bodyPr>
          <a:lstStyle/>
          <a:p>
            <a:r>
              <a:rPr lang="en-US" sz="1100" dirty="0"/>
              <a:t>3D Archaeology. (2014). Journal of Eastern Mediterranean Archaeology &amp; Heritage Studies, 2(1), 1-29.</a:t>
            </a:r>
          </a:p>
          <a:p>
            <a:r>
              <a:rPr lang="en-US" sz="1100" dirty="0"/>
              <a:t>About </a:t>
            </a:r>
            <a:r>
              <a:rPr lang="en-US" sz="1100" dirty="0" err="1"/>
              <a:t>Cahal</a:t>
            </a:r>
            <a:r>
              <a:rPr lang="en-US" sz="1100" dirty="0"/>
              <a:t> </a:t>
            </a:r>
            <a:r>
              <a:rPr lang="en-US" sz="1100" dirty="0" err="1"/>
              <a:t>Pech</a:t>
            </a:r>
            <a:r>
              <a:rPr lang="en-US" sz="1100" dirty="0"/>
              <a:t> - Archaeological Institute of America. (</a:t>
            </a:r>
            <a:r>
              <a:rPr lang="en-US" sz="1100" dirty="0" err="1"/>
              <a:t>n.d.</a:t>
            </a:r>
            <a:r>
              <a:rPr lang="en-US" sz="1100" dirty="0"/>
              <a:t>). Retrieved April 22, 2016, from </a:t>
            </a:r>
            <a:r>
              <a:rPr lang="en-US" sz="1100" dirty="0">
                <a:hlinkClick r:id="rId2"/>
              </a:rPr>
              <a:t>https://www.archaeological.org/interactivedigs/cahalpechbelize/about</a:t>
            </a:r>
            <a:r>
              <a:rPr lang="en-US" sz="1100" dirty="0"/>
              <a:t> </a:t>
            </a:r>
            <a:r>
              <a:rPr lang="en-US" sz="1100" dirty="0" smtClean="0"/>
              <a:t/>
            </a:r>
            <a:br>
              <a:rPr lang="en-US" sz="1100" dirty="0" smtClean="0"/>
            </a:br>
            <a:endParaRPr lang="en-US" sz="1100" dirty="0"/>
          </a:p>
          <a:p>
            <a:r>
              <a:rPr lang="en-US" sz="1100" dirty="0"/>
              <a:t>Archaeology. (2016, April 17). In Wikipedia, The Free Encyclopedia. Retrieved 12:46, April 19, 2016, from </a:t>
            </a:r>
            <a:r>
              <a:rPr lang="en-US" sz="1100" dirty="0">
                <a:hlinkClick r:id="rId3"/>
              </a:rPr>
              <a:t>https://en.wikipedia.org/w/index.php?title=Archaeology&amp;oldid=715698599</a:t>
            </a:r>
            <a:r>
              <a:rPr lang="en-US" sz="1100" dirty="0"/>
              <a:t> </a:t>
            </a:r>
            <a:r>
              <a:rPr lang="en-US" sz="1100" dirty="0" smtClean="0"/>
              <a:t/>
            </a:r>
            <a:br>
              <a:rPr lang="en-US" sz="1100" dirty="0" smtClean="0"/>
            </a:br>
            <a:endParaRPr lang="en-US" sz="1100" dirty="0"/>
          </a:p>
          <a:p>
            <a:r>
              <a:rPr lang="en-US" sz="1100" dirty="0"/>
              <a:t>ARCGIS VIDEOS. (March, 2013). Retrieved May 03, 2016, from </a:t>
            </a:r>
            <a:r>
              <a:rPr lang="en-US" sz="1100" u="sng" dirty="0">
                <a:hlinkClick r:id="rId4"/>
              </a:rPr>
              <a:t>http://video.arcgis.com/watch/2207/building-smart-cities-with-esri-cityengine</a:t>
            </a:r>
            <a:r>
              <a:rPr lang="en-US" sz="1100" dirty="0"/>
              <a:t> </a:t>
            </a:r>
            <a:br>
              <a:rPr lang="en-US" sz="1100" dirty="0"/>
            </a:br>
            <a:endParaRPr lang="en-US" sz="1100" dirty="0"/>
          </a:p>
          <a:p>
            <a:r>
              <a:rPr lang="en-US" sz="1100" dirty="0" err="1"/>
              <a:t>ArcMap</a:t>
            </a:r>
            <a:r>
              <a:rPr lang="en-US" sz="1100" dirty="0"/>
              <a:t>. (</a:t>
            </a:r>
            <a:r>
              <a:rPr lang="en-US" sz="1100" dirty="0" err="1"/>
              <a:t>n.d.</a:t>
            </a:r>
            <a:r>
              <a:rPr lang="en-US" sz="1100" dirty="0"/>
              <a:t>). Retrieved April 22, 2016, from </a:t>
            </a:r>
            <a:r>
              <a:rPr lang="en-US" sz="1100" dirty="0">
                <a:hlinkClick r:id="rId5"/>
              </a:rPr>
              <a:t>http://desktop.arcgis.com/en/arcmap/latest/tools/conversion-toolbox/ascii-to-raster.htm</a:t>
            </a:r>
            <a:r>
              <a:rPr lang="en-US" sz="1100" dirty="0"/>
              <a:t>  </a:t>
            </a:r>
          </a:p>
          <a:p>
            <a:r>
              <a:rPr lang="en-US" sz="1100" dirty="0"/>
              <a:t>Auer, M., </a:t>
            </a:r>
            <a:r>
              <a:rPr lang="en-US" sz="1100" dirty="0" err="1"/>
              <a:t>Agugiaro</a:t>
            </a:r>
            <a:r>
              <a:rPr lang="en-US" sz="1100" dirty="0"/>
              <a:t>, G., </a:t>
            </a:r>
            <a:r>
              <a:rPr lang="en-US" sz="1100" dirty="0" err="1"/>
              <a:t>Billen</a:t>
            </a:r>
            <a:r>
              <a:rPr lang="en-US" sz="1100" dirty="0"/>
              <a:t>, N., Loos, L., &amp; </a:t>
            </a:r>
            <a:r>
              <a:rPr lang="en-US" sz="1100" dirty="0" err="1"/>
              <a:t>Zipf</a:t>
            </a:r>
            <a:r>
              <a:rPr lang="en-US" sz="1100" dirty="0"/>
              <a:t>, A. (2014). Web-based Visualization and Query of semantically segmented </a:t>
            </a:r>
            <a:r>
              <a:rPr lang="en-US" sz="1100" dirty="0" err="1"/>
              <a:t>multiresolution</a:t>
            </a:r>
            <a:r>
              <a:rPr lang="en-US" sz="1100" dirty="0"/>
              <a:t> 3D Models in the Field of Cultural Heritage. ISPRS Ann. </a:t>
            </a:r>
            <a:r>
              <a:rPr lang="en-US" sz="1100" dirty="0" err="1"/>
              <a:t>Photogramm</a:t>
            </a:r>
            <a:r>
              <a:rPr lang="en-US" sz="1100" dirty="0"/>
              <a:t>. Remote Sens. Spatial Inf. Sci. ISPRS Annals of Photogrammetry, Remote Sensing and Spatial Information Sciences, II-5, 33-39</a:t>
            </a:r>
            <a:r>
              <a:rPr lang="en-US" sz="1100" dirty="0" smtClean="0"/>
              <a:t>.</a:t>
            </a:r>
            <a:br>
              <a:rPr lang="en-US" sz="1100" dirty="0" smtClean="0"/>
            </a:br>
            <a:endParaRPr lang="en-US" sz="1100" dirty="0"/>
          </a:p>
          <a:p>
            <a:r>
              <a:rPr lang="en-US" sz="1100" dirty="0" err="1"/>
              <a:t>Billen,N</a:t>
            </a:r>
            <a:r>
              <a:rPr lang="en-US" sz="1100" dirty="0"/>
              <a:t>., Loos, L., Auer, M., </a:t>
            </a:r>
            <a:r>
              <a:rPr lang="en-US" sz="1100" dirty="0" err="1"/>
              <a:t>Zipf</a:t>
            </a:r>
            <a:r>
              <a:rPr lang="en-US" sz="1100" dirty="0"/>
              <a:t>, A., Richards-</a:t>
            </a:r>
            <a:r>
              <a:rPr lang="en-US" sz="1100" dirty="0" err="1"/>
              <a:t>Rissetto</a:t>
            </a:r>
            <a:r>
              <a:rPr lang="en-US" sz="1100" dirty="0"/>
              <a:t>, H., </a:t>
            </a:r>
            <a:r>
              <a:rPr lang="en-US" sz="1100" dirty="0" err="1"/>
              <a:t>Reindel</a:t>
            </a:r>
            <a:r>
              <a:rPr lang="en-US" sz="1100" dirty="0"/>
              <a:t>, M. &amp; von Schwerin, J.: </a:t>
            </a:r>
            <a:r>
              <a:rPr lang="en-US" sz="1100" dirty="0">
                <a:hlinkClick r:id="rId6"/>
              </a:rPr>
              <a:t>Development of a 4D-webgis for archaeological research</a:t>
            </a:r>
            <a:r>
              <a:rPr lang="en-US" sz="1100" dirty="0"/>
              <a:t>, Workshop on integrating 4D, GIS and cultural heritage, 16th AGILE 2013, Leuven.</a:t>
            </a:r>
          </a:p>
          <a:p>
            <a:r>
              <a:rPr lang="en-US" sz="1100" dirty="0"/>
              <a:t>Bill Whittaker at English Wikipedia, CC BY-SA 3.0, Retrieved May 3, 2016, from </a:t>
            </a:r>
            <a:r>
              <a:rPr lang="en-US" sz="1100" u="sng" dirty="0">
                <a:hlinkClick r:id="rId7"/>
              </a:rPr>
              <a:t>https://commons.wikimedia.org/w/index.php?curid=6795426</a:t>
            </a:r>
            <a:r>
              <a:rPr lang="en-US" sz="1100" dirty="0"/>
              <a:t>  </a:t>
            </a:r>
            <a:r>
              <a:rPr lang="en-US" sz="1100" dirty="0" smtClean="0"/>
              <a:t/>
            </a:r>
            <a:br>
              <a:rPr lang="en-US" sz="1100" dirty="0" smtClean="0"/>
            </a:br>
            <a:endParaRPr lang="en-US" sz="1100" dirty="0"/>
          </a:p>
          <a:p>
            <a:pPr fontAlgn="t"/>
            <a:r>
              <a:rPr lang="en-US" sz="1100" dirty="0" err="1"/>
              <a:t>CyArk</a:t>
            </a:r>
            <a:r>
              <a:rPr lang="en-US" sz="1100" dirty="0"/>
              <a:t>, 2011. </a:t>
            </a:r>
            <a:r>
              <a:rPr lang="en-US" sz="1100" i="1" dirty="0"/>
              <a:t>Archaeological Areas of Pompeii</a:t>
            </a:r>
            <a:r>
              <a:rPr lang="en-US" sz="1100" dirty="0"/>
              <a:t>. (</a:t>
            </a:r>
            <a:r>
              <a:rPr lang="en-US" sz="1100" dirty="0" err="1"/>
              <a:t>n.d.</a:t>
            </a:r>
            <a:r>
              <a:rPr lang="en-US" sz="1100" dirty="0"/>
              <a:t>). Retrieved April 22, 2016, from </a:t>
            </a:r>
            <a:r>
              <a:rPr lang="en-US" sz="1100" dirty="0">
                <a:hlinkClick r:id="rId8"/>
              </a:rPr>
              <a:t>http://www.panoramio.com/photo/58703055</a:t>
            </a:r>
            <a:r>
              <a:rPr lang="en-US" sz="1100" dirty="0"/>
              <a:t> Uploaded on September 9, </a:t>
            </a:r>
            <a:r>
              <a:rPr lang="en-US" sz="1100" dirty="0" smtClean="0"/>
              <a:t>2011.</a:t>
            </a:r>
            <a:br>
              <a:rPr lang="en-US" sz="1100" dirty="0" smtClean="0"/>
            </a:br>
            <a:r>
              <a:rPr lang="en-US" sz="1100" dirty="0" smtClean="0"/>
              <a:t> </a:t>
            </a:r>
            <a:endParaRPr lang="en-US" sz="1100" dirty="0"/>
          </a:p>
          <a:p>
            <a:r>
              <a:rPr lang="en-US" sz="1100" dirty="0"/>
              <a:t>D., &amp; </a:t>
            </a:r>
            <a:r>
              <a:rPr lang="en-US" sz="1100" dirty="0" err="1"/>
              <a:t>Dell'Unto</a:t>
            </a:r>
            <a:r>
              <a:rPr lang="en-US" sz="1100" dirty="0"/>
              <a:t>, N. (2015, March/April). The Use of 3D Models for Intra-Site Investigation in Archaeology. Retrieved April 13, 2016, from </a:t>
            </a:r>
            <a:r>
              <a:rPr lang="en-US" sz="1100" dirty="0">
                <a:hlinkClick r:id="rId9"/>
              </a:rPr>
              <a:t>https://www.youtube.com/watch?v=O0Ea9IY58DM</a:t>
            </a:r>
            <a:r>
              <a:rPr lang="en-US" sz="1100" dirty="0"/>
              <a:t> </a:t>
            </a:r>
            <a:r>
              <a:rPr lang="en-US" sz="1100" dirty="0" err="1"/>
              <a:t>Universita</a:t>
            </a:r>
            <a:r>
              <a:rPr lang="en-US" sz="1100" dirty="0"/>
              <a:t> Di Siena, Creative Commons Attribution license (reuse allowed</a:t>
            </a:r>
            <a:r>
              <a:rPr lang="en-US" sz="1100" dirty="0" smtClean="0"/>
              <a:t>).</a:t>
            </a:r>
            <a:br>
              <a:rPr lang="en-US" sz="1100" dirty="0" smtClean="0"/>
            </a:br>
            <a:endParaRPr lang="en-US" sz="1100" dirty="0"/>
          </a:p>
          <a:p>
            <a:r>
              <a:rPr lang="en-US" sz="1100" dirty="0">
                <a:hlinkClick r:id="rId10"/>
              </a:rPr>
              <a:t>Davis, Oliver</a:t>
            </a:r>
            <a:r>
              <a:rPr lang="en-US" sz="1100" dirty="0"/>
              <a:t> 2012. </a:t>
            </a:r>
            <a:r>
              <a:rPr lang="en-US" sz="1100" i="1" dirty="0"/>
              <a:t>Processing and working with LiDAR data in ArcGIS: a practical guide for archaeologists.</a:t>
            </a:r>
            <a:r>
              <a:rPr lang="en-US" sz="1100" dirty="0"/>
              <a:t> [Technical Report]. Cardiff: Royal Commission of the Ancient and Historical Monuments of Wales.</a:t>
            </a:r>
          </a:p>
          <a:p>
            <a:r>
              <a:rPr lang="en-US" sz="1100" dirty="0"/>
              <a:t>3D Cities. (</a:t>
            </a:r>
            <a:r>
              <a:rPr lang="en-US" sz="1100" dirty="0" err="1"/>
              <a:t>n.d.</a:t>
            </a:r>
            <a:r>
              <a:rPr lang="en-US" sz="1100" dirty="0"/>
              <a:t>). Retrieved May 03, 2016, from </a:t>
            </a:r>
            <a:r>
              <a:rPr lang="en-US" sz="1100" u="sng" dirty="0">
                <a:hlinkClick r:id="rId11"/>
              </a:rPr>
              <a:t>http://desktop.arcgis.com/en/3d/3d-cities/3d-city-base-layers/add-elevation-data.htm</a:t>
            </a:r>
            <a:r>
              <a:rPr lang="en-US" sz="1100" dirty="0"/>
              <a:t> </a:t>
            </a:r>
          </a:p>
          <a:p>
            <a:r>
              <a:rPr lang="en-US" sz="1100" dirty="0"/>
              <a:t> </a:t>
            </a:r>
            <a:r>
              <a:rPr lang="en-US" sz="1100" dirty="0" smtClean="0"/>
              <a:t/>
            </a:r>
            <a:br>
              <a:rPr lang="en-US" sz="1100" dirty="0" smtClean="0"/>
            </a:br>
            <a:r>
              <a:rPr lang="en-US" sz="1100" dirty="0" err="1" smtClean="0"/>
              <a:t>Esri</a:t>
            </a:r>
            <a:r>
              <a:rPr lang="en-US" sz="1100" dirty="0" smtClean="0"/>
              <a:t> </a:t>
            </a:r>
            <a:r>
              <a:rPr lang="en-US" sz="1100" dirty="0"/>
              <a:t>CityEngine. (</a:t>
            </a:r>
            <a:r>
              <a:rPr lang="en-US" sz="1100" dirty="0" err="1"/>
              <a:t>n.d.</a:t>
            </a:r>
            <a:r>
              <a:rPr lang="en-US" sz="1100" dirty="0"/>
              <a:t>). Retrieved April 22, 2016, from </a:t>
            </a:r>
            <a:r>
              <a:rPr lang="en-US" sz="1100" u="sng" dirty="0">
                <a:hlinkClick r:id="rId12"/>
              </a:rPr>
              <a:t>http://www.esri.com/software/cityengine</a:t>
            </a:r>
            <a:r>
              <a:rPr lang="en-US" sz="1100" dirty="0" smtClean="0"/>
              <a:t>.</a:t>
            </a:r>
            <a:endParaRPr lang="en-US" dirty="0"/>
          </a:p>
        </p:txBody>
      </p:sp>
    </p:spTree>
    <p:extLst>
      <p:ext uri="{BB962C8B-B14F-4D97-AF65-F5344CB8AC3E}">
        <p14:creationId xmlns:p14="http://schemas.microsoft.com/office/powerpoint/2010/main" val="123032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TextBox 2"/>
          <p:cNvSpPr txBox="1"/>
          <p:nvPr/>
        </p:nvSpPr>
        <p:spPr>
          <a:xfrm>
            <a:off x="571500" y="1241078"/>
            <a:ext cx="8001000" cy="5616922"/>
          </a:xfrm>
          <a:prstGeom prst="rect">
            <a:avLst/>
          </a:prstGeom>
          <a:noFill/>
        </p:spPr>
        <p:txBody>
          <a:bodyPr wrap="square" rtlCol="0">
            <a:spAutoFit/>
          </a:bodyPr>
          <a:lstStyle/>
          <a:p>
            <a:r>
              <a:rPr lang="en-US" sz="1100" dirty="0" err="1"/>
              <a:t>Frischer</a:t>
            </a:r>
            <a:r>
              <a:rPr lang="en-US" sz="1100" dirty="0"/>
              <a:t>, B., 2005. "The Digital Roman Forum Project: Remediating the Traditions of Roman Topography," in Acts of the 2nd Italy-United States Workshop, Rome, Italy, November 3-5, 2003, Berkeley, USA, May, 2005 edited by M. Forte, BAR International Series 1379 (Oxford 2005) 9-21</a:t>
            </a:r>
            <a:r>
              <a:rPr lang="en-US" sz="1100" dirty="0" smtClean="0"/>
              <a:t>.</a:t>
            </a:r>
            <a:br>
              <a:rPr lang="en-US" sz="1100" dirty="0" smtClean="0"/>
            </a:br>
            <a:endParaRPr lang="en-US" sz="1100" dirty="0"/>
          </a:p>
          <a:p>
            <a:r>
              <a:rPr lang="en-US" sz="1100" dirty="0" err="1"/>
              <a:t>Hitchborne</a:t>
            </a:r>
            <a:r>
              <a:rPr lang="en-US" sz="1100" dirty="0"/>
              <a:t>, D. Image Copyright. This work is licensed under the Creative Commons Attribution-Share Alike 2.0 Generic </a:t>
            </a:r>
            <a:r>
              <a:rPr lang="en-US" sz="1100" dirty="0" err="1"/>
              <a:t>Licence</a:t>
            </a:r>
            <a:r>
              <a:rPr lang="en-US" sz="1100" dirty="0"/>
              <a:t>. </a:t>
            </a:r>
            <a:r>
              <a:rPr lang="en-US" sz="1100" u="sng" dirty="0">
                <a:hlinkClick r:id="rId2"/>
              </a:rPr>
              <a:t>http://creativecommons.org/licenses/by-sa/2.0/</a:t>
            </a:r>
            <a:r>
              <a:rPr lang="en-US" sz="1100" dirty="0"/>
              <a:t> </a:t>
            </a:r>
            <a:r>
              <a:rPr lang="en-US" sz="1100" dirty="0" smtClean="0"/>
              <a:t/>
            </a:r>
            <a:br>
              <a:rPr lang="en-US" sz="1100" dirty="0" smtClean="0"/>
            </a:br>
            <a:endParaRPr lang="en-US" sz="1100" dirty="0"/>
          </a:p>
          <a:p>
            <a:r>
              <a:rPr lang="en-US" sz="1100" dirty="0"/>
              <a:t>Kimball, J. L., (2016). 3D Delineation: A modernization of drawing methodology for field archaeology. </a:t>
            </a:r>
            <a:r>
              <a:rPr lang="en-US" sz="1100" dirty="0" err="1"/>
              <a:t>Archaeopress</a:t>
            </a:r>
            <a:r>
              <a:rPr lang="en-US" sz="1100" dirty="0"/>
              <a:t> and JJL Kimball. ISBN 978 1 78491 305 </a:t>
            </a:r>
            <a:r>
              <a:rPr lang="en-US" sz="1100" dirty="0" smtClean="0"/>
              <a:t>2.</a:t>
            </a:r>
            <a:br>
              <a:rPr lang="en-US" sz="1100" dirty="0" smtClean="0"/>
            </a:br>
            <a:endParaRPr lang="en-US" sz="1100" dirty="0"/>
          </a:p>
          <a:p>
            <a:r>
              <a:rPr lang="en-US" sz="1100" dirty="0"/>
              <a:t>May, N. and </a:t>
            </a:r>
            <a:r>
              <a:rPr lang="en-US" sz="1100" dirty="0" err="1"/>
              <a:t>Beardall</a:t>
            </a:r>
            <a:r>
              <a:rPr lang="en-US" sz="1100" dirty="0"/>
              <a:t>, A. (2014). Excavations of Structures B1 and B7 at Baking Pot, Belize. The Belize Valley Archaeological Reconnaissance Project, 13, 109-143</a:t>
            </a:r>
            <a:r>
              <a:rPr lang="en-US" sz="1100" dirty="0" smtClean="0"/>
              <a:t>.</a:t>
            </a:r>
            <a:br>
              <a:rPr lang="en-US" sz="1100" dirty="0" smtClean="0"/>
            </a:br>
            <a:endParaRPr lang="en-US" sz="1100" dirty="0"/>
          </a:p>
          <a:p>
            <a:r>
              <a:rPr lang="en-US" sz="1100" dirty="0"/>
              <a:t>National Oceanic and Atmospheric Administration (NOAA) Coastal Services Center. 2012. “</a:t>
            </a:r>
            <a:r>
              <a:rPr lang="en-US" sz="1100" dirty="0" err="1"/>
              <a:t>Lidar</a:t>
            </a:r>
            <a:r>
              <a:rPr lang="en-US" sz="1100" dirty="0"/>
              <a:t> 101: An Introduction to </a:t>
            </a:r>
            <a:r>
              <a:rPr lang="en-US" sz="1100" dirty="0" err="1"/>
              <a:t>Lidar</a:t>
            </a:r>
            <a:r>
              <a:rPr lang="en-US" sz="1100" dirty="0"/>
              <a:t> Technology, Data, and Applications.” Revised. Charleston, SC: NOAA Coastal Services Center</a:t>
            </a:r>
            <a:r>
              <a:rPr lang="en-US" sz="1100" dirty="0" smtClean="0"/>
              <a:t>.</a:t>
            </a:r>
          </a:p>
          <a:p>
            <a:r>
              <a:rPr lang="en-US" sz="1100" dirty="0" smtClean="0"/>
              <a:t/>
            </a:r>
            <a:br>
              <a:rPr lang="en-US" sz="1100" dirty="0" smtClean="0"/>
            </a:br>
            <a:r>
              <a:rPr lang="en-US" sz="1100" dirty="0" smtClean="0"/>
              <a:t>Peer </a:t>
            </a:r>
            <a:r>
              <a:rPr lang="en-US" sz="1100" dirty="0"/>
              <a:t>reviewed proceedings of Digital Landscape Architecture 2013 at </a:t>
            </a:r>
            <a:r>
              <a:rPr lang="en-US" sz="1100" dirty="0" err="1"/>
              <a:t>Anhalt</a:t>
            </a:r>
            <a:r>
              <a:rPr lang="en-US" sz="1100" dirty="0"/>
              <a:t> University of Applied Sciences (pp. 175-184). (2013). Berlin: Wichmann. </a:t>
            </a:r>
          </a:p>
          <a:p>
            <a:endParaRPr lang="en-US" sz="1100" dirty="0"/>
          </a:p>
          <a:p>
            <a:r>
              <a:rPr lang="en-US" sz="1100" dirty="0" err="1"/>
              <a:t>Remondino</a:t>
            </a:r>
            <a:r>
              <a:rPr lang="en-US" sz="1100" dirty="0"/>
              <a:t>, F., </a:t>
            </a:r>
            <a:r>
              <a:rPr lang="en-US" sz="1100" dirty="0" err="1"/>
              <a:t>Campana</a:t>
            </a:r>
            <a:r>
              <a:rPr lang="en-US" sz="1100" dirty="0"/>
              <a:t>, S., &amp; </a:t>
            </a:r>
            <a:r>
              <a:rPr lang="en-US" sz="1100" dirty="0" err="1"/>
              <a:t>Dell'Unto</a:t>
            </a:r>
            <a:r>
              <a:rPr lang="en-US" sz="1100" dirty="0"/>
              <a:t>, N. (2014). 3D recording and modelling in archaeology and cultural heritage: Theory and best practices. Oxford, England: </a:t>
            </a:r>
            <a:r>
              <a:rPr lang="en-US" sz="1100" dirty="0" err="1"/>
              <a:t>Archaeopress</a:t>
            </a:r>
            <a:r>
              <a:rPr lang="en-US" sz="1100" dirty="0"/>
              <a:t>. </a:t>
            </a:r>
            <a:r>
              <a:rPr lang="en-US" sz="1100" dirty="0" smtClean="0"/>
              <a:t/>
            </a:r>
            <a:br>
              <a:rPr lang="en-US" sz="1100" dirty="0" smtClean="0"/>
            </a:br>
            <a:endParaRPr lang="en-US" sz="1100" dirty="0"/>
          </a:p>
          <a:p>
            <a:r>
              <a:rPr lang="en-US" sz="1100" dirty="0"/>
              <a:t>Renfrew, C., &amp; </a:t>
            </a:r>
            <a:r>
              <a:rPr lang="en-US" sz="1100" dirty="0" err="1"/>
              <a:t>Bahn</a:t>
            </a:r>
            <a:r>
              <a:rPr lang="en-US" sz="1100" dirty="0"/>
              <a:t>, P. G. (1991). Archaeology: Theories, methods, and practice. New York, NY: Thames and Hudson. </a:t>
            </a:r>
          </a:p>
          <a:p>
            <a:r>
              <a:rPr lang="en-US" sz="1100" dirty="0" err="1"/>
              <a:t>Tsipidis</a:t>
            </a:r>
            <a:r>
              <a:rPr lang="en-US" sz="1100" dirty="0"/>
              <a:t>, S., </a:t>
            </a:r>
            <a:r>
              <a:rPr lang="en-US" sz="1100" dirty="0" err="1"/>
              <a:t>Koussoulakou</a:t>
            </a:r>
            <a:r>
              <a:rPr lang="en-US" sz="1100" dirty="0"/>
              <a:t>, A., </a:t>
            </a:r>
            <a:r>
              <a:rPr lang="en-US" sz="1100" dirty="0" err="1"/>
              <a:t>Kotsakis</a:t>
            </a:r>
            <a:r>
              <a:rPr lang="en-US" sz="1100" dirty="0"/>
              <a:t>, K., (2008). 3D Visualization of Archaeological Excavation Data. Journal of Archaeological Science, 35 (3), 655-667</a:t>
            </a:r>
            <a:r>
              <a:rPr lang="en-US" sz="1100" dirty="0" smtClean="0"/>
              <a:t>.</a:t>
            </a:r>
            <a:br>
              <a:rPr lang="en-US" sz="1100" dirty="0" smtClean="0"/>
            </a:br>
            <a:endParaRPr lang="en-US" sz="1100" dirty="0"/>
          </a:p>
          <a:p>
            <a:r>
              <a:rPr lang="en-US" sz="1100" dirty="0"/>
              <a:t>United States Geologic Survey (USGS) Light Detection and Ranging (LIDAR). (</a:t>
            </a:r>
            <a:r>
              <a:rPr lang="en-US" sz="1100" dirty="0" err="1"/>
              <a:t>n.d.</a:t>
            </a:r>
            <a:r>
              <a:rPr lang="en-US" sz="1100" dirty="0"/>
              <a:t>). Retrieved April 22, 2016, from </a:t>
            </a:r>
            <a:r>
              <a:rPr lang="en-US" sz="1100" dirty="0">
                <a:hlinkClick r:id="rId3"/>
              </a:rPr>
              <a:t>https://</a:t>
            </a:r>
            <a:r>
              <a:rPr lang="en-US" sz="1100" dirty="0" smtClean="0">
                <a:hlinkClick r:id="rId3"/>
              </a:rPr>
              <a:t>lta.cr.usgs.gov/lidar_digitalelevation</a:t>
            </a:r>
            <a:r>
              <a:rPr lang="en-US" sz="1100" dirty="0" smtClean="0"/>
              <a:t/>
            </a:r>
            <a:br>
              <a:rPr lang="en-US" sz="1100" dirty="0" smtClean="0"/>
            </a:br>
            <a:endParaRPr lang="en-US" sz="1100" dirty="0"/>
          </a:p>
          <a:p>
            <a:r>
              <a:rPr lang="en-US" sz="1100" dirty="0" err="1"/>
              <a:t>Wescott</a:t>
            </a:r>
            <a:r>
              <a:rPr lang="en-US" sz="1100" dirty="0"/>
              <a:t>, K., &amp; Brandon, R. J. (2000). Practical applications of GIS for archaeologists: A predictive modeling toolkit. London: Taylor and Francis.</a:t>
            </a:r>
          </a:p>
          <a:p>
            <a:endParaRPr lang="en-US" dirty="0"/>
          </a:p>
        </p:txBody>
      </p:sp>
    </p:spTree>
    <p:extLst>
      <p:ext uri="{BB962C8B-B14F-4D97-AF65-F5344CB8AC3E}">
        <p14:creationId xmlns:p14="http://schemas.microsoft.com/office/powerpoint/2010/main" val="1992493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8000" b="1" dirty="0" smtClean="0">
                <a:solidFill>
                  <a:srgbClr val="0070C0"/>
                </a:solidFill>
                <a:latin typeface="MS PGothic" panose="020B0600070205080204" pitchFamily="34" charset="-128"/>
                <a:ea typeface="MS PGothic" panose="020B0600070205080204" pitchFamily="34" charset="-128"/>
              </a:rPr>
              <a:t>Thank You</a:t>
            </a:r>
            <a:r>
              <a:rPr lang="en-US" b="1" dirty="0" smtClean="0">
                <a:solidFill>
                  <a:srgbClr val="0070C0"/>
                </a:solidFill>
              </a:rPr>
              <a:t/>
            </a:r>
            <a:br>
              <a:rPr lang="en-US" b="1" dirty="0" smtClean="0">
                <a:solidFill>
                  <a:srgbClr val="0070C0"/>
                </a:solidFill>
              </a:rPr>
            </a:br>
            <a:r>
              <a:rPr lang="en-US" b="1" dirty="0" smtClean="0"/>
              <a:t/>
            </a:r>
            <a:br>
              <a:rPr lang="en-US" b="1" dirty="0" smtClean="0"/>
            </a:br>
            <a:r>
              <a:rPr lang="en-US" sz="3600" dirty="0" smtClean="0">
                <a:solidFill>
                  <a:srgbClr val="C00000"/>
                </a:solidFill>
              </a:rPr>
              <a:t> </a:t>
            </a:r>
            <a:r>
              <a:rPr lang="en-US" sz="3600" dirty="0">
                <a:solidFill>
                  <a:srgbClr val="C00000"/>
                </a:solidFill>
              </a:rPr>
              <a:t>Alex </a:t>
            </a:r>
            <a:r>
              <a:rPr lang="en-US" sz="3600" dirty="0" err="1">
                <a:solidFill>
                  <a:srgbClr val="C00000"/>
                </a:solidFill>
              </a:rPr>
              <a:t>Klippel</a:t>
            </a:r>
            <a:r>
              <a:rPr lang="en-US" sz="3600" dirty="0">
                <a:solidFill>
                  <a:srgbClr val="C00000"/>
                </a:solidFill>
              </a:rPr>
              <a:t/>
            </a:r>
            <a:br>
              <a:rPr lang="en-US" sz="3600" dirty="0">
                <a:solidFill>
                  <a:srgbClr val="C00000"/>
                </a:solidFill>
              </a:rPr>
            </a:br>
            <a:r>
              <a:rPr lang="en-US" sz="3600" dirty="0" smtClean="0">
                <a:solidFill>
                  <a:srgbClr val="C00000"/>
                </a:solidFill>
              </a:rPr>
              <a:t>Claire Ebert</a:t>
            </a:r>
            <a:br>
              <a:rPr lang="en-US" sz="3600" dirty="0" smtClean="0">
                <a:solidFill>
                  <a:srgbClr val="C00000"/>
                </a:solidFill>
              </a:rPr>
            </a:br>
            <a:r>
              <a:rPr lang="en-US" sz="3600" dirty="0" err="1" smtClean="0">
                <a:solidFill>
                  <a:srgbClr val="C00000"/>
                </a:solidFill>
              </a:rPr>
              <a:t>Mahda</a:t>
            </a:r>
            <a:r>
              <a:rPr lang="en-US" sz="3600" dirty="0" smtClean="0">
                <a:solidFill>
                  <a:srgbClr val="C00000"/>
                </a:solidFill>
              </a:rPr>
              <a:t> </a:t>
            </a:r>
            <a:r>
              <a:rPr lang="en-US" sz="3600" dirty="0" err="1" smtClean="0">
                <a:solidFill>
                  <a:srgbClr val="C00000"/>
                </a:solidFill>
              </a:rPr>
              <a:t>Bagher</a:t>
            </a:r>
            <a:r>
              <a:rPr lang="en-US" sz="3600" dirty="0">
                <a:solidFill>
                  <a:srgbClr val="C00000"/>
                </a:solidFill>
              </a:rPr>
              <a:t/>
            </a:r>
            <a:br>
              <a:rPr lang="en-US" sz="3600" dirty="0">
                <a:solidFill>
                  <a:srgbClr val="C00000"/>
                </a:solidFill>
              </a:rPr>
            </a:br>
            <a:endParaRPr lang="en-US" sz="3600" dirty="0">
              <a:solidFill>
                <a:srgbClr val="C00000"/>
              </a:solidFill>
            </a:endParaRPr>
          </a:p>
        </p:txBody>
      </p:sp>
    </p:spTree>
    <p:extLst>
      <p:ext uri="{BB962C8B-B14F-4D97-AF65-F5344CB8AC3E}">
        <p14:creationId xmlns:p14="http://schemas.microsoft.com/office/powerpoint/2010/main" val="258320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1791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9800" y="838200"/>
            <a:ext cx="7620000" cy="3416320"/>
          </a:xfrm>
          <a:prstGeom prst="rect">
            <a:avLst/>
          </a:prstGeom>
          <a:noFill/>
        </p:spPr>
        <p:txBody>
          <a:bodyPr wrap="square" rtlCol="0">
            <a:spAutoFit/>
          </a:bodyPr>
          <a:lstStyle/>
          <a:p>
            <a:pPr marL="685800" indent="-685800">
              <a:buSzPct val="50000"/>
              <a:buFont typeface="Wingdings" panose="05000000000000000000" pitchFamily="2" charset="2"/>
              <a:buChar char="v"/>
            </a:pPr>
            <a:r>
              <a:rPr lang="en-US" sz="3600" dirty="0" smtClean="0"/>
              <a:t>Introduction</a:t>
            </a:r>
          </a:p>
          <a:p>
            <a:pPr marL="685800" indent="-685800">
              <a:buSzPct val="50000"/>
              <a:buFont typeface="Wingdings" panose="05000000000000000000" pitchFamily="2" charset="2"/>
              <a:buChar char="v"/>
            </a:pPr>
            <a:r>
              <a:rPr lang="en-US" sz="3600" dirty="0" smtClean="0"/>
              <a:t>Goals and Objectives</a:t>
            </a:r>
          </a:p>
          <a:p>
            <a:pPr marL="685800" indent="-685800">
              <a:buSzPct val="50000"/>
              <a:buFont typeface="Wingdings" panose="05000000000000000000" pitchFamily="2" charset="2"/>
              <a:buChar char="v"/>
            </a:pPr>
            <a:r>
              <a:rPr lang="en-US" sz="3600" dirty="0" smtClean="0"/>
              <a:t>Methodology</a:t>
            </a:r>
          </a:p>
          <a:p>
            <a:pPr marL="1143000" lvl="1" indent="-685800">
              <a:buSzPct val="50000"/>
              <a:buFont typeface="Wingdings" panose="05000000000000000000" pitchFamily="2" charset="2"/>
              <a:buChar char="v"/>
            </a:pPr>
            <a:r>
              <a:rPr lang="en-US" sz="3600" dirty="0" smtClean="0"/>
              <a:t>Light Detection and Ranging (LiDAR) GIS Software Platforms</a:t>
            </a:r>
          </a:p>
          <a:p>
            <a:pPr marL="685800" indent="-685800">
              <a:buSzPct val="50000"/>
              <a:buFont typeface="Wingdings" panose="05000000000000000000" pitchFamily="2" charset="2"/>
              <a:buChar char="v"/>
            </a:pPr>
            <a:r>
              <a:rPr lang="en-US" sz="3600" dirty="0" smtClean="0"/>
              <a:t>Anticipated Results</a:t>
            </a:r>
            <a:endParaRPr lang="en-US" sz="3600" dirty="0"/>
          </a:p>
        </p:txBody>
      </p:sp>
    </p:spTree>
    <p:extLst>
      <p:ext uri="{BB962C8B-B14F-4D97-AF65-F5344CB8AC3E}">
        <p14:creationId xmlns:p14="http://schemas.microsoft.com/office/powerpoint/2010/main" val="379105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Box 2"/>
          <p:cNvSpPr txBox="1"/>
          <p:nvPr/>
        </p:nvSpPr>
        <p:spPr>
          <a:xfrm>
            <a:off x="1098612" y="1828800"/>
            <a:ext cx="7620000" cy="2677656"/>
          </a:xfrm>
          <a:prstGeom prst="rect">
            <a:avLst/>
          </a:prstGeom>
          <a:noFill/>
        </p:spPr>
        <p:txBody>
          <a:bodyPr wrap="square" rtlCol="0">
            <a:spAutoFit/>
          </a:bodyPr>
          <a:lstStyle/>
          <a:p>
            <a:pPr marL="457200" indent="-457200">
              <a:buSzPct val="50000"/>
              <a:buFont typeface="Wingdings" panose="05000000000000000000" pitchFamily="2" charset="2"/>
              <a:buChar char="v"/>
            </a:pPr>
            <a:r>
              <a:rPr lang="en-US" sz="2800" dirty="0" smtClean="0"/>
              <a:t>Apply 3D GIS model as a compliment to 2D methods</a:t>
            </a:r>
          </a:p>
          <a:p>
            <a:pPr marL="457200" indent="-457200">
              <a:buSzPct val="50000"/>
              <a:buFont typeface="Wingdings" panose="05000000000000000000" pitchFamily="2" charset="2"/>
              <a:buChar char="v"/>
            </a:pPr>
            <a:r>
              <a:rPr lang="en-US" sz="2800" dirty="0"/>
              <a:t>Virtual preservation</a:t>
            </a:r>
          </a:p>
          <a:p>
            <a:pPr marL="457200" indent="-457200">
              <a:buSzPct val="50000"/>
              <a:buFont typeface="Wingdings" panose="05000000000000000000" pitchFamily="2" charset="2"/>
              <a:buChar char="v"/>
            </a:pPr>
            <a:r>
              <a:rPr lang="en-US" sz="2800" dirty="0"/>
              <a:t>Public access via web based platforms</a:t>
            </a:r>
          </a:p>
          <a:p>
            <a:pPr marL="914400" lvl="1" indent="-457200">
              <a:buSzPct val="50000"/>
              <a:buFont typeface="Wingdings" panose="05000000000000000000" pitchFamily="2" charset="2"/>
              <a:buChar char="v"/>
            </a:pPr>
            <a:r>
              <a:rPr lang="en-US" sz="2800" dirty="0"/>
              <a:t>Educational opportunities and public awareness</a:t>
            </a:r>
            <a:r>
              <a:rPr lang="en-US" dirty="0"/>
              <a:t> </a:t>
            </a:r>
          </a:p>
        </p:txBody>
      </p:sp>
    </p:spTree>
    <p:extLst>
      <p:ext uri="{BB962C8B-B14F-4D97-AF65-F5344CB8AC3E}">
        <p14:creationId xmlns:p14="http://schemas.microsoft.com/office/powerpoint/2010/main" val="246946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&amp; Objectives</a:t>
            </a:r>
            <a:endParaRPr lang="en-US" dirty="0"/>
          </a:p>
        </p:txBody>
      </p:sp>
      <p:sp>
        <p:nvSpPr>
          <p:cNvPr id="3" name="TextBox 2"/>
          <p:cNvSpPr txBox="1"/>
          <p:nvPr/>
        </p:nvSpPr>
        <p:spPr>
          <a:xfrm>
            <a:off x="838200" y="1676400"/>
            <a:ext cx="7620000" cy="2800767"/>
          </a:xfrm>
          <a:prstGeom prst="rect">
            <a:avLst/>
          </a:prstGeom>
          <a:noFill/>
        </p:spPr>
        <p:txBody>
          <a:bodyPr wrap="square" rtlCol="0">
            <a:spAutoFit/>
          </a:bodyPr>
          <a:lstStyle/>
          <a:p>
            <a:pPr marL="457200" indent="-457200">
              <a:buSzPct val="50000"/>
              <a:buFont typeface="Wingdings" panose="05000000000000000000" pitchFamily="2" charset="2"/>
              <a:buChar char="v"/>
            </a:pPr>
            <a:r>
              <a:rPr lang="en-US" sz="2800" dirty="0" smtClean="0"/>
              <a:t>Create a virtual model of an archeological site</a:t>
            </a:r>
          </a:p>
          <a:p>
            <a:pPr marL="914400" lvl="1" indent="-457200">
              <a:buSzPct val="50000"/>
              <a:buFont typeface="Wingdings" panose="05000000000000000000" pitchFamily="2" charset="2"/>
              <a:buChar char="v"/>
            </a:pPr>
            <a:r>
              <a:rPr lang="en-US" sz="2800" dirty="0" smtClean="0"/>
              <a:t>Cahal Pech</a:t>
            </a:r>
          </a:p>
          <a:p>
            <a:pPr marL="457200" indent="-457200">
              <a:buSzPct val="50000"/>
              <a:buFont typeface="Wingdings" panose="05000000000000000000" pitchFamily="2" charset="2"/>
              <a:buChar char="v"/>
            </a:pPr>
            <a:r>
              <a:rPr lang="en-US" sz="2800" dirty="0" smtClean="0"/>
              <a:t>Develop workflow that can be easily replicated</a:t>
            </a:r>
          </a:p>
          <a:p>
            <a:pPr marL="457200" indent="-457200">
              <a:buSzPct val="50000"/>
              <a:buFont typeface="Wingdings" panose="05000000000000000000" pitchFamily="2" charset="2"/>
              <a:buChar char="v"/>
            </a:pPr>
            <a:r>
              <a:rPr lang="en-US" sz="2800" dirty="0" smtClean="0"/>
              <a:t>Create an accompanying web site </a:t>
            </a:r>
          </a:p>
          <a:p>
            <a:endParaRPr lang="en-US" sz="2800" dirty="0" smtClean="0"/>
          </a:p>
          <a:p>
            <a:pPr lvl="1"/>
            <a:r>
              <a:rPr lang="en-US" dirty="0" smtClean="0"/>
              <a:t> </a:t>
            </a:r>
          </a:p>
          <a:p>
            <a:endParaRPr lang="en-US" dirty="0"/>
          </a:p>
        </p:txBody>
      </p:sp>
    </p:spTree>
    <p:extLst>
      <p:ext uri="{BB962C8B-B14F-4D97-AF65-F5344CB8AC3E}">
        <p14:creationId xmlns:p14="http://schemas.microsoft.com/office/powerpoint/2010/main" val="2261962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Cahal Pech</a:t>
            </a:r>
            <a:endParaRPr lang="en-US" dirty="0"/>
          </a:p>
        </p:txBody>
      </p:sp>
      <p:sp>
        <p:nvSpPr>
          <p:cNvPr id="3" name="Content Placeholder 2"/>
          <p:cNvSpPr>
            <a:spLocks noGrp="1"/>
          </p:cNvSpPr>
          <p:nvPr>
            <p:ph sz="half" idx="1"/>
          </p:nvPr>
        </p:nvSpPr>
        <p:spPr>
          <a:xfrm>
            <a:off x="1181100" y="5216322"/>
            <a:ext cx="6781800" cy="1524000"/>
          </a:xfrm>
        </p:spPr>
        <p:txBody>
          <a:bodyPr>
            <a:normAutofit/>
          </a:bodyPr>
          <a:lstStyle/>
          <a:p>
            <a:pPr>
              <a:buFont typeface="Wingdings" panose="05000000000000000000" pitchFamily="2" charset="2"/>
              <a:buChar char="v"/>
            </a:pPr>
            <a:r>
              <a:rPr lang="en-US" sz="1600" dirty="0" smtClean="0"/>
              <a:t>Mayan early pre-classic (1200-900 BC) continually occupied until 800 AD</a:t>
            </a:r>
          </a:p>
          <a:p>
            <a:pPr>
              <a:buFont typeface="Wingdings" panose="05000000000000000000" pitchFamily="2" charset="2"/>
              <a:buChar char="v"/>
            </a:pPr>
            <a:r>
              <a:rPr lang="en-US" sz="1600" dirty="0" smtClean="0"/>
              <a:t>Situated on an acropolis on the southern edge of the city of San Ignacio</a:t>
            </a:r>
          </a:p>
          <a:p>
            <a:pPr>
              <a:buFont typeface="Wingdings" panose="05000000000000000000" pitchFamily="2" charset="2"/>
              <a:buChar char="v"/>
            </a:pPr>
            <a:r>
              <a:rPr lang="en-US" sz="1600" dirty="0" smtClean="0"/>
              <a:t>Considered a medium size Mayan occupation </a:t>
            </a:r>
          </a:p>
          <a:p>
            <a:pPr>
              <a:buFont typeface="Wingdings" panose="05000000000000000000" pitchFamily="2" charset="2"/>
              <a:buChar char="v"/>
            </a:pPr>
            <a:r>
              <a:rPr lang="en-US" sz="1600" dirty="0" smtClean="0"/>
              <a:t>Site core contains 34 structures</a:t>
            </a:r>
          </a:p>
          <a:p>
            <a:pPr>
              <a:buFont typeface="Wingdings" panose="05000000000000000000" pitchFamily="2" charset="2"/>
              <a:buChar char="v"/>
            </a:pPr>
            <a:r>
              <a:rPr lang="en-US" sz="1600" dirty="0" smtClean="0"/>
              <a:t>Dozens of occupations on the outskirts</a:t>
            </a:r>
            <a:endParaRPr lang="en-US" sz="1600" dirty="0"/>
          </a:p>
        </p:txBody>
      </p:sp>
      <p:pic>
        <p:nvPicPr>
          <p:cNvPr id="5" name="Content Placeholder 4"/>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447800"/>
            <a:ext cx="4038600" cy="3768522"/>
          </a:xfrm>
          <a:prstGeom prst="rect">
            <a:avLst/>
          </a:prstGeom>
        </p:spPr>
      </p:pic>
      <p:pic>
        <p:nvPicPr>
          <p:cNvPr id="6" name="Content Placeholder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45940" y="1447800"/>
            <a:ext cx="2661120" cy="3768522"/>
          </a:xfrm>
          <a:prstGeom prst="rect">
            <a:avLst/>
          </a:prstGeom>
        </p:spPr>
      </p:pic>
      <p:sp>
        <p:nvSpPr>
          <p:cNvPr id="4" name="TextBox 3"/>
          <p:cNvSpPr txBox="1"/>
          <p:nvPr/>
        </p:nvSpPr>
        <p:spPr>
          <a:xfrm>
            <a:off x="6176134" y="5016883"/>
            <a:ext cx="2551706" cy="338554"/>
          </a:xfrm>
          <a:prstGeom prst="rect">
            <a:avLst/>
          </a:prstGeom>
          <a:noFill/>
        </p:spPr>
        <p:txBody>
          <a:bodyPr wrap="square" rtlCol="0">
            <a:spAutoFit/>
          </a:bodyPr>
          <a:lstStyle/>
          <a:p>
            <a:r>
              <a:rPr lang="en-US" sz="800" dirty="0" smtClean="0"/>
              <a:t>Image: (Archaeological </a:t>
            </a:r>
            <a:r>
              <a:rPr lang="en-US" sz="800" dirty="0"/>
              <a:t>Institute of America</a:t>
            </a:r>
            <a:r>
              <a:rPr lang="en-US" sz="800" dirty="0" smtClean="0"/>
              <a:t>, April </a:t>
            </a:r>
            <a:r>
              <a:rPr lang="en-US" sz="800" dirty="0"/>
              <a:t>2016</a:t>
            </a:r>
            <a:r>
              <a:rPr lang="en-US" sz="800" dirty="0" smtClean="0"/>
              <a:t>).</a:t>
            </a:r>
          </a:p>
          <a:p>
            <a:endParaRPr lang="en-US" sz="800" dirty="0"/>
          </a:p>
        </p:txBody>
      </p:sp>
    </p:spTree>
    <p:extLst>
      <p:ext uri="{BB962C8B-B14F-4D97-AF65-F5344CB8AC3E}">
        <p14:creationId xmlns:p14="http://schemas.microsoft.com/office/powerpoint/2010/main" val="1566084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Ignacio and Site Core Temple</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905000"/>
            <a:ext cx="4385675" cy="3927687"/>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209800"/>
            <a:ext cx="4386792" cy="3290094"/>
          </a:xfrm>
        </p:spPr>
      </p:pic>
      <p:sp>
        <p:nvSpPr>
          <p:cNvPr id="3" name="TextBox 2"/>
          <p:cNvSpPr txBox="1"/>
          <p:nvPr/>
        </p:nvSpPr>
        <p:spPr>
          <a:xfrm>
            <a:off x="2750641" y="5499894"/>
            <a:ext cx="1752600" cy="215444"/>
          </a:xfrm>
          <a:prstGeom prst="rect">
            <a:avLst/>
          </a:prstGeom>
          <a:noFill/>
        </p:spPr>
        <p:txBody>
          <a:bodyPr wrap="square" rtlCol="0">
            <a:spAutoFit/>
          </a:bodyPr>
          <a:lstStyle/>
          <a:p>
            <a:r>
              <a:rPr lang="en-US" sz="800" dirty="0" smtClean="0">
                <a:solidFill>
                  <a:schemeClr val="bg1"/>
                </a:solidFill>
              </a:rPr>
              <a:t>Image: Google Earth Pro, May 2016</a:t>
            </a:r>
            <a:r>
              <a:rPr lang="en-US" sz="800" dirty="0" smtClean="0"/>
              <a:t>.</a:t>
            </a:r>
            <a:endParaRPr lang="en-US" sz="800" dirty="0"/>
          </a:p>
        </p:txBody>
      </p:sp>
      <p:sp>
        <p:nvSpPr>
          <p:cNvPr id="4" name="TextBox 3"/>
          <p:cNvSpPr txBox="1"/>
          <p:nvPr/>
        </p:nvSpPr>
        <p:spPr>
          <a:xfrm>
            <a:off x="4800600" y="5284450"/>
            <a:ext cx="3581400" cy="215444"/>
          </a:xfrm>
          <a:prstGeom prst="rect">
            <a:avLst/>
          </a:prstGeom>
          <a:noFill/>
        </p:spPr>
        <p:txBody>
          <a:bodyPr wrap="square" rtlCol="0">
            <a:spAutoFit/>
          </a:bodyPr>
          <a:lstStyle/>
          <a:p>
            <a:r>
              <a:rPr lang="en-US" sz="800" dirty="0" smtClean="0">
                <a:solidFill>
                  <a:schemeClr val="bg1"/>
                </a:solidFill>
              </a:rPr>
              <a:t>Image: http</a:t>
            </a:r>
            <a:r>
              <a:rPr lang="en-US" sz="800" dirty="0">
                <a:solidFill>
                  <a:schemeClr val="bg1"/>
                </a:solidFill>
              </a:rPr>
              <a:t>://www.belizeadventure.ca/an-afternoon-at-cahal-pech-ruins</a:t>
            </a:r>
            <a:r>
              <a:rPr lang="en-US" sz="800" dirty="0"/>
              <a:t>/</a:t>
            </a:r>
          </a:p>
        </p:txBody>
      </p:sp>
    </p:spTree>
    <p:extLst>
      <p:ext uri="{BB962C8B-B14F-4D97-AF65-F5344CB8AC3E}">
        <p14:creationId xmlns:p14="http://schemas.microsoft.com/office/powerpoint/2010/main" val="47347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Cahal Pech Southern View</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200" y="1432878"/>
            <a:ext cx="7848600" cy="5280943"/>
          </a:xfrm>
        </p:spPr>
      </p:pic>
    </p:spTree>
    <p:extLst>
      <p:ext uri="{BB962C8B-B14F-4D97-AF65-F5344CB8AC3E}">
        <p14:creationId xmlns:p14="http://schemas.microsoft.com/office/powerpoint/2010/main" val="252169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a:buSzPct val="50000"/>
              <a:buFont typeface="Wingdings" panose="05000000000000000000" pitchFamily="2" charset="2"/>
              <a:buChar char="v"/>
            </a:pPr>
            <a:r>
              <a:rPr lang="en-US" dirty="0" smtClean="0"/>
              <a:t>LiDAR data collected via aircraft</a:t>
            </a:r>
          </a:p>
          <a:p>
            <a:pPr>
              <a:buSzPct val="50000"/>
              <a:buFont typeface="Wingdings" panose="05000000000000000000" pitchFamily="2" charset="2"/>
              <a:buChar char="v"/>
            </a:pPr>
            <a:r>
              <a:rPr lang="en-US" dirty="0" smtClean="0"/>
              <a:t>ESRI ArcGIS 10.3.2</a:t>
            </a:r>
          </a:p>
          <a:p>
            <a:pPr>
              <a:buSzPct val="50000"/>
              <a:buFont typeface="Wingdings" panose="05000000000000000000" pitchFamily="2" charset="2"/>
              <a:buChar char="v"/>
            </a:pPr>
            <a:r>
              <a:rPr lang="en-US" dirty="0" smtClean="0"/>
              <a:t>ArcScene extension</a:t>
            </a:r>
          </a:p>
          <a:p>
            <a:pPr>
              <a:buSzPct val="50000"/>
              <a:buFont typeface="Wingdings" panose="05000000000000000000" pitchFamily="2" charset="2"/>
              <a:buChar char="v"/>
            </a:pPr>
            <a:r>
              <a:rPr lang="en-US" dirty="0" smtClean="0"/>
              <a:t>ESRI </a:t>
            </a:r>
            <a:r>
              <a:rPr lang="en-US" dirty="0" err="1" smtClean="0"/>
              <a:t>CityEngine</a:t>
            </a:r>
            <a:endParaRPr lang="en-US" dirty="0" smtClean="0"/>
          </a:p>
          <a:p>
            <a:pPr lvl="1">
              <a:buSzPct val="50000"/>
              <a:buFont typeface="Wingdings" panose="05000000000000000000" pitchFamily="2" charset="2"/>
              <a:buChar char="v"/>
            </a:pPr>
            <a:r>
              <a:rPr lang="en-US" dirty="0" smtClean="0"/>
              <a:t>Procedural Rule</a:t>
            </a:r>
          </a:p>
          <a:p>
            <a:pPr>
              <a:buSzPct val="50000"/>
              <a:buFont typeface="Wingdings" panose="05000000000000000000" pitchFamily="2" charset="2"/>
              <a:buChar char="v"/>
            </a:pPr>
            <a:r>
              <a:rPr lang="en-US" dirty="0" smtClean="0"/>
              <a:t>Unity Game Engine (down the road)</a:t>
            </a:r>
            <a:endParaRPr lang="en-US" dirty="0"/>
          </a:p>
        </p:txBody>
      </p:sp>
    </p:spTree>
    <p:extLst>
      <p:ext uri="{BB962C8B-B14F-4D97-AF65-F5344CB8AC3E}">
        <p14:creationId xmlns:p14="http://schemas.microsoft.com/office/powerpoint/2010/main" val="2506630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1859</Words>
  <Application>Microsoft Office PowerPoint</Application>
  <PresentationFormat>On-screen Show (4:3)</PresentationFormat>
  <Paragraphs>217</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MS PGothic</vt:lpstr>
      <vt:lpstr>Arial</vt:lpstr>
      <vt:lpstr>Calibri</vt:lpstr>
      <vt:lpstr>High Tower Text</vt:lpstr>
      <vt:lpstr>Times New Roman</vt:lpstr>
      <vt:lpstr>Wingdings</vt:lpstr>
      <vt:lpstr>Office Theme</vt:lpstr>
      <vt:lpstr>3D Archaeological Survey Modeling as a Compliment to Traditional Excavation Methods for Enhanced Visualization, Comprehension, and Documentation</vt:lpstr>
      <vt:lpstr>PowerPoint Presentation</vt:lpstr>
      <vt:lpstr>PowerPoint Presentation</vt:lpstr>
      <vt:lpstr>Introduction</vt:lpstr>
      <vt:lpstr>Goals &amp; Objectives</vt:lpstr>
      <vt:lpstr>Cahal Pech</vt:lpstr>
      <vt:lpstr>San Ignacio and Site Core Temple</vt:lpstr>
      <vt:lpstr>Cahal Pech Southern View</vt:lpstr>
      <vt:lpstr>Methodology</vt:lpstr>
      <vt:lpstr>Standard Archaeological Methods</vt:lpstr>
      <vt:lpstr>Standard Documentation Methods</vt:lpstr>
      <vt:lpstr>Past 3D Models</vt:lpstr>
      <vt:lpstr>LiDAR</vt:lpstr>
      <vt:lpstr>LiDAR Images</vt:lpstr>
      <vt:lpstr>Hillshade Images</vt:lpstr>
      <vt:lpstr>City Engine</vt:lpstr>
      <vt:lpstr>Procedural Model</vt:lpstr>
      <vt:lpstr>Anticipated Results</vt:lpstr>
      <vt:lpstr>Timeline</vt:lpstr>
      <vt:lpstr>References</vt:lpstr>
      <vt:lpstr>References Cont.</vt:lpstr>
      <vt:lpstr>Thank You   Alex Klippel Claire Ebert Mahda Bagher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Archaeological Survey Modell</dc:title>
  <dc:creator>usss</dc:creator>
  <cp:lastModifiedBy>Jimmy</cp:lastModifiedBy>
  <cp:revision>160</cp:revision>
  <dcterms:created xsi:type="dcterms:W3CDTF">2016-05-07T10:00:07Z</dcterms:created>
  <dcterms:modified xsi:type="dcterms:W3CDTF">2016-05-12T21:50:59Z</dcterms:modified>
</cp:coreProperties>
</file>