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57" r:id="rId3"/>
    <p:sldId id="258" r:id="rId4"/>
    <p:sldId id="282" r:id="rId5"/>
    <p:sldId id="287" r:id="rId6"/>
    <p:sldId id="295" r:id="rId7"/>
    <p:sldId id="281" r:id="rId8"/>
    <p:sldId id="265" r:id="rId9"/>
    <p:sldId id="276" r:id="rId10"/>
    <p:sldId id="266" r:id="rId11"/>
    <p:sldId id="267" r:id="rId12"/>
    <p:sldId id="279" r:id="rId13"/>
    <p:sldId id="272" r:id="rId14"/>
    <p:sldId id="268" r:id="rId15"/>
    <p:sldId id="283" r:id="rId16"/>
    <p:sldId id="270" r:id="rId17"/>
    <p:sldId id="284" r:id="rId18"/>
    <p:sldId id="286" r:id="rId19"/>
    <p:sldId id="288" r:id="rId20"/>
    <p:sldId id="285" r:id="rId21"/>
    <p:sldId id="274" r:id="rId22"/>
    <p:sldId id="273" r:id="rId23"/>
    <p:sldId id="275" r:id="rId24"/>
    <p:sldId id="296" r:id="rId25"/>
    <p:sldId id="289" r:id="rId26"/>
    <p:sldId id="294" r:id="rId27"/>
    <p:sldId id="261" r:id="rId28"/>
    <p:sldId id="291" r:id="rId29"/>
    <p:sldId id="259" r:id="rId30"/>
    <p:sldId id="262" r:id="rId31"/>
    <p:sldId id="263" r:id="rId32"/>
    <p:sldId id="264" r:id="rId33"/>
    <p:sldId id="290" r:id="rId34"/>
    <p:sldId id="292" r:id="rId35"/>
    <p:sldId id="297" r:id="rId36"/>
  </p:sldIdLst>
  <p:sldSz cx="9144000" cy="6858000" type="screen4x3"/>
  <p:notesSz cx="7077075"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7D"/>
    <a:srgbClr val="FF3300"/>
    <a:srgbClr val="66FF33"/>
    <a:srgbClr val="3CED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3822" autoAdjust="0"/>
  </p:normalViewPr>
  <p:slideViewPr>
    <p:cSldViewPr snapToGrid="0" snapToObjects="1">
      <p:cViewPr varScale="1">
        <p:scale>
          <a:sx n="88" d="100"/>
          <a:sy n="88" d="100"/>
        </p:scale>
        <p:origin x="2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774" y="-84"/>
      </p:cViewPr>
      <p:guideLst>
        <p:guide orient="horz" pos="2956"/>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265"/>
          </a:xfrm>
          <a:prstGeom prst="rect">
            <a:avLst/>
          </a:prstGeom>
        </p:spPr>
        <p:txBody>
          <a:bodyPr vert="horz" lIns="94064" tIns="47032" rIns="94064" bIns="47032" rtlCol="0"/>
          <a:lstStyle>
            <a:lvl1pPr algn="r">
              <a:defRPr sz="1200"/>
            </a:lvl1pPr>
          </a:lstStyle>
          <a:p>
            <a:fld id="{DD0B154D-D0C0-4A33-90AB-1C9FEBCE5025}" type="datetimeFigureOut">
              <a:rPr lang="en-US" smtClean="0"/>
              <a:t>12/18/2015</a:t>
            </a:fld>
            <a:endParaRPr lang="en-US"/>
          </a:p>
        </p:txBody>
      </p:sp>
      <p:sp>
        <p:nvSpPr>
          <p:cNvPr id="4" name="Footer Placeholder 3"/>
          <p:cNvSpPr>
            <a:spLocks noGrp="1"/>
          </p:cNvSpPr>
          <p:nvPr>
            <p:ph type="ftr" sz="quarter" idx="2"/>
          </p:nvPr>
        </p:nvSpPr>
        <p:spPr>
          <a:xfrm>
            <a:off x="0" y="8914406"/>
            <a:ext cx="3066733" cy="469265"/>
          </a:xfrm>
          <a:prstGeom prst="rect">
            <a:avLst/>
          </a:prstGeom>
        </p:spPr>
        <p:txBody>
          <a:bodyPr vert="horz" lIns="94064" tIns="47032" rIns="94064" bIns="47032"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14406"/>
            <a:ext cx="3066733" cy="469265"/>
          </a:xfrm>
          <a:prstGeom prst="rect">
            <a:avLst/>
          </a:prstGeom>
        </p:spPr>
        <p:txBody>
          <a:bodyPr vert="horz" lIns="94064" tIns="47032" rIns="94064" bIns="47032" rtlCol="0" anchor="b"/>
          <a:lstStyle>
            <a:lvl1pPr algn="r">
              <a:defRPr sz="1200"/>
            </a:lvl1pPr>
          </a:lstStyle>
          <a:p>
            <a:fld id="{C6287A59-0968-4D9E-8B58-9360AAD9126E}" type="slidenum">
              <a:rPr lang="en-US" smtClean="0"/>
              <a:t>‹#›</a:t>
            </a:fld>
            <a:endParaRPr lang="en-US"/>
          </a:p>
        </p:txBody>
      </p:sp>
    </p:spTree>
    <p:extLst>
      <p:ext uri="{BB962C8B-B14F-4D97-AF65-F5344CB8AC3E}">
        <p14:creationId xmlns:p14="http://schemas.microsoft.com/office/powerpoint/2010/main" val="162118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895"/>
          </a:xfrm>
          <a:prstGeom prst="rect">
            <a:avLst/>
          </a:prstGeom>
        </p:spPr>
        <p:txBody>
          <a:bodyPr vert="horz" lIns="94064" tIns="47032" rIns="94064" bIns="47032" rtlCol="0"/>
          <a:lstStyle>
            <a:lvl1pPr algn="l">
              <a:defRPr sz="1200"/>
            </a:lvl1pPr>
          </a:lstStyle>
          <a:p>
            <a:endParaRPr lang="en-US"/>
          </a:p>
        </p:txBody>
      </p:sp>
      <p:sp>
        <p:nvSpPr>
          <p:cNvPr id="3" name="Date Placeholder 2"/>
          <p:cNvSpPr>
            <a:spLocks noGrp="1"/>
          </p:cNvSpPr>
          <p:nvPr>
            <p:ph type="dt" idx="1"/>
          </p:nvPr>
        </p:nvSpPr>
        <p:spPr>
          <a:xfrm>
            <a:off x="4008705" y="0"/>
            <a:ext cx="3066733" cy="470895"/>
          </a:xfrm>
          <a:prstGeom prst="rect">
            <a:avLst/>
          </a:prstGeom>
        </p:spPr>
        <p:txBody>
          <a:bodyPr vert="horz" lIns="94064" tIns="47032" rIns="94064" bIns="47032" rtlCol="0"/>
          <a:lstStyle>
            <a:lvl1pPr algn="r">
              <a:defRPr sz="1200"/>
            </a:lvl1pPr>
          </a:lstStyle>
          <a:p>
            <a:fld id="{A18D64DD-C238-45FD-A985-335C71B96CAB}" type="datetimeFigureOut">
              <a:rPr lang="en-US" smtClean="0"/>
              <a:t>12/18/2015</a:t>
            </a:fld>
            <a:endParaRPr lang="en-US"/>
          </a:p>
        </p:txBody>
      </p:sp>
      <p:sp>
        <p:nvSpPr>
          <p:cNvPr id="4" name="Slide Image Placeholder 3"/>
          <p:cNvSpPr>
            <a:spLocks noGrp="1" noRot="1" noChangeAspect="1"/>
          </p:cNvSpPr>
          <p:nvPr>
            <p:ph type="sldImg" idx="2"/>
          </p:nvPr>
        </p:nvSpPr>
        <p:spPr>
          <a:xfrm>
            <a:off x="1427163" y="1173163"/>
            <a:ext cx="4222750" cy="3167062"/>
          </a:xfrm>
          <a:prstGeom prst="rect">
            <a:avLst/>
          </a:prstGeom>
          <a:noFill/>
          <a:ln w="12700">
            <a:solidFill>
              <a:prstClr val="black"/>
            </a:solidFill>
          </a:ln>
        </p:spPr>
        <p:txBody>
          <a:bodyPr vert="horz" lIns="94064" tIns="47032" rIns="94064" bIns="47032" rtlCol="0" anchor="ctr"/>
          <a:lstStyle/>
          <a:p>
            <a:endParaRPr lang="en-US"/>
          </a:p>
        </p:txBody>
      </p:sp>
      <p:sp>
        <p:nvSpPr>
          <p:cNvPr id="5" name="Notes Placeholder 4"/>
          <p:cNvSpPr>
            <a:spLocks noGrp="1"/>
          </p:cNvSpPr>
          <p:nvPr>
            <p:ph type="body" sz="quarter" idx="3"/>
          </p:nvPr>
        </p:nvSpPr>
        <p:spPr>
          <a:xfrm>
            <a:off x="707708" y="4516676"/>
            <a:ext cx="5661660" cy="3695462"/>
          </a:xfrm>
          <a:prstGeom prst="rect">
            <a:avLst/>
          </a:prstGeom>
        </p:spPr>
        <p:txBody>
          <a:bodyPr vert="horz" lIns="94064" tIns="47032" rIns="94064" bIns="470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66733" cy="470894"/>
          </a:xfrm>
          <a:prstGeom prst="rect">
            <a:avLst/>
          </a:prstGeom>
        </p:spPr>
        <p:txBody>
          <a:bodyPr vert="horz" lIns="94064" tIns="47032" rIns="94064"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4407"/>
            <a:ext cx="3066733" cy="470894"/>
          </a:xfrm>
          <a:prstGeom prst="rect">
            <a:avLst/>
          </a:prstGeom>
        </p:spPr>
        <p:txBody>
          <a:bodyPr vert="horz" lIns="94064" tIns="47032" rIns="94064" bIns="47032" rtlCol="0" anchor="b"/>
          <a:lstStyle>
            <a:lvl1pPr algn="r">
              <a:defRPr sz="1200"/>
            </a:lvl1pPr>
          </a:lstStyle>
          <a:p>
            <a:fld id="{48E4D8BA-4824-40C0-BBC2-55DB05C22A2D}" type="slidenum">
              <a:rPr lang="en-US" smtClean="0"/>
              <a:t>‹#›</a:t>
            </a:fld>
            <a:endParaRPr lang="en-US"/>
          </a:p>
        </p:txBody>
      </p:sp>
    </p:spTree>
    <p:extLst>
      <p:ext uri="{BB962C8B-B14F-4D97-AF65-F5344CB8AC3E}">
        <p14:creationId xmlns:p14="http://schemas.microsoft.com/office/powerpoint/2010/main" val="380390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file:///C:\Users\ssr11\gis\capstone\CapstoneRevised_11.21.15.doc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onferences.tdl.org/tcdl/index.php/TCDL/TCDL201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1</a:t>
            </a:fld>
            <a:endParaRPr lang="en-US"/>
          </a:p>
        </p:txBody>
      </p:sp>
    </p:spTree>
    <p:extLst>
      <p:ext uri="{BB962C8B-B14F-4D97-AF65-F5344CB8AC3E}">
        <p14:creationId xmlns:p14="http://schemas.microsoft.com/office/powerpoint/2010/main" val="173334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 still have a long way to go though. The pictures here show our working environment in 2012.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had books spilling out of the shelves and stacked at the ends of the rows and on student carrels in that first picture.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the second picture, you can see Janell, now retired who spent many years working in the stacks.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Do you think that this environment is sustainable? It was not and is not.</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2012, we moved 100,000 inches of infrequently used books from open stacks on campus to an off-site location. You can still check these books out, but there is a slight delay.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It took three, almost semi-sized trucks to move those inches and we used contracted people to do 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10</a:t>
            </a:fld>
            <a:endParaRPr lang="en-US"/>
          </a:p>
        </p:txBody>
      </p:sp>
    </p:spTree>
    <p:extLst>
      <p:ext uri="{BB962C8B-B14F-4D97-AF65-F5344CB8AC3E}">
        <p14:creationId xmlns:p14="http://schemas.microsoft.com/office/powerpoint/2010/main" val="212008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Penn State Libraries are now re-evaluating their roles and optimizing their spaces to find the right balance of housing and lending books and providing new services. They are moving away from past collection-based models to create user-centered buildings where people connect with each other and with the services and resources provided and increasingly work collaboratively. </a:t>
            </a:r>
            <a:endParaRPr lang="en-US" b="1" dirty="0" smtClean="0">
              <a:solidFill>
                <a:schemeClr val="tx1"/>
              </a:solidFill>
            </a:endParaRPr>
          </a:p>
          <a:p>
            <a:r>
              <a:rPr lang="en-US" b="1" dirty="0" smtClean="0">
                <a:solidFill>
                  <a:schemeClr val="tx1"/>
                </a:solidFill>
              </a:rPr>
              <a:t>Also in 2012, University Libraries was opening</a:t>
            </a:r>
            <a:r>
              <a:rPr lang="en-US" b="1" baseline="0" dirty="0" smtClean="0">
                <a:solidFill>
                  <a:schemeClr val="tx1"/>
                </a:solidFill>
              </a:rPr>
              <a:t> the newly constructed Knowledge Commons filled with computers, several media- capable group collaboration rooms, an ITS stop for tech help and a one-button studio for recording and practicing presentations of the kind that we are presenting today.  In 2016, we will open a maker space room with 3-D printing and </a:t>
            </a:r>
            <a:r>
              <a:rPr lang="en-US" b="1" baseline="0" dirty="0" err="1" smtClean="0">
                <a:solidFill>
                  <a:schemeClr val="tx1"/>
                </a:solidFill>
              </a:rPr>
              <a:t>littleBits</a:t>
            </a:r>
            <a:r>
              <a:rPr lang="en-US" b="1" baseline="0" dirty="0" smtClean="0">
                <a:solidFill>
                  <a:schemeClr val="tx1"/>
                </a:solidFill>
              </a:rPr>
              <a:t>, </a:t>
            </a:r>
            <a:r>
              <a:rPr lang="en-US" dirty="0" smtClean="0"/>
              <a:t> </a:t>
            </a:r>
            <a:r>
              <a:rPr lang="en-US" b="1" dirty="0" smtClean="0"/>
              <a:t>which treats electronics components like Lego bricks to be snapped together.</a:t>
            </a:r>
            <a:r>
              <a:rPr lang="en-US" b="1" baseline="0" dirty="0" smtClean="0">
                <a:solidFill>
                  <a:schemeClr val="tx1"/>
                </a:solidFill>
              </a:rPr>
              <a:t> We are making things in the library, synthesizing data. The Knowledge Commons is the most heavily used space in the libraries and the only print books in the room are those found in the students’ backpacks</a:t>
            </a:r>
            <a:r>
              <a:rPr lang="en-US" baseline="0" dirty="0" smtClean="0">
                <a:solidFill>
                  <a:schemeClr val="tx1"/>
                </a:solidFill>
              </a:rPr>
              <a:t>. </a:t>
            </a:r>
            <a:r>
              <a:rPr lang="en-US" b="1" baseline="0" dirty="0" smtClean="0">
                <a:solidFill>
                  <a:schemeClr val="tx1"/>
                </a:solidFill>
              </a:rPr>
              <a:t>No books there.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So if we are moving the books out, how do we decide what to move?</a:t>
            </a:r>
            <a:endParaRPr lang="en-US" sz="1200" kern="1200" dirty="0" smtClean="0">
              <a:solidFill>
                <a:schemeClr val="tx1"/>
              </a:solidFill>
              <a:effectLst/>
              <a:latin typeface="+mn-lt"/>
              <a:ea typeface="+mn-ea"/>
              <a:cs typeface="+mn-cs"/>
            </a:endParaRPr>
          </a:p>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11</a:t>
            </a:fld>
            <a:endParaRPr lang="en-US"/>
          </a:p>
        </p:txBody>
      </p:sp>
    </p:spTree>
    <p:extLst>
      <p:ext uri="{BB962C8B-B14F-4D97-AF65-F5344CB8AC3E}">
        <p14:creationId xmlns:p14="http://schemas.microsoft.com/office/powerpoint/2010/main" val="150662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Remember the subtitle of my presentation “a geographical and statistical perspective of use, age, and relevancy”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These three characteristics are attributes found in the library’s database. Number of checkouts shows cumulative use of that book,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last date of the checkout shows its relevancy now,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publication date indicates the age of material.  As you might suspect, in some of the sciences, age is critical. Genetics 30 years ago is not the genetics of today.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we’ve talked about the role of the libraries changing from keepers of books to makers of spaces and things within those spaces. But there are more reasons to move those books out.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12</a:t>
            </a:fld>
            <a:endParaRPr lang="en-US"/>
          </a:p>
        </p:txBody>
      </p:sp>
    </p:spTree>
    <p:extLst>
      <p:ext uri="{BB962C8B-B14F-4D97-AF65-F5344CB8AC3E}">
        <p14:creationId xmlns:p14="http://schemas.microsoft.com/office/powerpoint/2010/main" val="1278736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There is the cost of keeping a book on a shelf.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My Penn State MBA degree kept nudging me to identify the cost associated with keeping all those books, sometime old books, on a shelf.</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found that researchers have gone to great lengths to incorporate the cost of heating and air conditioning, moving books from building to building, moving books within the building, and personnel and maintenance cost. Remember Janelle. Janelle costs. So, two researchers have quantified this cost as $4.46, yearly expense.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Books on open shelves also take a lot of floor space. The average width of a Penn State book is 1.5 inches. That leads us into opportunity cost. Could that space be better utilized and dollars spent on keeping an unused book on campus be put to better use?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But what about the flip side? What happens if a piece of crucial information that you need right now is not available right now?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have coined a term for that situation and a question as well: is “just in time” information good enough in today’s library or do we continue with the old habit of having print information in an open stack “just in case” it is needed by someone sometime?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13</a:t>
            </a:fld>
            <a:endParaRPr lang="en-US"/>
          </a:p>
        </p:txBody>
      </p:sp>
    </p:spTree>
    <p:extLst>
      <p:ext uri="{BB962C8B-B14F-4D97-AF65-F5344CB8AC3E}">
        <p14:creationId xmlns:p14="http://schemas.microsoft.com/office/powerpoint/2010/main" val="3527481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And that’s the dilemma and why I want to find a way to assess the best use of library space, a sustainable use for current as well as future researchers.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Academic libraries have to perform a formidable balancing act: protecting tangible intellectual assets that cost overhead dollars against freeing that space for alternative, but much needed, intellectual pursuits – teaching, learning, and collaboration for information synthesis.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my goal is to explore the potential of geographic information systems (GIS) to evaluate appropriate library space allocations - to balance book occupancy and patron occupancy. I would like to create a visualization that would help make this balancing act easier, perhaps create a decision support system using GIS as a foundation.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14</a:t>
            </a:fld>
            <a:endParaRPr lang="en-US"/>
          </a:p>
        </p:txBody>
      </p:sp>
    </p:spTree>
    <p:extLst>
      <p:ext uri="{BB962C8B-B14F-4D97-AF65-F5344CB8AC3E}">
        <p14:creationId xmlns:p14="http://schemas.microsoft.com/office/powerpoint/2010/main" val="2087559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 terms of the methods I will use: I will retrieve the use, relevancy, and age data,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will place the books in a geographic location,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and then analyze their attributes by their location.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15</a:t>
            </a:fld>
            <a:endParaRPr lang="en-US"/>
          </a:p>
        </p:txBody>
      </p:sp>
    </p:spTree>
    <p:extLst>
      <p:ext uri="{BB962C8B-B14F-4D97-AF65-F5344CB8AC3E}">
        <p14:creationId xmlns:p14="http://schemas.microsoft.com/office/powerpoint/2010/main" val="77053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 have cumulative data from 1978 for each book – and that is when we became computerized.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Book attributes are easy to retrieve and  include the title, call number, year published, number of accumulated checkouts, the last checkout date, the year the book entered our system (which might be different from the publish date), and each book’s unique ID based on the barcode on the cover.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also have the number of checkouts broken out for each year starting in mid-2001.  That was the year that we changed to a different library database system.</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 what did I do with that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18248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Here in the CAD  rendering of the library, the green lines represent the rows of shelving units. Each green rectangle is double-sided with book shelving units facing into the aisles between them. Each shelving unit has six to seven shelves.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Getting the data for each book was easy; locating each book on the floor, not so much. You can theoretically locate each book by </a:t>
            </a:r>
            <a:r>
              <a:rPr lang="en-US" b="1" baseline="0" dirty="0" err="1" smtClean="0"/>
              <a:t>lat-lon</a:t>
            </a:r>
            <a:r>
              <a:rPr lang="en-US" b="1" baseline="0" dirty="0" smtClean="0"/>
              <a:t> and vertical height, but that takes a massive amount of time, more than I had available for the pilot study or will ever have available. So, I started looking for another way to locate each book.  Also, you should know that the stacks are a dynamic entity. New books are added almost daily, old books are moved offsite or disposed of.  Some areas grow more quickly than other areas, so where a book is today might very well not be where the book is tomorrow. 43% of the floor space is taken up with the stacks area. The little peninsulas here and there are not part of the study because they are reference books and periodicals that we generally do not check out to patrons, so what we are talking about is essentially the rectangle of the footprint which is represented by the fishnet.</a:t>
            </a:r>
            <a:endParaRPr lang="en-US" b="1" dirty="0" smtClean="0"/>
          </a:p>
          <a:p>
            <a:endParaRPr lang="en-US" b="1" baseline="0" dirty="0" smtClean="0"/>
          </a:p>
        </p:txBody>
      </p:sp>
      <p:sp>
        <p:nvSpPr>
          <p:cNvPr id="4" name="Slide Number Placeholder 3"/>
          <p:cNvSpPr>
            <a:spLocks noGrp="1"/>
          </p:cNvSpPr>
          <p:nvPr>
            <p:ph type="sldNum" sz="quarter" idx="10"/>
          </p:nvPr>
        </p:nvSpPr>
        <p:spPr/>
        <p:txBody>
          <a:bodyPr/>
          <a:lstStyle/>
          <a:p>
            <a:fld id="{48E4D8BA-4824-40C0-BBC2-55DB05C22A2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3862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First, I downloaded a </a:t>
            </a:r>
            <a:r>
              <a:rPr lang="en-US" sz="1200" b="1" kern="1200" dirty="0" err="1" smtClean="0">
                <a:solidFill>
                  <a:schemeClr val="tx1"/>
                </a:solidFill>
                <a:effectLst/>
                <a:latin typeface="+mn-lt"/>
                <a:ea typeface="+mn-ea"/>
                <a:cs typeface="+mn-cs"/>
              </a:rPr>
              <a:t>georectified</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basemap</a:t>
            </a:r>
            <a:r>
              <a:rPr lang="en-US" sz="1200" b="1" kern="1200" dirty="0" smtClean="0">
                <a:solidFill>
                  <a:schemeClr val="tx1"/>
                </a:solidFill>
                <a:effectLst/>
                <a:latin typeface="+mn-lt"/>
                <a:ea typeface="+mn-ea"/>
                <a:cs typeface="+mn-cs"/>
              </a:rPr>
              <a:t> with the campus and library from PASDA, created the footprint of 4</a:t>
            </a:r>
            <a:r>
              <a:rPr lang="en-US" sz="1200" b="1" kern="1200" baseline="30000" dirty="0" smtClean="0">
                <a:solidFill>
                  <a:schemeClr val="tx1"/>
                </a:solidFill>
                <a:effectLst/>
                <a:latin typeface="+mn-lt"/>
                <a:ea typeface="+mn-ea"/>
                <a:cs typeface="+mn-cs"/>
              </a:rPr>
              <a:t>th</a:t>
            </a:r>
            <a:r>
              <a:rPr lang="en-US" sz="1200" b="1" kern="1200" dirty="0" smtClean="0">
                <a:solidFill>
                  <a:schemeClr val="tx1"/>
                </a:solidFill>
                <a:effectLst/>
                <a:latin typeface="+mn-lt"/>
                <a:ea typeface="+mn-ea"/>
                <a:cs typeface="+mn-cs"/>
              </a:rPr>
              <a:t> floor </a:t>
            </a:r>
            <a:r>
              <a:rPr lang="en-US" sz="1200" b="1" kern="1200" dirty="0" err="1" smtClean="0">
                <a:solidFill>
                  <a:schemeClr val="tx1"/>
                </a:solidFill>
                <a:effectLst/>
                <a:latin typeface="+mn-lt"/>
                <a:ea typeface="+mn-ea"/>
                <a:cs typeface="+mn-cs"/>
              </a:rPr>
              <a:t>Paterno</a:t>
            </a:r>
            <a:r>
              <a:rPr lang="en-US" sz="1200" b="1" kern="1200" dirty="0" smtClean="0">
                <a:solidFill>
                  <a:schemeClr val="tx1"/>
                </a:solidFill>
                <a:effectLst/>
                <a:latin typeface="+mn-lt"/>
                <a:ea typeface="+mn-ea"/>
                <a:cs typeface="+mn-cs"/>
              </a:rPr>
              <a:t> Library and a footprint of the stacks area specifically. Then I created a fishnet to represent each book in the library in their general actual location. So, I did not have to locate each book laboriously. I downloaded as a csv, the book attributes from the library’s database. I ran Python scripts to load the records into a geodatabase table and to truncate the LC call number down to two alpha characters.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Remember I pointed out the long call number of Gray’s Anatomy. That number is now just QM. Because for this study I am only interested in the subject areas and the first two alpha characters are all that I need.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any library, books are placed on the shelves in call number order from left to right, turn the near corner and then right to left. The fishnet loads from left to right, goes back to left and loads left to right, so I have to force the rows to look like library rows. I am working on a Python script to do this but initially used a formula in Excel. With the truncated call number I can run summary statistics on the books and get average use, age, and last date used for each subject area in the library. I simply joined the summary table to the shapefile that I created for each subject area and now we are ready to start analyzing.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91232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 I have some preliminary results of this effort that you might be interested in seeing. The fishnet itself is pretty unimpressive and looks like a solid block on the floor footprint when zoomed out, but when we zoom in and look at one book, we can see how the fishnet has created a virtual bookshelf, 375 books across each row.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With the books properly shelved in our fishnet, the fun can begin.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8189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2</a:t>
            </a:fld>
            <a:endParaRPr lang="en-US"/>
          </a:p>
        </p:txBody>
      </p:sp>
    </p:spTree>
    <p:extLst>
      <p:ext uri="{BB962C8B-B14F-4D97-AF65-F5344CB8AC3E}">
        <p14:creationId xmlns:p14="http://schemas.microsoft.com/office/powerpoint/2010/main" val="3559362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three major subject areas that fill the library become more evident. General science Q’s include biology, microbiology, and others.  R’s include the medical sciences, physiology, alternative medicines. S’s include agricultural areas like forestry and the hunting sports.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07919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Once I had the books placed in a virtual bookshelf, I could start to analyze the three characteristics of age, use and relevancy to see if there is value to this endeavor.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One thing that became immediately apparent were the QA’s --  the intense color band close to the front of the library.  QA’s are computers and programming and they stand out right away as being the newest, most checked out and the most recently checked out.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Another general pattern</a:t>
            </a:r>
            <a:r>
              <a:rPr lang="en-US" sz="1200" b="1" kern="1200" baseline="0" dirty="0" smtClean="0">
                <a:solidFill>
                  <a:schemeClr val="tx1"/>
                </a:solidFill>
                <a:effectLst/>
                <a:latin typeface="+mn-lt"/>
                <a:ea typeface="+mn-ea"/>
                <a:cs typeface="+mn-cs"/>
              </a:rPr>
              <a:t> is the lighter bands toward the rear of the library in the agricultural section. They haven’t been used much, are older, and some haven’t been checked out recently.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21</a:t>
            </a:fld>
            <a:endParaRPr lang="en-US"/>
          </a:p>
        </p:txBody>
      </p:sp>
    </p:spTree>
    <p:extLst>
      <p:ext uri="{BB962C8B-B14F-4D97-AF65-F5344CB8AC3E}">
        <p14:creationId xmlns:p14="http://schemas.microsoft.com/office/powerpoint/2010/main" val="175813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Moving that same information into a 3-D format</a:t>
            </a:r>
            <a:r>
              <a:rPr lang="en-US" b="1" baseline="0" dirty="0" smtClean="0"/>
              <a:t> seems to make more clear certain patterns and relationships. Look at how heavily used the QA’s, computers and programming languages, are in comparison to the hunting sports at the extreme rear of the library.</a:t>
            </a:r>
            <a:endParaRPr lang="en-US" b="1" dirty="0"/>
          </a:p>
        </p:txBody>
      </p:sp>
      <p:sp>
        <p:nvSpPr>
          <p:cNvPr id="4" name="Slide Number Placeholder 3"/>
          <p:cNvSpPr>
            <a:spLocks noGrp="1"/>
          </p:cNvSpPr>
          <p:nvPr>
            <p:ph type="sldNum" sz="quarter" idx="10"/>
          </p:nvPr>
        </p:nvSpPr>
        <p:spPr/>
        <p:txBody>
          <a:bodyPr/>
          <a:lstStyle/>
          <a:p>
            <a:fld id="{48E4D8BA-4824-40C0-BBC2-55DB05C22A2D}" type="slidenum">
              <a:rPr lang="en-US" smtClean="0"/>
              <a:t>22</a:t>
            </a:fld>
            <a:endParaRPr lang="en-US"/>
          </a:p>
        </p:txBody>
      </p:sp>
    </p:spTree>
    <p:extLst>
      <p:ext uri="{BB962C8B-B14F-4D97-AF65-F5344CB8AC3E}">
        <p14:creationId xmlns:p14="http://schemas.microsoft.com/office/powerpoint/2010/main" val="304478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 preliminary run of a hot spot test, the </a:t>
            </a:r>
            <a:r>
              <a:rPr lang="en-US" sz="1200" b="1" kern="1200" dirty="0" err="1" smtClean="0">
                <a:solidFill>
                  <a:schemeClr val="tx1"/>
                </a:solidFill>
                <a:effectLst/>
                <a:latin typeface="+mn-lt"/>
                <a:ea typeface="+mn-ea"/>
                <a:cs typeface="+mn-cs"/>
              </a:rPr>
              <a:t>Getis</a:t>
            </a:r>
            <a:r>
              <a:rPr lang="en-US" sz="1200" b="1" kern="1200" dirty="0" smtClean="0">
                <a:solidFill>
                  <a:schemeClr val="tx1"/>
                </a:solidFill>
                <a:effectLst/>
                <a:latin typeface="+mn-lt"/>
                <a:ea typeface="+mn-ea"/>
                <a:cs typeface="+mn-cs"/>
              </a:rPr>
              <a:t>-Ord </a:t>
            </a:r>
            <a:r>
              <a:rPr lang="en-US" sz="1200" b="1" kern="1200" dirty="0" err="1" smtClean="0">
                <a:solidFill>
                  <a:schemeClr val="tx1"/>
                </a:solidFill>
                <a:effectLst/>
                <a:latin typeface="+mn-lt"/>
                <a:ea typeface="+mn-ea"/>
                <a:cs typeface="+mn-cs"/>
              </a:rPr>
              <a:t>Gi</a:t>
            </a:r>
            <a:r>
              <a:rPr lang="en-US" sz="1200" b="1" kern="1200" dirty="0" smtClean="0">
                <a:solidFill>
                  <a:schemeClr val="tx1"/>
                </a:solidFill>
                <a:effectLst/>
                <a:latin typeface="+mn-lt"/>
                <a:ea typeface="+mn-ea"/>
                <a:cs typeface="+mn-cs"/>
              </a:rPr>
              <a:t>* confirms what the previous two slides indicated: the agriculture section is for the most part infrequently used, the computer and computer programming area has been actively checked out in recent years and too the RC’s, internal medicine.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 you are wondering why I chose a 3 feet radius, each </a:t>
            </a:r>
            <a:r>
              <a:rPr lang="en-US" sz="1200" b="1" kern="1200" dirty="0" err="1" smtClean="0">
                <a:solidFill>
                  <a:schemeClr val="tx1"/>
                </a:solidFill>
                <a:effectLst/>
                <a:latin typeface="+mn-lt"/>
                <a:ea typeface="+mn-ea"/>
                <a:cs typeface="+mn-cs"/>
              </a:rPr>
              <a:t>fishnetted</a:t>
            </a:r>
            <a:r>
              <a:rPr lang="en-US" sz="1200" b="1" kern="1200" dirty="0" smtClean="0">
                <a:solidFill>
                  <a:schemeClr val="tx1"/>
                </a:solidFill>
                <a:effectLst/>
                <a:latin typeface="+mn-lt"/>
                <a:ea typeface="+mn-ea"/>
                <a:cs typeface="+mn-cs"/>
              </a:rPr>
              <a:t> book so to speak is .26 inches in length so I’m really capturing many more books than a non-virtual bookshelf would capture within three feet.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information is nice to know and we can visualize a bit of the subject area strengths and weaknesses from these maps, but how does that relate to sustainability and to appropriate use of precious university space?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23</a:t>
            </a:fld>
            <a:endParaRPr lang="en-US"/>
          </a:p>
        </p:txBody>
      </p:sp>
    </p:spTree>
    <p:extLst>
      <p:ext uri="{BB962C8B-B14F-4D97-AF65-F5344CB8AC3E}">
        <p14:creationId xmlns:p14="http://schemas.microsoft.com/office/powerpoint/2010/main" val="88631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One criterion used most often by librarians to identify relevancy of the books to patrons – has this book been used in the last five years?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Let’s add the other two criteria –Let’s look for books older than the average 28 years and books with less than average total checkouts.  To me that is a generous metric – below average for each subject area.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can combine all three in an overlay – intersection to find the books that might need to be moved out of the library into storage or eliminated. 32,163 or 23 % are candidates for relocating or disposing. At $4.68 yearly cost per book, that’s approximately $150,000. Quite a few of those could be moved to high-density storage and that cost is projected to be around $1 each book.</a:t>
            </a:r>
            <a:endParaRPr lang="en-US" sz="1200" kern="1200" dirty="0" smtClean="0">
              <a:solidFill>
                <a:schemeClr val="tx1"/>
              </a:solidFill>
              <a:effectLst/>
              <a:latin typeface="+mn-lt"/>
              <a:ea typeface="+mn-ea"/>
              <a:cs typeface="+mn-cs"/>
            </a:endParaRPr>
          </a:p>
          <a:p>
            <a:endParaRPr lang="en-US" b="1" dirty="0" smtClean="0"/>
          </a:p>
          <a:p>
            <a:r>
              <a:rPr lang="en-US" sz="1200" b="1" kern="1200" dirty="0" smtClean="0">
                <a:solidFill>
                  <a:schemeClr val="tx1"/>
                </a:solidFill>
                <a:effectLst/>
                <a:latin typeface="+mn-lt"/>
                <a:ea typeface="+mn-ea"/>
                <a:cs typeface="+mn-cs"/>
              </a:rPr>
              <a:t>Using the average of 1.5 inches for a University Libraries’ book, almost 230 shelving units could be removed from the floor freeing a minimum of 750 square feet, and this figure is the minimum, since it does not include the aisle square footage that runs between the rows of unit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24</a:t>
            </a:fld>
            <a:endParaRPr lang="en-US"/>
          </a:p>
        </p:txBody>
      </p:sp>
    </p:spTree>
    <p:extLst>
      <p:ext uri="{BB962C8B-B14F-4D97-AF65-F5344CB8AC3E}">
        <p14:creationId xmlns:p14="http://schemas.microsoft.com/office/powerpoint/2010/main" val="886316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conclusions I reached from the pilot study is that visualizing the collections is worthy of further investigation and refinement. Seeing the contrasting attributes of the subject areas is much more understandable and meaningful than it is when reading it from an Excel table. Look at those tiny subject areas that are sticking their little heads up into the air, screaming, “Look at me.”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model is expandable - visualizing additional floors  is entirely possible and you can see that I have added the two floors below mine. This model is flexible – when the library develops a way to capture use statistics on digital books, the eBooks can be incorporated into this model and analyzed. This model quickly assigns perceptible ownership by subject areas, by floors (elevation), by building, and by campuses across the state. It can set the stage for future space planning and cost savings across the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25</a:t>
            </a:fld>
            <a:endParaRPr lang="en-US"/>
          </a:p>
        </p:txBody>
      </p:sp>
    </p:spTree>
    <p:extLst>
      <p:ext uri="{BB962C8B-B14F-4D97-AF65-F5344CB8AC3E}">
        <p14:creationId xmlns:p14="http://schemas.microsoft.com/office/powerpoint/2010/main" val="1358116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That’s what I think, but what about the librarians in University Libraries. I’d like to present this to a</a:t>
            </a:r>
            <a:r>
              <a:rPr lang="en-US" b="1" baseline="0" dirty="0" smtClean="0"/>
              <a:t> group of librarians and get their input on their perception of its usefulness, the visualizations that they would find most useful and the criteria most beneficial to visualize the collections for decision-making. My next step then would be to survey them and I hope that they will provide direction for further analyses.</a:t>
            </a:r>
            <a:endParaRPr lang="en-US" b="1" dirty="0"/>
          </a:p>
        </p:txBody>
      </p:sp>
      <p:sp>
        <p:nvSpPr>
          <p:cNvPr id="4" name="Slide Number Placeholder 3"/>
          <p:cNvSpPr>
            <a:spLocks noGrp="1"/>
          </p:cNvSpPr>
          <p:nvPr>
            <p:ph type="sldNum" sz="quarter" idx="10"/>
          </p:nvPr>
        </p:nvSpPr>
        <p:spPr/>
        <p:txBody>
          <a:bodyPr/>
          <a:lstStyle/>
          <a:p>
            <a:fld id="{48E4D8BA-4824-40C0-BBC2-55DB05C22A2D}" type="slidenum">
              <a:rPr lang="en-US" smtClean="0"/>
              <a:t>26</a:t>
            </a:fld>
            <a:endParaRPr lang="en-US"/>
          </a:p>
        </p:txBody>
      </p:sp>
    </p:spTree>
    <p:extLst>
      <p:ext uri="{BB962C8B-B14F-4D97-AF65-F5344CB8AC3E}">
        <p14:creationId xmlns:p14="http://schemas.microsoft.com/office/powerpoint/2010/main" val="725030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I expect that these</a:t>
            </a:r>
            <a:r>
              <a:rPr lang="en-US" baseline="0" dirty="0" smtClean="0"/>
              <a:t> visualizations will have utility in finding areas in the library that need to be evaluated for what we call weeding or deaccession, that is disposing of the old books or moving them offsite. Simple 3-D visualizations had some surprising outcomes for me and actually highlighted better some troublesome subject areas that had  just a few books, areas that were lost in the 2D choropleth maps.. That is the type of surprise results that makes doing this worthwhile. Learning more about the collections. </a:t>
            </a:r>
          </a:p>
          <a:p>
            <a:endParaRPr lang="en-US" baseline="0" dirty="0" smtClean="0"/>
          </a:p>
          <a:p>
            <a:r>
              <a:rPr lang="en-US" baseline="0" dirty="0" smtClean="0"/>
              <a:t>When I start to run more statistical analyses than a mere hot-spot analyses, I think that we will confirm some of the correlations that seem to be bubbling up in this initial pilot test.  I expect to see that the publish age of these old science books correlates, most likely in the negative direction, with use and with recent use or relevancy to patrons.</a:t>
            </a:r>
          </a:p>
          <a:p>
            <a:endParaRPr lang="en-US" baseline="0" dirty="0" smtClean="0"/>
          </a:p>
        </p:txBody>
      </p:sp>
      <p:sp>
        <p:nvSpPr>
          <p:cNvPr id="4" name="Slide Number Placeholder 3"/>
          <p:cNvSpPr>
            <a:spLocks noGrp="1"/>
          </p:cNvSpPr>
          <p:nvPr>
            <p:ph type="sldNum" sz="quarter" idx="10"/>
          </p:nvPr>
        </p:nvSpPr>
        <p:spPr/>
        <p:txBody>
          <a:bodyPr/>
          <a:lstStyle/>
          <a:p>
            <a:fld id="{48E4D8BA-4824-40C0-BBC2-55DB05C22A2D}" type="slidenum">
              <a:rPr lang="en-US" smtClean="0"/>
              <a:t>27</a:t>
            </a:fld>
            <a:endParaRPr lang="en-US"/>
          </a:p>
        </p:txBody>
      </p:sp>
    </p:spTree>
    <p:extLst>
      <p:ext uri="{BB962C8B-B14F-4D97-AF65-F5344CB8AC3E}">
        <p14:creationId xmlns:p14="http://schemas.microsoft.com/office/powerpoint/2010/main" val="2317288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you have realized </a:t>
            </a:r>
            <a:r>
              <a:rPr lang="en-US" baseline="0" dirty="0" smtClean="0"/>
              <a:t>that this isn’t one of the typical uses of GIS in the outdoors for environmental analyses, emergency management, site selection and such. I moved it indoors and have stumbled into the realm of the digital humanities and </a:t>
            </a:r>
            <a:r>
              <a:rPr lang="en-US" baseline="0" dirty="0" err="1" smtClean="0"/>
              <a:t>geodesin</a:t>
            </a:r>
            <a:r>
              <a:rPr lang="en-US" baseline="0" dirty="0" smtClean="0"/>
              <a:t>. </a:t>
            </a:r>
            <a:r>
              <a:rPr lang="en-US" dirty="0" smtClean="0"/>
              <a:t>I</a:t>
            </a:r>
            <a:r>
              <a:rPr lang="en-US" baseline="0" dirty="0" smtClean="0"/>
              <a:t> haven’t had time to look at the temporal data, checkouts across years, but looking at subject-area size and use across time is probably an indicator of the culture and initiatives of those times and I am researching at the intersection of digital technology and humanities. </a:t>
            </a:r>
            <a:r>
              <a:rPr lang="en-US" dirty="0" smtClean="0"/>
              <a:t> I have wandered also unexpectedly into the realm of </a:t>
            </a:r>
            <a:r>
              <a:rPr lang="en-US" dirty="0" err="1" smtClean="0"/>
              <a:t>geodesign</a:t>
            </a:r>
            <a:r>
              <a:rPr lang="en-US" dirty="0" smtClean="0"/>
              <a:t>, Justine tells me. So, I am using spatial</a:t>
            </a:r>
            <a:r>
              <a:rPr lang="en-US" baseline="0" dirty="0" smtClean="0"/>
              <a:t> knowledge and evolving technologies to address environmental design problems like how to best use the finite space within university libraries.</a:t>
            </a:r>
          </a:p>
          <a:p>
            <a:r>
              <a:rPr lang="en-US" baseline="0" dirty="0" smtClean="0"/>
              <a:t>And that brings me to my conferences.</a:t>
            </a:r>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28</a:t>
            </a:fld>
            <a:endParaRPr lang="en-US"/>
          </a:p>
        </p:txBody>
      </p:sp>
    </p:spTree>
    <p:extLst>
      <p:ext uri="{BB962C8B-B14F-4D97-AF65-F5344CB8AC3E}">
        <p14:creationId xmlns:p14="http://schemas.microsoft.com/office/powerpoint/2010/main" val="286586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u="sng" dirty="0" err="1">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ction="ppaction://hlinkfile"/>
              </a:rPr>
              <a:t>Digitorium</a:t>
            </a:r>
            <a:r>
              <a:rPr lang="en-US"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ction="ppaction://hlinkfile"/>
              </a:rPr>
              <a:t> Digital Humanities Conference</a:t>
            </a:r>
            <a:r>
              <a:rPr lang="en-US" dirty="0">
                <a:latin typeface="Arial" panose="020B0604020202020204" pitchFamily="34" charset="0"/>
                <a:ea typeface="Calibri" panose="020F0502020204030204" pitchFamily="34" charset="0"/>
                <a:cs typeface="Times New Roman" panose="02020603050405020304" pitchFamily="18" charset="0"/>
              </a:rPr>
              <a:t> – “a large-scale, international Digital Humanities conference”</a:t>
            </a:r>
          </a:p>
          <a:p>
            <a:pPr defTabSz="940643">
              <a:defRPr/>
            </a:pPr>
            <a:r>
              <a:rPr lang="en-US"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Texas Conference on Digital Libraries</a:t>
            </a:r>
            <a:r>
              <a:rPr lang="en-US" dirty="0">
                <a:latin typeface="Arial" panose="020B0604020202020204" pitchFamily="34" charset="0"/>
                <a:ea typeface="Calibri" panose="020F0502020204030204" pitchFamily="34" charset="0"/>
                <a:cs typeface="Times New Roman" panose="02020603050405020304" pitchFamily="18" charset="0"/>
              </a:rPr>
              <a:t> – “covers topics relevant to the creation, promotion and preservation of research, scholarship and cultural heritage digital materials”</a:t>
            </a:r>
            <a:endParaRPr lang="en-US" dirty="0">
              <a:latin typeface="Verdana" panose="020B0604030504040204" pitchFamily="34" charset="0"/>
              <a:ea typeface="Calibri" panose="020F0502020204030204" pitchFamily="34" charset="0"/>
              <a:cs typeface="Times New Roman" panose="02020603050405020304" pitchFamily="18" charset="0"/>
            </a:endParaRPr>
          </a:p>
          <a:p>
            <a:pPr defTabSz="940643">
              <a:defRPr/>
            </a:pPr>
            <a:endParaRPr lang="en-US" dirty="0">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29</a:t>
            </a:fld>
            <a:endParaRPr lang="en-US"/>
          </a:p>
        </p:txBody>
      </p:sp>
    </p:spTree>
    <p:extLst>
      <p:ext uri="{BB962C8B-B14F-4D97-AF65-F5344CB8AC3E}">
        <p14:creationId xmlns:p14="http://schemas.microsoft.com/office/powerpoint/2010/main" val="233267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a:t>
            </a:r>
            <a:r>
              <a:rPr lang="en-US" b="1" baseline="0" dirty="0" smtClean="0"/>
              <a:t> those of you who have not been on campus, we have five libraries on campus, the largest is the </a:t>
            </a:r>
            <a:r>
              <a:rPr lang="en-US" b="1" baseline="0" dirty="0" err="1" smtClean="0"/>
              <a:t>PatteePaterno</a:t>
            </a:r>
            <a:r>
              <a:rPr lang="en-US" b="1" baseline="0" dirty="0" smtClean="0"/>
              <a:t> complex. There are five floors on the </a:t>
            </a:r>
            <a:r>
              <a:rPr lang="en-US" b="1" baseline="0" dirty="0" err="1" smtClean="0"/>
              <a:t>Paterno</a:t>
            </a:r>
            <a:r>
              <a:rPr lang="en-US" b="1" baseline="0" dirty="0" smtClean="0"/>
              <a:t> (East) side and 3 floors on the Pattee (West) side and seven floors of books in the Central Pattee area. Life Sciences Library is on the 4</a:t>
            </a:r>
            <a:r>
              <a:rPr lang="en-US" b="1" baseline="30000" dirty="0" smtClean="0"/>
              <a:t>th</a:t>
            </a:r>
            <a:r>
              <a:rPr lang="en-US" b="1" baseline="0" dirty="0" smtClean="0"/>
              <a:t> floor of </a:t>
            </a:r>
            <a:r>
              <a:rPr lang="en-US" b="1" baseline="0" dirty="0" err="1" smtClean="0"/>
              <a:t>Paterno</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48E4D8BA-4824-40C0-BBC2-55DB05C22A2D}" type="slidenum">
              <a:rPr lang="en-US" smtClean="0"/>
              <a:t>3</a:t>
            </a:fld>
            <a:endParaRPr lang="en-US"/>
          </a:p>
        </p:txBody>
      </p:sp>
    </p:spTree>
    <p:extLst>
      <p:ext uri="{BB962C8B-B14F-4D97-AF65-F5344CB8AC3E}">
        <p14:creationId xmlns:p14="http://schemas.microsoft.com/office/powerpoint/2010/main" val="3659714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4D8BA-4824-40C0-BBC2-55DB05C22A2D}" type="slidenum">
              <a:rPr lang="en-US" smtClean="0"/>
              <a:t>30</a:t>
            </a:fld>
            <a:endParaRPr lang="en-US"/>
          </a:p>
        </p:txBody>
      </p:sp>
    </p:spTree>
    <p:extLst>
      <p:ext uri="{BB962C8B-B14F-4D97-AF65-F5344CB8AC3E}">
        <p14:creationId xmlns:p14="http://schemas.microsoft.com/office/powerpoint/2010/main" val="3990622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4D8BA-4824-40C0-BBC2-55DB05C22A2D}" type="slidenum">
              <a:rPr lang="en-US" smtClean="0"/>
              <a:t>31</a:t>
            </a:fld>
            <a:endParaRPr lang="en-US"/>
          </a:p>
        </p:txBody>
      </p:sp>
    </p:spTree>
    <p:extLst>
      <p:ext uri="{BB962C8B-B14F-4D97-AF65-F5344CB8AC3E}">
        <p14:creationId xmlns:p14="http://schemas.microsoft.com/office/powerpoint/2010/main" val="3796722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4D8BA-4824-40C0-BBC2-55DB05C22A2D}" type="slidenum">
              <a:rPr lang="en-US" smtClean="0"/>
              <a:t>32</a:t>
            </a:fld>
            <a:endParaRPr lang="en-US"/>
          </a:p>
        </p:txBody>
      </p:sp>
    </p:spTree>
    <p:extLst>
      <p:ext uri="{BB962C8B-B14F-4D97-AF65-F5344CB8AC3E}">
        <p14:creationId xmlns:p14="http://schemas.microsoft.com/office/powerpoint/2010/main" val="256727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self: Sherry,</a:t>
            </a:r>
            <a:r>
              <a:rPr lang="en-US" baseline="0" dirty="0" smtClean="0"/>
              <a:t> a</a:t>
            </a:r>
            <a:r>
              <a:rPr lang="en-US" dirty="0" smtClean="0"/>
              <a:t>dd references for the </a:t>
            </a:r>
            <a:r>
              <a:rPr lang="en-US" dirty="0" err="1" smtClean="0"/>
              <a:t>geodesign</a:t>
            </a:r>
            <a:r>
              <a:rPr lang="en-US" dirty="0" smtClean="0"/>
              <a:t> slide if Justine </a:t>
            </a:r>
            <a:r>
              <a:rPr lang="en-US" smtClean="0"/>
              <a:t>thinks this fits.</a:t>
            </a:r>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33</a:t>
            </a:fld>
            <a:endParaRPr lang="en-US"/>
          </a:p>
        </p:txBody>
      </p:sp>
    </p:spTree>
    <p:extLst>
      <p:ext uri="{BB962C8B-B14F-4D97-AF65-F5344CB8AC3E}">
        <p14:creationId xmlns:p14="http://schemas.microsoft.com/office/powerpoint/2010/main" val="3812566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4D8BA-4824-40C0-BBC2-55DB05C22A2D}" type="slidenum">
              <a:rPr lang="en-US" smtClean="0"/>
              <a:t>34</a:t>
            </a:fld>
            <a:endParaRPr lang="en-US"/>
          </a:p>
        </p:txBody>
      </p:sp>
    </p:spTree>
    <p:extLst>
      <p:ext uri="{BB962C8B-B14F-4D97-AF65-F5344CB8AC3E}">
        <p14:creationId xmlns:p14="http://schemas.microsoft.com/office/powerpoint/2010/main" val="53628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Outliers…..Which</a:t>
            </a:r>
            <a:r>
              <a:rPr lang="en-US" baseline="0" dirty="0" smtClean="0"/>
              <a:t> is more sense to a lay person?</a:t>
            </a:r>
            <a:endParaRPr lang="en-US" dirty="0"/>
          </a:p>
        </p:txBody>
      </p:sp>
      <p:sp>
        <p:nvSpPr>
          <p:cNvPr id="4" name="Slide Number Placeholder 3"/>
          <p:cNvSpPr>
            <a:spLocks noGrp="1"/>
          </p:cNvSpPr>
          <p:nvPr>
            <p:ph type="sldNum" sz="quarter" idx="10"/>
          </p:nvPr>
        </p:nvSpPr>
        <p:spPr/>
        <p:txBody>
          <a:bodyPr/>
          <a:lstStyle/>
          <a:p>
            <a:fld id="{48E4D8BA-4824-40C0-BBC2-55DB05C22A2D}" type="slidenum">
              <a:rPr lang="en-US" smtClean="0"/>
              <a:t>35</a:t>
            </a:fld>
            <a:endParaRPr lang="en-US"/>
          </a:p>
        </p:txBody>
      </p:sp>
    </p:spTree>
    <p:extLst>
      <p:ext uri="{BB962C8B-B14F-4D97-AF65-F5344CB8AC3E}">
        <p14:creationId xmlns:p14="http://schemas.microsoft.com/office/powerpoint/2010/main" val="23623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also have libraries</a:t>
            </a:r>
            <a:r>
              <a:rPr lang="en-US" b="1" baseline="0" dirty="0" smtClean="0"/>
              <a:t> at more than 20 other campus locations throughout the state of Pennsylvania. There are seven million books located in these libraries and in storage. Books travel throughout the state (and throughout the world for World Campus students) when requested.</a:t>
            </a:r>
            <a:endParaRPr lang="en-US" b="1" dirty="0"/>
          </a:p>
        </p:txBody>
      </p:sp>
      <p:sp>
        <p:nvSpPr>
          <p:cNvPr id="4" name="Slide Number Placeholder 3"/>
          <p:cNvSpPr>
            <a:spLocks noGrp="1"/>
          </p:cNvSpPr>
          <p:nvPr>
            <p:ph type="sldNum" sz="quarter" idx="10"/>
          </p:nvPr>
        </p:nvSpPr>
        <p:spPr/>
        <p:txBody>
          <a:bodyPr/>
          <a:lstStyle/>
          <a:p>
            <a:fld id="{48E4D8BA-4824-40C0-BBC2-55DB05C22A2D}" type="slidenum">
              <a:rPr lang="en-US" smtClean="0"/>
              <a:t>4</a:t>
            </a:fld>
            <a:endParaRPr lang="en-US"/>
          </a:p>
        </p:txBody>
      </p:sp>
    </p:spTree>
    <p:extLst>
      <p:ext uri="{BB962C8B-B14F-4D97-AF65-F5344CB8AC3E}">
        <p14:creationId xmlns:p14="http://schemas.microsoft.com/office/powerpoint/2010/main" val="2063199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You can search for a book in our catalog of books on the library website. Let’s take Gray’s anatomy to illustrate.  You see here in the middle graphic  that the 39</a:t>
            </a:r>
            <a:r>
              <a:rPr lang="en-US" b="1" baseline="30000" dirty="0" smtClean="0"/>
              <a:t>th</a:t>
            </a:r>
            <a:r>
              <a:rPr lang="en-US" b="1" baseline="0" dirty="0" smtClean="0"/>
              <a:t> edition is located in multiple places throughout the system – it is at Altoona, Erie, Brandywine campuses and in Life Sciences.  Life Sciences houses call numbers starting with Q, R, or S in our general stacks area. The bottom graphic shows the range of call numbers on our floor. </a:t>
            </a:r>
            <a:endParaRPr lang="en-US" b="1" dirty="0"/>
          </a:p>
        </p:txBody>
      </p:sp>
      <p:sp>
        <p:nvSpPr>
          <p:cNvPr id="4" name="Slide Number Placeholder 3"/>
          <p:cNvSpPr>
            <a:spLocks noGrp="1"/>
          </p:cNvSpPr>
          <p:nvPr>
            <p:ph type="sldNum" sz="quarter" idx="10"/>
          </p:nvPr>
        </p:nvSpPr>
        <p:spPr/>
        <p:txBody>
          <a:bodyPr/>
          <a:lstStyle/>
          <a:p>
            <a:fld id="{48E4D8BA-4824-40C0-BBC2-55DB05C22A2D}" type="slidenum">
              <a:rPr lang="en-US" smtClean="0"/>
              <a:t>5</a:t>
            </a:fld>
            <a:endParaRPr lang="en-US"/>
          </a:p>
        </p:txBody>
      </p:sp>
    </p:spTree>
    <p:extLst>
      <p:ext uri="{BB962C8B-B14F-4D97-AF65-F5344CB8AC3E}">
        <p14:creationId xmlns:p14="http://schemas.microsoft.com/office/powerpoint/2010/main" val="782376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Library of Congress Classification system breaks all knowledge into classes using the alphabet. Here are several of the Q’s, a class that represents general science, further divided into the sub-classes like computers, geology, and anatomy.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QM’s are a sub classification of the Q’s and represent human anatomy. Books are shelved in call number order.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Now that you are familiar with specific books and their locations, we have to also look at trends in academic libraries.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6</a:t>
            </a:fld>
            <a:endParaRPr lang="en-US"/>
          </a:p>
        </p:txBody>
      </p:sp>
    </p:spTree>
    <p:extLst>
      <p:ext uri="{BB962C8B-B14F-4D97-AF65-F5344CB8AC3E}">
        <p14:creationId xmlns:p14="http://schemas.microsoft.com/office/powerpoint/2010/main" val="78237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Libraries are experiencing transformational changes.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They are moving away from print assets to digital assets or eBooks.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library used to be thought of as a book repository, but it has transitioned into a place, a destination point for students, but not necessarily to get books.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see patrons coming to the libraries to work collaboratively on team projects.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We MGIS students have all experienced assignments with group projects. That is very typical on campus as well, and where do the students meet to work collaboratively? At the libraries of course.  We have the technology- and media-rich working spaces that they need.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7</a:t>
            </a:fld>
            <a:endParaRPr lang="en-US"/>
          </a:p>
        </p:txBody>
      </p:sp>
    </p:spTree>
    <p:extLst>
      <p:ext uri="{BB962C8B-B14F-4D97-AF65-F5344CB8AC3E}">
        <p14:creationId xmlns:p14="http://schemas.microsoft.com/office/powerpoint/2010/main" val="209121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Universities and their libraries are looking at sustainability as a foundational value of their strategic plans. Working towards sustainable environmental resources is not a new concept but fiscal sustainability is being discussed more often now.</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Library budgets are tightening as digital resources and technological capabilities are added to the services found within libraries.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Located in the heart of the university campus, libraries take up prime real estate space, space that many land-locked universities find appealing. So, libraries have to justify their use of this real estate and their use of finite budget monies.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8</a:t>
            </a:fld>
            <a:endParaRPr lang="en-US"/>
          </a:p>
        </p:txBody>
      </p:sp>
    </p:spTree>
    <p:extLst>
      <p:ext uri="{BB962C8B-B14F-4D97-AF65-F5344CB8AC3E}">
        <p14:creationId xmlns:p14="http://schemas.microsoft.com/office/powerpoint/2010/main" val="65851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University Libraries are responding to the need to find space for these new services. In this picture, you can see the high-density, compact shelving that can be collapsed into a small space and rolled apart to retrieve books.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1.5 million infrequently-used items are stored in these off-site shelving facilities about 4 miles from campus. We allowed Google to scan digitally 400,000 books and these have the potential to free even more shelf space.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addition, consortial agreements with other libraries to store and share a single collection among partner institutions and that will continue to free shelf space. Georgia Tech and Emory University in Atlanta are moving most of their collections out of the libraries to one shared high-density location.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E4D8BA-4824-40C0-BBC2-55DB05C22A2D}" type="slidenum">
              <a:rPr lang="en-US" smtClean="0"/>
              <a:t>9</a:t>
            </a:fld>
            <a:endParaRPr lang="en-US"/>
          </a:p>
        </p:txBody>
      </p:sp>
    </p:spTree>
    <p:extLst>
      <p:ext uri="{BB962C8B-B14F-4D97-AF65-F5344CB8AC3E}">
        <p14:creationId xmlns:p14="http://schemas.microsoft.com/office/powerpoint/2010/main" val="3999631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24083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48823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9265"/>
            <a:ext cx="2057400" cy="52168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9265"/>
            <a:ext cx="6019800" cy="52168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89811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79CE54-C06C-F74D-A5EE-9D9AE269F7E0}"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135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9CE54-C06C-F74D-A5EE-9D9AE269F7E0}"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97701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73748"/>
            <a:ext cx="40386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73748"/>
            <a:ext cx="4038600" cy="41524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79CE54-C06C-F74D-A5EE-9D9AE269F7E0}"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12072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5535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5115"/>
            <a:ext cx="4040188"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5535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5115"/>
            <a:ext cx="4041775" cy="38310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79CE54-C06C-F74D-A5EE-9D9AE269F7E0}" type="datetimeFigureOut">
              <a:rPr lang="en-US" smtClean="0"/>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211052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79CE54-C06C-F74D-A5EE-9D9AE269F7E0}" type="datetimeFigureOut">
              <a:rPr lang="en-US" smtClean="0"/>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7659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9CE54-C06C-F74D-A5EE-9D9AE269F7E0}" type="datetimeFigureOut">
              <a:rPr lang="en-US" smtClean="0"/>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163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6837"/>
            <a:ext cx="3008313" cy="78151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46838"/>
            <a:ext cx="5111750" cy="5179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728354"/>
            <a:ext cx="3008313" cy="43978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9790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75264" y="924293"/>
            <a:ext cx="6320448" cy="3803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9CE54-C06C-F74D-A5EE-9D9AE269F7E0}"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25CAF-B04A-5C44-8451-7A86437A963E}" type="slidenum">
              <a:rPr lang="en-US" smtClean="0"/>
              <a:t>‹#›</a:t>
            </a:fld>
            <a:endParaRPr lang="en-US"/>
          </a:p>
        </p:txBody>
      </p:sp>
    </p:spTree>
    <p:extLst>
      <p:ext uri="{BB962C8B-B14F-4D97-AF65-F5344CB8AC3E}">
        <p14:creationId xmlns:p14="http://schemas.microsoft.com/office/powerpoint/2010/main" val="366202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PTTemp-straightlayere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83074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111599"/>
            <a:ext cx="8229600" cy="40145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9CE54-C06C-F74D-A5EE-9D9AE269F7E0}" type="datetimeFigureOut">
              <a:rPr lang="en-US" smtClean="0"/>
              <a:t>12/18/2015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25CAF-B04A-5C44-8451-7A86437A963E}" type="slidenum">
              <a:rPr lang="en-US" smtClean="0"/>
              <a:t>‹#›</a:t>
            </a:fld>
            <a:endParaRPr lang="en-US"/>
          </a:p>
        </p:txBody>
      </p:sp>
    </p:spTree>
    <p:extLst>
      <p:ext uri="{BB962C8B-B14F-4D97-AF65-F5344CB8AC3E}">
        <p14:creationId xmlns:p14="http://schemas.microsoft.com/office/powerpoint/2010/main" val="11932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3.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ssr11\gis\capstone\CapstoneRevised_11.21.15.docx"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conferences.tdl.org/tcdl/index.php/TCDL/TCDL20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libraries.psu.edu/psul/annex/abouttheannex.htm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hyperlink" Target="http://www.bls.gov/cpi/tables.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arch.proquest.com.ezaccess.libraries.psu.edu/docview/903206239?accountid=13158"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dx.doi.org/10.1108/07378830410570476"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earch.proquest.com.ezaccess.libraries.psu.edu/docview/229577836?accountid=13158"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50376"/>
            <a:ext cx="7772400" cy="1470025"/>
          </a:xfrm>
        </p:spPr>
        <p:txBody>
          <a:bodyPr>
            <a:normAutofit fontScale="90000"/>
          </a:bodyPr>
          <a:lstStyle/>
          <a:p>
            <a:r>
              <a:rPr lang="en-US" sz="3600" b="1" dirty="0">
                <a:solidFill>
                  <a:srgbClr val="1F3D7D"/>
                </a:solidFill>
                <a:latin typeface="Verdana" panose="020B0604030504040204" pitchFamily="34" charset="0"/>
                <a:ea typeface="Verdana" panose="020B0604030504040204" pitchFamily="34" charset="0"/>
                <a:cs typeface="Verdana" panose="020B0604030504040204" pitchFamily="34" charset="0"/>
              </a:rPr>
              <a:t>Geovisualizing Collections of </a:t>
            </a:r>
            <a:br>
              <a:rPr lang="en-US" sz="3600" b="1" dirty="0">
                <a:solidFill>
                  <a:srgbClr val="1F3D7D"/>
                </a:solidFill>
                <a:latin typeface="Verdana" panose="020B0604030504040204" pitchFamily="34" charset="0"/>
                <a:ea typeface="Verdana" panose="020B0604030504040204" pitchFamily="34" charset="0"/>
                <a:cs typeface="Verdana" panose="020B0604030504040204" pitchFamily="34" charset="0"/>
              </a:rPr>
            </a:br>
            <a:r>
              <a:rPr lang="en-US" sz="3600" b="1" dirty="0">
                <a:solidFill>
                  <a:srgbClr val="1F3D7D"/>
                </a:solidFill>
                <a:latin typeface="Verdana" panose="020B0604030504040204" pitchFamily="34" charset="0"/>
                <a:ea typeface="Verdana" panose="020B0604030504040204" pitchFamily="34" charset="0"/>
                <a:cs typeface="Verdana" panose="020B0604030504040204" pitchFamily="34" charset="0"/>
              </a:rPr>
              <a:t>Penn State University Libraries:</a:t>
            </a:r>
            <a:br>
              <a:rPr lang="en-US" sz="3600" b="1" dirty="0">
                <a:solidFill>
                  <a:srgbClr val="1F3D7D"/>
                </a:solidFill>
                <a:latin typeface="Verdana" panose="020B0604030504040204" pitchFamily="34" charset="0"/>
                <a:ea typeface="Verdana" panose="020B0604030504040204" pitchFamily="34" charset="0"/>
                <a:cs typeface="Verdana" panose="020B0604030504040204" pitchFamily="34" charset="0"/>
              </a:rPr>
            </a:br>
            <a:r>
              <a:rPr lang="en-US" sz="3100" b="1" dirty="0">
                <a:solidFill>
                  <a:srgbClr val="1F3D7D"/>
                </a:solidFill>
                <a:latin typeface="Aharoni" panose="02010803020104030203" pitchFamily="2" charset="-79"/>
                <a:cs typeface="Aharoni" panose="02010803020104030203" pitchFamily="2" charset="-79"/>
              </a:rPr>
              <a:t>a geographical and statistical perspective of use, age, and relevancy</a:t>
            </a:r>
            <a:r>
              <a:rPr lang="en-US" sz="3100" dirty="0">
                <a:solidFill>
                  <a:srgbClr val="1F3D7D"/>
                </a:solidFill>
              </a:rPr>
              <a:t/>
            </a:r>
            <a:br>
              <a:rPr lang="en-US" sz="3100" dirty="0">
                <a:solidFill>
                  <a:srgbClr val="1F3D7D"/>
                </a:solidFill>
              </a:rPr>
            </a:br>
            <a:endParaRPr lang="en-US" sz="3100" dirty="0">
              <a:solidFill>
                <a:srgbClr val="1F3D7D"/>
              </a:solidFill>
            </a:endParaRPr>
          </a:p>
        </p:txBody>
      </p:sp>
      <p:sp>
        <p:nvSpPr>
          <p:cNvPr id="4" name="TextBox 3"/>
          <p:cNvSpPr txBox="1"/>
          <p:nvPr/>
        </p:nvSpPr>
        <p:spPr>
          <a:xfrm>
            <a:off x="685800" y="5457825"/>
            <a:ext cx="2843213" cy="1200329"/>
          </a:xfrm>
          <a:prstGeom prst="rect">
            <a:avLst/>
          </a:prstGeom>
          <a:noFill/>
        </p:spPr>
        <p:txBody>
          <a:bodyPr wrap="square" rtlCol="0">
            <a:spAutoFit/>
          </a:bodyPr>
          <a:lstStyle/>
          <a:p>
            <a:r>
              <a:rPr lang="en-US" dirty="0" smtClean="0">
                <a:solidFill>
                  <a:srgbClr val="1F3D7D"/>
                </a:solidFill>
              </a:rPr>
              <a:t>Sherry Roth</a:t>
            </a:r>
          </a:p>
          <a:p>
            <a:r>
              <a:rPr lang="en-US" dirty="0" smtClean="0">
                <a:solidFill>
                  <a:srgbClr val="1F3D7D"/>
                </a:solidFill>
              </a:rPr>
              <a:t>MGIS Candidate</a:t>
            </a:r>
          </a:p>
          <a:p>
            <a:r>
              <a:rPr lang="en-US" dirty="0" smtClean="0">
                <a:solidFill>
                  <a:srgbClr val="1F3D7D"/>
                </a:solidFill>
              </a:rPr>
              <a:t>Advisor: Dr. J. </a:t>
            </a:r>
            <a:r>
              <a:rPr lang="en-US" dirty="0" err="1" smtClean="0">
                <a:solidFill>
                  <a:srgbClr val="1F3D7D"/>
                </a:solidFill>
              </a:rPr>
              <a:t>Blanford</a:t>
            </a:r>
            <a:endParaRPr lang="en-US" dirty="0" smtClean="0">
              <a:solidFill>
                <a:srgbClr val="1F3D7D"/>
              </a:solidFill>
            </a:endParaRPr>
          </a:p>
          <a:p>
            <a:r>
              <a:rPr lang="en-US" dirty="0" smtClean="0">
                <a:solidFill>
                  <a:srgbClr val="1F3D7D"/>
                </a:solidFill>
              </a:rPr>
              <a:t>Penn State University</a:t>
            </a:r>
            <a:endParaRPr lang="en-US" dirty="0">
              <a:solidFill>
                <a:srgbClr val="1F3D7D"/>
              </a:solidFill>
            </a:endParaRPr>
          </a:p>
        </p:txBody>
      </p:sp>
      <p:pic>
        <p:nvPicPr>
          <p:cNvPr id="5" name="Picture 4"/>
          <p:cNvPicPr>
            <a:picLocks noChangeAspect="1"/>
          </p:cNvPicPr>
          <p:nvPr/>
        </p:nvPicPr>
        <p:blipFill>
          <a:blip r:embed="rId3"/>
          <a:stretch>
            <a:fillRect/>
          </a:stretch>
        </p:blipFill>
        <p:spPr>
          <a:xfrm>
            <a:off x="6845060" y="4510244"/>
            <a:ext cx="1446252" cy="1895162"/>
          </a:xfrm>
          <a:prstGeom prst="rect">
            <a:avLst/>
          </a:prstGeom>
        </p:spPr>
      </p:pic>
    </p:spTree>
    <p:extLst>
      <p:ext uri="{BB962C8B-B14F-4D97-AF65-F5344CB8AC3E}">
        <p14:creationId xmlns:p14="http://schemas.microsoft.com/office/powerpoint/2010/main" val="3557205153"/>
      </p:ext>
    </p:extLst>
  </p:cSld>
  <p:clrMapOvr>
    <a:masterClrMapping/>
  </p:clrMapOvr>
  <mc:AlternateContent xmlns:mc="http://schemas.openxmlformats.org/markup-compatibility/2006" xmlns:p14="http://schemas.microsoft.com/office/powerpoint/2010/main">
    <mc:Choice Requires="p14">
      <p:transition spd="slow" p14:dur="2000" advTm="3268"/>
    </mc:Choice>
    <mc:Fallback xmlns="">
      <p:transition spd="slow" advTm="326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pic>
        <p:nvPicPr>
          <p:cNvPr id="4" name="Picture 3" descr="https://scontent-iad3-1.xx.fbcdn.net/hphotos-xaf1/v/t1.0-9/39175_138377936198153_5069607_n.jpg?oh=b3a65a010450aea318638e6e4adbaf04&amp;oe=56E6E49D"/>
          <p:cNvPicPr/>
          <p:nvPr/>
        </p:nvPicPr>
        <p:blipFill>
          <a:blip r:embed="rId3">
            <a:extLst>
              <a:ext uri="{28A0092B-C50C-407E-A947-70E740481C1C}">
                <a14:useLocalDpi xmlns:a14="http://schemas.microsoft.com/office/drawing/2010/main" val="0"/>
              </a:ext>
            </a:extLst>
          </a:blip>
          <a:srcRect/>
          <a:stretch>
            <a:fillRect/>
          </a:stretch>
        </p:blipFill>
        <p:spPr bwMode="auto">
          <a:xfrm>
            <a:off x="391004" y="1674698"/>
            <a:ext cx="4661686" cy="3821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443163" y="6215063"/>
            <a:ext cx="5429250" cy="400110"/>
          </a:xfrm>
          <a:prstGeom prst="rect">
            <a:avLst/>
          </a:prstGeom>
          <a:noFill/>
        </p:spPr>
        <p:txBody>
          <a:bodyPr wrap="square" rtlCol="0">
            <a:spAutoFit/>
          </a:bodyPr>
          <a:lstStyle/>
          <a:p>
            <a:r>
              <a:rPr lang="en-US" sz="2000" b="1" dirty="0" smtClean="0">
                <a:solidFill>
                  <a:srgbClr val="1F3D7D"/>
                </a:solidFill>
              </a:rPr>
              <a:t>Stacks of </a:t>
            </a:r>
            <a:r>
              <a:rPr lang="en-US" sz="2000" b="1" dirty="0" err="1" smtClean="0">
                <a:solidFill>
                  <a:srgbClr val="1F3D7D"/>
                </a:solidFill>
              </a:rPr>
              <a:t>Pattee</a:t>
            </a:r>
            <a:r>
              <a:rPr lang="en-US" sz="2000" b="1" dirty="0" smtClean="0">
                <a:solidFill>
                  <a:srgbClr val="1F3D7D"/>
                </a:solidFill>
              </a:rPr>
              <a:t> Library, 2012</a:t>
            </a:r>
            <a:endParaRPr lang="en-US" sz="2000" b="1" dirty="0">
              <a:solidFill>
                <a:srgbClr val="1F3D7D"/>
              </a:solidFill>
            </a:endParaRPr>
          </a:p>
        </p:txBody>
      </p:sp>
      <p:pic>
        <p:nvPicPr>
          <p:cNvPr id="6" name="Picture 5"/>
          <p:cNvPicPr>
            <a:picLocks noChangeAspect="1"/>
          </p:cNvPicPr>
          <p:nvPr/>
        </p:nvPicPr>
        <p:blipFill>
          <a:blip r:embed="rId4"/>
          <a:stretch>
            <a:fillRect/>
          </a:stretch>
        </p:blipFill>
        <p:spPr>
          <a:xfrm>
            <a:off x="3837121" y="3043259"/>
            <a:ext cx="4950417" cy="3029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1312048"/>
      </p:ext>
    </p:extLst>
  </p:cSld>
  <p:clrMapOvr>
    <a:masterClrMapping/>
  </p:clrMapOvr>
  <mc:AlternateContent xmlns:mc="http://schemas.openxmlformats.org/markup-compatibility/2006" xmlns:p14="http://schemas.microsoft.com/office/powerpoint/2010/main">
    <mc:Choice Requires="p14">
      <p:transition spd="slow" p14:dur="2000" advTm="53083"/>
    </mc:Choice>
    <mc:Fallback xmlns="">
      <p:transition spd="slow" advTm="5308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2" name="TextBox 1"/>
          <p:cNvSpPr txBox="1"/>
          <p:nvPr/>
        </p:nvSpPr>
        <p:spPr>
          <a:xfrm>
            <a:off x="2586037" y="6215063"/>
            <a:ext cx="5429250" cy="400110"/>
          </a:xfrm>
          <a:prstGeom prst="rect">
            <a:avLst/>
          </a:prstGeom>
          <a:noFill/>
        </p:spPr>
        <p:txBody>
          <a:bodyPr wrap="square" rtlCol="0">
            <a:spAutoFit/>
          </a:bodyPr>
          <a:lstStyle/>
          <a:p>
            <a:r>
              <a:rPr lang="en-US" sz="2000" b="1" dirty="0" smtClean="0">
                <a:solidFill>
                  <a:srgbClr val="1F3D7D"/>
                </a:solidFill>
              </a:rPr>
              <a:t>Knowledge Commons, Fall 2012</a:t>
            </a:r>
            <a:endParaRPr lang="en-US" sz="2000" b="1" dirty="0">
              <a:solidFill>
                <a:srgbClr val="1F3D7D"/>
              </a:solidFill>
            </a:endParaRPr>
          </a:p>
        </p:txBody>
      </p:sp>
      <p:pic>
        <p:nvPicPr>
          <p:cNvPr id="5" name="Picture 4" descr="https://scontent-iad3-1.xx.fbcdn.net/hphotos-xft1/v/t1.0-9/11828558_1009105695787221_3994815284579832060_n.jpg?oh=c8dda9dc773c42d1e9d6d12f24ddf9bf&amp;oe=56EFF741"/>
          <p:cNvPicPr/>
          <p:nvPr/>
        </p:nvPicPr>
        <p:blipFill>
          <a:blip r:embed="rId3">
            <a:extLst>
              <a:ext uri="{28A0092B-C50C-407E-A947-70E740481C1C}">
                <a14:useLocalDpi xmlns:a14="http://schemas.microsoft.com/office/drawing/2010/main" val="0"/>
              </a:ext>
            </a:extLst>
          </a:blip>
          <a:srcRect/>
          <a:stretch>
            <a:fillRect/>
          </a:stretch>
        </p:blipFill>
        <p:spPr bwMode="auto">
          <a:xfrm>
            <a:off x="546557" y="1783078"/>
            <a:ext cx="5280806" cy="3300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s://media.rbl.ms/image?u=%2Fmedia%2FCNLwdRlW8AAznqL.jpg%3Amedium&amp;ho=https%3A%2F%2Fpbs.twimg.com&amp;s=628&amp;h=9807614af543f702381f20343dcf16fec56822ba7bd32b2ea4645398e03247cf&amp;size=980x&amp;c=12471225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778" y="2347739"/>
            <a:ext cx="3588112" cy="358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54591"/>
      </p:ext>
    </p:extLst>
  </p:cSld>
  <p:clrMapOvr>
    <a:masterClrMapping/>
  </p:clrMapOvr>
  <mc:AlternateContent xmlns:mc="http://schemas.openxmlformats.org/markup-compatibility/2006" xmlns:p14="http://schemas.microsoft.com/office/powerpoint/2010/main">
    <mc:Choice Requires="p14">
      <p:transition spd="slow" p14:dur="2000" advTm="77881"/>
    </mc:Choice>
    <mc:Fallback xmlns="">
      <p:transition spd="slow" advTm="7788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25" y="903506"/>
            <a:ext cx="8562975" cy="1200329"/>
          </a:xfrm>
          <a:prstGeom prst="rect">
            <a:avLst/>
          </a:prstGeom>
          <a:noFill/>
        </p:spPr>
        <p:txBody>
          <a:bodyPr wrap="square" rtlCol="0">
            <a:spAutoFit/>
          </a:bodyPr>
          <a:lstStyle/>
          <a:p>
            <a:r>
              <a:rPr lang="en-US" sz="3600" dirty="0" smtClean="0">
                <a:solidFill>
                  <a:srgbClr val="1F3D7D"/>
                </a:solidFill>
              </a:rPr>
              <a:t>Background  </a:t>
            </a:r>
          </a:p>
          <a:p>
            <a:r>
              <a:rPr lang="en-US" sz="3600" dirty="0" smtClean="0">
                <a:solidFill>
                  <a:srgbClr val="1F3D7D"/>
                </a:solidFill>
              </a:rPr>
              <a:t>Removing Books – how?</a:t>
            </a:r>
            <a:endParaRPr lang="en-US" sz="3600" dirty="0">
              <a:solidFill>
                <a:srgbClr val="1F3D7D"/>
              </a:solidFill>
            </a:endParaRPr>
          </a:p>
        </p:txBody>
      </p:sp>
      <p:sp>
        <p:nvSpPr>
          <p:cNvPr id="5" name="TextBox 4"/>
          <p:cNvSpPr txBox="1"/>
          <p:nvPr/>
        </p:nvSpPr>
        <p:spPr>
          <a:xfrm>
            <a:off x="1657350" y="2180035"/>
            <a:ext cx="6877050" cy="3323987"/>
          </a:xfrm>
          <a:prstGeom prst="rect">
            <a:avLst/>
          </a:prstGeom>
          <a:noFill/>
        </p:spPr>
        <p:txBody>
          <a:bodyPr wrap="square" rtlCol="0">
            <a:spAutoFit/>
          </a:bodyPr>
          <a:lstStyle/>
          <a:p>
            <a:pPr marL="457200" indent="-457200">
              <a:lnSpc>
                <a:spcPct val="200000"/>
              </a:lnSpc>
              <a:buBlip>
                <a:blip r:embed="rId3"/>
              </a:buBlip>
            </a:pPr>
            <a:r>
              <a:rPr lang="en-US" sz="3200" b="1" dirty="0" smtClean="0">
                <a:solidFill>
                  <a:srgbClr val="1F3D7D"/>
                </a:solidFill>
              </a:rPr>
              <a:t>Use</a:t>
            </a:r>
            <a:r>
              <a:rPr lang="en-US" sz="3200" dirty="0" smtClean="0">
                <a:solidFill>
                  <a:srgbClr val="1F3D7D"/>
                </a:solidFill>
              </a:rPr>
              <a:t> – number of checkouts</a:t>
            </a:r>
          </a:p>
          <a:p>
            <a:pPr marL="457200" indent="-457200">
              <a:lnSpc>
                <a:spcPct val="200000"/>
              </a:lnSpc>
              <a:buBlip>
                <a:blip r:embed="rId3"/>
              </a:buBlip>
            </a:pPr>
            <a:r>
              <a:rPr lang="en-US" sz="3200" b="1" dirty="0" smtClean="0">
                <a:solidFill>
                  <a:srgbClr val="1F3D7D"/>
                </a:solidFill>
              </a:rPr>
              <a:t>Relevancy</a:t>
            </a:r>
            <a:r>
              <a:rPr lang="en-US" sz="3200" dirty="0" smtClean="0">
                <a:solidFill>
                  <a:srgbClr val="1F3D7D"/>
                </a:solidFill>
              </a:rPr>
              <a:t> – last date of checkout</a:t>
            </a:r>
          </a:p>
          <a:p>
            <a:pPr marL="457200" indent="-457200">
              <a:lnSpc>
                <a:spcPct val="200000"/>
              </a:lnSpc>
              <a:buBlip>
                <a:blip r:embed="rId3"/>
              </a:buBlip>
            </a:pPr>
            <a:r>
              <a:rPr lang="en-US" sz="3200" b="1" dirty="0" smtClean="0">
                <a:solidFill>
                  <a:srgbClr val="1F3D7D"/>
                </a:solidFill>
              </a:rPr>
              <a:t>Age</a:t>
            </a:r>
            <a:r>
              <a:rPr lang="en-US" sz="3200" dirty="0" smtClean="0">
                <a:solidFill>
                  <a:srgbClr val="1F3D7D"/>
                </a:solidFill>
              </a:rPr>
              <a:t> – publication date</a:t>
            </a:r>
          </a:p>
          <a:p>
            <a:endParaRPr lang="en-US" dirty="0"/>
          </a:p>
        </p:txBody>
      </p:sp>
    </p:spTree>
    <p:extLst>
      <p:ext uri="{BB962C8B-B14F-4D97-AF65-F5344CB8AC3E}">
        <p14:creationId xmlns:p14="http://schemas.microsoft.com/office/powerpoint/2010/main" val="1078350851"/>
      </p:ext>
    </p:extLst>
  </p:cSld>
  <p:clrMapOvr>
    <a:masterClrMapping/>
  </p:clrMapOvr>
  <mc:AlternateContent xmlns:mc="http://schemas.openxmlformats.org/markup-compatibility/2006" xmlns:p14="http://schemas.microsoft.com/office/powerpoint/2010/main">
    <mc:Choice Requires="p14">
      <p:transition spd="slow" p14:dur="2000" advTm="47708"/>
    </mc:Choice>
    <mc:Fallback xmlns="">
      <p:transition spd="slow" advTm="4770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4" y="903506"/>
            <a:ext cx="8486776" cy="1200329"/>
          </a:xfrm>
          <a:prstGeom prst="rect">
            <a:avLst/>
          </a:prstGeom>
          <a:noFill/>
        </p:spPr>
        <p:txBody>
          <a:bodyPr wrap="square" rtlCol="0">
            <a:spAutoFit/>
          </a:bodyPr>
          <a:lstStyle/>
          <a:p>
            <a:r>
              <a:rPr lang="en-US" sz="3600" dirty="0" smtClean="0">
                <a:solidFill>
                  <a:srgbClr val="1F3D7D"/>
                </a:solidFill>
              </a:rPr>
              <a:t>Background </a:t>
            </a:r>
          </a:p>
          <a:p>
            <a:r>
              <a:rPr lang="en-US" sz="3600" dirty="0" smtClean="0">
                <a:solidFill>
                  <a:srgbClr val="1F3D7D"/>
                </a:solidFill>
              </a:rPr>
              <a:t>Removing books – why?</a:t>
            </a:r>
            <a:endParaRPr lang="en-US" sz="3600" dirty="0">
              <a:solidFill>
                <a:srgbClr val="1F3D7D"/>
              </a:solidFill>
            </a:endParaRPr>
          </a:p>
        </p:txBody>
      </p:sp>
      <p:sp>
        <p:nvSpPr>
          <p:cNvPr id="4" name="TextBox 3"/>
          <p:cNvSpPr txBox="1"/>
          <p:nvPr/>
        </p:nvSpPr>
        <p:spPr>
          <a:xfrm>
            <a:off x="1782304" y="2231756"/>
            <a:ext cx="6485395" cy="4278094"/>
          </a:xfrm>
          <a:prstGeom prst="rect">
            <a:avLst/>
          </a:prstGeom>
          <a:noFill/>
        </p:spPr>
        <p:txBody>
          <a:bodyPr wrap="square" rtlCol="0">
            <a:spAutoFit/>
          </a:bodyPr>
          <a:lstStyle/>
          <a:p>
            <a:r>
              <a:rPr lang="en-US" sz="2800" b="1" dirty="0" smtClean="0">
                <a:solidFill>
                  <a:srgbClr val="1F3D7D"/>
                </a:solidFill>
              </a:rPr>
              <a:t>Cost </a:t>
            </a:r>
          </a:p>
          <a:p>
            <a:pPr marL="800100" lvl="1" indent="-342900">
              <a:buBlip>
                <a:blip r:embed="rId3"/>
              </a:buBlip>
            </a:pPr>
            <a:r>
              <a:rPr lang="en-US" sz="2400" dirty="0" smtClean="0">
                <a:solidFill>
                  <a:srgbClr val="1F3D7D"/>
                </a:solidFill>
              </a:rPr>
              <a:t>Yearly cost of a book in open stacks = $4.68 in 2015 $ </a:t>
            </a:r>
          </a:p>
          <a:p>
            <a:r>
              <a:rPr lang="en-US" sz="2800" dirty="0" smtClean="0">
                <a:solidFill>
                  <a:srgbClr val="1F3D7D"/>
                </a:solidFill>
              </a:rPr>
              <a:t> </a:t>
            </a:r>
            <a:r>
              <a:rPr lang="en-US" sz="2800" b="1" dirty="0" smtClean="0">
                <a:solidFill>
                  <a:srgbClr val="1F3D7D"/>
                </a:solidFill>
              </a:rPr>
              <a:t>Space</a:t>
            </a:r>
          </a:p>
          <a:p>
            <a:pPr marL="914400" lvl="1" indent="-457200">
              <a:buBlip>
                <a:blip r:embed="rId3"/>
              </a:buBlip>
            </a:pPr>
            <a:r>
              <a:rPr lang="en-US" sz="2400" dirty="0">
                <a:solidFill>
                  <a:srgbClr val="1F3D7D"/>
                </a:solidFill>
              </a:rPr>
              <a:t>Average width of  Penn State book </a:t>
            </a:r>
            <a:r>
              <a:rPr lang="en-US" sz="2400" dirty="0" smtClean="0">
                <a:solidFill>
                  <a:srgbClr val="1F3D7D"/>
                </a:solidFill>
              </a:rPr>
              <a:t>= </a:t>
            </a:r>
            <a:r>
              <a:rPr lang="en-US" sz="2400" dirty="0">
                <a:solidFill>
                  <a:srgbClr val="1F3D7D"/>
                </a:solidFill>
              </a:rPr>
              <a:t>1.5 </a:t>
            </a:r>
            <a:r>
              <a:rPr lang="en-US" sz="2400" dirty="0" smtClean="0">
                <a:solidFill>
                  <a:srgbClr val="1F3D7D"/>
                </a:solidFill>
              </a:rPr>
              <a:t>inches</a:t>
            </a:r>
          </a:p>
          <a:p>
            <a:r>
              <a:rPr lang="en-US" sz="2400" b="1" dirty="0" smtClean="0">
                <a:solidFill>
                  <a:srgbClr val="1F3D7D"/>
                </a:solidFill>
              </a:rPr>
              <a:t>Opportunity Cost </a:t>
            </a:r>
          </a:p>
          <a:p>
            <a:pPr marL="800100" lvl="1" indent="-342900">
              <a:buBlip>
                <a:blip r:embed="rId3"/>
              </a:buBlip>
            </a:pPr>
            <a:r>
              <a:rPr lang="en-US" sz="2400" dirty="0" smtClean="0">
                <a:solidFill>
                  <a:srgbClr val="1F3D7D"/>
                </a:solidFill>
              </a:rPr>
              <a:t>Using prime real estate as book storage</a:t>
            </a:r>
          </a:p>
          <a:p>
            <a:pPr marL="800100" lvl="1" indent="-342900">
              <a:buBlip>
                <a:blip r:embed="rId3"/>
              </a:buBlip>
            </a:pPr>
            <a:r>
              <a:rPr lang="en-US" sz="2400" dirty="0" smtClean="0">
                <a:solidFill>
                  <a:srgbClr val="1F3D7D"/>
                </a:solidFill>
              </a:rPr>
              <a:t>Using $ to keep an unused book</a:t>
            </a:r>
          </a:p>
          <a:p>
            <a:pPr marL="800100" lvl="1" indent="-342900">
              <a:buBlip>
                <a:blip r:embed="rId3"/>
              </a:buBlip>
            </a:pPr>
            <a:r>
              <a:rPr lang="en-US" sz="2400" dirty="0" smtClean="0">
                <a:solidFill>
                  <a:srgbClr val="1F3D7D"/>
                </a:solidFill>
              </a:rPr>
              <a:t>But, not having information  readily available </a:t>
            </a:r>
            <a:endParaRPr lang="en-US" sz="2400" dirty="0">
              <a:solidFill>
                <a:srgbClr val="1F3D7D"/>
              </a:solidFill>
            </a:endParaRPr>
          </a:p>
        </p:txBody>
      </p:sp>
    </p:spTree>
    <p:extLst>
      <p:ext uri="{BB962C8B-B14F-4D97-AF65-F5344CB8AC3E}">
        <p14:creationId xmlns:p14="http://schemas.microsoft.com/office/powerpoint/2010/main" val="3844890349"/>
      </p:ext>
    </p:extLst>
  </p:cSld>
  <p:clrMapOvr>
    <a:masterClrMapping/>
  </p:clrMapOvr>
  <mc:AlternateContent xmlns:mc="http://schemas.openxmlformats.org/markup-compatibility/2006" xmlns:p14="http://schemas.microsoft.com/office/powerpoint/2010/main">
    <mc:Choice Requires="p14">
      <p:transition spd="slow" p14:dur="2000" advTm="114503"/>
    </mc:Choice>
    <mc:Fallback xmlns="">
      <p:transition spd="slow" advTm="11450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384" y="1881010"/>
            <a:ext cx="5157787" cy="646331"/>
          </a:xfrm>
          <a:prstGeom prst="rect">
            <a:avLst/>
          </a:prstGeom>
          <a:noFill/>
        </p:spPr>
        <p:txBody>
          <a:bodyPr wrap="square" rtlCol="0">
            <a:spAutoFit/>
          </a:bodyPr>
          <a:lstStyle/>
          <a:p>
            <a:r>
              <a:rPr lang="en-US" sz="3600" dirty="0" smtClean="0">
                <a:solidFill>
                  <a:srgbClr val="1F3D7D"/>
                </a:solidFill>
              </a:rPr>
              <a:t>Objective</a:t>
            </a:r>
            <a:endParaRPr lang="en-US" sz="3600" dirty="0">
              <a:solidFill>
                <a:srgbClr val="1F3D7D"/>
              </a:solidFill>
            </a:endParaRPr>
          </a:p>
        </p:txBody>
      </p:sp>
      <p:sp>
        <p:nvSpPr>
          <p:cNvPr id="4" name="TextBox 3"/>
          <p:cNvSpPr txBox="1"/>
          <p:nvPr/>
        </p:nvSpPr>
        <p:spPr>
          <a:xfrm>
            <a:off x="531384" y="2527341"/>
            <a:ext cx="6467298" cy="2215991"/>
          </a:xfrm>
          <a:prstGeom prst="rect">
            <a:avLst/>
          </a:prstGeom>
          <a:noFill/>
        </p:spPr>
        <p:txBody>
          <a:bodyPr wrap="square" rtlCol="0">
            <a:spAutoFit/>
          </a:bodyPr>
          <a:lstStyle/>
          <a:p>
            <a:endParaRPr lang="en-US" sz="2400" dirty="0" smtClean="0">
              <a:solidFill>
                <a:srgbClr val="1F3D7D"/>
              </a:solidFill>
            </a:endParaRPr>
          </a:p>
          <a:p>
            <a:r>
              <a:rPr lang="en-US" sz="2400" dirty="0" smtClean="0">
                <a:solidFill>
                  <a:srgbClr val="1F3D7D"/>
                </a:solidFill>
              </a:rPr>
              <a:t>Explore the potential of geographic information systems (GIS) to evaluate appropriate library space allocations for balancing book occupancy and patron occupancy.</a:t>
            </a:r>
          </a:p>
          <a:p>
            <a:endParaRPr lang="en-US" dirty="0"/>
          </a:p>
        </p:txBody>
      </p:sp>
      <p:grpSp>
        <p:nvGrpSpPr>
          <p:cNvPr id="31" name="Group 30"/>
          <p:cNvGrpSpPr/>
          <p:nvPr/>
        </p:nvGrpSpPr>
        <p:grpSpPr>
          <a:xfrm>
            <a:off x="6975120" y="3299133"/>
            <a:ext cx="1965802" cy="3054087"/>
            <a:chOff x="3320707" y="874808"/>
            <a:chExt cx="4066193" cy="5356432"/>
          </a:xfrm>
        </p:grpSpPr>
        <p:sp>
          <p:nvSpPr>
            <p:cNvPr id="7" name="Oval 6"/>
            <p:cNvSpPr/>
            <p:nvPr/>
          </p:nvSpPr>
          <p:spPr>
            <a:xfrm>
              <a:off x="4147611" y="5743161"/>
              <a:ext cx="2566785" cy="48807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37754" y="874808"/>
              <a:ext cx="108488" cy="509538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320707" y="4757506"/>
              <a:ext cx="1965802" cy="474404"/>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42976" y="3846946"/>
              <a:ext cx="1743924" cy="46001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6" idx="0"/>
            </p:cNvCxnSpPr>
            <p:nvPr/>
          </p:nvCxnSpPr>
          <p:spPr>
            <a:xfrm flipH="1">
              <a:off x="4537597" y="874808"/>
              <a:ext cx="954401" cy="3940576"/>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rotWithShape="1">
            <a:blip r:embed="rId3"/>
            <a:srcRect l="14317" r="20269" b="16552"/>
            <a:stretch/>
          </p:blipFill>
          <p:spPr>
            <a:xfrm>
              <a:off x="3898463" y="2057947"/>
              <a:ext cx="1080438" cy="3110492"/>
            </a:xfrm>
            <a:prstGeom prst="rect">
              <a:avLst/>
            </a:prstGeom>
            <a:noFill/>
            <a:ln>
              <a:noFill/>
            </a:ln>
          </p:spPr>
        </p:pic>
        <p:cxnSp>
          <p:nvCxnSpPr>
            <p:cNvPr id="27" name="Straight Connector 26"/>
            <p:cNvCxnSpPr>
              <a:stCxn id="6" idx="0"/>
            </p:cNvCxnSpPr>
            <p:nvPr/>
          </p:nvCxnSpPr>
          <p:spPr>
            <a:xfrm>
              <a:off x="5491998" y="874808"/>
              <a:ext cx="777046" cy="287783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487" y="2969983"/>
              <a:ext cx="1664420" cy="1242676"/>
            </a:xfrm>
            <a:prstGeom prst="rect">
              <a:avLst/>
            </a:prstGeom>
          </p:spPr>
        </p:pic>
      </p:grpSp>
    </p:spTree>
    <p:extLst>
      <p:ext uri="{BB962C8B-B14F-4D97-AF65-F5344CB8AC3E}">
        <p14:creationId xmlns:p14="http://schemas.microsoft.com/office/powerpoint/2010/main" val="1051632816"/>
      </p:ext>
    </p:extLst>
  </p:cSld>
  <p:clrMapOvr>
    <a:masterClrMapping/>
  </p:clrMapOvr>
  <mc:AlternateContent xmlns:mc="http://schemas.openxmlformats.org/markup-compatibility/2006" xmlns:p14="http://schemas.microsoft.com/office/powerpoint/2010/main">
    <mc:Choice Requires="p14">
      <p:transition spd="slow" p14:dur="2000" advTm="62502"/>
    </mc:Choice>
    <mc:Fallback xmlns="">
      <p:transition spd="slow" advTm="6250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1384" y="1881010"/>
            <a:ext cx="5157787" cy="646331"/>
          </a:xfrm>
          <a:prstGeom prst="rect">
            <a:avLst/>
          </a:prstGeom>
          <a:noFill/>
        </p:spPr>
        <p:txBody>
          <a:bodyPr wrap="square" rtlCol="0">
            <a:spAutoFit/>
          </a:bodyPr>
          <a:lstStyle/>
          <a:p>
            <a:r>
              <a:rPr lang="en-US" sz="3600" dirty="0" smtClean="0">
                <a:solidFill>
                  <a:srgbClr val="1F3D7D"/>
                </a:solidFill>
              </a:rPr>
              <a:t>Methods</a:t>
            </a:r>
            <a:endParaRPr lang="en-US" sz="3600" dirty="0">
              <a:solidFill>
                <a:srgbClr val="1F3D7D"/>
              </a:solidFill>
            </a:endParaRPr>
          </a:p>
        </p:txBody>
      </p:sp>
      <p:sp>
        <p:nvSpPr>
          <p:cNvPr id="4" name="TextBox 3"/>
          <p:cNvSpPr txBox="1"/>
          <p:nvPr/>
        </p:nvSpPr>
        <p:spPr>
          <a:xfrm>
            <a:off x="531384" y="2527341"/>
            <a:ext cx="6467298" cy="2031325"/>
          </a:xfrm>
          <a:prstGeom prst="rect">
            <a:avLst/>
          </a:prstGeom>
          <a:noFill/>
        </p:spPr>
        <p:txBody>
          <a:bodyPr wrap="square" rtlCol="0">
            <a:spAutoFit/>
          </a:bodyPr>
          <a:lstStyle/>
          <a:p>
            <a:endParaRPr lang="en-US" sz="2400" dirty="0" smtClean="0">
              <a:solidFill>
                <a:srgbClr val="1F3D7D"/>
              </a:solidFill>
            </a:endParaRPr>
          </a:p>
          <a:p>
            <a:pPr marL="914400" lvl="1" indent="-457200">
              <a:buBlip>
                <a:blip r:embed="rId3"/>
              </a:buBlip>
            </a:pPr>
            <a:r>
              <a:rPr lang="en-US" sz="2800" dirty="0" smtClean="0">
                <a:solidFill>
                  <a:srgbClr val="1F3D7D"/>
                </a:solidFill>
              </a:rPr>
              <a:t>Retrieving the data</a:t>
            </a:r>
          </a:p>
          <a:p>
            <a:pPr marL="914400" lvl="1" indent="-457200">
              <a:buBlip>
                <a:blip r:embed="rId3"/>
              </a:buBlip>
            </a:pPr>
            <a:r>
              <a:rPr lang="en-US" sz="2800" dirty="0" smtClean="0">
                <a:solidFill>
                  <a:srgbClr val="1F3D7D"/>
                </a:solidFill>
              </a:rPr>
              <a:t>Locating the books</a:t>
            </a:r>
          </a:p>
          <a:p>
            <a:pPr marL="914400" lvl="1" indent="-457200">
              <a:buBlip>
                <a:blip r:embed="rId3"/>
              </a:buBlip>
            </a:pPr>
            <a:r>
              <a:rPr lang="en-US" sz="2800" dirty="0" smtClean="0">
                <a:solidFill>
                  <a:srgbClr val="1F3D7D"/>
                </a:solidFill>
              </a:rPr>
              <a:t>Analyzing the attributes</a:t>
            </a:r>
          </a:p>
          <a:p>
            <a:endParaRPr lang="en-US" dirty="0"/>
          </a:p>
        </p:txBody>
      </p:sp>
    </p:spTree>
    <p:extLst>
      <p:ext uri="{BB962C8B-B14F-4D97-AF65-F5344CB8AC3E}">
        <p14:creationId xmlns:p14="http://schemas.microsoft.com/office/powerpoint/2010/main" val="1734424571"/>
      </p:ext>
    </p:extLst>
  </p:cSld>
  <p:clrMapOvr>
    <a:masterClrMapping/>
  </p:clrMapOvr>
  <mc:AlternateContent xmlns:mc="http://schemas.openxmlformats.org/markup-compatibility/2006" xmlns:p14="http://schemas.microsoft.com/office/powerpoint/2010/main">
    <mc:Choice Requires="p14">
      <p:transition spd="slow" p14:dur="2000" advTm="4640"/>
    </mc:Choice>
    <mc:Fallback xmlns="">
      <p:transition spd="slow" advTm="464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925" y="748194"/>
            <a:ext cx="6871804" cy="1200329"/>
          </a:xfrm>
          <a:prstGeom prst="rect">
            <a:avLst/>
          </a:prstGeom>
          <a:noFill/>
        </p:spPr>
        <p:txBody>
          <a:bodyPr wrap="square" rtlCol="0">
            <a:spAutoFit/>
          </a:bodyPr>
          <a:lstStyle/>
          <a:p>
            <a:r>
              <a:rPr lang="en-US" sz="3600" dirty="0" smtClean="0">
                <a:solidFill>
                  <a:srgbClr val="1F3D7D"/>
                </a:solidFill>
              </a:rPr>
              <a:t>Methods – Retrieving the data</a:t>
            </a:r>
            <a:endParaRPr lang="en-US" sz="3600" dirty="0">
              <a:solidFill>
                <a:srgbClr val="1F3D7D"/>
              </a:solidFill>
            </a:endParaRPr>
          </a:p>
          <a:p>
            <a:endParaRPr lang="en-US" sz="3600" dirty="0">
              <a:solidFill>
                <a:srgbClr val="1F3D7D"/>
              </a:solidFil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44027" y="1603940"/>
            <a:ext cx="5943600" cy="21863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457450" y="4071058"/>
            <a:ext cx="5943600" cy="1995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819900" y="2161498"/>
            <a:ext cx="1581150" cy="707886"/>
          </a:xfrm>
          <a:prstGeom prst="rect">
            <a:avLst/>
          </a:prstGeom>
          <a:noFill/>
        </p:spPr>
        <p:txBody>
          <a:bodyPr wrap="square" rtlCol="0">
            <a:spAutoFit/>
          </a:bodyPr>
          <a:lstStyle/>
          <a:p>
            <a:r>
              <a:rPr lang="en-US" sz="2000" dirty="0" smtClean="0">
                <a:solidFill>
                  <a:srgbClr val="1F3D7D"/>
                </a:solidFill>
              </a:rPr>
              <a:t>Cumulative since 1978</a:t>
            </a:r>
            <a:endParaRPr lang="en-US" sz="2000" dirty="0">
              <a:solidFill>
                <a:srgbClr val="1F3D7D"/>
              </a:solidFill>
            </a:endParaRPr>
          </a:p>
        </p:txBody>
      </p:sp>
      <p:sp>
        <p:nvSpPr>
          <p:cNvPr id="11" name="TextBox 10"/>
          <p:cNvSpPr txBox="1"/>
          <p:nvPr/>
        </p:nvSpPr>
        <p:spPr>
          <a:xfrm>
            <a:off x="644027" y="4715017"/>
            <a:ext cx="1603873" cy="707886"/>
          </a:xfrm>
          <a:prstGeom prst="rect">
            <a:avLst/>
          </a:prstGeom>
          <a:noFill/>
        </p:spPr>
        <p:txBody>
          <a:bodyPr wrap="square" rtlCol="0">
            <a:spAutoFit/>
          </a:bodyPr>
          <a:lstStyle/>
          <a:p>
            <a:pPr algn="ctr"/>
            <a:r>
              <a:rPr lang="en-US" sz="2000" dirty="0" smtClean="0">
                <a:solidFill>
                  <a:srgbClr val="1F3D7D"/>
                </a:solidFill>
              </a:rPr>
              <a:t>Annual since mid-2001</a:t>
            </a:r>
            <a:endParaRPr lang="en-US" sz="2000" dirty="0">
              <a:solidFill>
                <a:srgbClr val="1F3D7D"/>
              </a:solidFill>
            </a:endParaRPr>
          </a:p>
        </p:txBody>
      </p:sp>
    </p:spTree>
    <p:extLst>
      <p:ext uri="{BB962C8B-B14F-4D97-AF65-F5344CB8AC3E}">
        <p14:creationId xmlns:p14="http://schemas.microsoft.com/office/powerpoint/2010/main" val="101672276"/>
      </p:ext>
    </p:extLst>
  </p:cSld>
  <p:clrMapOvr>
    <a:masterClrMapping/>
  </p:clrMapOvr>
  <mc:AlternateContent xmlns:mc="http://schemas.openxmlformats.org/markup-compatibility/2006" xmlns:p14="http://schemas.microsoft.com/office/powerpoint/2010/main">
    <mc:Choice Requires="p14">
      <p:transition spd="slow" p14:dur="2000" advTm="54889"/>
    </mc:Choice>
    <mc:Fallback xmlns="">
      <p:transition spd="slow" advTm="5488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925" y="748194"/>
            <a:ext cx="6871804" cy="1200329"/>
          </a:xfrm>
          <a:prstGeom prst="rect">
            <a:avLst/>
          </a:prstGeom>
          <a:noFill/>
        </p:spPr>
        <p:txBody>
          <a:bodyPr wrap="square" rtlCol="0">
            <a:spAutoFit/>
          </a:bodyPr>
          <a:lstStyle/>
          <a:p>
            <a:r>
              <a:rPr lang="en-US" sz="3600" dirty="0" smtClean="0">
                <a:solidFill>
                  <a:srgbClr val="1F3D7D"/>
                </a:solidFill>
              </a:rPr>
              <a:t>Methods – Locating the books</a:t>
            </a:r>
            <a:endParaRPr lang="en-US" sz="3600" dirty="0">
              <a:solidFill>
                <a:srgbClr val="1F3D7D"/>
              </a:solidFill>
            </a:endParaRPr>
          </a:p>
          <a:p>
            <a:endParaRPr lang="en-US" sz="3600" dirty="0">
              <a:solidFill>
                <a:srgbClr val="1F3D7D"/>
              </a:solidFill>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3205" t="17139" r="12645" b="13571"/>
          <a:stretch/>
        </p:blipFill>
        <p:spPr bwMode="auto">
          <a:xfrm>
            <a:off x="486366" y="1948523"/>
            <a:ext cx="8133261" cy="3900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06173525"/>
      </p:ext>
    </p:extLst>
  </p:cSld>
  <p:clrMapOvr>
    <a:masterClrMapping/>
  </p:clrMapOvr>
  <mc:AlternateContent xmlns:mc="http://schemas.openxmlformats.org/markup-compatibility/2006" xmlns:p14="http://schemas.microsoft.com/office/powerpoint/2010/main">
    <mc:Choice Requires="p14">
      <p:transition spd="slow" p14:dur="2000" advTm="98734"/>
    </mc:Choice>
    <mc:Fallback xmlns="">
      <p:transition spd="slow" advTm="9873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5868473" y="3035961"/>
            <a:ext cx="1335917" cy="859807"/>
          </a:xfrm>
          <a:prstGeom prst="roundRect">
            <a:avLst/>
          </a:prstGeom>
          <a:solidFill>
            <a:schemeClr val="accent5">
              <a:lumMod val="20000"/>
              <a:lumOff val="80000"/>
            </a:schemeClr>
          </a:solid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925" y="748194"/>
            <a:ext cx="6871804" cy="1200329"/>
          </a:xfrm>
          <a:prstGeom prst="rect">
            <a:avLst/>
          </a:prstGeom>
          <a:noFill/>
        </p:spPr>
        <p:txBody>
          <a:bodyPr wrap="square" rtlCol="0">
            <a:spAutoFit/>
          </a:bodyPr>
          <a:lstStyle/>
          <a:p>
            <a:r>
              <a:rPr lang="en-US" sz="3600" dirty="0" smtClean="0">
                <a:solidFill>
                  <a:srgbClr val="1F3D7D"/>
                </a:solidFill>
              </a:rPr>
              <a:t>Methods – Workflow</a:t>
            </a:r>
            <a:endParaRPr lang="en-US" sz="3600" dirty="0">
              <a:solidFill>
                <a:srgbClr val="1F3D7D"/>
              </a:solidFill>
            </a:endParaRPr>
          </a:p>
          <a:p>
            <a:endParaRPr lang="en-US" sz="3600" dirty="0">
              <a:solidFill>
                <a:srgbClr val="1F3D7D"/>
              </a:solidFill>
            </a:endParaRPr>
          </a:p>
        </p:txBody>
      </p:sp>
      <p:sp>
        <p:nvSpPr>
          <p:cNvPr id="20" name="Rounded Rectangle 19"/>
          <p:cNvSpPr/>
          <p:nvPr/>
        </p:nvSpPr>
        <p:spPr>
          <a:xfrm>
            <a:off x="287229" y="1763781"/>
            <a:ext cx="1467752" cy="835727"/>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191691" y="2641903"/>
            <a:ext cx="1465909" cy="894927"/>
          </a:xfrm>
          <a:prstGeom prst="roundRect">
            <a:avLst/>
          </a:prstGeom>
          <a:solidFill>
            <a:schemeClr val="accent5">
              <a:lumMod val="20000"/>
              <a:lumOff val="80000"/>
            </a:schemeClr>
          </a:solid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263403" y="4723623"/>
            <a:ext cx="1491578" cy="869503"/>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5896535" y="4026051"/>
            <a:ext cx="1353191" cy="839815"/>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170719" y="1751742"/>
            <a:ext cx="1486881" cy="859807"/>
          </a:xfrm>
          <a:prstGeom prst="roundRect">
            <a:avLst/>
          </a:prstGeom>
          <a:solidFill>
            <a:schemeClr val="accent5">
              <a:lumMod val="20000"/>
              <a:lumOff val="80000"/>
            </a:schemeClr>
          </a:solid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61963" y="1812140"/>
            <a:ext cx="1293018" cy="923330"/>
          </a:xfrm>
          <a:prstGeom prst="rect">
            <a:avLst/>
          </a:prstGeom>
          <a:noFill/>
        </p:spPr>
        <p:txBody>
          <a:bodyPr wrap="square" rtlCol="0">
            <a:spAutoFit/>
          </a:bodyPr>
          <a:lstStyle/>
          <a:p>
            <a:r>
              <a:rPr lang="en-US" dirty="0"/>
              <a:t>c</a:t>
            </a:r>
            <a:r>
              <a:rPr lang="en-US" dirty="0" smtClean="0"/>
              <a:t>reate csv table</a:t>
            </a:r>
            <a:endParaRPr lang="en-US" dirty="0"/>
          </a:p>
          <a:p>
            <a:endParaRPr lang="en-US" dirty="0"/>
          </a:p>
        </p:txBody>
      </p:sp>
      <p:sp>
        <p:nvSpPr>
          <p:cNvPr id="27" name="TextBox 26"/>
          <p:cNvSpPr txBox="1"/>
          <p:nvPr/>
        </p:nvSpPr>
        <p:spPr>
          <a:xfrm>
            <a:off x="461963" y="4700897"/>
            <a:ext cx="1181100" cy="1200329"/>
          </a:xfrm>
          <a:prstGeom prst="rect">
            <a:avLst/>
          </a:prstGeom>
          <a:noFill/>
        </p:spPr>
        <p:txBody>
          <a:bodyPr wrap="square" rtlCol="0">
            <a:spAutoFit/>
          </a:bodyPr>
          <a:lstStyle/>
          <a:p>
            <a:r>
              <a:rPr lang="en-US" dirty="0"/>
              <a:t>d</a:t>
            </a:r>
            <a:r>
              <a:rPr lang="en-US" dirty="0" smtClean="0"/>
              <a:t>ownload PASDA  </a:t>
            </a:r>
            <a:r>
              <a:rPr lang="en-US" dirty="0" err="1" smtClean="0"/>
              <a:t>basemap</a:t>
            </a:r>
            <a:endParaRPr lang="en-US" dirty="0"/>
          </a:p>
          <a:p>
            <a:endParaRPr lang="en-US" dirty="0"/>
          </a:p>
        </p:txBody>
      </p:sp>
      <p:sp>
        <p:nvSpPr>
          <p:cNvPr id="29" name="TextBox 28"/>
          <p:cNvSpPr txBox="1"/>
          <p:nvPr/>
        </p:nvSpPr>
        <p:spPr>
          <a:xfrm>
            <a:off x="2397524" y="1860081"/>
            <a:ext cx="1421259" cy="646331"/>
          </a:xfrm>
          <a:prstGeom prst="rect">
            <a:avLst/>
          </a:prstGeom>
          <a:noFill/>
        </p:spPr>
        <p:txBody>
          <a:bodyPr wrap="square" rtlCol="0">
            <a:spAutoFit/>
          </a:bodyPr>
          <a:lstStyle/>
          <a:p>
            <a:r>
              <a:rPr lang="en-US" dirty="0"/>
              <a:t>l</a:t>
            </a:r>
            <a:r>
              <a:rPr lang="en-US" dirty="0" smtClean="0"/>
              <a:t>oad into </a:t>
            </a:r>
            <a:r>
              <a:rPr lang="en-US" dirty="0" err="1" smtClean="0"/>
              <a:t>gdb</a:t>
            </a:r>
            <a:r>
              <a:rPr lang="en-US" dirty="0" smtClean="0"/>
              <a:t> table </a:t>
            </a:r>
            <a:endParaRPr lang="en-US" dirty="0"/>
          </a:p>
        </p:txBody>
      </p:sp>
      <p:sp>
        <p:nvSpPr>
          <p:cNvPr id="30" name="TextBox 29"/>
          <p:cNvSpPr txBox="1"/>
          <p:nvPr/>
        </p:nvSpPr>
        <p:spPr>
          <a:xfrm>
            <a:off x="2448696" y="2764093"/>
            <a:ext cx="1247471" cy="646331"/>
          </a:xfrm>
          <a:prstGeom prst="rect">
            <a:avLst/>
          </a:prstGeom>
          <a:noFill/>
        </p:spPr>
        <p:txBody>
          <a:bodyPr wrap="square" rtlCol="0">
            <a:spAutoFit/>
          </a:bodyPr>
          <a:lstStyle/>
          <a:p>
            <a:r>
              <a:rPr lang="en-US" dirty="0"/>
              <a:t>truncate </a:t>
            </a:r>
            <a:r>
              <a:rPr lang="en-US" dirty="0" smtClean="0"/>
              <a:t>call nos.</a:t>
            </a:r>
            <a:endParaRPr lang="en-US" dirty="0"/>
          </a:p>
        </p:txBody>
      </p:sp>
      <p:sp>
        <p:nvSpPr>
          <p:cNvPr id="31" name="TextBox 30"/>
          <p:cNvSpPr txBox="1"/>
          <p:nvPr/>
        </p:nvSpPr>
        <p:spPr>
          <a:xfrm>
            <a:off x="6056177" y="3014195"/>
            <a:ext cx="1485932" cy="923330"/>
          </a:xfrm>
          <a:prstGeom prst="rect">
            <a:avLst/>
          </a:prstGeom>
          <a:noFill/>
        </p:spPr>
        <p:txBody>
          <a:bodyPr wrap="square" rtlCol="0">
            <a:spAutoFit/>
          </a:bodyPr>
          <a:lstStyle/>
          <a:p>
            <a:r>
              <a:rPr lang="en-US" dirty="0"/>
              <a:t>r</a:t>
            </a:r>
            <a:r>
              <a:rPr lang="en-US" dirty="0" smtClean="0"/>
              <a:t>un </a:t>
            </a:r>
          </a:p>
          <a:p>
            <a:r>
              <a:rPr lang="en-US" dirty="0" smtClean="0"/>
              <a:t>summary statistics</a:t>
            </a:r>
            <a:endParaRPr lang="en-US" dirty="0"/>
          </a:p>
        </p:txBody>
      </p:sp>
      <p:sp>
        <p:nvSpPr>
          <p:cNvPr id="32" name="Rounded Rectangle 31"/>
          <p:cNvSpPr/>
          <p:nvPr/>
        </p:nvSpPr>
        <p:spPr>
          <a:xfrm>
            <a:off x="4084203" y="4763570"/>
            <a:ext cx="1429941" cy="859807"/>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342543" y="4841836"/>
            <a:ext cx="1220613" cy="646331"/>
          </a:xfrm>
          <a:prstGeom prst="rect">
            <a:avLst/>
          </a:prstGeom>
          <a:noFill/>
        </p:spPr>
        <p:txBody>
          <a:bodyPr wrap="square" rtlCol="0">
            <a:spAutoFit/>
          </a:bodyPr>
          <a:lstStyle/>
          <a:p>
            <a:r>
              <a:rPr lang="en-US" dirty="0" smtClean="0"/>
              <a:t>create fishnet</a:t>
            </a:r>
            <a:endParaRPr lang="en-US" dirty="0"/>
          </a:p>
        </p:txBody>
      </p:sp>
      <p:cxnSp>
        <p:nvCxnSpPr>
          <p:cNvPr id="35" name="Straight Arrow Connector 34"/>
          <p:cNvCxnSpPr/>
          <p:nvPr/>
        </p:nvCxnSpPr>
        <p:spPr>
          <a:xfrm>
            <a:off x="1766526" y="2170583"/>
            <a:ext cx="394636" cy="701"/>
          </a:xfrm>
          <a:prstGeom prst="straightConnector1">
            <a:avLst/>
          </a:prstGeom>
          <a:ln>
            <a:solidFill>
              <a:srgbClr val="1F3D7D"/>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45" idx="3"/>
            <a:endCxn id="42" idx="1"/>
          </p:cNvCxnSpPr>
          <p:nvPr/>
        </p:nvCxnSpPr>
        <p:spPr>
          <a:xfrm>
            <a:off x="3703648" y="3984294"/>
            <a:ext cx="395642" cy="4703"/>
          </a:xfrm>
          <a:prstGeom prst="straightConnector1">
            <a:avLst/>
          </a:prstGeom>
          <a:ln>
            <a:solidFill>
              <a:srgbClr val="1F3D7D"/>
            </a:solidFill>
            <a:tailEnd type="triangle"/>
          </a:ln>
        </p:spPr>
        <p:style>
          <a:lnRef idx="2">
            <a:schemeClr val="accent1"/>
          </a:lnRef>
          <a:fillRef idx="0">
            <a:schemeClr val="accent1"/>
          </a:fillRef>
          <a:effectRef idx="1">
            <a:schemeClr val="accent1"/>
          </a:effectRef>
          <a:fontRef idx="minor">
            <a:schemeClr val="tx1"/>
          </a:fontRef>
        </p:style>
      </p:cxnSp>
      <p:sp>
        <p:nvSpPr>
          <p:cNvPr id="42" name="Rounded Rectangle 41"/>
          <p:cNvSpPr/>
          <p:nvPr/>
        </p:nvSpPr>
        <p:spPr>
          <a:xfrm>
            <a:off x="4099290" y="3546236"/>
            <a:ext cx="1408183" cy="885521"/>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4342690" y="3679786"/>
            <a:ext cx="1182508" cy="646331"/>
          </a:xfrm>
          <a:prstGeom prst="rect">
            <a:avLst/>
          </a:prstGeom>
          <a:noFill/>
        </p:spPr>
        <p:txBody>
          <a:bodyPr wrap="square" rtlCol="0">
            <a:spAutoFit/>
          </a:bodyPr>
          <a:lstStyle/>
          <a:p>
            <a:r>
              <a:rPr lang="en-US" dirty="0" smtClean="0"/>
              <a:t>load into fishnet</a:t>
            </a:r>
            <a:endParaRPr lang="en-US" dirty="0"/>
          </a:p>
        </p:txBody>
      </p:sp>
      <p:sp>
        <p:nvSpPr>
          <p:cNvPr id="44" name="Rounded Rectangle 43"/>
          <p:cNvSpPr/>
          <p:nvPr/>
        </p:nvSpPr>
        <p:spPr>
          <a:xfrm>
            <a:off x="2177847" y="3555487"/>
            <a:ext cx="1476741" cy="894927"/>
          </a:xfrm>
          <a:prstGeom prst="roundRect">
            <a:avLst/>
          </a:prstGeom>
          <a:solidFill>
            <a:schemeClr val="accent5">
              <a:lumMod val="20000"/>
              <a:lumOff val="80000"/>
            </a:schemeClr>
          </a:solid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p:cNvSpPr txBox="1"/>
          <p:nvPr/>
        </p:nvSpPr>
        <p:spPr>
          <a:xfrm>
            <a:off x="2407768" y="3522629"/>
            <a:ext cx="1295880" cy="923330"/>
          </a:xfrm>
          <a:prstGeom prst="rect">
            <a:avLst/>
          </a:prstGeom>
          <a:noFill/>
        </p:spPr>
        <p:txBody>
          <a:bodyPr wrap="square" rtlCol="0">
            <a:spAutoFit/>
          </a:bodyPr>
          <a:lstStyle/>
          <a:p>
            <a:r>
              <a:rPr lang="en-US" dirty="0"/>
              <a:t>r</a:t>
            </a:r>
            <a:r>
              <a:rPr lang="en-US" dirty="0" smtClean="0"/>
              <a:t>everse alternate rows</a:t>
            </a:r>
            <a:endParaRPr lang="en-US" dirty="0"/>
          </a:p>
        </p:txBody>
      </p:sp>
      <p:sp>
        <p:nvSpPr>
          <p:cNvPr id="47" name="TextBox 46"/>
          <p:cNvSpPr txBox="1"/>
          <p:nvPr/>
        </p:nvSpPr>
        <p:spPr>
          <a:xfrm>
            <a:off x="6064501" y="3981223"/>
            <a:ext cx="1548380" cy="923330"/>
          </a:xfrm>
          <a:prstGeom prst="rect">
            <a:avLst/>
          </a:prstGeom>
          <a:noFill/>
        </p:spPr>
        <p:txBody>
          <a:bodyPr wrap="square" rtlCol="0">
            <a:spAutoFit/>
          </a:bodyPr>
          <a:lstStyle/>
          <a:p>
            <a:r>
              <a:rPr lang="en-US" dirty="0" smtClean="0"/>
              <a:t>create</a:t>
            </a:r>
          </a:p>
          <a:p>
            <a:r>
              <a:rPr lang="en-US" dirty="0" smtClean="0"/>
              <a:t> subject shapefile</a:t>
            </a:r>
            <a:endParaRPr lang="en-US" dirty="0"/>
          </a:p>
        </p:txBody>
      </p:sp>
      <p:cxnSp>
        <p:nvCxnSpPr>
          <p:cNvPr id="49" name="Straight Arrow Connector 48"/>
          <p:cNvCxnSpPr/>
          <p:nvPr/>
        </p:nvCxnSpPr>
        <p:spPr>
          <a:xfrm>
            <a:off x="1776083" y="5143451"/>
            <a:ext cx="394636" cy="701"/>
          </a:xfrm>
          <a:prstGeom prst="straightConnector1">
            <a:avLst/>
          </a:prstGeom>
          <a:ln>
            <a:solidFill>
              <a:srgbClr val="1F3D7D"/>
            </a:solidFill>
            <a:tailEnd type="triangle"/>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2161162" y="4722429"/>
            <a:ext cx="1496438" cy="894927"/>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2433591" y="4703336"/>
            <a:ext cx="1277679" cy="923330"/>
          </a:xfrm>
          <a:prstGeom prst="rect">
            <a:avLst/>
          </a:prstGeom>
          <a:noFill/>
        </p:spPr>
        <p:txBody>
          <a:bodyPr wrap="square" rtlCol="0">
            <a:spAutoFit/>
          </a:bodyPr>
          <a:lstStyle/>
          <a:p>
            <a:r>
              <a:rPr lang="en-US" dirty="0"/>
              <a:t>c</a:t>
            </a:r>
            <a:r>
              <a:rPr lang="en-US" dirty="0" smtClean="0"/>
              <a:t>reate stacks footprint</a:t>
            </a:r>
            <a:endParaRPr lang="en-US" dirty="0"/>
          </a:p>
        </p:txBody>
      </p:sp>
      <p:cxnSp>
        <p:nvCxnSpPr>
          <p:cNvPr id="55" name="Straight Arrow Connector 54"/>
          <p:cNvCxnSpPr>
            <a:stCxn id="32" idx="0"/>
            <a:endCxn id="42" idx="2"/>
          </p:cNvCxnSpPr>
          <p:nvPr/>
        </p:nvCxnSpPr>
        <p:spPr>
          <a:xfrm flipV="1">
            <a:off x="4799174" y="4431757"/>
            <a:ext cx="4208" cy="331813"/>
          </a:xfrm>
          <a:prstGeom prst="straightConnector1">
            <a:avLst/>
          </a:prstGeom>
          <a:ln w="28575">
            <a:solidFill>
              <a:srgbClr val="1F3D7D"/>
            </a:solidFill>
            <a:tailEnd type="triangle"/>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842802" y="3692198"/>
            <a:ext cx="1165451" cy="369332"/>
          </a:xfrm>
          <a:prstGeom prst="rect">
            <a:avLst/>
          </a:prstGeom>
          <a:noFill/>
        </p:spPr>
        <p:txBody>
          <a:bodyPr wrap="square" rtlCol="0">
            <a:spAutoFit/>
          </a:bodyPr>
          <a:lstStyle/>
          <a:p>
            <a:r>
              <a:rPr lang="en-US" dirty="0"/>
              <a:t>j</a:t>
            </a:r>
            <a:r>
              <a:rPr lang="en-US" dirty="0" smtClean="0"/>
              <a:t>oin</a:t>
            </a:r>
            <a:endParaRPr lang="en-US" dirty="0"/>
          </a:p>
        </p:txBody>
      </p:sp>
      <p:sp>
        <p:nvSpPr>
          <p:cNvPr id="68" name="Rounded Rectangle 67"/>
          <p:cNvSpPr/>
          <p:nvPr/>
        </p:nvSpPr>
        <p:spPr>
          <a:xfrm>
            <a:off x="7493573" y="3434103"/>
            <a:ext cx="1408183" cy="885521"/>
          </a:xfrm>
          <a:prstGeom prst="roundRect">
            <a:avLst/>
          </a:prstGeom>
          <a:no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70"/>
          <p:cNvCxnSpPr>
            <a:stCxn id="42" idx="3"/>
            <a:endCxn id="46" idx="1"/>
          </p:cNvCxnSpPr>
          <p:nvPr/>
        </p:nvCxnSpPr>
        <p:spPr>
          <a:xfrm flipV="1">
            <a:off x="5507473" y="3465865"/>
            <a:ext cx="361000" cy="523132"/>
          </a:xfrm>
          <a:prstGeom prst="straightConnector1">
            <a:avLst/>
          </a:prstGeom>
          <a:ln w="28575">
            <a:solidFill>
              <a:srgbClr val="1F3D7D"/>
            </a:solidFill>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42" idx="3"/>
            <a:endCxn id="24" idx="1"/>
          </p:cNvCxnSpPr>
          <p:nvPr/>
        </p:nvCxnSpPr>
        <p:spPr>
          <a:xfrm>
            <a:off x="5507473" y="3988997"/>
            <a:ext cx="389062" cy="456962"/>
          </a:xfrm>
          <a:prstGeom prst="straightConnector1">
            <a:avLst/>
          </a:prstGeom>
          <a:ln w="28575">
            <a:solidFill>
              <a:srgbClr val="1F3D7D"/>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46" idx="3"/>
            <a:endCxn id="68" idx="1"/>
          </p:cNvCxnSpPr>
          <p:nvPr/>
        </p:nvCxnSpPr>
        <p:spPr>
          <a:xfrm>
            <a:off x="7204390" y="3465865"/>
            <a:ext cx="289183" cy="410999"/>
          </a:xfrm>
          <a:prstGeom prst="straightConnector1">
            <a:avLst/>
          </a:prstGeom>
          <a:ln w="28575">
            <a:solidFill>
              <a:srgbClr val="1F3D7D"/>
            </a:solidFill>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endCxn id="68" idx="1"/>
          </p:cNvCxnSpPr>
          <p:nvPr/>
        </p:nvCxnSpPr>
        <p:spPr>
          <a:xfrm flipV="1">
            <a:off x="7249726" y="3876864"/>
            <a:ext cx="243847" cy="569094"/>
          </a:xfrm>
          <a:prstGeom prst="straightConnector1">
            <a:avLst/>
          </a:prstGeom>
          <a:ln w="28575">
            <a:solidFill>
              <a:srgbClr val="1F3D7D"/>
            </a:solidFill>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3665355" y="5193473"/>
            <a:ext cx="395642" cy="4703"/>
          </a:xfrm>
          <a:prstGeom prst="straightConnector1">
            <a:avLst/>
          </a:prstGeom>
          <a:ln>
            <a:solidFill>
              <a:srgbClr val="1F3D7D"/>
            </a:solidFill>
            <a:tailEnd type="triangle"/>
          </a:ln>
        </p:spPr>
        <p:style>
          <a:lnRef idx="2">
            <a:schemeClr val="accent1"/>
          </a:lnRef>
          <a:fillRef idx="0">
            <a:schemeClr val="accent1"/>
          </a:fillRef>
          <a:effectRef idx="1">
            <a:schemeClr val="accent1"/>
          </a:effectRef>
          <a:fontRef idx="minor">
            <a:schemeClr val="tx1"/>
          </a:fontRef>
        </p:style>
      </p:cxnSp>
      <p:sp>
        <p:nvSpPr>
          <p:cNvPr id="88" name="Rounded Rectangle 87"/>
          <p:cNvSpPr/>
          <p:nvPr/>
        </p:nvSpPr>
        <p:spPr>
          <a:xfrm>
            <a:off x="1993870" y="6324352"/>
            <a:ext cx="1907599" cy="369289"/>
          </a:xfrm>
          <a:prstGeom prst="roundRect">
            <a:avLst/>
          </a:prstGeom>
          <a:solidFill>
            <a:schemeClr val="accent5">
              <a:lumMod val="20000"/>
              <a:lumOff val="80000"/>
            </a:schemeClr>
          </a:solidFill>
          <a:ln w="28575">
            <a:solidFill>
              <a:srgbClr val="1F3D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Box 88"/>
          <p:cNvSpPr txBox="1"/>
          <p:nvPr/>
        </p:nvSpPr>
        <p:spPr>
          <a:xfrm>
            <a:off x="1997266" y="6324309"/>
            <a:ext cx="2221774" cy="369332"/>
          </a:xfrm>
          <a:prstGeom prst="rect">
            <a:avLst/>
          </a:prstGeom>
          <a:noFill/>
        </p:spPr>
        <p:txBody>
          <a:bodyPr wrap="square" rtlCol="0">
            <a:spAutoFit/>
          </a:bodyPr>
          <a:lstStyle/>
          <a:p>
            <a:r>
              <a:rPr lang="en-US" dirty="0" smtClean="0"/>
              <a:t>Python scripting</a:t>
            </a:r>
            <a:endParaRPr lang="en-US" dirty="0"/>
          </a:p>
        </p:txBody>
      </p:sp>
    </p:spTree>
    <p:extLst>
      <p:ext uri="{BB962C8B-B14F-4D97-AF65-F5344CB8AC3E}">
        <p14:creationId xmlns:p14="http://schemas.microsoft.com/office/powerpoint/2010/main" val="3357822272"/>
      </p:ext>
    </p:extLst>
  </p:cSld>
  <p:clrMapOvr>
    <a:masterClrMapping/>
  </p:clrMapOvr>
  <mc:AlternateContent xmlns:mc="http://schemas.openxmlformats.org/markup-compatibility/2006" xmlns:p14="http://schemas.microsoft.com/office/powerpoint/2010/main">
    <mc:Choice Requires="p14">
      <p:transition spd="slow" p14:dur="2000" advTm="120916"/>
    </mc:Choice>
    <mc:Fallback xmlns="">
      <p:transition spd="slow" advTm="12091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925" y="904691"/>
            <a:ext cx="6871804" cy="1200329"/>
          </a:xfrm>
          <a:prstGeom prst="rect">
            <a:avLst/>
          </a:prstGeom>
          <a:noFill/>
        </p:spPr>
        <p:txBody>
          <a:bodyPr wrap="square" rtlCol="0">
            <a:spAutoFit/>
          </a:bodyPr>
          <a:lstStyle/>
          <a:p>
            <a:r>
              <a:rPr lang="en-US" sz="3600" dirty="0" smtClean="0">
                <a:solidFill>
                  <a:srgbClr val="1F3D7D"/>
                </a:solidFill>
              </a:rPr>
              <a:t>Pilot Study</a:t>
            </a:r>
            <a:endParaRPr lang="en-US" sz="3600" dirty="0">
              <a:solidFill>
                <a:srgbClr val="1F3D7D"/>
              </a:solidFill>
            </a:endParaRPr>
          </a:p>
          <a:p>
            <a:endParaRPr lang="en-US" sz="3600" dirty="0">
              <a:solidFill>
                <a:srgbClr val="1F3D7D"/>
              </a:solidFill>
            </a:endParaRPr>
          </a:p>
        </p:txBody>
      </p:sp>
      <p:pic>
        <p:nvPicPr>
          <p:cNvPr id="2" name="Picture 1"/>
          <p:cNvPicPr>
            <a:picLocks noChangeAspect="1"/>
          </p:cNvPicPr>
          <p:nvPr/>
        </p:nvPicPr>
        <p:blipFill rotWithShape="1">
          <a:blip r:embed="rId3"/>
          <a:srcRect l="8787" b="2599"/>
          <a:stretch/>
        </p:blipFill>
        <p:spPr>
          <a:xfrm>
            <a:off x="179925" y="1691725"/>
            <a:ext cx="4234027" cy="3894082"/>
          </a:xfrm>
          <a:prstGeom prst="rect">
            <a:avLst/>
          </a:prstGeom>
        </p:spPr>
      </p:pic>
      <p:pic>
        <p:nvPicPr>
          <p:cNvPr id="4" name="Picture 3"/>
          <p:cNvPicPr>
            <a:picLocks noChangeAspect="1"/>
          </p:cNvPicPr>
          <p:nvPr/>
        </p:nvPicPr>
        <p:blipFill>
          <a:blip r:embed="rId4"/>
          <a:stretch>
            <a:fillRect/>
          </a:stretch>
        </p:blipFill>
        <p:spPr>
          <a:xfrm>
            <a:off x="4565102" y="2435344"/>
            <a:ext cx="4279353" cy="4034407"/>
          </a:xfrm>
          <a:prstGeom prst="rect">
            <a:avLst/>
          </a:prstGeom>
        </p:spPr>
      </p:pic>
      <p:cxnSp>
        <p:nvCxnSpPr>
          <p:cNvPr id="6" name="Straight Connector 5"/>
          <p:cNvCxnSpPr/>
          <p:nvPr/>
        </p:nvCxnSpPr>
        <p:spPr>
          <a:xfrm flipV="1">
            <a:off x="1119352" y="2480324"/>
            <a:ext cx="4887310" cy="7831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19352" y="3638766"/>
            <a:ext cx="4745420" cy="13431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Arc 11"/>
          <p:cNvSpPr/>
          <p:nvPr/>
        </p:nvSpPr>
        <p:spPr>
          <a:xfrm rot="14330896">
            <a:off x="932483" y="3359800"/>
            <a:ext cx="574064" cy="375304"/>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8183499"/>
      </p:ext>
    </p:extLst>
  </p:cSld>
  <p:clrMapOvr>
    <a:masterClrMapping/>
  </p:clrMapOvr>
  <mc:AlternateContent xmlns:mc="http://schemas.openxmlformats.org/markup-compatibility/2006" xmlns:p14="http://schemas.microsoft.com/office/powerpoint/2010/main">
    <mc:Choice Requires="p14">
      <p:transition spd="slow" p14:dur="2000" advTm="38837"/>
    </mc:Choice>
    <mc:Fallback xmlns="">
      <p:transition spd="slow" advTm="3883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3088" y="2628900"/>
            <a:ext cx="5986462" cy="369332"/>
          </a:xfrm>
          <a:prstGeom prst="rect">
            <a:avLst/>
          </a:prstGeom>
          <a:noFill/>
        </p:spPr>
        <p:txBody>
          <a:bodyPr wrap="square" rtlCol="0">
            <a:spAutoFit/>
          </a:bodyPr>
          <a:lstStyle/>
          <a:p>
            <a:pPr marL="285750" indent="-285750">
              <a:buBlip>
                <a:blip r:embed="rId3"/>
              </a:buBlip>
            </a:pPr>
            <a:endParaRPr lang="en-US" dirty="0"/>
          </a:p>
        </p:txBody>
      </p:sp>
      <p:sp>
        <p:nvSpPr>
          <p:cNvPr id="5" name="TextBox 4"/>
          <p:cNvSpPr txBox="1"/>
          <p:nvPr/>
        </p:nvSpPr>
        <p:spPr>
          <a:xfrm>
            <a:off x="2514600" y="2334602"/>
            <a:ext cx="4643437" cy="4832092"/>
          </a:xfrm>
          <a:prstGeom prst="rect">
            <a:avLst/>
          </a:prstGeom>
          <a:noFill/>
        </p:spPr>
        <p:txBody>
          <a:bodyPr wrap="square" rtlCol="0">
            <a:spAutoFit/>
          </a:bodyPr>
          <a:lstStyle/>
          <a:p>
            <a:pPr marL="457200" indent="-457200">
              <a:buBlip>
                <a:blip r:embed="rId4"/>
              </a:buBlip>
            </a:pPr>
            <a:r>
              <a:rPr lang="en-US" sz="2800" dirty="0" smtClean="0">
                <a:solidFill>
                  <a:srgbClr val="1F3D7D"/>
                </a:solidFill>
              </a:rPr>
              <a:t>Background</a:t>
            </a:r>
          </a:p>
          <a:p>
            <a:pPr marL="457200" indent="-457200">
              <a:buBlip>
                <a:blip r:embed="rId4"/>
              </a:buBlip>
            </a:pPr>
            <a:r>
              <a:rPr lang="en-US" sz="2800" dirty="0" smtClean="0">
                <a:solidFill>
                  <a:srgbClr val="1F3D7D"/>
                </a:solidFill>
              </a:rPr>
              <a:t>Objectives</a:t>
            </a:r>
          </a:p>
          <a:p>
            <a:pPr marL="457200" indent="-457200">
              <a:buBlip>
                <a:blip r:embed="rId4"/>
              </a:buBlip>
            </a:pPr>
            <a:r>
              <a:rPr lang="en-US" sz="2800" dirty="0" smtClean="0">
                <a:solidFill>
                  <a:srgbClr val="1F3D7D"/>
                </a:solidFill>
              </a:rPr>
              <a:t>Methods</a:t>
            </a:r>
          </a:p>
          <a:p>
            <a:pPr marL="457200" indent="-457200">
              <a:buBlip>
                <a:blip r:embed="rId4"/>
              </a:buBlip>
            </a:pPr>
            <a:r>
              <a:rPr lang="en-US" sz="2800" dirty="0" smtClean="0">
                <a:solidFill>
                  <a:srgbClr val="1F3D7D"/>
                </a:solidFill>
              </a:rPr>
              <a:t>Pilot Study and Results</a:t>
            </a:r>
          </a:p>
          <a:p>
            <a:pPr marL="457200" indent="-457200">
              <a:buBlip>
                <a:blip r:embed="rId4"/>
              </a:buBlip>
            </a:pPr>
            <a:r>
              <a:rPr lang="en-US" sz="2800" dirty="0" smtClean="0">
                <a:solidFill>
                  <a:srgbClr val="1F3D7D"/>
                </a:solidFill>
              </a:rPr>
              <a:t>Future Plans</a:t>
            </a:r>
          </a:p>
          <a:p>
            <a:pPr marL="457200" indent="-457200">
              <a:buBlip>
                <a:blip r:embed="rId4"/>
              </a:buBlip>
            </a:pPr>
            <a:r>
              <a:rPr lang="en-US" sz="2800" dirty="0" smtClean="0">
                <a:solidFill>
                  <a:srgbClr val="1F3D7D"/>
                </a:solidFill>
              </a:rPr>
              <a:t>Possible Conferences</a:t>
            </a:r>
          </a:p>
          <a:p>
            <a:pPr marL="457200" indent="-457200">
              <a:buBlip>
                <a:blip r:embed="rId4"/>
              </a:buBlip>
            </a:pPr>
            <a:r>
              <a:rPr lang="en-US" sz="2800" dirty="0">
                <a:solidFill>
                  <a:srgbClr val="1F3D7D"/>
                </a:solidFill>
              </a:rPr>
              <a:t>Timeline</a:t>
            </a:r>
          </a:p>
          <a:p>
            <a:endParaRPr lang="en-US" sz="2800" dirty="0" smtClean="0">
              <a:solidFill>
                <a:srgbClr val="1F3D7D"/>
              </a:solidFill>
            </a:endParaRPr>
          </a:p>
          <a:p>
            <a:pPr marL="457200" indent="-457200">
              <a:buBlip>
                <a:blip r:embed="rId5"/>
              </a:buBlip>
            </a:pPr>
            <a:endParaRPr lang="en-US" sz="2800" dirty="0" smtClean="0">
              <a:solidFill>
                <a:srgbClr val="1F3D7D"/>
              </a:solidFill>
            </a:endParaRPr>
          </a:p>
          <a:p>
            <a:pPr marL="457200" indent="-457200">
              <a:buBlip>
                <a:blip r:embed="rId5"/>
              </a:buBlip>
            </a:pPr>
            <a:endParaRPr lang="en-US" sz="2800" dirty="0" smtClean="0">
              <a:solidFill>
                <a:srgbClr val="1F3D7D"/>
              </a:solidFill>
            </a:endParaRPr>
          </a:p>
          <a:p>
            <a:pPr marL="457200" indent="-457200">
              <a:buBlip>
                <a:blip r:embed="rId5"/>
              </a:buBlip>
            </a:pPr>
            <a:endParaRPr lang="en-US" sz="2800" dirty="0"/>
          </a:p>
        </p:txBody>
      </p:sp>
      <p:sp>
        <p:nvSpPr>
          <p:cNvPr id="7" name="TextBox 6"/>
          <p:cNvSpPr txBox="1"/>
          <p:nvPr/>
        </p:nvSpPr>
        <p:spPr>
          <a:xfrm>
            <a:off x="1657350" y="1486268"/>
            <a:ext cx="6172200" cy="646331"/>
          </a:xfrm>
          <a:prstGeom prst="rect">
            <a:avLst/>
          </a:prstGeom>
          <a:noFill/>
          <a:ln>
            <a:noFill/>
          </a:ln>
        </p:spPr>
        <p:txBody>
          <a:bodyPr wrap="square" rtlCol="0">
            <a:spAutoFit/>
          </a:bodyPr>
          <a:lstStyle/>
          <a:p>
            <a:r>
              <a:rPr lang="en-US" sz="3600" b="1" dirty="0" smtClean="0">
                <a:solidFill>
                  <a:srgbClr val="1F3D7D"/>
                </a:solidFill>
              </a:rPr>
              <a:t>Overview</a:t>
            </a:r>
            <a:endParaRPr lang="en-US" sz="3600" b="1" dirty="0">
              <a:solidFill>
                <a:srgbClr val="1F3D7D"/>
              </a:solidFill>
            </a:endParaRPr>
          </a:p>
        </p:txBody>
      </p:sp>
    </p:spTree>
    <p:extLst>
      <p:ext uri="{BB962C8B-B14F-4D97-AF65-F5344CB8AC3E}">
        <p14:creationId xmlns:p14="http://schemas.microsoft.com/office/powerpoint/2010/main" val="2921846330"/>
      </p:ext>
    </p:extLst>
  </p:cSld>
  <p:clrMapOvr>
    <a:masterClrMapping/>
  </p:clrMapOvr>
  <mc:AlternateContent xmlns:mc="http://schemas.openxmlformats.org/markup-compatibility/2006" xmlns:p14="http://schemas.microsoft.com/office/powerpoint/2010/main">
    <mc:Choice Requires="p14">
      <p:transition spd="slow" p14:dur="2000" advTm="460"/>
    </mc:Choice>
    <mc:Fallback xmlns="">
      <p:transition spd="slow" advTm="46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925" y="748194"/>
            <a:ext cx="6871804" cy="1200329"/>
          </a:xfrm>
          <a:prstGeom prst="rect">
            <a:avLst/>
          </a:prstGeom>
          <a:noFill/>
        </p:spPr>
        <p:txBody>
          <a:bodyPr wrap="square" rtlCol="0">
            <a:spAutoFit/>
          </a:bodyPr>
          <a:lstStyle/>
          <a:p>
            <a:r>
              <a:rPr lang="en-US" sz="3600" dirty="0" smtClean="0">
                <a:solidFill>
                  <a:srgbClr val="1F3D7D"/>
                </a:solidFill>
              </a:rPr>
              <a:t>Pilot Study</a:t>
            </a:r>
            <a:endParaRPr lang="en-US" sz="3600" dirty="0">
              <a:solidFill>
                <a:srgbClr val="1F3D7D"/>
              </a:solidFill>
            </a:endParaRPr>
          </a:p>
          <a:p>
            <a:endParaRPr lang="en-US" sz="3600" dirty="0">
              <a:solidFill>
                <a:srgbClr val="1F3D7D"/>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539" y="1348358"/>
            <a:ext cx="6613171" cy="5110177"/>
          </a:xfrm>
          <a:prstGeom prst="rect">
            <a:avLst/>
          </a:prstGeom>
        </p:spPr>
      </p:pic>
    </p:spTree>
    <p:extLst>
      <p:ext uri="{BB962C8B-B14F-4D97-AF65-F5344CB8AC3E}">
        <p14:creationId xmlns:p14="http://schemas.microsoft.com/office/powerpoint/2010/main" val="3081651679"/>
      </p:ext>
    </p:extLst>
  </p:cSld>
  <p:clrMapOvr>
    <a:masterClrMapping/>
  </p:clrMapOvr>
  <mc:AlternateContent xmlns:mc="http://schemas.openxmlformats.org/markup-compatibility/2006" xmlns:p14="http://schemas.microsoft.com/office/powerpoint/2010/main">
    <mc:Choice Requires="p14">
      <p:transition spd="slow" p14:dur="2000" advTm="24640"/>
    </mc:Choice>
    <mc:Fallback xmlns="">
      <p:transition spd="slow" advTm="246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991" y="4236083"/>
            <a:ext cx="3142439" cy="2428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336" y="2881702"/>
            <a:ext cx="3323948" cy="2568505"/>
          </a:xfrm>
          <a:prstGeom prst="rect">
            <a:avLst/>
          </a:prstGeom>
        </p:spPr>
      </p:pic>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Pilot Study</a:t>
            </a:r>
            <a:endParaRPr lang="en-US" sz="3600" dirty="0">
              <a:solidFill>
                <a:srgbClr val="1F3D7D"/>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505" y="1630135"/>
            <a:ext cx="3239350" cy="2503134"/>
          </a:xfrm>
          <a:prstGeom prst="rect">
            <a:avLst/>
          </a:prstGeom>
        </p:spPr>
      </p:pic>
    </p:spTree>
    <p:extLst>
      <p:ext uri="{BB962C8B-B14F-4D97-AF65-F5344CB8AC3E}">
        <p14:creationId xmlns:p14="http://schemas.microsoft.com/office/powerpoint/2010/main" val="3748924972"/>
      </p:ext>
    </p:extLst>
  </p:cSld>
  <p:clrMapOvr>
    <a:masterClrMapping/>
  </p:clrMapOvr>
  <mc:AlternateContent xmlns:mc="http://schemas.openxmlformats.org/markup-compatibility/2006" xmlns:p14="http://schemas.microsoft.com/office/powerpoint/2010/main">
    <mc:Choice Requires="p14">
      <p:transition spd="slow" p14:dur="2000" advTm="44535"/>
    </mc:Choice>
    <mc:Fallback xmlns="">
      <p:transition spd="slow" advTm="44535"/>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Pilot Study</a:t>
            </a:r>
            <a:endParaRPr lang="en-US" sz="3600" dirty="0">
              <a:solidFill>
                <a:srgbClr val="1F3D7D"/>
              </a:solidFill>
            </a:endParaRPr>
          </a:p>
        </p:txBody>
      </p:sp>
      <p:pic>
        <p:nvPicPr>
          <p:cNvPr id="4" name="Picture 3"/>
          <p:cNvPicPr>
            <a:picLocks noChangeAspect="1"/>
          </p:cNvPicPr>
          <p:nvPr/>
        </p:nvPicPr>
        <p:blipFill>
          <a:blip r:embed="rId3"/>
          <a:stretch>
            <a:fillRect/>
          </a:stretch>
        </p:blipFill>
        <p:spPr>
          <a:xfrm>
            <a:off x="3057525" y="365727"/>
            <a:ext cx="4210378" cy="6368528"/>
          </a:xfrm>
          <a:prstGeom prst="rect">
            <a:avLst/>
          </a:prstGeom>
        </p:spPr>
      </p:pic>
    </p:spTree>
    <p:extLst>
      <p:ext uri="{BB962C8B-B14F-4D97-AF65-F5344CB8AC3E}">
        <p14:creationId xmlns:p14="http://schemas.microsoft.com/office/powerpoint/2010/main" val="964867999"/>
      </p:ext>
    </p:extLst>
  </p:cSld>
  <p:clrMapOvr>
    <a:masterClrMapping/>
  </p:clrMapOvr>
  <mc:AlternateContent xmlns:mc="http://schemas.openxmlformats.org/markup-compatibility/2006" xmlns:p14="http://schemas.microsoft.com/office/powerpoint/2010/main">
    <mc:Choice Requires="p14">
      <p:transition spd="slow" p14:dur="2000" advTm="48131"/>
    </mc:Choice>
    <mc:Fallback xmlns="">
      <p:transition spd="slow" advTm="4813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Pilot Study</a:t>
            </a:r>
            <a:endParaRPr lang="en-US" sz="3600" dirty="0">
              <a:solidFill>
                <a:srgbClr val="1F3D7D"/>
              </a:solidFill>
            </a:endParaRPr>
          </a:p>
        </p:txBody>
      </p:sp>
      <p:pic>
        <p:nvPicPr>
          <p:cNvPr id="2" name="Picture 1"/>
          <p:cNvPicPr>
            <a:picLocks noChangeAspect="1"/>
          </p:cNvPicPr>
          <p:nvPr/>
        </p:nvPicPr>
        <p:blipFill>
          <a:blip r:embed="rId3"/>
          <a:stretch>
            <a:fillRect/>
          </a:stretch>
        </p:blipFill>
        <p:spPr>
          <a:xfrm>
            <a:off x="2041305" y="1549837"/>
            <a:ext cx="6518713" cy="5032362"/>
          </a:xfrm>
          <a:prstGeom prst="rect">
            <a:avLst/>
          </a:prstGeom>
        </p:spPr>
      </p:pic>
    </p:spTree>
    <p:extLst>
      <p:ext uri="{BB962C8B-B14F-4D97-AF65-F5344CB8AC3E}">
        <p14:creationId xmlns:p14="http://schemas.microsoft.com/office/powerpoint/2010/main" val="2549972144"/>
      </p:ext>
    </p:extLst>
  </p:cSld>
  <p:clrMapOvr>
    <a:masterClrMapping/>
  </p:clrMapOvr>
  <mc:AlternateContent xmlns:mc="http://schemas.openxmlformats.org/markup-compatibility/2006" xmlns:p14="http://schemas.microsoft.com/office/powerpoint/2010/main">
    <mc:Choice Requires="p14">
      <p:transition spd="slow" p14:dur="2000" advTm="71659"/>
    </mc:Choice>
    <mc:Fallback xmlns="">
      <p:transition spd="slow" advTm="7165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Pilot Study</a:t>
            </a:r>
            <a:endParaRPr lang="en-US" sz="3600" dirty="0">
              <a:solidFill>
                <a:srgbClr val="1F3D7D"/>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27112" y="1549835"/>
            <a:ext cx="6036468" cy="4493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4"/>
          <a:srcRect l="-294" r="31357"/>
          <a:stretch/>
        </p:blipFill>
        <p:spPr bwMode="auto">
          <a:xfrm>
            <a:off x="4983162" y="4686299"/>
            <a:ext cx="3551237" cy="1993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02928728"/>
      </p:ext>
    </p:extLst>
  </p:cSld>
  <p:clrMapOvr>
    <a:masterClrMapping/>
  </p:clrMapOvr>
  <mc:AlternateContent xmlns:mc="http://schemas.openxmlformats.org/markup-compatibility/2006" xmlns:p14="http://schemas.microsoft.com/office/powerpoint/2010/main">
    <mc:Choice Requires="p14">
      <p:transition spd="slow" p14:dur="2000" advTm="149799"/>
    </mc:Choice>
    <mc:Fallback xmlns="">
      <p:transition spd="slow" advTm="14979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7282684" cy="646331"/>
          </a:xfrm>
          <a:prstGeom prst="rect">
            <a:avLst/>
          </a:prstGeom>
          <a:noFill/>
        </p:spPr>
        <p:txBody>
          <a:bodyPr wrap="square" rtlCol="0">
            <a:spAutoFit/>
          </a:bodyPr>
          <a:lstStyle/>
          <a:p>
            <a:r>
              <a:rPr lang="en-US" sz="3600" dirty="0" smtClean="0">
                <a:solidFill>
                  <a:srgbClr val="1F3D7D"/>
                </a:solidFill>
              </a:rPr>
              <a:t>Pilot Study – Conclusion reached</a:t>
            </a:r>
            <a:endParaRPr lang="en-US" sz="3600" dirty="0">
              <a:solidFill>
                <a:srgbClr val="1F3D7D"/>
              </a:solidFill>
            </a:endParaRPr>
          </a:p>
        </p:txBody>
      </p:sp>
      <p:sp>
        <p:nvSpPr>
          <p:cNvPr id="5" name="TextBox 4"/>
          <p:cNvSpPr txBox="1"/>
          <p:nvPr/>
        </p:nvSpPr>
        <p:spPr>
          <a:xfrm>
            <a:off x="142875" y="1429197"/>
            <a:ext cx="6447111" cy="3108543"/>
          </a:xfrm>
          <a:prstGeom prst="rect">
            <a:avLst/>
          </a:prstGeom>
          <a:noFill/>
        </p:spPr>
        <p:txBody>
          <a:bodyPr wrap="square" rtlCol="0">
            <a:spAutoFit/>
          </a:bodyPr>
          <a:lstStyle/>
          <a:p>
            <a:r>
              <a:rPr lang="en-US" sz="2000" b="1" dirty="0" smtClean="0">
                <a:solidFill>
                  <a:srgbClr val="1F3D7D"/>
                </a:solidFill>
              </a:rPr>
              <a:t>This model </a:t>
            </a:r>
          </a:p>
          <a:p>
            <a:endParaRPr lang="en-US" sz="2000" b="1" dirty="0" smtClean="0">
              <a:solidFill>
                <a:srgbClr val="1F3D7D"/>
              </a:solidFill>
            </a:endParaRPr>
          </a:p>
          <a:p>
            <a:pPr marL="800100" lvl="1" indent="-342900">
              <a:buBlip>
                <a:blip r:embed="rId3"/>
              </a:buBlip>
            </a:pPr>
            <a:r>
              <a:rPr lang="en-US" sz="2000" dirty="0" smtClean="0">
                <a:solidFill>
                  <a:srgbClr val="1F3D7D"/>
                </a:solidFill>
              </a:rPr>
              <a:t>Can be effective in visualizing strengths and weaknesses of collections</a:t>
            </a:r>
          </a:p>
          <a:p>
            <a:pPr marL="800100" lvl="1" indent="-342900">
              <a:buBlip>
                <a:blip r:embed="rId3"/>
              </a:buBlip>
            </a:pPr>
            <a:r>
              <a:rPr lang="en-US" sz="2000" dirty="0" smtClean="0">
                <a:solidFill>
                  <a:srgbClr val="1F3D7D"/>
                </a:solidFill>
              </a:rPr>
              <a:t>Can be used to evaluate cost factors</a:t>
            </a:r>
          </a:p>
          <a:p>
            <a:pPr marL="800100" lvl="1" indent="-342900">
              <a:buBlip>
                <a:blip r:embed="rId3"/>
              </a:buBlip>
            </a:pPr>
            <a:r>
              <a:rPr lang="en-US" sz="2000" dirty="0" smtClean="0">
                <a:solidFill>
                  <a:srgbClr val="1F3D7D"/>
                </a:solidFill>
              </a:rPr>
              <a:t>Can be used to evaluate space allocations</a:t>
            </a:r>
          </a:p>
          <a:p>
            <a:pPr lvl="1"/>
            <a:endParaRPr lang="en-US" sz="2000" dirty="0">
              <a:solidFill>
                <a:srgbClr val="1F3D7D"/>
              </a:solidFill>
            </a:endParaRPr>
          </a:p>
          <a:p>
            <a:pPr marL="800100" lvl="1" indent="-342900">
              <a:buBlip>
                <a:blip r:embed="rId3"/>
              </a:buBlip>
            </a:pPr>
            <a:endParaRPr lang="en-US" sz="2000" dirty="0" smtClean="0">
              <a:solidFill>
                <a:srgbClr val="1F3D7D"/>
              </a:solidFill>
            </a:endParaRPr>
          </a:p>
          <a:p>
            <a:endParaRPr lang="en-US" dirty="0" smtClean="0"/>
          </a:p>
          <a:p>
            <a:endParaRPr lang="en-US" dirty="0"/>
          </a:p>
        </p:txBody>
      </p:sp>
      <p:pic>
        <p:nvPicPr>
          <p:cNvPr id="2" name="Picture 1"/>
          <p:cNvPicPr>
            <a:picLocks noChangeAspect="1"/>
          </p:cNvPicPr>
          <p:nvPr/>
        </p:nvPicPr>
        <p:blipFill>
          <a:blip r:embed="rId4"/>
          <a:stretch>
            <a:fillRect/>
          </a:stretch>
        </p:blipFill>
        <p:spPr>
          <a:xfrm>
            <a:off x="2039815" y="3390951"/>
            <a:ext cx="6217260" cy="3344959"/>
          </a:xfrm>
          <a:prstGeom prst="rect">
            <a:avLst/>
          </a:prstGeom>
        </p:spPr>
      </p:pic>
      <p:sp>
        <p:nvSpPr>
          <p:cNvPr id="6" name="TextBox 5"/>
          <p:cNvSpPr txBox="1"/>
          <p:nvPr/>
        </p:nvSpPr>
        <p:spPr>
          <a:xfrm>
            <a:off x="5996353" y="5952365"/>
            <a:ext cx="1643138" cy="646331"/>
          </a:xfrm>
          <a:prstGeom prst="rect">
            <a:avLst/>
          </a:prstGeom>
          <a:noFill/>
        </p:spPr>
        <p:txBody>
          <a:bodyPr wrap="square" rtlCol="0">
            <a:spAutoFit/>
          </a:bodyPr>
          <a:lstStyle/>
          <a:p>
            <a:r>
              <a:rPr lang="en-US" dirty="0" smtClean="0">
                <a:solidFill>
                  <a:srgbClr val="1F3D7D"/>
                </a:solidFill>
              </a:rPr>
              <a:t>Total Checkouts</a:t>
            </a:r>
            <a:endParaRPr lang="en-US" dirty="0">
              <a:solidFill>
                <a:srgbClr val="1F3D7D"/>
              </a:solidFill>
            </a:endParaRPr>
          </a:p>
        </p:txBody>
      </p:sp>
    </p:spTree>
    <p:extLst>
      <p:ext uri="{BB962C8B-B14F-4D97-AF65-F5344CB8AC3E}">
        <p14:creationId xmlns:p14="http://schemas.microsoft.com/office/powerpoint/2010/main" val="626205005"/>
      </p:ext>
    </p:extLst>
  </p:cSld>
  <p:clrMapOvr>
    <a:masterClrMapping/>
  </p:clrMapOvr>
  <mc:AlternateContent xmlns:mc="http://schemas.openxmlformats.org/markup-compatibility/2006" xmlns:p14="http://schemas.microsoft.com/office/powerpoint/2010/main">
    <mc:Choice Requires="p14">
      <p:transition spd="slow" p14:dur="2000" advTm="104679"/>
    </mc:Choice>
    <mc:Fallback xmlns="">
      <p:transition spd="slow" advTm="10467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42875" y="903506"/>
            <a:ext cx="7282684" cy="646331"/>
          </a:xfrm>
          <a:prstGeom prst="rect">
            <a:avLst/>
          </a:prstGeom>
          <a:noFill/>
        </p:spPr>
        <p:txBody>
          <a:bodyPr wrap="square" rtlCol="0">
            <a:spAutoFit/>
          </a:bodyPr>
          <a:lstStyle/>
          <a:p>
            <a:r>
              <a:rPr lang="en-US" sz="3600" dirty="0" smtClean="0">
                <a:solidFill>
                  <a:srgbClr val="1F3D7D"/>
                </a:solidFill>
              </a:rPr>
              <a:t>Future Plans</a:t>
            </a:r>
            <a:endParaRPr lang="en-US" sz="3600" dirty="0">
              <a:solidFill>
                <a:srgbClr val="1F3D7D"/>
              </a:solidFill>
            </a:endParaRPr>
          </a:p>
        </p:txBody>
      </p:sp>
      <p:sp>
        <p:nvSpPr>
          <p:cNvPr id="5" name="TextBox 4"/>
          <p:cNvSpPr txBox="1"/>
          <p:nvPr/>
        </p:nvSpPr>
        <p:spPr>
          <a:xfrm>
            <a:off x="0" y="1752362"/>
            <a:ext cx="6447111" cy="646331"/>
          </a:xfrm>
          <a:prstGeom prst="rect">
            <a:avLst/>
          </a:prstGeom>
          <a:noFill/>
        </p:spPr>
        <p:txBody>
          <a:bodyPr wrap="square" rtlCol="0">
            <a:spAutoFit/>
          </a:bodyPr>
          <a:lstStyle/>
          <a:p>
            <a:endParaRPr lang="en-US" dirty="0" smtClean="0"/>
          </a:p>
          <a:p>
            <a:endParaRPr lang="en-US" dirty="0"/>
          </a:p>
        </p:txBody>
      </p:sp>
      <p:sp>
        <p:nvSpPr>
          <p:cNvPr id="2" name="TextBox 1"/>
          <p:cNvSpPr txBox="1"/>
          <p:nvPr/>
        </p:nvSpPr>
        <p:spPr>
          <a:xfrm>
            <a:off x="863217" y="2157196"/>
            <a:ext cx="5842000" cy="954107"/>
          </a:xfrm>
          <a:prstGeom prst="rect">
            <a:avLst/>
          </a:prstGeom>
          <a:noFill/>
        </p:spPr>
        <p:txBody>
          <a:bodyPr wrap="square" rtlCol="0">
            <a:spAutoFit/>
          </a:bodyPr>
          <a:lstStyle/>
          <a:p>
            <a:pPr marL="800100" lvl="1" indent="-342900">
              <a:buBlip>
                <a:blip r:embed="rId4"/>
              </a:buBlip>
            </a:pPr>
            <a:r>
              <a:rPr lang="en-US" sz="2800" dirty="0">
                <a:solidFill>
                  <a:srgbClr val="1F3D7D"/>
                </a:solidFill>
              </a:rPr>
              <a:t>Present to librarians</a:t>
            </a:r>
          </a:p>
          <a:p>
            <a:pPr marL="800100" lvl="1" indent="-342900">
              <a:buBlip>
                <a:blip r:embed="rId4"/>
              </a:buBlip>
            </a:pPr>
            <a:r>
              <a:rPr lang="en-US" sz="2800" dirty="0">
                <a:solidFill>
                  <a:srgbClr val="1F3D7D"/>
                </a:solidFill>
              </a:rPr>
              <a:t>Survey them</a:t>
            </a:r>
          </a:p>
        </p:txBody>
      </p:sp>
      <p:pic>
        <p:nvPicPr>
          <p:cNvPr id="1026" name="Picture 2" descr="https://farm8.static.flickr.com/7312/10173857405_83b6988f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367" y="3516137"/>
            <a:ext cx="3695700" cy="2771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7367" y="5918580"/>
            <a:ext cx="4044460" cy="369332"/>
          </a:xfrm>
          <a:prstGeom prst="rect">
            <a:avLst/>
          </a:prstGeom>
          <a:noFill/>
        </p:spPr>
        <p:txBody>
          <a:bodyPr wrap="square" rtlCol="0">
            <a:spAutoFit/>
          </a:bodyPr>
          <a:lstStyle/>
          <a:p>
            <a:r>
              <a:rPr lang="en-US" dirty="0" smtClean="0"/>
              <a:t>from </a:t>
            </a:r>
            <a:r>
              <a:rPr lang="en-US" dirty="0"/>
              <a:t>http://biemrac.blogspot.com/</a:t>
            </a:r>
          </a:p>
        </p:txBody>
      </p:sp>
    </p:spTree>
    <p:extLst>
      <p:ext uri="{BB962C8B-B14F-4D97-AF65-F5344CB8AC3E}">
        <p14:creationId xmlns:p14="http://schemas.microsoft.com/office/powerpoint/2010/main" val="1515829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0299"/>
    </mc:Choice>
    <mc:Fallback xmlns="">
      <p:transition spd="slow" advTm="150299"/>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76" y="832310"/>
            <a:ext cx="3755934" cy="646331"/>
          </a:xfrm>
          <a:prstGeom prst="rect">
            <a:avLst/>
          </a:prstGeom>
          <a:noFill/>
        </p:spPr>
        <p:txBody>
          <a:bodyPr wrap="square" rtlCol="0">
            <a:spAutoFit/>
          </a:bodyPr>
          <a:lstStyle/>
          <a:p>
            <a:pPr lvl="0"/>
            <a:r>
              <a:rPr lang="en-US" sz="3600" dirty="0" smtClean="0">
                <a:solidFill>
                  <a:srgbClr val="1F3D7D"/>
                </a:solidFill>
              </a:rPr>
              <a:t>Expected Results</a:t>
            </a:r>
            <a:endParaRPr lang="en-US" sz="3600" dirty="0">
              <a:solidFill>
                <a:srgbClr val="1F3D7D"/>
              </a:solidFill>
            </a:endParaRPr>
          </a:p>
        </p:txBody>
      </p:sp>
      <p:sp>
        <p:nvSpPr>
          <p:cNvPr id="3" name="TextBox 2"/>
          <p:cNvSpPr txBox="1"/>
          <p:nvPr/>
        </p:nvSpPr>
        <p:spPr>
          <a:xfrm>
            <a:off x="1286359" y="2030278"/>
            <a:ext cx="6648773" cy="2246769"/>
          </a:xfrm>
          <a:prstGeom prst="rect">
            <a:avLst/>
          </a:prstGeom>
          <a:noFill/>
        </p:spPr>
        <p:txBody>
          <a:bodyPr wrap="square" rtlCol="0">
            <a:spAutoFit/>
          </a:bodyPr>
          <a:lstStyle/>
          <a:p>
            <a:r>
              <a:rPr lang="en-US" sz="2800" b="1" dirty="0" smtClean="0">
                <a:solidFill>
                  <a:srgbClr val="1F3D7D"/>
                </a:solidFill>
              </a:rPr>
              <a:t>Generally: show utility for decision making</a:t>
            </a:r>
          </a:p>
          <a:p>
            <a:r>
              <a:rPr lang="en-US" sz="2800" b="1" dirty="0" smtClean="0">
                <a:solidFill>
                  <a:srgbClr val="1F3D7D"/>
                </a:solidFill>
              </a:rPr>
              <a:t>Specifically: show correlation</a:t>
            </a:r>
          </a:p>
          <a:p>
            <a:pPr marL="914400" lvl="1" indent="-457200">
              <a:buBlip>
                <a:blip r:embed="rId3"/>
              </a:buBlip>
            </a:pPr>
            <a:r>
              <a:rPr lang="en-US" sz="2800" dirty="0" smtClean="0">
                <a:solidFill>
                  <a:srgbClr val="1F3D7D"/>
                </a:solidFill>
              </a:rPr>
              <a:t>between age and use</a:t>
            </a:r>
          </a:p>
          <a:p>
            <a:pPr marL="914400" lvl="1" indent="-457200">
              <a:buBlip>
                <a:blip r:embed="rId3"/>
              </a:buBlip>
            </a:pPr>
            <a:r>
              <a:rPr lang="en-US" sz="2800" dirty="0">
                <a:solidFill>
                  <a:srgbClr val="1F3D7D"/>
                </a:solidFill>
              </a:rPr>
              <a:t>b</a:t>
            </a:r>
            <a:r>
              <a:rPr lang="en-US" sz="2800" dirty="0" smtClean="0">
                <a:solidFill>
                  <a:srgbClr val="1F3D7D"/>
                </a:solidFill>
              </a:rPr>
              <a:t>etween age and relevancy</a:t>
            </a:r>
          </a:p>
        </p:txBody>
      </p:sp>
    </p:spTree>
    <p:extLst>
      <p:ext uri="{BB962C8B-B14F-4D97-AF65-F5344CB8AC3E}">
        <p14:creationId xmlns:p14="http://schemas.microsoft.com/office/powerpoint/2010/main" val="3857650100"/>
      </p:ext>
    </p:extLst>
  </p:cSld>
  <p:clrMapOvr>
    <a:masterClrMapping/>
  </p:clrMapOvr>
  <mc:AlternateContent xmlns:mc="http://schemas.openxmlformats.org/markup-compatibility/2006" xmlns:p14="http://schemas.microsoft.com/office/powerpoint/2010/main">
    <mc:Choice Requires="p14">
      <p:transition spd="slow" p14:dur="2000" advTm="54660"/>
    </mc:Choice>
    <mc:Fallback xmlns="">
      <p:transition spd="slow" advTm="5466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76" y="832310"/>
            <a:ext cx="3755934" cy="646331"/>
          </a:xfrm>
          <a:prstGeom prst="rect">
            <a:avLst/>
          </a:prstGeom>
          <a:noFill/>
        </p:spPr>
        <p:txBody>
          <a:bodyPr wrap="square" rtlCol="0">
            <a:spAutoFit/>
          </a:bodyPr>
          <a:lstStyle/>
          <a:p>
            <a:pPr lvl="0"/>
            <a:r>
              <a:rPr lang="en-US" sz="3600" dirty="0" smtClean="0">
                <a:solidFill>
                  <a:srgbClr val="1F3D7D"/>
                </a:solidFill>
              </a:rPr>
              <a:t>Conferences</a:t>
            </a:r>
            <a:endParaRPr lang="en-US" sz="3600" dirty="0">
              <a:solidFill>
                <a:srgbClr val="1F3D7D"/>
              </a:solidFill>
            </a:endParaRPr>
          </a:p>
        </p:txBody>
      </p:sp>
      <p:sp>
        <p:nvSpPr>
          <p:cNvPr id="3" name="TextBox 2"/>
          <p:cNvSpPr txBox="1"/>
          <p:nvPr/>
        </p:nvSpPr>
        <p:spPr>
          <a:xfrm>
            <a:off x="1316789" y="4306537"/>
            <a:ext cx="6648773" cy="523220"/>
          </a:xfrm>
          <a:prstGeom prst="rect">
            <a:avLst/>
          </a:prstGeom>
          <a:noFill/>
        </p:spPr>
        <p:txBody>
          <a:bodyPr wrap="square" rtlCol="0">
            <a:spAutoFit/>
          </a:bodyPr>
          <a:lstStyle>
            <a:defPPr>
              <a:defRPr lang="en-US"/>
            </a:defPPr>
            <a:lvl1pPr>
              <a:defRPr b="1">
                <a:solidFill>
                  <a:srgbClr val="1F3D7D"/>
                </a:solidFill>
              </a:defRPr>
            </a:lvl1pPr>
          </a:lstStyle>
          <a:p>
            <a:r>
              <a:rPr lang="en-US" sz="2800" dirty="0" err="1"/>
              <a:t>Geodesign</a:t>
            </a:r>
            <a:r>
              <a:rPr lang="en-US" sz="2800" dirty="0"/>
              <a:t> </a:t>
            </a:r>
          </a:p>
        </p:txBody>
      </p:sp>
      <p:sp>
        <p:nvSpPr>
          <p:cNvPr id="4" name="TextBox 3"/>
          <p:cNvSpPr txBox="1"/>
          <p:nvPr/>
        </p:nvSpPr>
        <p:spPr>
          <a:xfrm>
            <a:off x="1578865" y="5082573"/>
            <a:ext cx="6124620" cy="954107"/>
          </a:xfrm>
          <a:prstGeom prst="rect">
            <a:avLst/>
          </a:prstGeom>
          <a:noFill/>
        </p:spPr>
        <p:txBody>
          <a:bodyPr wrap="square" rtlCol="0">
            <a:spAutoFit/>
          </a:bodyPr>
          <a:lstStyle/>
          <a:p>
            <a:pPr marL="457200" indent="-457200">
              <a:buBlip>
                <a:blip r:embed="rId3"/>
              </a:buBlip>
            </a:pPr>
            <a:r>
              <a:rPr lang="en-US" sz="2800" dirty="0">
                <a:solidFill>
                  <a:srgbClr val="1F3D7D"/>
                </a:solidFill>
              </a:rPr>
              <a:t>s</a:t>
            </a:r>
            <a:r>
              <a:rPr lang="en-US" sz="2800" dirty="0" smtClean="0">
                <a:solidFill>
                  <a:srgbClr val="1F3D7D"/>
                </a:solidFill>
              </a:rPr>
              <a:t>patial knowledge</a:t>
            </a:r>
          </a:p>
          <a:p>
            <a:pPr marL="457200" indent="-457200">
              <a:buBlip>
                <a:blip r:embed="rId3"/>
              </a:buBlip>
            </a:pPr>
            <a:r>
              <a:rPr lang="en-US" sz="2800" dirty="0">
                <a:solidFill>
                  <a:srgbClr val="1F3D7D"/>
                </a:solidFill>
              </a:rPr>
              <a:t>e</a:t>
            </a:r>
            <a:r>
              <a:rPr lang="en-US" sz="2800" dirty="0" smtClean="0">
                <a:solidFill>
                  <a:srgbClr val="1F3D7D"/>
                </a:solidFill>
              </a:rPr>
              <a:t>nvironmental design</a:t>
            </a:r>
            <a:endParaRPr lang="en-US" sz="2800" dirty="0">
              <a:solidFill>
                <a:srgbClr val="1F3D7D"/>
              </a:solidFill>
            </a:endParaRPr>
          </a:p>
        </p:txBody>
      </p:sp>
      <p:sp>
        <p:nvSpPr>
          <p:cNvPr id="7" name="TextBox 6"/>
          <p:cNvSpPr txBox="1"/>
          <p:nvPr/>
        </p:nvSpPr>
        <p:spPr>
          <a:xfrm>
            <a:off x="1316789" y="2313722"/>
            <a:ext cx="6648773" cy="523220"/>
          </a:xfrm>
          <a:prstGeom prst="rect">
            <a:avLst/>
          </a:prstGeom>
          <a:noFill/>
        </p:spPr>
        <p:txBody>
          <a:bodyPr wrap="square" rtlCol="0">
            <a:spAutoFit/>
          </a:bodyPr>
          <a:lstStyle/>
          <a:p>
            <a:r>
              <a:rPr lang="en-US" sz="2800" b="1" dirty="0">
                <a:solidFill>
                  <a:srgbClr val="1F3D7D"/>
                </a:solidFill>
              </a:rPr>
              <a:t>D</a:t>
            </a:r>
            <a:r>
              <a:rPr lang="en-US" sz="2800" b="1" dirty="0" smtClean="0">
                <a:solidFill>
                  <a:srgbClr val="1F3D7D"/>
                </a:solidFill>
              </a:rPr>
              <a:t>igital Humanities</a:t>
            </a:r>
            <a:endParaRPr lang="en-US" sz="2800" dirty="0"/>
          </a:p>
        </p:txBody>
      </p:sp>
      <p:sp>
        <p:nvSpPr>
          <p:cNvPr id="5" name="TextBox 4"/>
          <p:cNvSpPr txBox="1"/>
          <p:nvPr/>
        </p:nvSpPr>
        <p:spPr>
          <a:xfrm>
            <a:off x="1704545" y="2912006"/>
            <a:ext cx="5522732" cy="1231106"/>
          </a:xfrm>
          <a:prstGeom prst="rect">
            <a:avLst/>
          </a:prstGeom>
          <a:noFill/>
        </p:spPr>
        <p:txBody>
          <a:bodyPr wrap="square" rtlCol="0">
            <a:spAutoFit/>
          </a:bodyPr>
          <a:lstStyle/>
          <a:p>
            <a:pPr marL="457200" indent="-457200">
              <a:buBlip>
                <a:blip r:embed="rId3"/>
              </a:buBlip>
            </a:pPr>
            <a:r>
              <a:rPr lang="en-US" sz="2800" dirty="0">
                <a:solidFill>
                  <a:srgbClr val="1F3D7D"/>
                </a:solidFill>
              </a:rPr>
              <a:t>d</a:t>
            </a:r>
            <a:r>
              <a:rPr lang="en-US" sz="2800" dirty="0" smtClean="0">
                <a:solidFill>
                  <a:srgbClr val="1F3D7D"/>
                </a:solidFill>
              </a:rPr>
              <a:t>igital technology</a:t>
            </a:r>
            <a:endParaRPr lang="en-US" sz="2800" dirty="0">
              <a:solidFill>
                <a:srgbClr val="1F3D7D"/>
              </a:solidFill>
            </a:endParaRPr>
          </a:p>
          <a:p>
            <a:pPr marL="457200" indent="-457200">
              <a:buBlip>
                <a:blip r:embed="rId3"/>
              </a:buBlip>
            </a:pPr>
            <a:r>
              <a:rPr lang="en-US" sz="2800" dirty="0" smtClean="0">
                <a:solidFill>
                  <a:srgbClr val="1F3D7D"/>
                </a:solidFill>
              </a:rPr>
              <a:t>humanities</a:t>
            </a:r>
            <a:endParaRPr lang="en-US" sz="2800" dirty="0">
              <a:solidFill>
                <a:srgbClr val="1F3D7D"/>
              </a:solidFill>
            </a:endParaRPr>
          </a:p>
          <a:p>
            <a:endParaRPr lang="en-US" dirty="0"/>
          </a:p>
        </p:txBody>
      </p:sp>
    </p:spTree>
    <p:extLst>
      <p:ext uri="{BB962C8B-B14F-4D97-AF65-F5344CB8AC3E}">
        <p14:creationId xmlns:p14="http://schemas.microsoft.com/office/powerpoint/2010/main" val="2300544083"/>
      </p:ext>
    </p:extLst>
  </p:cSld>
  <p:clrMapOvr>
    <a:masterClrMapping/>
  </p:clrMapOvr>
  <mc:AlternateContent xmlns:mc="http://schemas.openxmlformats.org/markup-compatibility/2006" xmlns:p14="http://schemas.microsoft.com/office/powerpoint/2010/main">
    <mc:Choice Requires="p14">
      <p:transition spd="slow" p14:dur="2000" advTm="77612"/>
    </mc:Choice>
    <mc:Fallback xmlns="">
      <p:transition spd="slow" advTm="7761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7103" y="2065283"/>
            <a:ext cx="7283669" cy="4406334"/>
          </a:xfrm>
          <a:prstGeom prst="rect">
            <a:avLst/>
          </a:prstGeom>
          <a:noFill/>
        </p:spPr>
        <p:txBody>
          <a:bodyPr wrap="square" rtlCol="0">
            <a:spAutoFit/>
          </a:bodyPr>
          <a:lstStyle/>
          <a:p>
            <a:pPr marR="0" lvl="0">
              <a:lnSpc>
                <a:spcPct val="115000"/>
              </a:lnSpc>
              <a:spcBef>
                <a:spcPts val="0"/>
              </a:spcBef>
              <a:spcAft>
                <a:spcPts val="1000"/>
              </a:spcAft>
            </a:pPr>
            <a:r>
              <a:rPr lang="en-US" sz="2000" u="sng" dirty="0" err="1"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ction="ppaction://hlinkfile"/>
              </a:rPr>
              <a:t>Digitorium</a:t>
            </a:r>
            <a:r>
              <a:rPr lang="en-US" sz="20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ction="ppaction://hlinkfile"/>
              </a:rPr>
              <a:t> </a:t>
            </a:r>
            <a:r>
              <a:rPr lang="en-US"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ction="ppaction://hlinkfile"/>
              </a:rPr>
              <a:t>Digital Humanities Conference</a:t>
            </a:r>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Verdana" panose="020B060403050404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pPr>
            <a:r>
              <a:rPr lang="en-US" sz="2000" dirty="0" smtClean="0">
                <a:latin typeface="Arial" panose="020B0604020202020204" pitchFamily="34" charset="0"/>
                <a:ea typeface="Calibri" panose="020F0502020204030204" pitchFamily="34" charset="0"/>
                <a:cs typeface="Times New Roman" panose="02020603050405020304" pitchFamily="18" charset="0"/>
              </a:rPr>
              <a:t>Thursday</a:t>
            </a:r>
            <a:r>
              <a:rPr lang="en-US" sz="2000" dirty="0">
                <a:latin typeface="Arial" panose="020B0604020202020204" pitchFamily="34" charset="0"/>
                <a:ea typeface="Calibri" panose="020F0502020204030204" pitchFamily="34" charset="0"/>
                <a:cs typeface="Times New Roman" panose="02020603050405020304" pitchFamily="18" charset="0"/>
              </a:rPr>
              <a:t>, March 3</a:t>
            </a:r>
            <a:r>
              <a:rPr lang="en-US" sz="2000" baseline="30000" dirty="0">
                <a:latin typeface="Arial" panose="020B0604020202020204" pitchFamily="34" charset="0"/>
                <a:ea typeface="Calibri" panose="020F0502020204030204" pitchFamily="34" charset="0"/>
                <a:cs typeface="Times New Roman" panose="02020603050405020304" pitchFamily="18" charset="0"/>
              </a:rPr>
              <a:t>rd</a:t>
            </a:r>
            <a:r>
              <a:rPr lang="en-US" sz="2000" dirty="0">
                <a:latin typeface="Arial" panose="020B0604020202020204" pitchFamily="34" charset="0"/>
                <a:ea typeface="Calibri" panose="020F0502020204030204" pitchFamily="34" charset="0"/>
                <a:cs typeface="Times New Roman" panose="02020603050405020304" pitchFamily="18" charset="0"/>
              </a:rPr>
              <a:t> – Saturday, March 5</a:t>
            </a:r>
            <a:r>
              <a:rPr lang="en-US" sz="2000" baseline="30000" dirty="0">
                <a:latin typeface="Arial" panose="020B0604020202020204" pitchFamily="34" charset="0"/>
                <a:ea typeface="Calibri" panose="020F0502020204030204" pitchFamily="34" charset="0"/>
                <a:cs typeface="Times New Roman" panose="02020603050405020304" pitchFamily="18" charset="0"/>
              </a:rPr>
              <a:t>th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smtClean="0">
                <a:latin typeface="Arial" panose="020B0604020202020204" pitchFamily="34" charset="0"/>
                <a:ea typeface="Calibri" panose="020F0502020204030204" pitchFamily="34" charset="0"/>
                <a:cs typeface="Times New Roman" panose="02020603050405020304" pitchFamily="18" charset="0"/>
              </a:rPr>
              <a:t>2016</a:t>
            </a:r>
          </a:p>
          <a:p>
            <a:pPr marL="914400" marR="0">
              <a:lnSpc>
                <a:spcPct val="150000"/>
              </a:lnSpc>
              <a:spcBef>
                <a:spcPts val="0"/>
              </a:spcBef>
              <a:spcAft>
                <a:spcPts val="0"/>
              </a:spcAft>
            </a:pPr>
            <a:r>
              <a:rPr lang="en-US" sz="2000" dirty="0" smtClean="0">
                <a:latin typeface="Arial" panose="020B0604020202020204" pitchFamily="34" charset="0"/>
                <a:ea typeface="Calibri" panose="020F0502020204030204" pitchFamily="34" charset="0"/>
                <a:cs typeface="Times New Roman" panose="02020603050405020304" pitchFamily="18" charset="0"/>
              </a:rPr>
              <a:t>University </a:t>
            </a:r>
            <a:r>
              <a:rPr lang="en-US" sz="2000" dirty="0">
                <a:latin typeface="Arial" panose="020B0604020202020204" pitchFamily="34" charset="0"/>
                <a:ea typeface="Calibri" panose="020F0502020204030204" pitchFamily="34" charset="0"/>
                <a:cs typeface="Times New Roman" panose="02020603050405020304" pitchFamily="18" charset="0"/>
              </a:rPr>
              <a:t>of Alabama, Tuscaloosa, AL</a:t>
            </a:r>
            <a:endParaRPr lang="en-US" sz="2000" dirty="0">
              <a:latin typeface="Verdana" panose="020B0604030504040204" pitchFamily="34" charset="0"/>
              <a:ea typeface="Calibri" panose="020F0502020204030204" pitchFamily="34" charset="0"/>
              <a:cs typeface="Times New Roman" panose="02020603050405020304" pitchFamily="18" charset="0"/>
            </a:endParaRPr>
          </a:p>
          <a:p>
            <a:pPr marL="914400" marR="0">
              <a:lnSpc>
                <a:spcPct val="150000"/>
              </a:lnSpc>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Proposal Deadline: December 10, </a:t>
            </a:r>
            <a:r>
              <a:rPr lang="en-US" sz="2000" dirty="0" smtClean="0">
                <a:latin typeface="Arial" panose="020B0604020202020204" pitchFamily="34" charset="0"/>
                <a:ea typeface="Calibri" panose="020F0502020204030204" pitchFamily="34" charset="0"/>
                <a:cs typeface="Times New Roman" panose="02020603050405020304" pitchFamily="18" charset="0"/>
              </a:rPr>
              <a:t>2015</a:t>
            </a:r>
          </a:p>
          <a:p>
            <a:pPr marL="914400" marR="0">
              <a:lnSpc>
                <a:spcPct val="150000"/>
              </a:lnSpc>
              <a:spcBef>
                <a:spcPts val="0"/>
              </a:spcBef>
              <a:spcAft>
                <a:spcPts val="0"/>
              </a:spcAft>
            </a:pPr>
            <a:endParaRPr lang="en-US" sz="2000" dirty="0">
              <a:latin typeface="Verdana" panose="020B060403050404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r>
              <a:rPr lang="en-US" sz="20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Texas Conference on Digital Libraries</a:t>
            </a:r>
            <a:r>
              <a:rPr lang="en-US" sz="2000" dirty="0">
                <a:latin typeface="Arial" panose="020B0604020202020204" pitchFamily="34" charset="0"/>
                <a:ea typeface="Calibri" panose="020F0502020204030204" pitchFamily="34" charset="0"/>
                <a:cs typeface="Times New Roman" panose="02020603050405020304" pitchFamily="18" charset="0"/>
              </a:rPr>
              <a:t> </a:t>
            </a:r>
          </a:p>
          <a:p>
            <a:pPr lvl="2">
              <a:lnSpc>
                <a:spcPct val="115000"/>
              </a:lnSpc>
              <a:spcAft>
                <a:spcPts val="1000"/>
              </a:spcAft>
            </a:pPr>
            <a:r>
              <a:rPr lang="en-US" sz="2000" dirty="0" smtClean="0">
                <a:latin typeface="Arial" panose="020B0604020202020204" pitchFamily="34" charset="0"/>
                <a:ea typeface="Calibri" panose="020F0502020204030204" pitchFamily="34" charset="0"/>
                <a:cs typeface="Times New Roman" panose="02020603050405020304" pitchFamily="18" charset="0"/>
              </a:rPr>
              <a:t>Tuesday</a:t>
            </a:r>
            <a:r>
              <a:rPr lang="en-US" sz="2000" dirty="0">
                <a:latin typeface="Arial" panose="020B0604020202020204" pitchFamily="34" charset="0"/>
                <a:ea typeface="Calibri" panose="020F0502020204030204" pitchFamily="34" charset="0"/>
                <a:cs typeface="Times New Roman" panose="02020603050405020304" pitchFamily="18" charset="0"/>
              </a:rPr>
              <a:t>, May 24</a:t>
            </a:r>
            <a:r>
              <a:rPr lang="en-US" sz="2000" baseline="30000" dirty="0">
                <a:latin typeface="Arial" panose="020B0604020202020204" pitchFamily="34" charset="0"/>
                <a:ea typeface="Calibri" panose="020F0502020204030204" pitchFamily="34" charset="0"/>
                <a:cs typeface="Times New Roman" panose="02020603050405020304" pitchFamily="18" charset="0"/>
              </a:rPr>
              <a:t>th</a:t>
            </a:r>
            <a:r>
              <a:rPr lang="en-US" sz="2000" dirty="0">
                <a:latin typeface="Arial" panose="020B0604020202020204" pitchFamily="34" charset="0"/>
                <a:ea typeface="Calibri" panose="020F0502020204030204" pitchFamily="34" charset="0"/>
                <a:cs typeface="Times New Roman" panose="02020603050405020304" pitchFamily="18" charset="0"/>
              </a:rPr>
              <a:t> – 26</a:t>
            </a:r>
            <a:r>
              <a:rPr lang="en-US" sz="2000" baseline="30000" dirty="0">
                <a:latin typeface="Arial" panose="020B0604020202020204" pitchFamily="34" charset="0"/>
                <a:ea typeface="Calibri" panose="020F0502020204030204" pitchFamily="34" charset="0"/>
                <a:cs typeface="Times New Roman" panose="02020603050405020304" pitchFamily="18" charset="0"/>
              </a:rPr>
              <a:t>th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smtClean="0">
                <a:latin typeface="Arial" panose="020B0604020202020204" pitchFamily="34" charset="0"/>
                <a:ea typeface="Calibri" panose="020F0502020204030204" pitchFamily="34" charset="0"/>
                <a:cs typeface="Times New Roman" panose="02020603050405020304" pitchFamily="18" charset="0"/>
              </a:rPr>
              <a:t>2016</a:t>
            </a:r>
          </a:p>
          <a:p>
            <a:pPr lvl="2">
              <a:spcAft>
                <a:spcPts val="1000"/>
              </a:spcAft>
            </a:pPr>
            <a:r>
              <a:rPr lang="en-US" sz="2000" dirty="0" smtClean="0">
                <a:latin typeface="Arial" panose="020B0604020202020204" pitchFamily="34" charset="0"/>
                <a:ea typeface="Calibri" panose="020F0502020204030204" pitchFamily="34" charset="0"/>
                <a:cs typeface="Times New Roman" panose="02020603050405020304" pitchFamily="18" charset="0"/>
              </a:rPr>
              <a:t>The </a:t>
            </a:r>
            <a:r>
              <a:rPr lang="en-US" sz="2000" dirty="0">
                <a:latin typeface="Arial" panose="020B0604020202020204" pitchFamily="34" charset="0"/>
                <a:ea typeface="Calibri" panose="020F0502020204030204" pitchFamily="34" charset="0"/>
                <a:cs typeface="Times New Roman" panose="02020603050405020304" pitchFamily="18" charset="0"/>
              </a:rPr>
              <a:t>Commons Learning Center, Austin, TX</a:t>
            </a:r>
            <a:endParaRPr lang="en-US" sz="2000" dirty="0">
              <a:latin typeface="Verdana" panose="020B060403050404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Proposal Deadline: February 7, 2016</a:t>
            </a:r>
            <a:endParaRPr lang="en-US" sz="2000" dirty="0">
              <a:latin typeface="Verdana" panose="020B0604030504040204" pitchFamily="34" charset="0"/>
              <a:ea typeface="Calibri" panose="020F0502020204030204" pitchFamily="34" charset="0"/>
              <a:cs typeface="Times New Roman" panose="02020603050405020304" pitchFamily="18" charset="0"/>
            </a:endParaRPr>
          </a:p>
          <a:p>
            <a:pPr marL="914400" marR="0">
              <a:spcBef>
                <a:spcPts val="0"/>
              </a:spcBef>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04950" y="851338"/>
            <a:ext cx="3247698" cy="923330"/>
          </a:xfrm>
          <a:prstGeom prst="rect">
            <a:avLst/>
          </a:prstGeom>
          <a:noFill/>
        </p:spPr>
        <p:txBody>
          <a:bodyPr wrap="square" rtlCol="0">
            <a:spAutoFit/>
          </a:bodyPr>
          <a:lstStyle/>
          <a:p>
            <a:r>
              <a:rPr lang="en-US" sz="3600" b="1" dirty="0">
                <a:solidFill>
                  <a:srgbClr val="1F3D7D"/>
                </a:solidFill>
                <a:latin typeface="Arial" panose="020B0604020202020204" pitchFamily="34" charset="0"/>
                <a:ea typeface="Calibri" panose="020F0502020204030204" pitchFamily="34" charset="0"/>
                <a:cs typeface="Times New Roman" panose="02020603050405020304" pitchFamily="18" charset="0"/>
              </a:rPr>
              <a:t>Conferences</a:t>
            </a:r>
            <a:endParaRPr lang="en-US" sz="3600" dirty="0">
              <a:solidFill>
                <a:srgbClr val="1F3D7D"/>
              </a:solidFill>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9419479"/>
      </p:ext>
    </p:extLst>
  </p:cSld>
  <p:clrMapOvr>
    <a:masterClrMapping/>
  </p:clrMapOvr>
  <mc:AlternateContent xmlns:mc="http://schemas.openxmlformats.org/markup-compatibility/2006" xmlns:p14="http://schemas.microsoft.com/office/powerpoint/2010/main">
    <mc:Choice Requires="p14">
      <p:transition spd="slow" p14:dur="2000" advTm="50107"/>
    </mc:Choice>
    <mc:Fallback xmlns="">
      <p:transition spd="slow" advTm="5010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pic>
        <p:nvPicPr>
          <p:cNvPr id="2" name="Picture 1"/>
          <p:cNvPicPr>
            <a:picLocks noChangeAspect="1"/>
          </p:cNvPicPr>
          <p:nvPr/>
        </p:nvPicPr>
        <p:blipFill>
          <a:blip r:embed="rId3"/>
          <a:stretch>
            <a:fillRect/>
          </a:stretch>
        </p:blipFill>
        <p:spPr>
          <a:xfrm>
            <a:off x="5500687" y="1466850"/>
            <a:ext cx="2581275" cy="4895850"/>
          </a:xfrm>
          <a:prstGeom prst="rect">
            <a:avLst/>
          </a:prstGeom>
        </p:spPr>
      </p:pic>
      <p:pic>
        <p:nvPicPr>
          <p:cNvPr id="1026" name="Picture 2" descr="Library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811026"/>
            <a:ext cx="3482975" cy="44659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0687" y="1549837"/>
            <a:ext cx="823913" cy="89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29250" y="1352550"/>
            <a:ext cx="2652712" cy="197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2115753" y="1998881"/>
            <a:ext cx="4331467" cy="2234180"/>
          </a:xfrm>
          <a:prstGeom prst="line">
            <a:avLst/>
          </a:prstGeom>
          <a:ln>
            <a:solidFill>
              <a:srgbClr val="FF33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128345" y="4629150"/>
            <a:ext cx="4196255" cy="1921405"/>
          </a:xfrm>
          <a:prstGeom prst="line">
            <a:avLst/>
          </a:prstGeom>
          <a:ln>
            <a:solidFill>
              <a:srgbClr val="FF3300"/>
            </a:solidFill>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837708" y="5953124"/>
            <a:ext cx="864968" cy="323851"/>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79106" y="5346901"/>
            <a:ext cx="462099" cy="418772"/>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115753" y="3377762"/>
            <a:ext cx="570323" cy="418772"/>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219325" y="4854521"/>
            <a:ext cx="400050" cy="418772"/>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382932" y="4282542"/>
            <a:ext cx="864968" cy="423415"/>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993828"/>
      </p:ext>
    </p:extLst>
  </p:cSld>
  <p:clrMapOvr>
    <a:masterClrMapping/>
  </p:clrMapOvr>
  <mc:AlternateContent xmlns:mc="http://schemas.openxmlformats.org/markup-compatibility/2006" xmlns:p14="http://schemas.microsoft.com/office/powerpoint/2010/main">
    <mc:Choice Requires="p14">
      <p:transition spd="slow" p14:dur="2000" advTm="579"/>
    </mc:Choice>
    <mc:Fallback xmlns="">
      <p:transition spd="slow" advTm="57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97222102"/>
              </p:ext>
            </p:extLst>
          </p:nvPr>
        </p:nvGraphicFramePr>
        <p:xfrm>
          <a:off x="1671145" y="1324297"/>
          <a:ext cx="6882132" cy="5093741"/>
        </p:xfrm>
        <a:graphic>
          <a:graphicData uri="http://schemas.openxmlformats.org/drawingml/2006/table">
            <a:tbl>
              <a:tblPr firstRow="1" firstCol="1" bandRow="1"/>
              <a:tblGrid>
                <a:gridCol w="2468918"/>
                <a:gridCol w="514594"/>
                <a:gridCol w="589182"/>
                <a:gridCol w="550946"/>
                <a:gridCol w="479492"/>
                <a:gridCol w="523994"/>
                <a:gridCol w="596702"/>
                <a:gridCol w="523994"/>
                <a:gridCol w="634310"/>
              </a:tblGrid>
              <a:tr h="221467">
                <a:tc>
                  <a:txBody>
                    <a:bodyPr/>
                    <a:lstStyle/>
                    <a:p>
                      <a:pPr>
                        <a:lnSpc>
                          <a:spcPct val="115000"/>
                        </a:lnSpc>
                      </a:pPr>
                      <a:endParaRPr lang="en-US" sz="1000" dirty="0">
                        <a:effectLst/>
                        <a:latin typeface="Verdana" panose="020B0604030504040204" pitchFamily="34" charset="0"/>
                      </a:endParaRPr>
                    </a:p>
                  </a:txBody>
                  <a:tcPr marL="56920" marR="5692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0" algn="ctr">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2016</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467">
                <a:tc>
                  <a:txBody>
                    <a:bodyPr/>
                    <a:lstStyle/>
                    <a:p>
                      <a:pPr marL="0" marR="0">
                        <a:lnSpc>
                          <a:spcPct val="115000"/>
                        </a:lnSpc>
                        <a:spcBef>
                          <a:spcPts val="0"/>
                        </a:spcBef>
                        <a:spcAft>
                          <a:spcPts val="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Task - Geog596a</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Jan</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Feb</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Finalize Topic</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Idenitfy Conferences</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Verify Accuracy of Cumulative Data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Clean, and Load Annual Data</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Conduct Literature Search</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34">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Analyze Data, Choose Statistical Methods</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Rough Draft of Full Paper</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Submit Proposal to Digitorium</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Draft Presentation</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Peer Review Presentation</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5B9BD5"/>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8">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221467">
                <a:tc>
                  <a:txBody>
                    <a:bodyPr/>
                    <a:lstStyle/>
                    <a:p>
                      <a:pPr marL="0" marR="0">
                        <a:lnSpc>
                          <a:spcPct val="115000"/>
                        </a:lnSpc>
                        <a:spcBef>
                          <a:spcPts val="0"/>
                        </a:spcBef>
                        <a:spcAft>
                          <a:spcPts val="0"/>
                        </a:spcAft>
                      </a:pPr>
                      <a:r>
                        <a:rPr lang="en-US"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Task - Geog596b</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Incorporate peer suggestions</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Complete Analysis</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Confirm Digitorium Conference</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934">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rejected, submit proposal to Texas Conference on Digital Libraries</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Complete Paper</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Attend and present at Digitorium</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467">
                <a:tc>
                  <a:txBody>
                    <a:bodyPr/>
                    <a:lstStyle/>
                    <a:p>
                      <a:pPr marL="0" marR="0">
                        <a:lnSpc>
                          <a:spcPct val="115000"/>
                        </a:lnSpc>
                        <a:spcBef>
                          <a:spcPts val="0"/>
                        </a:spcBef>
                        <a:spcAft>
                          <a:spcPts val="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Attend and present at TCDL</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56920" marR="569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r>
            </a:tbl>
          </a:graphicData>
        </a:graphic>
      </p:graphicFrame>
      <p:sp>
        <p:nvSpPr>
          <p:cNvPr id="4" name="TextBox 3"/>
          <p:cNvSpPr txBox="1"/>
          <p:nvPr/>
        </p:nvSpPr>
        <p:spPr>
          <a:xfrm>
            <a:off x="331076" y="930166"/>
            <a:ext cx="2680138" cy="646331"/>
          </a:xfrm>
          <a:prstGeom prst="rect">
            <a:avLst/>
          </a:prstGeom>
          <a:noFill/>
        </p:spPr>
        <p:txBody>
          <a:bodyPr wrap="square" rtlCol="0">
            <a:spAutoFit/>
          </a:bodyPr>
          <a:lstStyle/>
          <a:p>
            <a:r>
              <a:rPr lang="en-US" sz="3600" b="1" dirty="0" smtClean="0">
                <a:solidFill>
                  <a:srgbClr val="1F3D7D"/>
                </a:solidFill>
              </a:rPr>
              <a:t>Timeline</a:t>
            </a:r>
            <a:endParaRPr lang="en-US" sz="3600" b="1" dirty="0">
              <a:solidFill>
                <a:srgbClr val="1F3D7D"/>
              </a:solidFill>
            </a:endParaRPr>
          </a:p>
        </p:txBody>
      </p:sp>
    </p:spTree>
    <p:extLst>
      <p:ext uri="{BB962C8B-B14F-4D97-AF65-F5344CB8AC3E}">
        <p14:creationId xmlns:p14="http://schemas.microsoft.com/office/powerpoint/2010/main" val="1246715355"/>
      </p:ext>
    </p:extLst>
  </p:cSld>
  <p:clrMapOvr>
    <a:masterClrMapping/>
  </p:clrMapOvr>
  <mc:AlternateContent xmlns:mc="http://schemas.openxmlformats.org/markup-compatibility/2006" xmlns:p14="http://schemas.microsoft.com/office/powerpoint/2010/main">
    <mc:Choice Requires="p14">
      <p:transition spd="slow" p14:dur="2000" advTm="26474"/>
    </mc:Choice>
    <mc:Fallback xmlns="">
      <p:transition spd="slow" advTm="2647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420" y="772510"/>
            <a:ext cx="2585545" cy="523220"/>
          </a:xfrm>
          <a:prstGeom prst="rect">
            <a:avLst/>
          </a:prstGeom>
          <a:noFill/>
        </p:spPr>
        <p:txBody>
          <a:bodyPr wrap="square" rtlCol="0">
            <a:spAutoFit/>
          </a:bodyPr>
          <a:lstStyle/>
          <a:p>
            <a:r>
              <a:rPr lang="en-US" sz="2800" dirty="0" smtClean="0">
                <a:solidFill>
                  <a:srgbClr val="1F3D7D"/>
                </a:solidFill>
              </a:rPr>
              <a:t>References</a:t>
            </a:r>
            <a:endParaRPr lang="en-US" sz="2800" dirty="0">
              <a:solidFill>
                <a:srgbClr val="1F3D7D"/>
              </a:solidFill>
            </a:endParaRPr>
          </a:p>
        </p:txBody>
      </p:sp>
      <p:sp>
        <p:nvSpPr>
          <p:cNvPr id="3" name="TextBox 2"/>
          <p:cNvSpPr txBox="1"/>
          <p:nvPr/>
        </p:nvSpPr>
        <p:spPr>
          <a:xfrm>
            <a:off x="709448" y="1295730"/>
            <a:ext cx="7882759" cy="6032421"/>
          </a:xfrm>
          <a:prstGeom prst="rect">
            <a:avLst/>
          </a:prstGeom>
          <a:noFill/>
        </p:spPr>
        <p:txBody>
          <a:bodyPr wrap="square" rtlCol="0">
            <a:spAutoFit/>
          </a:bodyPr>
          <a:lstStyle/>
          <a:p>
            <a:pPr marL="457200" marR="0" indent="-457200">
              <a:lnSpc>
                <a:spcPct val="150000"/>
              </a:lnSpc>
              <a:spcBef>
                <a:spcPts val="0"/>
              </a:spcBef>
              <a:spcAft>
                <a:spcPts val="1000"/>
              </a:spcAft>
            </a:pPr>
            <a:r>
              <a:rPr lang="en-US" sz="1400" dirty="0" smtClean="0">
                <a:latin typeface="Verdana" panose="020B0604030504040204" pitchFamily="34" charset="0"/>
                <a:ea typeface="Calibri" panose="020F0502020204030204" pitchFamily="34" charset="0"/>
                <a:cs typeface="Times New Roman" panose="02020603050405020304" pitchFamily="18" charset="0"/>
              </a:rPr>
              <a:t>About </a:t>
            </a:r>
            <a:r>
              <a:rPr lang="en-US" sz="1400" dirty="0">
                <a:latin typeface="Verdana" panose="020B0604030504040204" pitchFamily="34" charset="0"/>
                <a:ea typeface="Calibri" panose="020F0502020204030204" pitchFamily="34" charset="0"/>
                <a:cs typeface="Times New Roman" panose="02020603050405020304" pitchFamily="18" charset="0"/>
              </a:rPr>
              <a:t>the Annex (2015). Penn State University Libraries. Retrieved from </a:t>
            </a:r>
            <a:r>
              <a:rPr lang="en-US" sz="1400"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3"/>
              </a:rPr>
              <a:t>http://www.libraries.psu.edu/psul/annex/abouttheannex.html</a:t>
            </a:r>
            <a:r>
              <a:rPr lang="en-US" sz="1400" dirty="0">
                <a:latin typeface="Verdana" panose="020B0604030504040204" pitchFamily="34" charset="0"/>
                <a:ea typeface="Calibri" panose="020F0502020204030204" pitchFamily="34" charset="0"/>
                <a:cs typeface="Times New Roman" panose="02020603050405020304" pitchFamily="18" charset="0"/>
              </a:rPr>
              <a:t>.</a:t>
            </a:r>
          </a:p>
          <a:p>
            <a:pPr marL="228600" marR="0" indent="-228600">
              <a:lnSpc>
                <a:spcPct val="150000"/>
              </a:lnSpc>
              <a:spcBef>
                <a:spcPts val="0"/>
              </a:spcBef>
              <a:spcAft>
                <a:spcPts val="1000"/>
              </a:spcAft>
            </a:pPr>
            <a:r>
              <a:rPr lang="en-US" sz="1400" dirty="0" smtClean="0">
                <a:latin typeface="Verdana" panose="020B0604030504040204" pitchFamily="34" charset="0"/>
                <a:ea typeface="Calibri" panose="020F0502020204030204" pitchFamily="34" charset="0"/>
                <a:cs typeface="Times New Roman" panose="02020603050405020304" pitchFamily="18" charset="0"/>
              </a:rPr>
              <a:t>Bradley</a:t>
            </a:r>
            <a:r>
              <a:rPr lang="en-US" sz="1400" dirty="0">
                <a:latin typeface="Verdana" panose="020B0604030504040204" pitchFamily="34" charset="0"/>
                <a:ea typeface="Calibri" panose="020F0502020204030204" pitchFamily="34" charset="0"/>
                <a:cs typeface="Times New Roman" panose="02020603050405020304" pitchFamily="18" charset="0"/>
              </a:rPr>
              <a:t>, W. B., &amp; Mandel, L. H. (2010). Utilizing geographic information systems (GIS) in library research.</a:t>
            </a:r>
            <a:r>
              <a:rPr lang="en-US" sz="1400" i="1" dirty="0">
                <a:latin typeface="Verdana" panose="020B0604030504040204" pitchFamily="34" charset="0"/>
                <a:ea typeface="Calibri" panose="020F0502020204030204" pitchFamily="34" charset="0"/>
                <a:cs typeface="Times New Roman" panose="02020603050405020304" pitchFamily="18" charset="0"/>
              </a:rPr>
              <a:t> Library Hi Tech, 28</a:t>
            </a:r>
            <a:r>
              <a:rPr lang="en-US" sz="1400" dirty="0">
                <a:latin typeface="Verdana" panose="020B0604030504040204" pitchFamily="34" charset="0"/>
                <a:ea typeface="Calibri" panose="020F0502020204030204" pitchFamily="34" charset="0"/>
                <a:cs typeface="Times New Roman" panose="02020603050405020304" pitchFamily="18" charset="0"/>
              </a:rPr>
              <a:t>(4), 536-547. </a:t>
            </a:r>
            <a:r>
              <a:rPr lang="en-US" sz="1400" dirty="0" err="1">
                <a:latin typeface="Verdana" panose="020B0604030504040204" pitchFamily="34" charset="0"/>
                <a:ea typeface="Calibri" panose="020F0502020204030204" pitchFamily="34" charset="0"/>
                <a:cs typeface="Times New Roman" panose="02020603050405020304" pitchFamily="18" charset="0"/>
              </a:rPr>
              <a:t>doi:http</a:t>
            </a:r>
            <a:r>
              <a:rPr lang="en-US" sz="1400" dirty="0">
                <a:latin typeface="Verdana" panose="020B0604030504040204" pitchFamily="34" charset="0"/>
                <a:ea typeface="Calibri" panose="020F0502020204030204" pitchFamily="34" charset="0"/>
                <a:cs typeface="Times New Roman" panose="02020603050405020304" pitchFamily="18" charset="0"/>
              </a:rPr>
              <a:t>://dx.doi.org/10.1108/07378831011096213.</a:t>
            </a:r>
          </a:p>
          <a:p>
            <a:pPr marL="457200" marR="0" indent="-457200">
              <a:lnSpc>
                <a:spcPct val="150000"/>
              </a:lnSpc>
              <a:spcBef>
                <a:spcPts val="0"/>
              </a:spcBef>
              <a:spcAft>
                <a:spcPts val="1000"/>
              </a:spcAft>
            </a:pPr>
            <a:r>
              <a:rPr lang="en-US" sz="1400" dirty="0" err="1">
                <a:latin typeface="Verdana" panose="020B0604030504040204" pitchFamily="34" charset="0"/>
                <a:ea typeface="Calibri" panose="020F0502020204030204" pitchFamily="34" charset="0"/>
                <a:cs typeface="Times New Roman" panose="02020603050405020304" pitchFamily="18" charset="0"/>
              </a:rPr>
              <a:t>Brundin</a:t>
            </a:r>
            <a:r>
              <a:rPr lang="en-US" sz="1400" dirty="0">
                <a:latin typeface="Verdana" panose="020B0604030504040204" pitchFamily="34" charset="0"/>
                <a:ea typeface="Calibri" panose="020F0502020204030204" pitchFamily="34" charset="0"/>
                <a:cs typeface="Times New Roman" panose="02020603050405020304" pitchFamily="18" charset="0"/>
              </a:rPr>
              <a:t>, M. R. (2007). Using a geographic information system to analyze public library performance measures</a:t>
            </a:r>
            <a:r>
              <a:rPr lang="en-US" sz="1400" dirty="0" smtClean="0">
                <a:latin typeface="Verdana" panose="020B0604030504040204" pitchFamily="34" charset="0"/>
                <a:ea typeface="Calibri" panose="020F0502020204030204" pitchFamily="34" charset="0"/>
                <a:cs typeface="Times New Roman" panose="02020603050405020304" pitchFamily="18" charset="0"/>
              </a:rPr>
              <a:t>.</a:t>
            </a:r>
          </a:p>
          <a:p>
            <a:pPr marL="457200" marR="0" indent="-45720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CPI Tables (2015). Consumer Price Index. Bureau of Labor Statistics. Retrieved from </a:t>
            </a:r>
            <a:r>
              <a:rPr lang="en-US" sz="1400"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4"/>
              </a:rPr>
              <a:t>http://www.bls.gov/cpi/tables.htm</a:t>
            </a:r>
            <a:r>
              <a:rPr lang="en-US" sz="1400" dirty="0" smtClean="0">
                <a:latin typeface="Verdana" panose="020B0604030504040204" pitchFamily="34" charset="0"/>
                <a:ea typeface="Calibri" panose="020F0502020204030204" pitchFamily="34" charset="0"/>
                <a:cs typeface="Times New Roman" panose="02020603050405020304" pitchFamily="18" charset="0"/>
              </a:rPr>
              <a:t>.</a:t>
            </a:r>
          </a:p>
          <a:p>
            <a:pPr marL="457200" marR="0" indent="-457200">
              <a:lnSpc>
                <a:spcPct val="150000"/>
              </a:lnSpc>
              <a:spcBef>
                <a:spcPts val="0"/>
              </a:spcBef>
              <a:spcAft>
                <a:spcPts val="1000"/>
              </a:spcAft>
            </a:pPr>
            <a:r>
              <a:rPr lang="en-US" sz="1400" dirty="0"/>
              <a:t>Courant, P. N., Henry, C., Henry, G., Nielsen, M., </a:t>
            </a:r>
            <a:r>
              <a:rPr lang="en-US" sz="1400" dirty="0" err="1"/>
              <a:t>Schonfeld</a:t>
            </a:r>
            <a:r>
              <a:rPr lang="en-US" sz="1400" dirty="0"/>
              <a:t>, R. C., Smith, </a:t>
            </a:r>
            <a:r>
              <a:rPr lang="en-US" sz="1400" dirty="0" smtClean="0"/>
              <a:t>K. </a:t>
            </a:r>
            <a:r>
              <a:rPr lang="en-US" sz="1400" dirty="0" smtClean="0">
                <a:latin typeface="Verdana" panose="020B0604030504040204" pitchFamily="34" charset="0"/>
                <a:ea typeface="Calibri" panose="020F0502020204030204" pitchFamily="34" charset="0"/>
                <a:cs typeface="Times New Roman" panose="02020603050405020304" pitchFamily="18" charset="0"/>
              </a:rPr>
              <a:t>Council </a:t>
            </a:r>
            <a:r>
              <a:rPr lang="en-US" sz="1400" dirty="0">
                <a:latin typeface="Verdana" panose="020B0604030504040204" pitchFamily="34" charset="0"/>
                <a:ea typeface="Calibri" panose="020F0502020204030204" pitchFamily="34" charset="0"/>
                <a:cs typeface="Times New Roman" panose="02020603050405020304" pitchFamily="18" charset="0"/>
              </a:rPr>
              <a:t>on Library and Information Resources. (2010). </a:t>
            </a:r>
            <a:r>
              <a:rPr lang="en-US" sz="1400" i="1" dirty="0">
                <a:latin typeface="Verdana" panose="020B0604030504040204" pitchFamily="34" charset="0"/>
                <a:ea typeface="Calibri" panose="020F0502020204030204" pitchFamily="34" charset="0"/>
                <a:cs typeface="Times New Roman" panose="02020603050405020304" pitchFamily="18" charset="0"/>
              </a:rPr>
              <a:t>The idea of order: Transforming research collections for 21st century scholarship. </a:t>
            </a:r>
            <a:r>
              <a:rPr lang="en-US" sz="1400" dirty="0">
                <a:latin typeface="Verdana" panose="020B0604030504040204" pitchFamily="34" charset="0"/>
                <a:ea typeface="Calibri" panose="020F0502020204030204" pitchFamily="34" charset="0"/>
                <a:cs typeface="Times New Roman" panose="02020603050405020304" pitchFamily="18" charset="0"/>
              </a:rPr>
              <a:t>Washington, D.C: Council on Library and Information Resources.</a:t>
            </a:r>
          </a:p>
          <a:p>
            <a:pPr marL="228600" marR="0" indent="-22860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Coyle, A. (2011). Interior library GIS. Library Hi Tech, 29(3), 529–549. </a:t>
            </a:r>
            <a:r>
              <a:rPr lang="en-US" sz="1400" dirty="0" err="1">
                <a:latin typeface="Verdana" panose="020B0604030504040204" pitchFamily="34" charset="0"/>
                <a:ea typeface="Calibri" panose="020F0502020204030204" pitchFamily="34" charset="0"/>
                <a:cs typeface="Times New Roman" panose="02020603050405020304" pitchFamily="18" charset="0"/>
              </a:rPr>
              <a:t>doi:http</a:t>
            </a:r>
            <a:r>
              <a:rPr lang="en-US" sz="1400" dirty="0">
                <a:latin typeface="Verdana" panose="020B0604030504040204" pitchFamily="34" charset="0"/>
                <a:ea typeface="Calibri" panose="020F0502020204030204" pitchFamily="34" charset="0"/>
                <a:cs typeface="Times New Roman" panose="02020603050405020304" pitchFamily="18" charset="0"/>
              </a:rPr>
              <a:t>://dx.doi.org.ezaccess.libraries.psu.edu/10.1108/07378831111174468</a:t>
            </a:r>
          </a:p>
          <a:p>
            <a:pPr marL="457200" marR="0" indent="-457200">
              <a:lnSpc>
                <a:spcPct val="150000"/>
              </a:lnSpc>
              <a:spcBef>
                <a:spcPts val="0"/>
              </a:spcBef>
              <a:spcAft>
                <a:spcPts val="1000"/>
              </a:spcAft>
            </a:pP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64068"/>
      </p:ext>
    </p:extLst>
  </p:cSld>
  <p:clrMapOvr>
    <a:masterClrMapping/>
  </p:clrMapOvr>
  <mc:AlternateContent xmlns:mc="http://schemas.openxmlformats.org/markup-compatibility/2006" xmlns:p14="http://schemas.microsoft.com/office/powerpoint/2010/main">
    <mc:Choice Requires="p14">
      <p:transition spd="slow" p14:dur="2000" advTm="3092"/>
    </mc:Choice>
    <mc:Fallback xmlns="">
      <p:transition spd="slow" advTm="309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152" y="1513490"/>
            <a:ext cx="7299435" cy="5996513"/>
          </a:xfrm>
          <a:prstGeom prst="rect">
            <a:avLst/>
          </a:prstGeom>
          <a:noFill/>
        </p:spPr>
        <p:txBody>
          <a:bodyPr wrap="square" rtlCol="0">
            <a:spAutoFit/>
          </a:bodyPr>
          <a:lstStyle/>
          <a:p>
            <a:pPr marL="228600" marR="0" indent="-22860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ESRI 2014. ArcGIS Desktop: Release 10.2.2. Redlands, CA: Environmental Systems Research Institute.</a:t>
            </a:r>
          </a:p>
          <a:p>
            <a:pPr marL="457200" marR="0" indent="-51435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Given, L. M., &amp; Archibald, H. (2015). Visual traffic sweeps (VTS): A research method for mapping user activities in the library space. </a:t>
            </a:r>
            <a:r>
              <a:rPr lang="en-US" sz="1400" i="1" dirty="0">
                <a:latin typeface="Verdana" panose="020B0604030504040204" pitchFamily="34" charset="0"/>
                <a:ea typeface="Calibri" panose="020F0502020204030204" pitchFamily="34" charset="0"/>
                <a:cs typeface="Times New Roman" panose="02020603050405020304" pitchFamily="18" charset="0"/>
              </a:rPr>
              <a:t>Library &amp; Information Science Research</a:t>
            </a:r>
            <a:r>
              <a:rPr lang="en-US" sz="1400" dirty="0" smtClean="0">
                <a:latin typeface="Verdana" panose="020B0604030504040204" pitchFamily="34" charset="0"/>
                <a:ea typeface="Calibri" panose="020F0502020204030204" pitchFamily="34" charset="0"/>
                <a:cs typeface="Times New Roman" panose="02020603050405020304" pitchFamily="18" charset="0"/>
              </a:rPr>
              <a:t>.</a:t>
            </a:r>
          </a:p>
          <a:p>
            <a:pPr marL="457200" marR="0" indent="-51435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Latimer, K. (2011). Collections to connections: Changing spaces and new challenges in academic library buildings.</a:t>
            </a:r>
            <a:r>
              <a:rPr lang="en-US" sz="1400" i="1" dirty="0">
                <a:latin typeface="Verdana" panose="020B0604030504040204" pitchFamily="34" charset="0"/>
                <a:ea typeface="Calibri" panose="020F0502020204030204" pitchFamily="34" charset="0"/>
                <a:cs typeface="Times New Roman" panose="02020603050405020304" pitchFamily="18" charset="0"/>
              </a:rPr>
              <a:t> Library Trends, 60</a:t>
            </a:r>
            <a:r>
              <a:rPr lang="en-US" sz="1400" dirty="0">
                <a:latin typeface="Verdana" panose="020B0604030504040204" pitchFamily="34" charset="0"/>
                <a:ea typeface="Calibri" panose="020F0502020204030204" pitchFamily="34" charset="0"/>
                <a:cs typeface="Times New Roman" panose="02020603050405020304" pitchFamily="18" charset="0"/>
              </a:rPr>
              <a:t>(1), 112-133. Retrieved from </a:t>
            </a:r>
            <a:r>
              <a:rPr lang="en-US" sz="1400"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3"/>
              </a:rPr>
              <a:t>http://</a:t>
            </a:r>
            <a:r>
              <a:rPr lang="en-US" sz="1400" u="sng" dirty="0" smtClean="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3"/>
              </a:rPr>
              <a:t>search.proquest.com.ezaccess.libraries.psu.edu/docview/903206239?accountid=13158</a:t>
            </a:r>
            <a:endParaRPr lang="en-US" sz="1400" u="sng" dirty="0" smtClean="0">
              <a:solidFill>
                <a:srgbClr val="0000FF"/>
              </a:solidFill>
              <a:latin typeface="Verdana" panose="020B0604030504040204" pitchFamily="34" charset="0"/>
              <a:ea typeface="Calibri" panose="020F0502020204030204" pitchFamily="34" charset="0"/>
              <a:cs typeface="Times New Roman" panose="02020603050405020304" pitchFamily="18" charset="0"/>
            </a:endParaRPr>
          </a:p>
          <a:p>
            <a:pPr marL="228600" marR="0" indent="-22860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Murphy, S. A. (2015). </a:t>
            </a:r>
            <a:r>
              <a:rPr lang="en-US" sz="1400" i="1" dirty="0">
                <a:latin typeface="Verdana" panose="020B0604030504040204" pitchFamily="34" charset="0"/>
                <a:ea typeface="Calibri" panose="020F0502020204030204" pitchFamily="34" charset="0"/>
                <a:cs typeface="Times New Roman" panose="02020603050405020304" pitchFamily="18" charset="0"/>
              </a:rPr>
              <a:t>How data visualization supports academic library assessment: Three examples from the Ohio State University libraries using tableau</a:t>
            </a:r>
            <a:r>
              <a:rPr lang="en-US" sz="1400" dirty="0">
                <a:latin typeface="Verdana" panose="020B0604030504040204" pitchFamily="34" charset="0"/>
                <a:ea typeface="Calibri" panose="020F0502020204030204" pitchFamily="34" charset="0"/>
                <a:cs typeface="Times New Roman" panose="02020603050405020304" pitchFamily="18" charset="0"/>
              </a:rPr>
              <a:t>. Chicago: Association of College and Research Libraries./j.lisr.2009.12.004.</a:t>
            </a:r>
          </a:p>
          <a:p>
            <a:pPr marL="457200" marR="0" indent="-514350">
              <a:lnSpc>
                <a:spcPct val="150000"/>
              </a:lnSpc>
              <a:spcBef>
                <a:spcPts val="0"/>
              </a:spcBef>
              <a:spcAft>
                <a:spcPts val="1000"/>
              </a:spcAft>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457200" marR="0" indent="-514350">
              <a:lnSpc>
                <a:spcPct val="150000"/>
              </a:lnSpc>
              <a:spcBef>
                <a:spcPts val="0"/>
              </a:spcBef>
              <a:spcAft>
                <a:spcPts val="1000"/>
              </a:spcAft>
            </a:pPr>
            <a:endParaRPr lang="en-US"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20717" y="835572"/>
            <a:ext cx="4776952" cy="523220"/>
          </a:xfrm>
          <a:prstGeom prst="rect">
            <a:avLst/>
          </a:prstGeom>
          <a:noFill/>
        </p:spPr>
        <p:txBody>
          <a:bodyPr wrap="square" rtlCol="0">
            <a:spAutoFit/>
          </a:bodyPr>
          <a:lstStyle/>
          <a:p>
            <a:pPr lvl="0"/>
            <a:r>
              <a:rPr lang="en-US" sz="2800" dirty="0" smtClean="0">
                <a:solidFill>
                  <a:srgbClr val="1F3D7D"/>
                </a:solidFill>
              </a:rPr>
              <a:t>References continued</a:t>
            </a:r>
            <a:endParaRPr lang="en-US" sz="2800" dirty="0">
              <a:solidFill>
                <a:srgbClr val="1F3D7D"/>
              </a:solidFill>
            </a:endParaRPr>
          </a:p>
        </p:txBody>
      </p:sp>
    </p:spTree>
    <p:extLst>
      <p:ext uri="{BB962C8B-B14F-4D97-AF65-F5344CB8AC3E}">
        <p14:creationId xmlns:p14="http://schemas.microsoft.com/office/powerpoint/2010/main" val="3531098853"/>
      </p:ext>
    </p:extLst>
  </p:cSld>
  <p:clrMapOvr>
    <a:masterClrMapping/>
  </p:clrMapOvr>
  <mc:AlternateContent xmlns:mc="http://schemas.openxmlformats.org/markup-compatibility/2006" xmlns:p14="http://schemas.microsoft.com/office/powerpoint/2010/main">
    <mc:Choice Requires="p14">
      <p:transition spd="slow" p14:dur="2000" advTm="1254"/>
    </mc:Choice>
    <mc:Fallback xmlns="">
      <p:transition spd="slow" advTm="1254"/>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215" y="1749972"/>
            <a:ext cx="7236372" cy="4770537"/>
          </a:xfrm>
          <a:prstGeom prst="rect">
            <a:avLst/>
          </a:prstGeom>
          <a:noFill/>
        </p:spPr>
        <p:txBody>
          <a:bodyPr wrap="square" rtlCol="0">
            <a:spAutoFit/>
          </a:bodyPr>
          <a:lstStyle/>
          <a:p>
            <a:pPr marL="457200" marR="0" indent="-45720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Ward, S. M. (2015). </a:t>
            </a:r>
            <a:r>
              <a:rPr lang="en-US" sz="1400" i="1" dirty="0">
                <a:latin typeface="Verdana" panose="020B0604030504040204" pitchFamily="34" charset="0"/>
                <a:ea typeface="Calibri" panose="020F0502020204030204" pitchFamily="34" charset="0"/>
                <a:cs typeface="Times New Roman" panose="02020603050405020304" pitchFamily="18" charset="0"/>
              </a:rPr>
              <a:t>Rightsizing the academic library collection</a:t>
            </a:r>
            <a:r>
              <a:rPr lang="en-US" sz="1400" dirty="0">
                <a:latin typeface="Verdana" panose="020B0604030504040204" pitchFamily="34" charset="0"/>
                <a:ea typeface="Calibri" panose="020F0502020204030204" pitchFamily="34" charset="0"/>
                <a:cs typeface="Times New Roman" panose="02020603050405020304" pitchFamily="18" charset="0"/>
              </a:rPr>
              <a:t>. Chicago: ALA Editions, an imprint of the American Library Association.</a:t>
            </a:r>
          </a:p>
          <a:p>
            <a:pPr marL="228600" marR="0" indent="-190500">
              <a:lnSpc>
                <a:spcPct val="150000"/>
              </a:lnSpc>
              <a:spcBef>
                <a:spcPts val="0"/>
              </a:spcBef>
              <a:spcAft>
                <a:spcPts val="0"/>
              </a:spcAft>
              <a:tabLst>
                <a:tab pos="400050" algn="l"/>
              </a:tabLst>
            </a:pPr>
            <a:r>
              <a:rPr lang="en-US" sz="1400" dirty="0">
                <a:latin typeface="Verdana" panose="020B0604030504040204" pitchFamily="34" charset="0"/>
                <a:ea typeface="Calibri" panose="020F0502020204030204" pitchFamily="34" charset="0"/>
                <a:cs typeface="Times New Roman" panose="02020603050405020304" pitchFamily="18" charset="0"/>
              </a:rPr>
              <a:t>Xia, J. (2004a), Library space management: a GIS proposal, </a:t>
            </a:r>
            <a:r>
              <a:rPr lang="en-US" sz="1400" i="1" dirty="0">
                <a:latin typeface="Verdana" panose="020B0604030504040204" pitchFamily="34" charset="0"/>
                <a:ea typeface="Calibri" panose="020F0502020204030204" pitchFamily="34" charset="0"/>
                <a:cs typeface="Times New Roman" panose="02020603050405020304" pitchFamily="18" charset="0"/>
              </a:rPr>
              <a:t>Library Hi Tech</a:t>
            </a:r>
            <a:r>
              <a:rPr lang="en-US" sz="1400" dirty="0">
                <a:latin typeface="Verdana" panose="020B0604030504040204" pitchFamily="34" charset="0"/>
                <a:ea typeface="Calibri" panose="020F0502020204030204" pitchFamily="34" charset="0"/>
                <a:cs typeface="Times New Roman" panose="02020603050405020304" pitchFamily="18" charset="0"/>
              </a:rPr>
              <a:t>, 22(4), 375 – 382. </a:t>
            </a:r>
          </a:p>
          <a:p>
            <a:pPr marL="228600" marR="0" indent="-190500">
              <a:lnSpc>
                <a:spcPct val="150000"/>
              </a:lnSpc>
              <a:spcBef>
                <a:spcPts val="0"/>
              </a:spcBef>
              <a:spcAft>
                <a:spcPts val="0"/>
              </a:spcAft>
              <a:tabLst>
                <a:tab pos="400050" algn="l"/>
              </a:tabLst>
            </a:pPr>
            <a:r>
              <a:rPr lang="en-US" sz="1400"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3"/>
              </a:rPr>
              <a:t>http://dx.doi.org/10.1108/07378830410570476</a:t>
            </a:r>
            <a:r>
              <a:rPr lang="en-US" sz="1400" u="sng" dirty="0">
                <a:solidFill>
                  <a:srgbClr val="0000FF"/>
                </a:solidFill>
                <a:latin typeface="Verdana" panose="020B0604030504040204" pitchFamily="34" charset="0"/>
                <a:ea typeface="Calibri" panose="020F0502020204030204" pitchFamily="34" charset="0"/>
                <a:cs typeface="Times New Roman" panose="02020603050405020304" pitchFamily="18" charset="0"/>
              </a:rPr>
              <a:t>.</a:t>
            </a:r>
            <a:endParaRPr lang="en-US" sz="1400" dirty="0">
              <a:latin typeface="Verdana" panose="020B0604030504040204" pitchFamily="34" charset="0"/>
              <a:ea typeface="Calibri" panose="020F0502020204030204" pitchFamily="34" charset="0"/>
              <a:cs typeface="Times New Roman" panose="02020603050405020304" pitchFamily="18" charset="0"/>
            </a:endParaRPr>
          </a:p>
          <a:p>
            <a:pPr marL="228600" marR="0" indent="-190500">
              <a:lnSpc>
                <a:spcPct val="150000"/>
              </a:lnSpc>
              <a:spcBef>
                <a:spcPts val="0"/>
              </a:spcBef>
              <a:spcAft>
                <a:spcPts val="0"/>
              </a:spcAft>
              <a:tabLst>
                <a:tab pos="400050" algn="l"/>
              </a:tabLst>
            </a:pPr>
            <a:r>
              <a:rPr lang="en-US" sz="1400" dirty="0">
                <a:latin typeface="Verdana" panose="020B0604030504040204" pitchFamily="34" charset="0"/>
                <a:ea typeface="Calibri" panose="020F0502020204030204" pitchFamily="34" charset="0"/>
                <a:cs typeface="Times New Roman" panose="02020603050405020304" pitchFamily="18" charset="0"/>
              </a:rPr>
              <a:t>Xia, J. (2004b). Using GIS to measure in-library book-use behavior.</a:t>
            </a:r>
            <a:r>
              <a:rPr lang="en-US" sz="1400" i="1" dirty="0">
                <a:latin typeface="Verdana" panose="020B0604030504040204" pitchFamily="34" charset="0"/>
                <a:ea typeface="Calibri" panose="020F0502020204030204" pitchFamily="34" charset="0"/>
                <a:cs typeface="Times New Roman" panose="02020603050405020304" pitchFamily="18" charset="0"/>
              </a:rPr>
              <a:t> Information Technology and Libraries, 23</a:t>
            </a:r>
            <a:r>
              <a:rPr lang="en-US" sz="1400" dirty="0">
                <a:latin typeface="Verdana" panose="020B0604030504040204" pitchFamily="34" charset="0"/>
                <a:ea typeface="Calibri" panose="020F0502020204030204" pitchFamily="34" charset="0"/>
                <a:cs typeface="Times New Roman" panose="02020603050405020304" pitchFamily="18" charset="0"/>
              </a:rPr>
              <a:t>(4), 184-191.</a:t>
            </a:r>
          </a:p>
          <a:p>
            <a:pPr marL="457200" marR="0" indent="-457200">
              <a:lnSpc>
                <a:spcPct val="150000"/>
              </a:lnSpc>
              <a:spcBef>
                <a:spcPts val="0"/>
              </a:spcBef>
              <a:spcAft>
                <a:spcPts val="1000"/>
              </a:spcAft>
            </a:pPr>
            <a:r>
              <a:rPr lang="en-US" sz="1400" dirty="0">
                <a:latin typeface="Verdana" panose="020B0604030504040204" pitchFamily="34" charset="0"/>
                <a:ea typeface="Calibri" panose="020F0502020204030204" pitchFamily="34" charset="0"/>
                <a:cs typeface="Times New Roman" panose="02020603050405020304" pitchFamily="18" charset="0"/>
              </a:rPr>
              <a:t>Xia, J. (2005). Visualizing occupancy of library study space with GIS maps.</a:t>
            </a:r>
            <a:r>
              <a:rPr lang="en-US" sz="1400" i="1" dirty="0">
                <a:latin typeface="Verdana" panose="020B0604030504040204" pitchFamily="34" charset="0"/>
                <a:ea typeface="Calibri" panose="020F0502020204030204" pitchFamily="34" charset="0"/>
                <a:cs typeface="Times New Roman" panose="02020603050405020304" pitchFamily="18" charset="0"/>
              </a:rPr>
              <a:t> New Library World, 106</a:t>
            </a:r>
            <a:r>
              <a:rPr lang="en-US" sz="1400" dirty="0">
                <a:latin typeface="Verdana" panose="020B0604030504040204" pitchFamily="34" charset="0"/>
                <a:ea typeface="Calibri" panose="020F0502020204030204" pitchFamily="34" charset="0"/>
                <a:cs typeface="Times New Roman" panose="02020603050405020304" pitchFamily="18" charset="0"/>
              </a:rPr>
              <a:t>(5), 219-233. Retrieved from </a:t>
            </a:r>
            <a:r>
              <a:rPr lang="en-US" sz="1400"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4"/>
              </a:rPr>
              <a:t>http://search.proquest.com.ezaccess.libraries.psu.edu/docview/229577836?accountid=13158</a:t>
            </a:r>
            <a:r>
              <a:rPr lang="en-US" sz="1400" dirty="0">
                <a:latin typeface="Verdana" panose="020B0604030504040204" pitchFamily="34" charset="0"/>
                <a:ea typeface="Calibri" panose="020F0502020204030204" pitchFamily="34" charset="0"/>
                <a:cs typeface="Times New Roman" panose="02020603050405020304" pitchFamily="18" charset="0"/>
              </a:rPr>
              <a:t>.</a:t>
            </a:r>
          </a:p>
          <a:p>
            <a:pPr marL="457200" marR="0" indent="-514350">
              <a:lnSpc>
                <a:spcPct val="150000"/>
              </a:lnSpc>
              <a:spcBef>
                <a:spcPts val="0"/>
              </a:spcBef>
              <a:spcAft>
                <a:spcPts val="1000"/>
              </a:spcAft>
            </a:pPr>
            <a:endParaRPr lang="en-US" sz="1400" dirty="0" smtClean="0">
              <a:latin typeface="Verdana" panose="020B0604030504040204" pitchFamily="34" charset="0"/>
              <a:ea typeface="Calibri" panose="020F0502020204030204" pitchFamily="34" charset="0"/>
              <a:cs typeface="Times New Roman" panose="02020603050405020304" pitchFamily="18" charset="0"/>
            </a:endParaRPr>
          </a:p>
          <a:p>
            <a:pPr marL="457200" marR="0" indent="-514350">
              <a:lnSpc>
                <a:spcPct val="150000"/>
              </a:lnSpc>
              <a:spcBef>
                <a:spcPts val="0"/>
              </a:spcBef>
              <a:spcAft>
                <a:spcPts val="1000"/>
              </a:spcAft>
            </a:pPr>
            <a:endParaRPr lang="en-US"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78372" y="835572"/>
            <a:ext cx="4776952" cy="523220"/>
          </a:xfrm>
          <a:prstGeom prst="rect">
            <a:avLst/>
          </a:prstGeom>
          <a:noFill/>
        </p:spPr>
        <p:txBody>
          <a:bodyPr wrap="square" rtlCol="0">
            <a:spAutoFit/>
          </a:bodyPr>
          <a:lstStyle/>
          <a:p>
            <a:pPr lvl="0"/>
            <a:r>
              <a:rPr lang="en-US" sz="2800" dirty="0" smtClean="0">
                <a:solidFill>
                  <a:srgbClr val="1F3D7D"/>
                </a:solidFill>
              </a:rPr>
              <a:t>References continued</a:t>
            </a:r>
            <a:endParaRPr lang="en-US" sz="2800" dirty="0">
              <a:solidFill>
                <a:srgbClr val="1F3D7D"/>
              </a:solidFill>
            </a:endParaRPr>
          </a:p>
        </p:txBody>
      </p:sp>
    </p:spTree>
    <p:extLst>
      <p:ext uri="{BB962C8B-B14F-4D97-AF65-F5344CB8AC3E}">
        <p14:creationId xmlns:p14="http://schemas.microsoft.com/office/powerpoint/2010/main" val="2894234469"/>
      </p:ext>
    </p:extLst>
  </p:cSld>
  <p:clrMapOvr>
    <a:masterClrMapping/>
  </p:clrMapOvr>
  <mc:AlternateContent xmlns:mc="http://schemas.openxmlformats.org/markup-compatibility/2006" xmlns:p14="http://schemas.microsoft.com/office/powerpoint/2010/main">
    <mc:Choice Requires="p14">
      <p:transition spd="slow" p14:dur="2000" advTm="713"/>
    </mc:Choice>
    <mc:Fallback xmlns="">
      <p:transition spd="slow" advTm="713"/>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932"/>
            <a:ext cx="8229600" cy="1143000"/>
          </a:xfrm>
        </p:spPr>
        <p:txBody>
          <a:bodyPr>
            <a:normAutofit fontScale="90000"/>
          </a:bodyPr>
          <a:lstStyle/>
          <a:p>
            <a:r>
              <a:rPr lang="en-US" dirty="0" smtClean="0">
                <a:solidFill>
                  <a:srgbClr val="1F3D7D"/>
                </a:solidFill>
              </a:rPr>
              <a:t/>
            </a:r>
            <a:br>
              <a:rPr lang="en-US" dirty="0" smtClean="0">
                <a:solidFill>
                  <a:srgbClr val="1F3D7D"/>
                </a:solidFill>
              </a:rPr>
            </a:br>
            <a:r>
              <a:rPr lang="en-US" dirty="0">
                <a:solidFill>
                  <a:srgbClr val="1F3D7D"/>
                </a:solidFill>
              </a:rPr>
              <a:t/>
            </a:r>
            <a:br>
              <a:rPr lang="en-US" dirty="0">
                <a:solidFill>
                  <a:srgbClr val="1F3D7D"/>
                </a:solidFill>
              </a:rPr>
            </a:br>
            <a:r>
              <a:rPr lang="en-US" dirty="0" smtClean="0">
                <a:solidFill>
                  <a:srgbClr val="1F3D7D"/>
                </a:solidFill>
              </a:rPr>
              <a:t>Questions?</a:t>
            </a:r>
            <a:r>
              <a:rPr lang="en-US" dirty="0" smtClean="0"/>
              <a:t> </a:t>
            </a:r>
            <a:endParaRPr lang="en-US" dirty="0"/>
          </a:p>
        </p:txBody>
      </p:sp>
    </p:spTree>
    <p:extLst>
      <p:ext uri="{BB962C8B-B14F-4D97-AF65-F5344CB8AC3E}">
        <p14:creationId xmlns:p14="http://schemas.microsoft.com/office/powerpoint/2010/main" val="1964600745"/>
      </p:ext>
    </p:extLst>
  </p:cSld>
  <p:clrMapOvr>
    <a:masterClrMapping/>
  </p:clrMapOvr>
  <mc:AlternateContent xmlns:mc="http://schemas.openxmlformats.org/markup-compatibility/2006" xmlns:p14="http://schemas.microsoft.com/office/powerpoint/2010/main">
    <mc:Choice Requires="p14">
      <p:transition spd="slow" p14:dur="2000" advTm="771513"/>
    </mc:Choice>
    <mc:Fallback xmlns="">
      <p:transition spd="slow" advTm="77151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257" y="2552701"/>
            <a:ext cx="5356444" cy="4089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812" y="1054100"/>
            <a:ext cx="3797141" cy="2552700"/>
          </a:xfrm>
          <a:prstGeom prst="rect">
            <a:avLst/>
          </a:prstGeom>
        </p:spPr>
      </p:pic>
    </p:spTree>
    <p:extLst>
      <p:ext uri="{BB962C8B-B14F-4D97-AF65-F5344CB8AC3E}">
        <p14:creationId xmlns:p14="http://schemas.microsoft.com/office/powerpoint/2010/main" val="43898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4" name="Rectangle 3"/>
          <p:cNvSpPr/>
          <p:nvPr/>
        </p:nvSpPr>
        <p:spPr>
          <a:xfrm>
            <a:off x="5500687" y="1549837"/>
            <a:ext cx="823913" cy="89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29250" y="1352550"/>
            <a:ext cx="2652712" cy="197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486026" y="1675262"/>
            <a:ext cx="7400311" cy="4952769"/>
          </a:xfrm>
          <a:prstGeom prst="rect">
            <a:avLst/>
          </a:prstGeom>
        </p:spPr>
      </p:pic>
    </p:spTree>
    <p:extLst>
      <p:ext uri="{BB962C8B-B14F-4D97-AF65-F5344CB8AC3E}">
        <p14:creationId xmlns:p14="http://schemas.microsoft.com/office/powerpoint/2010/main" val="1062679391"/>
      </p:ext>
    </p:extLst>
  </p:cSld>
  <p:clrMapOvr>
    <a:masterClrMapping/>
  </p:clrMapOvr>
  <mc:AlternateContent xmlns:mc="http://schemas.openxmlformats.org/markup-compatibility/2006" xmlns:p14="http://schemas.microsoft.com/office/powerpoint/2010/main">
    <mc:Choice Requires="p14">
      <p:transition spd="slow" p14:dur="2000" advTm="1146"/>
    </mc:Choice>
    <mc:Fallback xmlns="">
      <p:transition spd="slow" advTm="114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4" name="Rectangle 3"/>
          <p:cNvSpPr/>
          <p:nvPr/>
        </p:nvSpPr>
        <p:spPr>
          <a:xfrm>
            <a:off x="5500687" y="1549837"/>
            <a:ext cx="823913" cy="89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29250" y="1352550"/>
            <a:ext cx="2652712" cy="197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242122" y="5511800"/>
            <a:ext cx="7492303" cy="1139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409575" y="3022600"/>
            <a:ext cx="8324850" cy="1689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5"/>
          <a:stretch>
            <a:fillRect/>
          </a:stretch>
        </p:blipFill>
        <p:spPr>
          <a:xfrm>
            <a:off x="3164680" y="700360"/>
            <a:ext cx="5495925" cy="2009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a:xfrm flipH="1">
            <a:off x="1701800" y="1562537"/>
            <a:ext cx="1382549" cy="1266553"/>
          </a:xfrm>
          <a:prstGeom prst="straightConnector1">
            <a:avLst/>
          </a:prstGeom>
          <a:ln w="38100">
            <a:solidFill>
              <a:srgbClr val="1F3D7D"/>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103586" y="4918841"/>
            <a:ext cx="598214" cy="478659"/>
          </a:xfrm>
          <a:prstGeom prst="straightConnector1">
            <a:avLst/>
          </a:prstGeom>
          <a:ln w="28575">
            <a:solidFill>
              <a:srgbClr val="1F3D7D"/>
            </a:solidFill>
            <a:tailEnd type="triangle"/>
          </a:ln>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a:xfrm>
            <a:off x="155575" y="3681140"/>
            <a:ext cx="400050" cy="173420"/>
          </a:xfrm>
          <a:prstGeom prst="rightArrow">
            <a:avLst/>
          </a:prstGeom>
          <a:solidFill>
            <a:srgbClr val="FF33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86688"/>
      </p:ext>
    </p:extLst>
  </p:cSld>
  <p:clrMapOvr>
    <a:masterClrMapping/>
  </p:clrMapOvr>
  <mc:AlternateContent xmlns:mc="http://schemas.openxmlformats.org/markup-compatibility/2006" xmlns:p14="http://schemas.microsoft.com/office/powerpoint/2010/main">
    <mc:Choice Requires="p14">
      <p:transition spd="slow" p14:dur="2000" advTm="41000"/>
    </mc:Choice>
    <mc:Fallback xmlns="">
      <p:transition spd="slow" advTm="4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4" name="Rectangle 3"/>
          <p:cNvSpPr/>
          <p:nvPr/>
        </p:nvSpPr>
        <p:spPr>
          <a:xfrm>
            <a:off x="5500687" y="1549837"/>
            <a:ext cx="823913" cy="898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429250" y="1352550"/>
            <a:ext cx="2652712" cy="1972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913062" y="1549837"/>
            <a:ext cx="4572000" cy="4780796"/>
          </a:xfrm>
          <a:prstGeom prst="rect">
            <a:avLst/>
          </a:prstGeom>
        </p:spPr>
        <p:txBody>
          <a:bodyPr>
            <a:spAutoFit/>
          </a:bodyPr>
          <a:lstStyle/>
          <a:p>
            <a:pPr>
              <a:spcBef>
                <a:spcPts val="600"/>
              </a:spcBef>
              <a:spcAft>
                <a:spcPts val="1000"/>
              </a:spcAft>
            </a:pPr>
            <a:r>
              <a:rPr lang="en-US" b="1" dirty="0">
                <a:solidFill>
                  <a:srgbClr val="1F3D7D"/>
                </a:solidFill>
                <a:latin typeface="Verdana"/>
                <a:ea typeface="Calibri"/>
                <a:cs typeface="Times New Roman"/>
              </a:rPr>
              <a:t>LIBRARY OF CONGRESS CLASSIFICATION OUTLINE</a:t>
            </a:r>
            <a:endParaRPr lang="en-US" dirty="0">
              <a:solidFill>
                <a:srgbClr val="1F3D7D"/>
              </a:solidFill>
              <a:latin typeface="Verdana"/>
              <a:ea typeface="Calibri"/>
              <a:cs typeface="Times New Roman"/>
            </a:endParaRPr>
          </a:p>
          <a:p>
            <a:pPr>
              <a:spcBef>
                <a:spcPts val="600"/>
              </a:spcBef>
              <a:spcAft>
                <a:spcPts val="1000"/>
              </a:spcAft>
            </a:pPr>
            <a:r>
              <a:rPr lang="en-US" b="1" dirty="0">
                <a:solidFill>
                  <a:srgbClr val="1F3D7D"/>
                </a:solidFill>
                <a:latin typeface="Verdana"/>
                <a:ea typeface="Calibri"/>
                <a:cs typeface="Times New Roman"/>
              </a:rPr>
              <a:t>CLASS Q - SCIENCE</a:t>
            </a:r>
            <a:endParaRPr lang="en-US" dirty="0">
              <a:solidFill>
                <a:srgbClr val="1F3D7D"/>
              </a:solidFill>
              <a:latin typeface="Verdana"/>
              <a:ea typeface="Calibri"/>
              <a:cs typeface="Times New Roman"/>
            </a:endParaRPr>
          </a:p>
          <a:p>
            <a:pPr>
              <a:spcBef>
                <a:spcPts val="600"/>
              </a:spcBef>
              <a:spcAft>
                <a:spcPts val="1000"/>
              </a:spcAft>
            </a:pPr>
            <a:r>
              <a:rPr lang="en-US" dirty="0">
                <a:solidFill>
                  <a:srgbClr val="1F3D7D"/>
                </a:solidFill>
                <a:latin typeface="Verdana"/>
                <a:ea typeface="Calibri"/>
                <a:cs typeface="Times New Roman"/>
              </a:rPr>
              <a:t>Q – Science (General)</a:t>
            </a:r>
          </a:p>
          <a:p>
            <a:pPr>
              <a:spcBef>
                <a:spcPts val="600"/>
              </a:spcBef>
              <a:spcAft>
                <a:spcPts val="1000"/>
              </a:spcAft>
            </a:pPr>
            <a:r>
              <a:rPr lang="en-US" dirty="0">
                <a:solidFill>
                  <a:srgbClr val="1F3D7D"/>
                </a:solidFill>
                <a:latin typeface="Verdana"/>
                <a:ea typeface="Calibri"/>
                <a:cs typeface="Times New Roman"/>
              </a:rPr>
              <a:t>QA – Mathematics, computers, computer software</a:t>
            </a:r>
          </a:p>
          <a:p>
            <a:pPr>
              <a:spcBef>
                <a:spcPts val="600"/>
              </a:spcBef>
              <a:spcAft>
                <a:spcPts val="1000"/>
              </a:spcAft>
            </a:pPr>
            <a:r>
              <a:rPr lang="en-US" dirty="0" smtClean="0">
                <a:solidFill>
                  <a:srgbClr val="1F3D7D"/>
                </a:solidFill>
                <a:latin typeface="Verdana"/>
                <a:ea typeface="Calibri"/>
                <a:cs typeface="Times New Roman"/>
              </a:rPr>
              <a:t>QE </a:t>
            </a:r>
            <a:r>
              <a:rPr lang="en-US" dirty="0">
                <a:solidFill>
                  <a:srgbClr val="1F3D7D"/>
                </a:solidFill>
                <a:latin typeface="Verdana"/>
                <a:ea typeface="Calibri"/>
                <a:cs typeface="Times New Roman"/>
              </a:rPr>
              <a:t>– </a:t>
            </a:r>
            <a:r>
              <a:rPr lang="en-US" dirty="0" smtClean="0">
                <a:solidFill>
                  <a:srgbClr val="1F3D7D"/>
                </a:solidFill>
                <a:latin typeface="Verdana"/>
                <a:ea typeface="Calibri"/>
                <a:cs typeface="Times New Roman"/>
              </a:rPr>
              <a:t>Geology</a:t>
            </a:r>
          </a:p>
          <a:p>
            <a:pPr>
              <a:spcBef>
                <a:spcPts val="600"/>
              </a:spcBef>
              <a:spcAft>
                <a:spcPts val="1000"/>
              </a:spcAft>
            </a:pPr>
            <a:r>
              <a:rPr lang="en-US" dirty="0">
                <a:solidFill>
                  <a:srgbClr val="1F3D7D"/>
                </a:solidFill>
                <a:latin typeface="Verdana"/>
                <a:ea typeface="Calibri"/>
                <a:cs typeface="Times New Roman"/>
              </a:rPr>
              <a:t>QM – Human anatomy</a:t>
            </a:r>
          </a:p>
          <a:p>
            <a:pPr>
              <a:spcBef>
                <a:spcPts val="600"/>
              </a:spcBef>
              <a:spcAft>
                <a:spcPts val="1000"/>
              </a:spcAft>
            </a:pPr>
            <a:r>
              <a:rPr lang="en-US" dirty="0">
                <a:solidFill>
                  <a:srgbClr val="1F3D7D"/>
                </a:solidFill>
                <a:latin typeface="Verdana"/>
                <a:ea typeface="Calibri"/>
                <a:cs typeface="Times New Roman"/>
              </a:rPr>
              <a:t>QP – Physiology</a:t>
            </a:r>
          </a:p>
          <a:p>
            <a:pPr>
              <a:spcBef>
                <a:spcPts val="600"/>
              </a:spcBef>
              <a:spcAft>
                <a:spcPts val="1000"/>
              </a:spcAft>
            </a:pPr>
            <a:r>
              <a:rPr lang="en-US" dirty="0">
                <a:solidFill>
                  <a:srgbClr val="1F3D7D"/>
                </a:solidFill>
                <a:latin typeface="Verdana"/>
                <a:ea typeface="Calibri"/>
                <a:cs typeface="Times New Roman"/>
              </a:rPr>
              <a:t>QR – Microbiology</a:t>
            </a:r>
          </a:p>
          <a:p>
            <a:pPr>
              <a:spcBef>
                <a:spcPts val="600"/>
              </a:spcBef>
              <a:spcAft>
                <a:spcPts val="1000"/>
              </a:spcAft>
            </a:pPr>
            <a:endParaRPr lang="en-US" dirty="0">
              <a:solidFill>
                <a:srgbClr val="1F3D7D"/>
              </a:solidFill>
              <a:latin typeface="Verdana"/>
              <a:ea typeface="Calibri"/>
              <a:cs typeface="Times New Roman"/>
            </a:endParaRPr>
          </a:p>
        </p:txBody>
      </p:sp>
    </p:spTree>
    <p:extLst>
      <p:ext uri="{BB962C8B-B14F-4D97-AF65-F5344CB8AC3E}">
        <p14:creationId xmlns:p14="http://schemas.microsoft.com/office/powerpoint/2010/main" val="842953667"/>
      </p:ext>
    </p:extLst>
  </p:cSld>
  <p:clrMapOvr>
    <a:masterClrMapping/>
  </p:clrMapOvr>
  <mc:AlternateContent xmlns:mc="http://schemas.openxmlformats.org/markup-compatibility/2006" xmlns:p14="http://schemas.microsoft.com/office/powerpoint/2010/main">
    <mc:Choice Requires="p14">
      <p:transition spd="slow" p14:dur="2000" advTm="33142"/>
    </mc:Choice>
    <mc:Fallback xmlns="">
      <p:transition spd="slow" advTm="3314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5" name="TextBox 4"/>
          <p:cNvSpPr txBox="1"/>
          <p:nvPr/>
        </p:nvSpPr>
        <p:spPr>
          <a:xfrm>
            <a:off x="985838" y="2589193"/>
            <a:ext cx="7543800" cy="3970318"/>
          </a:xfrm>
          <a:prstGeom prst="rect">
            <a:avLst/>
          </a:prstGeom>
          <a:noFill/>
        </p:spPr>
        <p:txBody>
          <a:bodyPr wrap="square" rtlCol="0">
            <a:spAutoFit/>
          </a:bodyPr>
          <a:lstStyle/>
          <a:p>
            <a:r>
              <a:rPr lang="en-US" sz="2800" b="1" dirty="0" smtClean="0">
                <a:solidFill>
                  <a:srgbClr val="1F3D7D"/>
                </a:solidFill>
              </a:rPr>
              <a:t>Libraries experiencing transformational changes</a:t>
            </a:r>
          </a:p>
          <a:p>
            <a:pPr marL="914400" lvl="1" indent="-457200">
              <a:buBlip>
                <a:blip r:embed="rId3"/>
              </a:buBlip>
            </a:pPr>
            <a:r>
              <a:rPr lang="en-US" sz="2800" dirty="0" smtClean="0">
                <a:solidFill>
                  <a:srgbClr val="1F3D7D"/>
                </a:solidFill>
              </a:rPr>
              <a:t>Print to digital</a:t>
            </a:r>
          </a:p>
          <a:p>
            <a:pPr marL="914400" lvl="1" indent="-457200">
              <a:buBlip>
                <a:blip r:embed="rId3"/>
              </a:buBlip>
            </a:pPr>
            <a:r>
              <a:rPr lang="en-US" sz="2800" dirty="0" smtClean="0">
                <a:solidFill>
                  <a:srgbClr val="1F3D7D"/>
                </a:solidFill>
              </a:rPr>
              <a:t>Book repository to “libraries as place”</a:t>
            </a:r>
          </a:p>
          <a:p>
            <a:pPr marL="914400" lvl="1" indent="-457200">
              <a:buBlip>
                <a:blip r:embed="rId3"/>
              </a:buBlip>
            </a:pPr>
            <a:r>
              <a:rPr lang="en-US" sz="2800" dirty="0" smtClean="0">
                <a:solidFill>
                  <a:srgbClr val="1F3D7D"/>
                </a:solidFill>
              </a:rPr>
              <a:t>Solitude to collaboration</a:t>
            </a:r>
          </a:p>
          <a:p>
            <a:pPr marL="914400" lvl="1" indent="-457200">
              <a:buBlip>
                <a:blip r:embed="rId3"/>
              </a:buBlip>
            </a:pPr>
            <a:r>
              <a:rPr lang="en-US" sz="2800" dirty="0" smtClean="0">
                <a:solidFill>
                  <a:srgbClr val="1F3D7D"/>
                </a:solidFill>
              </a:rPr>
              <a:t>Information gathering to information synthesis</a:t>
            </a:r>
          </a:p>
          <a:p>
            <a:pPr marL="457200" indent="-457200">
              <a:buBlip>
                <a:blip r:embed="rId3"/>
              </a:buBlip>
            </a:pPr>
            <a:endParaRPr lang="en-US" sz="2800" dirty="0" smtClean="0">
              <a:solidFill>
                <a:srgbClr val="1F3D7D"/>
              </a:solidFill>
            </a:endParaRPr>
          </a:p>
          <a:p>
            <a:endParaRPr lang="en-US" sz="2800" dirty="0" smtClean="0">
              <a:solidFill>
                <a:srgbClr val="1F3D7D"/>
              </a:solidFill>
            </a:endParaRPr>
          </a:p>
          <a:p>
            <a:endParaRPr lang="en-US" sz="2800" dirty="0">
              <a:solidFill>
                <a:srgbClr val="1F3D7D"/>
              </a:solidFill>
            </a:endParaRPr>
          </a:p>
        </p:txBody>
      </p:sp>
    </p:spTree>
    <p:extLst>
      <p:ext uri="{BB962C8B-B14F-4D97-AF65-F5344CB8AC3E}">
        <p14:creationId xmlns:p14="http://schemas.microsoft.com/office/powerpoint/2010/main" val="769941270"/>
      </p:ext>
    </p:extLst>
  </p:cSld>
  <p:clrMapOvr>
    <a:masterClrMapping/>
  </p:clrMapOvr>
  <mc:AlternateContent xmlns:mc="http://schemas.openxmlformats.org/markup-compatibility/2006" xmlns:p14="http://schemas.microsoft.com/office/powerpoint/2010/main">
    <mc:Choice Requires="p14">
      <p:transition spd="slow" p14:dur="2000" advTm="55717"/>
    </mc:Choice>
    <mc:Fallback xmlns="">
      <p:transition spd="slow" advTm="5571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5" name="TextBox 4"/>
          <p:cNvSpPr txBox="1"/>
          <p:nvPr/>
        </p:nvSpPr>
        <p:spPr>
          <a:xfrm>
            <a:off x="985838" y="2589193"/>
            <a:ext cx="7543800" cy="3108543"/>
          </a:xfrm>
          <a:prstGeom prst="rect">
            <a:avLst/>
          </a:prstGeom>
          <a:noFill/>
        </p:spPr>
        <p:txBody>
          <a:bodyPr wrap="square" rtlCol="0">
            <a:spAutoFit/>
          </a:bodyPr>
          <a:lstStyle/>
          <a:p>
            <a:r>
              <a:rPr lang="en-US" sz="2800" b="1" dirty="0" smtClean="0">
                <a:solidFill>
                  <a:srgbClr val="1F3D7D"/>
                </a:solidFill>
              </a:rPr>
              <a:t>Universities (and libraries) want sustainability – it is a foundational value in our strategic plan</a:t>
            </a:r>
          </a:p>
          <a:p>
            <a:pPr marL="914400" lvl="1" indent="-457200">
              <a:buBlip>
                <a:blip r:embed="rId3"/>
              </a:buBlip>
            </a:pPr>
            <a:r>
              <a:rPr lang="en-US" sz="2800" dirty="0" smtClean="0">
                <a:solidFill>
                  <a:srgbClr val="1F3D7D"/>
                </a:solidFill>
              </a:rPr>
              <a:t>Fiscal</a:t>
            </a:r>
          </a:p>
          <a:p>
            <a:pPr marL="914400" lvl="1" indent="-457200">
              <a:buBlip>
                <a:blip r:embed="rId3"/>
              </a:buBlip>
            </a:pPr>
            <a:r>
              <a:rPr lang="en-US" sz="2800" dirty="0" smtClean="0">
                <a:solidFill>
                  <a:srgbClr val="1F3D7D"/>
                </a:solidFill>
              </a:rPr>
              <a:t>Environmental</a:t>
            </a:r>
          </a:p>
          <a:p>
            <a:endParaRPr lang="en-US" sz="2800" dirty="0" smtClean="0">
              <a:solidFill>
                <a:srgbClr val="1F3D7D"/>
              </a:solidFill>
            </a:endParaRPr>
          </a:p>
          <a:p>
            <a:endParaRPr lang="en-US" sz="2800" dirty="0" smtClean="0">
              <a:solidFill>
                <a:srgbClr val="1F3D7D"/>
              </a:solidFill>
            </a:endParaRPr>
          </a:p>
          <a:p>
            <a:endParaRPr lang="en-US" sz="2800" dirty="0">
              <a:solidFill>
                <a:srgbClr val="1F3D7D"/>
              </a:solidFill>
            </a:endParaRPr>
          </a:p>
        </p:txBody>
      </p:sp>
      <p:sp>
        <p:nvSpPr>
          <p:cNvPr id="2" name="TextBox 1"/>
          <p:cNvSpPr txBox="1"/>
          <p:nvPr/>
        </p:nvSpPr>
        <p:spPr>
          <a:xfrm>
            <a:off x="603951" y="5266848"/>
            <a:ext cx="7925687" cy="1200329"/>
          </a:xfrm>
          <a:prstGeom prst="rect">
            <a:avLst/>
          </a:prstGeom>
          <a:noFill/>
          <a:ln w="38100">
            <a:solidFill>
              <a:srgbClr val="1F3D7D"/>
            </a:solidFill>
          </a:ln>
        </p:spPr>
        <p:txBody>
          <a:bodyPr wrap="square" rtlCol="0">
            <a:spAutoFit/>
          </a:bodyPr>
          <a:lstStyle/>
          <a:p>
            <a:r>
              <a:rPr lang="en-US" b="1" i="1" dirty="0">
                <a:solidFill>
                  <a:srgbClr val="1F3D7D"/>
                </a:solidFill>
              </a:rPr>
              <a:t>Sustainability:</a:t>
            </a:r>
            <a:r>
              <a:rPr lang="en-US" i="1" dirty="0">
                <a:solidFill>
                  <a:srgbClr val="1F3D7D"/>
                </a:solidFill>
              </a:rPr>
              <a:t> The University Libraries support the simultaneous pursuit of human health, happiness, environmental quality, and economic well being for current and future generations.</a:t>
            </a:r>
          </a:p>
          <a:p>
            <a:endParaRPr lang="en-US" i="1" dirty="0"/>
          </a:p>
        </p:txBody>
      </p:sp>
    </p:spTree>
    <p:extLst>
      <p:ext uri="{BB962C8B-B14F-4D97-AF65-F5344CB8AC3E}">
        <p14:creationId xmlns:p14="http://schemas.microsoft.com/office/powerpoint/2010/main" val="2549552763"/>
      </p:ext>
    </p:extLst>
  </p:cSld>
  <p:clrMapOvr>
    <a:masterClrMapping/>
  </p:clrMapOvr>
  <mc:AlternateContent xmlns:mc="http://schemas.openxmlformats.org/markup-compatibility/2006" xmlns:p14="http://schemas.microsoft.com/office/powerpoint/2010/main">
    <mc:Choice Requires="p14">
      <p:transition spd="slow" p14:dur="2000" advTm="50519"/>
    </mc:Choice>
    <mc:Fallback xmlns="">
      <p:transition spd="slow" advTm="5051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5" y="903506"/>
            <a:ext cx="5157787" cy="646331"/>
          </a:xfrm>
          <a:prstGeom prst="rect">
            <a:avLst/>
          </a:prstGeom>
          <a:noFill/>
        </p:spPr>
        <p:txBody>
          <a:bodyPr wrap="square" rtlCol="0">
            <a:spAutoFit/>
          </a:bodyPr>
          <a:lstStyle/>
          <a:p>
            <a:r>
              <a:rPr lang="en-US" sz="3600" dirty="0" smtClean="0">
                <a:solidFill>
                  <a:srgbClr val="1F3D7D"/>
                </a:solidFill>
              </a:rPr>
              <a:t>Background</a:t>
            </a:r>
            <a:endParaRPr lang="en-US" sz="3600" dirty="0">
              <a:solidFill>
                <a:srgbClr val="1F3D7D"/>
              </a:solidFill>
            </a:endParaRPr>
          </a:p>
        </p:txBody>
      </p:sp>
      <p:sp>
        <p:nvSpPr>
          <p:cNvPr id="5" name="TextBox 4"/>
          <p:cNvSpPr txBox="1"/>
          <p:nvPr/>
        </p:nvSpPr>
        <p:spPr>
          <a:xfrm>
            <a:off x="714375" y="1575674"/>
            <a:ext cx="8628109" cy="3970318"/>
          </a:xfrm>
          <a:prstGeom prst="rect">
            <a:avLst/>
          </a:prstGeom>
          <a:noFill/>
        </p:spPr>
        <p:txBody>
          <a:bodyPr wrap="square" rtlCol="0">
            <a:spAutoFit/>
          </a:bodyPr>
          <a:lstStyle/>
          <a:p>
            <a:r>
              <a:rPr lang="en-US" sz="2800" b="1" dirty="0" smtClean="0">
                <a:solidFill>
                  <a:srgbClr val="1F3D7D"/>
                </a:solidFill>
              </a:rPr>
              <a:t>University Libraries responds </a:t>
            </a:r>
          </a:p>
          <a:p>
            <a:pPr marL="914400" lvl="1" indent="-457200">
              <a:buBlip>
                <a:blip r:embed="rId3"/>
              </a:buBlip>
            </a:pPr>
            <a:r>
              <a:rPr lang="en-US" sz="2800" dirty="0" smtClean="0">
                <a:solidFill>
                  <a:srgbClr val="1F3D7D"/>
                </a:solidFill>
              </a:rPr>
              <a:t>Store unused items offsite</a:t>
            </a:r>
          </a:p>
          <a:p>
            <a:pPr marL="914400" lvl="1" indent="-457200">
              <a:buBlip>
                <a:blip r:embed="rId3"/>
              </a:buBlip>
            </a:pPr>
            <a:r>
              <a:rPr lang="en-US" sz="2800" dirty="0" smtClean="0">
                <a:solidFill>
                  <a:srgbClr val="1F3D7D"/>
                </a:solidFill>
              </a:rPr>
              <a:t>Digitize where possible</a:t>
            </a:r>
          </a:p>
          <a:p>
            <a:pPr marL="914400" lvl="1" indent="-457200">
              <a:buBlip>
                <a:blip r:embed="rId3"/>
              </a:buBlip>
            </a:pPr>
            <a:r>
              <a:rPr lang="en-US" sz="2800" dirty="0" smtClean="0">
                <a:solidFill>
                  <a:srgbClr val="1F3D7D"/>
                </a:solidFill>
              </a:rPr>
              <a:t>Collaborate through </a:t>
            </a:r>
            <a:r>
              <a:rPr lang="en-US" sz="2800" dirty="0" err="1" smtClean="0">
                <a:solidFill>
                  <a:srgbClr val="1F3D7D"/>
                </a:solidFill>
              </a:rPr>
              <a:t>consortial</a:t>
            </a:r>
            <a:r>
              <a:rPr lang="en-US" sz="2800" dirty="0" smtClean="0">
                <a:solidFill>
                  <a:srgbClr val="1F3D7D"/>
                </a:solidFill>
              </a:rPr>
              <a:t> agreements</a:t>
            </a:r>
          </a:p>
          <a:p>
            <a:pPr marL="914400" lvl="1" indent="-457200">
              <a:buBlip>
                <a:blip r:embed="rId3"/>
              </a:buBlip>
            </a:pPr>
            <a:r>
              <a:rPr lang="en-US" sz="2800" dirty="0" smtClean="0">
                <a:solidFill>
                  <a:srgbClr val="1F3D7D"/>
                </a:solidFill>
              </a:rPr>
              <a:t>Recent removal of duplicate copies</a:t>
            </a:r>
          </a:p>
          <a:p>
            <a:pPr marL="914400" lvl="1" indent="-457200">
              <a:buBlip>
                <a:blip r:embed="rId3"/>
              </a:buBlip>
            </a:pPr>
            <a:endParaRPr lang="en-US" sz="2800" dirty="0" smtClean="0">
              <a:solidFill>
                <a:srgbClr val="1F3D7D"/>
              </a:solidFill>
            </a:endParaRPr>
          </a:p>
          <a:p>
            <a:endParaRPr lang="en-US" sz="2800" dirty="0" smtClean="0">
              <a:solidFill>
                <a:srgbClr val="1F3D7D"/>
              </a:solidFill>
            </a:endParaRPr>
          </a:p>
          <a:p>
            <a:endParaRPr lang="en-US" sz="2800" dirty="0" smtClean="0">
              <a:solidFill>
                <a:srgbClr val="1F3D7D"/>
              </a:solidFill>
            </a:endParaRPr>
          </a:p>
          <a:p>
            <a:endParaRPr lang="en-US" sz="2800" dirty="0">
              <a:solidFill>
                <a:srgbClr val="1F3D7D"/>
              </a:solidFill>
            </a:endParaRPr>
          </a:p>
        </p:txBody>
      </p:sp>
      <p:pic>
        <p:nvPicPr>
          <p:cNvPr id="4" name="Picture 3"/>
          <p:cNvPicPr>
            <a:picLocks noChangeAspect="1"/>
          </p:cNvPicPr>
          <p:nvPr/>
        </p:nvPicPr>
        <p:blipFill>
          <a:blip r:embed="rId4"/>
          <a:stretch>
            <a:fillRect/>
          </a:stretch>
        </p:blipFill>
        <p:spPr>
          <a:xfrm>
            <a:off x="4868815" y="3962401"/>
            <a:ext cx="3608705" cy="2405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7112064"/>
      </p:ext>
    </p:extLst>
  </p:cSld>
  <p:clrMapOvr>
    <a:masterClrMapping/>
  </p:clrMapOvr>
  <mc:AlternateContent xmlns:mc="http://schemas.openxmlformats.org/markup-compatibility/2006" xmlns:p14="http://schemas.microsoft.com/office/powerpoint/2010/main">
    <mc:Choice Requires="p14">
      <p:transition spd="slow" p14:dur="2000" advTm="60036"/>
    </mc:Choice>
    <mc:Fallback xmlns="">
      <p:transition spd="slow" advTm="60036"/>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4351</TotalTime>
  <Words>4297</Words>
  <Application>Microsoft Office PowerPoint</Application>
  <PresentationFormat>On-screen Show (4:3)</PresentationFormat>
  <Paragraphs>443</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Aharoni</vt:lpstr>
      <vt:lpstr>Arial</vt:lpstr>
      <vt:lpstr>Calibri</vt:lpstr>
      <vt:lpstr>Franklin Gothic Book</vt:lpstr>
      <vt:lpstr>Franklin Gothic Medium</vt:lpstr>
      <vt:lpstr>Times New Roman</vt:lpstr>
      <vt:lpstr>Verdana</vt:lpstr>
      <vt:lpstr>Office Theme</vt:lpstr>
      <vt:lpstr>Geovisualizing Collections of  Penn State University Libraries: a geographical and statistical perspective of use, age, and relevancy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vt:lpstr>
      <vt:lpstr>PowerPoint Presentation</vt:lpstr>
    </vt:vector>
  </TitlesOfParts>
  <Company>Penn State 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Geovisualizing Collections of  Penn State University Libraries: a geographical and statistical perspective of use, age, and relevancy</dc:title>
  <dc:creator>SHERRY STEELE ROTH</dc:creator>
  <cp:lastModifiedBy>exf107</cp:lastModifiedBy>
  <cp:revision>150</cp:revision>
  <cp:lastPrinted>2015-12-16T15:59:08Z</cp:lastPrinted>
  <dcterms:created xsi:type="dcterms:W3CDTF">2015-12-05T13:25:18Z</dcterms:created>
  <dcterms:modified xsi:type="dcterms:W3CDTF">2015-12-18T18:34:40Z</dcterms:modified>
</cp:coreProperties>
</file>