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7" r:id="rId1"/>
  </p:sldMasterIdLst>
  <p:notesMasterIdLst>
    <p:notesMasterId r:id="rId24"/>
  </p:notesMasterIdLst>
  <p:sldIdLst>
    <p:sldId id="256" r:id="rId2"/>
    <p:sldId id="282" r:id="rId3"/>
    <p:sldId id="264" r:id="rId4"/>
    <p:sldId id="272" r:id="rId5"/>
    <p:sldId id="273" r:id="rId6"/>
    <p:sldId id="266" r:id="rId7"/>
    <p:sldId id="257" r:id="rId8"/>
    <p:sldId id="258" r:id="rId9"/>
    <p:sldId id="278" r:id="rId10"/>
    <p:sldId id="262" r:id="rId11"/>
    <p:sldId id="260" r:id="rId12"/>
    <p:sldId id="261" r:id="rId13"/>
    <p:sldId id="267" r:id="rId14"/>
    <p:sldId id="269" r:id="rId15"/>
    <p:sldId id="279" r:id="rId16"/>
    <p:sldId id="268" r:id="rId17"/>
    <p:sldId id="270" r:id="rId18"/>
    <p:sldId id="271" r:id="rId19"/>
    <p:sldId id="274" r:id="rId20"/>
    <p:sldId id="276"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0" autoAdjust="0"/>
    <p:restoredTop sz="50436" autoAdjust="0"/>
  </p:normalViewPr>
  <p:slideViewPr>
    <p:cSldViewPr snapToGrid="0">
      <p:cViewPr varScale="1">
        <p:scale>
          <a:sx n="86" d="100"/>
          <a:sy n="86" d="100"/>
        </p:scale>
        <p:origin x="518" y="72"/>
      </p:cViewPr>
      <p:guideLst/>
    </p:cSldViewPr>
  </p:slideViewPr>
  <p:notesTextViewPr>
    <p:cViewPr>
      <p:scale>
        <a:sx n="1" d="1"/>
        <a:sy n="1" d="1"/>
      </p:scale>
      <p:origin x="0" y="0"/>
    </p:cViewPr>
  </p:notesTextViewPr>
  <p:notesViewPr>
    <p:cSldViewPr snapToGrid="0">
      <p:cViewPr varScale="1">
        <p:scale>
          <a:sx n="66" d="100"/>
          <a:sy n="66" d="100"/>
        </p:scale>
        <p:origin x="3134"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D2F5A-FCEF-440C-BE9D-5111294D7F46}" type="datetimeFigureOut">
              <a:rPr lang="en-US" smtClean="0"/>
              <a:t>8/3/2017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718C6-2F04-4C8A-A509-5F548EBDCDB6}" type="slidenum">
              <a:rPr lang="en-US" smtClean="0"/>
              <a:t>‹#›</a:t>
            </a:fld>
            <a:endParaRPr lang="en-US"/>
          </a:p>
        </p:txBody>
      </p:sp>
    </p:spTree>
    <p:extLst>
      <p:ext uri="{BB962C8B-B14F-4D97-AF65-F5344CB8AC3E}">
        <p14:creationId xmlns:p14="http://schemas.microsoft.com/office/powerpoint/2010/main" val="365111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a:t>
            </a:fld>
            <a:endParaRPr lang="en-US"/>
          </a:p>
        </p:txBody>
      </p:sp>
    </p:spTree>
    <p:extLst>
      <p:ext uri="{BB962C8B-B14F-4D97-AF65-F5344CB8AC3E}">
        <p14:creationId xmlns:p14="http://schemas.microsoft.com/office/powerpoint/2010/main" val="87674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Wildlife corridors have been key to alleviating some of the threats from fragmentation. Agricultural conversion, urban development, and deforestation are the main culprits in the study region. Wildlife corridors aim to mitigate these problems. They are usually linear stretches of habitat that connect two or more larger blocks of habitat or protected land. </a:t>
            </a: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10</a:t>
            </a:fld>
            <a:endParaRPr lang="en-US"/>
          </a:p>
        </p:txBody>
      </p:sp>
    </p:spTree>
    <p:extLst>
      <p:ext uri="{BB962C8B-B14F-4D97-AF65-F5344CB8AC3E}">
        <p14:creationId xmlns:p14="http://schemas.microsoft.com/office/powerpoint/2010/main" val="176873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USGS GAP offers habitat ranges that are based on HUC-12 watershed boundaries, equaling the approximate boundary of Augusta County for the Eastern Tiger Salamander. The program also offers distribution models for the majority of species listed that can be used to either refine the habitat or use as a key habitat area in the analytic phase of this project. Additionally, the International Union for Conservation of Nature offers habitat ranges equaling the entire extent of Augusta County for the Eastern Tiger Salamander. This project will use USGS GAP data.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11</a:t>
            </a:fld>
            <a:endParaRPr lang="en-US"/>
          </a:p>
        </p:txBody>
      </p:sp>
    </p:spTree>
    <p:extLst>
      <p:ext uri="{BB962C8B-B14F-4D97-AF65-F5344CB8AC3E}">
        <p14:creationId xmlns:p14="http://schemas.microsoft.com/office/powerpoint/2010/main" val="276473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building blocks of a wildlife corridor analysis come from the data in which it is derived. A suitability model represents favorable habitat based on a number of factors.. As I mentioned in my objectives, a series of high-resolution </a:t>
            </a:r>
            <a:r>
              <a:rPr lang="en-US" sz="1200" b="0" i="0" u="none" strike="noStrike" kern="1200" dirty="0" err="1">
                <a:solidFill>
                  <a:schemeClr val="tx1"/>
                </a:solidFill>
                <a:effectLst/>
                <a:latin typeface="+mn-lt"/>
                <a:ea typeface="+mn-ea"/>
                <a:cs typeface="+mn-cs"/>
              </a:rPr>
              <a:t>rasters</a:t>
            </a:r>
            <a:r>
              <a:rPr lang="en-US" sz="1200" b="0" i="0" u="none" strike="noStrike" kern="1200" dirty="0">
                <a:solidFill>
                  <a:schemeClr val="tx1"/>
                </a:solidFill>
                <a:effectLst/>
                <a:latin typeface="+mn-lt"/>
                <a:ea typeface="+mn-ea"/>
                <a:cs typeface="+mn-cs"/>
              </a:rPr>
              <a:t> and detailed vectors are necessary based on the small areas that these species cover. The State produces a 10-meter DEM that covers the entire state. The Virginia Geographic Information Network produced a land cover dataset with one-meter resolution classifying 11 different types of land cover. Also produced by the state, the Street Centerlines dataset is a highly detailed emergency response and police dispatch GIS dataset. And finally, the USGS National Hydrography Database will be used to isolate habitat areas like streams.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12</a:t>
            </a:fld>
            <a:endParaRPr lang="en-US"/>
          </a:p>
        </p:txBody>
      </p:sp>
    </p:spTree>
    <p:extLst>
      <p:ext uri="{BB962C8B-B14F-4D97-AF65-F5344CB8AC3E}">
        <p14:creationId xmlns:p14="http://schemas.microsoft.com/office/powerpoint/2010/main" val="155565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‘expert-opinion’ models that rely on the research, experiments, and opinions of experts in the field. There are also empirical models that take many of the expert opinions into account, but are based on empirical data. I have designed this methodology based on expert-opinion. If acquired or available, empirical data can be used to enhance the habitat selection process. The Corridor Design Project has been a very valuable tool for me thus far. The project offers insight, literature, and GIS-specific input on corridor design. I utilized their scoring system which is a on a scale of 0 to 100 with 100 being the most suitable habitat. The scoring is dependent on whether a species has the ability to breed and/or travel through specific habitat.</a:t>
            </a: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13</a:t>
            </a:fld>
            <a:endParaRPr lang="en-US"/>
          </a:p>
        </p:txBody>
      </p:sp>
    </p:spTree>
    <p:extLst>
      <p:ext uri="{BB962C8B-B14F-4D97-AF65-F5344CB8AC3E}">
        <p14:creationId xmlns:p14="http://schemas.microsoft.com/office/powerpoint/2010/main" val="59998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factors that can be analyzed are listed on this slide, but in some cases, they will all not be necessary. I would expect that people with more experience than myself in dealing with these animals will be the ones running through the methodology. Besides land cover, DEM-derived layers like the slope, elevation, and even the aspect can be used. The streets are broken out based on speed limit to factor their usage. Additionally, roads that have two way traffic will be isolated because of the likelihood that the road is separated by a median or barrier - making it impassable to migrating wildlife. The distances to roads are also considered - the habitat suitability will decrease as the distance to the road decreases. </a:t>
            </a: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14</a:t>
            </a:fld>
            <a:endParaRPr lang="en-US"/>
          </a:p>
        </p:txBody>
      </p:sp>
    </p:spTree>
    <p:extLst>
      <p:ext uri="{BB962C8B-B14F-4D97-AF65-F5344CB8AC3E}">
        <p14:creationId xmlns:p14="http://schemas.microsoft.com/office/powerpoint/2010/main" val="342559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goal of this project is to create wildlife corridors. To do so, starting and ending points, or a destination and source, must be established. Since I will be modeling breeding migrations, the source will be key habitat and the breeding areas will the destination. Key habitat is defined as areas that meet a scoring threshold of 80 or above - the minimum score for successful breeding as determined by the Corridor Design Project - it is also based on a threshold for habitat patch size which should not be less than the minimum migration distance. This should be interchangeable based on the species. The breeding sites themselves are derived from land cover, hydrography, or in some cases, if available... from outside sources like the Virginia Department of Conservation’s database of vernal pools. </a:t>
            </a: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15</a:t>
            </a:fld>
            <a:endParaRPr lang="en-US"/>
          </a:p>
        </p:txBody>
      </p:sp>
    </p:spTree>
    <p:extLst>
      <p:ext uri="{BB962C8B-B14F-4D97-AF65-F5344CB8AC3E}">
        <p14:creationId xmlns:p14="http://schemas.microsoft.com/office/powerpoint/2010/main" val="29072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mentioned the easily acquired, yet large areas, that are available as habitat extents through the USGS and IUCN. In order to accurately depict migrations of species that are traveling considerably smaller distances, this area needs to be refined. To do so, I set a hexagonal overlay over the habitat area and will select hexagons that can be considered ‘at-risk’ based on the  presence of breeding habitat and key terrestrial habitat that meets a scoring threshold of 80. Breeding habitat for many species will be specific, like vernal pools, and must be derived separately supplied by the user.</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16</a:t>
            </a:fld>
            <a:endParaRPr lang="en-US"/>
          </a:p>
        </p:txBody>
      </p:sp>
    </p:spTree>
    <p:extLst>
      <p:ext uri="{BB962C8B-B14F-4D97-AF65-F5344CB8AC3E}">
        <p14:creationId xmlns:p14="http://schemas.microsoft.com/office/powerpoint/2010/main" val="421993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wildlife corridors will be designed using least cost analysis. This GIS process that is derived from a resistance layer, or a raster representing the cost of travel, identifies the ‘least costly’ route from a starting point to an ending point. The resistance layer is simply the suitability layer with its values reversed. As an example, a favorable forest habitat with a suitability score of 100, would have a value of 0 on the resistance layer - meaning there is no cost and it can easily be traveled. The starting and ending points are based on the connection of areas where a species spends most of its life to the areas where breeding occurs. There is the possibility that these two areas can overlap in many areas.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17</a:t>
            </a:fld>
            <a:endParaRPr lang="en-US"/>
          </a:p>
        </p:txBody>
      </p:sp>
    </p:spTree>
    <p:extLst>
      <p:ext uri="{BB962C8B-B14F-4D97-AF65-F5344CB8AC3E}">
        <p14:creationId xmlns:p14="http://schemas.microsoft.com/office/powerpoint/2010/main" val="3180143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methodology in this project is designed to be repeatable. It will be shared as an automated script created in Python with the use of a number of associated libraries. The habitat requirements and scoring will be created by the user and will be input into the script through a csv file. A detailed documentation will be necessary to fully explain and instruct potential users on the appropriate data input, environment settings, and necessary Python libraries.</a:t>
            </a: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18</a:t>
            </a:fld>
            <a:endParaRPr lang="en-US"/>
          </a:p>
        </p:txBody>
      </p:sp>
    </p:spTree>
    <p:extLst>
      <p:ext uri="{BB962C8B-B14F-4D97-AF65-F5344CB8AC3E}">
        <p14:creationId xmlns:p14="http://schemas.microsoft.com/office/powerpoint/2010/main" val="167434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results of this project are intended to provide conservation organizations with more information about species that are imperiled in Virginia. The process will result in modeled wildlife corridors that can highlight areas of concern and can aid in the development of mitigation strategies to prevent further population decline. The use of an automated tool on different species with different habitat requirements will present challenges; however,  the process and the resulting tool should be able to compensate for the differences and allow the user to dictate the results despite the different characteristics and behaviors of each species.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creation of an automated process will cause some challenges based on the different characteristics and behaviors of each species. Hopefully, this process will provide a simple solution for many organizations to use in research and development of conservation strategies. Corridor design and the problems that it mitigates are ever present. A quote that I found interesting reads “corridor design may mitigate off-road vehicles and eradicate a major invasive species, but in a decade there will be another recreational threat and a new invasive plant”.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19</a:t>
            </a:fld>
            <a:endParaRPr lang="en-US"/>
          </a:p>
        </p:txBody>
      </p:sp>
    </p:spTree>
    <p:extLst>
      <p:ext uri="{BB962C8B-B14F-4D97-AF65-F5344CB8AC3E}">
        <p14:creationId xmlns:p14="http://schemas.microsoft.com/office/powerpoint/2010/main" val="311504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2</a:t>
            </a:fld>
            <a:endParaRPr lang="en-US"/>
          </a:p>
        </p:txBody>
      </p:sp>
    </p:spTree>
    <p:extLst>
      <p:ext uri="{BB962C8B-B14F-4D97-AF65-F5344CB8AC3E}">
        <p14:creationId xmlns:p14="http://schemas.microsoft.com/office/powerpoint/2010/main" val="80044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results of this project are intended to provide conservation organizations with more information about species that are imperiled in Virginia. The process will result in modeled wildlife corridors that can highlight areas of concern and can aid in the development of mitigation strategies to prevent further population decline. The use of an automated tool on different species with different habitat requirements will present challenges; however,  the process and the resulting tool should be able to compensate for the differences and allow the user to dictate the results despite the different characteristics and behaviors of each species.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creation of an automated process will cause some challenges based on the different characteristics and behaviors of each species. Hopefully, this process will provide a simple solution for many organizations to use in research and development of conservation strategies. Corridor design and the problems that it mitigates are ever present. A quote that I found interesting reads “corridor design may mitigate off-road vehicles and eradicate a major invasive species, but in a decade there will be another recreational threat and a new invasive plant”.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21</a:t>
            </a:fld>
            <a:endParaRPr lang="en-US"/>
          </a:p>
        </p:txBody>
      </p:sp>
    </p:spTree>
    <p:extLst>
      <p:ext uri="{BB962C8B-B14F-4D97-AF65-F5344CB8AC3E}">
        <p14:creationId xmlns:p14="http://schemas.microsoft.com/office/powerpoint/2010/main" val="145490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results of this project are intended to provide conservation organizations with more information about species that are imperiled in Virginia. The process will result in modeled wildlife corridors that can highlight areas of concern and can aid in the development of mitigation strategies to prevent further population decline. The use of an automated tool on different species with different habitat requirements will present challenges; however,  the process and the resulting tool should be able to compensate for the differences and allow the user to dictate the results despite the different characteristics and behaviors of each species.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creation of an automated process will cause some challenges based on the different characteristics and behaviors of each species. Hopefully, this process will provide a simple solution for many organizations to use in research and development of conservation strategies. Corridor design and the problems that it mitigates are ever present. A quote that I found interesting reads “corridor design may mitigate off-road vehicles and eradicate a major invasive species, but in a decade there will be another recreational threat and a new invasive plant”.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22</a:t>
            </a:fld>
            <a:endParaRPr lang="en-US"/>
          </a:p>
        </p:txBody>
      </p:sp>
    </p:spTree>
    <p:extLst>
      <p:ext uri="{BB962C8B-B14F-4D97-AF65-F5344CB8AC3E}">
        <p14:creationId xmlns:p14="http://schemas.microsoft.com/office/powerpoint/2010/main" val="138085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main goal of this project is to create a methodology for wildlife corridors at a micro-level that can be repeatable with a script, and uses FOSS technology. In order for the project to be successful, the following objectives must be met;</a:t>
            </a:r>
          </a:p>
          <a:p>
            <a:endParaRPr lang="en-US" sz="1200" b="0" i="0" u="none" strike="noStrike" kern="1200" dirty="0">
              <a:solidFill>
                <a:schemeClr val="tx1"/>
              </a:solidFill>
              <a:effectLst/>
              <a:latin typeface="+mn-lt"/>
              <a:ea typeface="+mn-ea"/>
              <a:cs typeface="+mn-cs"/>
            </a:endParaRPr>
          </a:p>
          <a:p>
            <a:pPr marL="228600" indent="-228600" rtl="0" fontAlgn="base">
              <a:buAutoNum type="arabicPeriod"/>
            </a:pPr>
            <a:r>
              <a:rPr lang="en-US" sz="1200" b="0" i="0" u="none" strike="noStrike" kern="1200" dirty="0">
                <a:solidFill>
                  <a:schemeClr val="tx1"/>
                </a:solidFill>
                <a:effectLst/>
                <a:latin typeface="+mn-lt"/>
                <a:ea typeface="+mn-ea"/>
                <a:cs typeface="+mn-cs"/>
              </a:rPr>
              <a:t>Due to the scale of the project, high-resolution datasets must be acquired and created to accurately represent migrations that could be as little as 300 meters. The landscape, habitat, and the threats that each species faces needs to be considered.</a:t>
            </a:r>
          </a:p>
          <a:p>
            <a:pPr marL="228600" indent="-228600" rtl="0" fontAlgn="base">
              <a:buAutoNum type="arabicPeriod"/>
            </a:pPr>
            <a:r>
              <a:rPr lang="en-US" sz="1200" b="0" i="0" u="none" strike="noStrike" kern="1200" dirty="0">
                <a:solidFill>
                  <a:schemeClr val="tx1"/>
                </a:solidFill>
                <a:effectLst/>
                <a:latin typeface="+mn-lt"/>
                <a:ea typeface="+mn-ea"/>
                <a:cs typeface="+mn-cs"/>
              </a:rPr>
              <a:t>Detailed habitat requirements for habitat suitability and resistance modeling must be collected through research and/or empirical data. The accuracy of the model is dependent on this information. During this phase, identify key habitat area, whether it is the USGS distribution model, and either known or potential breeding sites.</a:t>
            </a:r>
          </a:p>
          <a:p>
            <a:pPr marL="228600" indent="-228600" rtl="0" fontAlgn="base">
              <a:buAutoNum type="arabicPeriod"/>
            </a:pPr>
            <a:r>
              <a:rPr lang="en-US" sz="1200" b="0" i="0" u="none" strike="noStrike" kern="1200" dirty="0">
                <a:solidFill>
                  <a:schemeClr val="tx1"/>
                </a:solidFill>
                <a:effectLst/>
                <a:latin typeface="+mn-lt"/>
                <a:ea typeface="+mn-ea"/>
                <a:cs typeface="+mn-cs"/>
              </a:rPr>
              <a:t>As you will see, many of the habitat extents that are publicly available are of a considerable size. Therefore, in order to model movement in the 1 to 3 km range, the area needs to be refined to isolate areas that are in need of a corridor analysis.</a:t>
            </a:r>
          </a:p>
          <a:p>
            <a:pPr marL="228600" indent="-228600" rtl="0" fontAlgn="base">
              <a:buAutoNum type="arabicPeriod"/>
            </a:pPr>
            <a:r>
              <a:rPr lang="en-US" sz="1200" b="0" i="0" u="none" strike="noStrike" kern="1200" dirty="0">
                <a:solidFill>
                  <a:schemeClr val="tx1"/>
                </a:solidFill>
                <a:effectLst/>
                <a:latin typeface="+mn-lt"/>
                <a:ea typeface="+mn-ea"/>
                <a:cs typeface="+mn-cs"/>
              </a:rPr>
              <a:t>Finally, this methodology will be shared via an automated tool that will consist of a series of Python scripts. The methodology can be very specific based on the type of species being analyzed, so breaking it down into components will help the process.</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3</a:t>
            </a:fld>
            <a:endParaRPr lang="en-US"/>
          </a:p>
        </p:txBody>
      </p:sp>
    </p:spTree>
    <p:extLst>
      <p:ext uri="{BB962C8B-B14F-4D97-AF65-F5344CB8AC3E}">
        <p14:creationId xmlns:p14="http://schemas.microsoft.com/office/powerpoint/2010/main" val="201791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During the literature phase of this process, I came across a number of research projects and journal articles on wildlife corridors and their validity. There has been extensive wildlife corridor work done in Banff National Park in Alberta Canada that has resulted in 40 wildlife overpasses over the Trans Canada Highway. A study by Parks and others discussed the prevalence of least cost analysis, but raised concerns on an overreliance on corridors derived from expert opinion models. Such models increase the likelihood and the resulting corridors will be longer, unfeasible paths and some species will use a more direct path regardless of habitat or threats. This is something to keep in mind as I go through my project. There were also studies on alternative methods for corridor creation including circuit theory. Nowakowski and others used this method to represent patches of habitat as nodes in an electrical circuit and the genes of animals as the current that flows between the nodes. This results in flow across multiple pathways with varying degrees of resistance based on habitat requirements. Through my research, I found the research on smaller species to be lacking which is probably due to shorter migration distances and less exposure.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4</a:t>
            </a:fld>
            <a:endParaRPr lang="en-US"/>
          </a:p>
        </p:txBody>
      </p:sp>
    </p:spTree>
    <p:extLst>
      <p:ext uri="{BB962C8B-B14F-4D97-AF65-F5344CB8AC3E}">
        <p14:creationId xmlns:p14="http://schemas.microsoft.com/office/powerpoint/2010/main" val="304032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also looked at the GIS based tools that currently existed. Each tool worked in a similar manner to what I am proposing; however, they all relied on Esri software. The Corridor Design project offers a methodology that was used as a resource for this project - they also offer a series of Python scripts as ArcGIS toolboxes to simplify the process. Linkage mapper is another option that requires the user to input </a:t>
            </a:r>
            <a:r>
              <a:rPr lang="en-US" sz="1200" b="0" i="0" u="none" strike="noStrike" kern="1200" dirty="0" err="1">
                <a:solidFill>
                  <a:schemeClr val="tx1"/>
                </a:solidFill>
                <a:effectLst/>
                <a:latin typeface="+mn-lt"/>
                <a:ea typeface="+mn-ea"/>
                <a:cs typeface="+mn-cs"/>
              </a:rPr>
              <a:t>rasters</a:t>
            </a:r>
            <a:r>
              <a:rPr lang="en-US" sz="1200" b="0" i="0" u="none" strike="noStrike" kern="1200" dirty="0">
                <a:solidFill>
                  <a:schemeClr val="tx1"/>
                </a:solidFill>
                <a:effectLst/>
                <a:latin typeface="+mn-lt"/>
                <a:ea typeface="+mn-ea"/>
                <a:cs typeface="+mn-cs"/>
              </a:rPr>
              <a:t> to create  corridors; however, the process seems less in-depth than Corridor Designer. </a:t>
            </a:r>
            <a:r>
              <a:rPr lang="en-US" sz="1200" b="0" i="0" u="none" strike="noStrike" kern="1200" dirty="0" err="1">
                <a:solidFill>
                  <a:schemeClr val="tx1"/>
                </a:solidFill>
                <a:effectLst/>
                <a:latin typeface="+mn-lt"/>
                <a:ea typeface="+mn-ea"/>
                <a:cs typeface="+mn-cs"/>
              </a:rPr>
              <a:t>FInally</a:t>
            </a:r>
            <a:r>
              <a:rPr lang="en-US" sz="1200" b="0" i="0" u="none" strike="noStrike" kern="1200" dirty="0">
                <a:solidFill>
                  <a:schemeClr val="tx1"/>
                </a:solidFill>
                <a:effectLst/>
                <a:latin typeface="+mn-lt"/>
                <a:ea typeface="+mn-ea"/>
                <a:cs typeface="+mn-cs"/>
              </a:rPr>
              <a:t>, Circuitscape offers a tool for running circuit theory for corridor creation. I plan on utilizing this method to compare results.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5</a:t>
            </a:fld>
            <a:endParaRPr lang="en-US"/>
          </a:p>
        </p:txBody>
      </p:sp>
    </p:spTree>
    <p:extLst>
      <p:ext uri="{BB962C8B-B14F-4D97-AF65-F5344CB8AC3E}">
        <p14:creationId xmlns:p14="http://schemas.microsoft.com/office/powerpoint/2010/main" val="391276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is the intention of this project to complete each of the step using FOSS tools. I am going to rely heavily on QGIS and the GRASS and the GDAL/OGR environments. I’ve found that the QGIS plugins are just as valuable as many Esri tools. Finally, the project will culminate in a Python-based script that anyone could use with the proper downloads.</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6</a:t>
            </a:fld>
            <a:endParaRPr lang="en-US"/>
          </a:p>
        </p:txBody>
      </p:sp>
    </p:spTree>
    <p:extLst>
      <p:ext uri="{BB962C8B-B14F-4D97-AF65-F5344CB8AC3E}">
        <p14:creationId xmlns:p14="http://schemas.microsoft.com/office/powerpoint/2010/main" val="14099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For this project I decided to focus on the Valley and Ridge physiographic province because of its diverse landcover and elevation. However, it is my intention to make this process repeatable regardless of the area. The province  is one of five in Virginia and makes up the western part of the state as it extends through the Appalachians from Alabama to New York. The region is characterized by rugged ridges and fertile valleys and holds a diverse population of plants and wildlife. However, as the population continues to grow, the region is threatened with economic development from agricultural conversion and urban expansion.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7</a:t>
            </a:fld>
            <a:endParaRPr lang="en-US"/>
          </a:p>
        </p:txBody>
      </p:sp>
    </p:spTree>
    <p:extLst>
      <p:ext uri="{BB962C8B-B14F-4D97-AF65-F5344CB8AC3E}">
        <p14:creationId xmlns:p14="http://schemas.microsoft.com/office/powerpoint/2010/main" val="150481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Virginia Department of Conservation and Recreation maintains the Natural Heritage Program that focuses on protecting Virginia’s native plants and animals, and their ecosystems. They use a ranking system, similar to federal rankings of endangered species, to identify species that should be considered under the program based on their population. I queried the species that fell within S1 and S3 which includes critically imperiled, imperiled, and vulnerable within the state.  There are 12 species of amphibians and reptiles in the Valley and Ridge province that meet this criteria. </a:t>
            </a: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8</a:t>
            </a:fld>
            <a:endParaRPr lang="en-US"/>
          </a:p>
        </p:txBody>
      </p:sp>
    </p:spTree>
    <p:extLst>
      <p:ext uri="{BB962C8B-B14F-4D97-AF65-F5344CB8AC3E}">
        <p14:creationId xmlns:p14="http://schemas.microsoft.com/office/powerpoint/2010/main" val="306415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Eastern Tiger Salamander and the Wood Turtle were decided upon because of their critical status in the state, and because they shared similar characteristics in terms of size and behavior, but different characteristics in where they live and breed. Although the Tiger </a:t>
            </a:r>
            <a:r>
              <a:rPr lang="en-US" sz="1200" b="0" i="0" u="none" strike="noStrike" kern="1200" dirty="0" err="1">
                <a:solidFill>
                  <a:schemeClr val="tx1"/>
                </a:solidFill>
                <a:effectLst/>
                <a:latin typeface="+mn-lt"/>
                <a:ea typeface="+mn-ea"/>
                <a:cs typeface="+mn-cs"/>
              </a:rPr>
              <a:t>Salamanderis</a:t>
            </a:r>
            <a:r>
              <a:rPr lang="en-US" sz="1200" b="0" i="0" u="none" strike="noStrike" kern="1200" dirty="0">
                <a:solidFill>
                  <a:schemeClr val="tx1"/>
                </a:solidFill>
                <a:effectLst/>
                <a:latin typeface="+mn-lt"/>
                <a:ea typeface="+mn-ea"/>
                <a:cs typeface="+mn-cs"/>
              </a:rPr>
              <a:t> the most widespread salamander in North America, that is no longer the case in Virginia. The Eastern Tiger Salamander lives on land, burrowing in the ground, for most of the year - however, each spring they travel to breed, mostly in and around vernal ponds, a small temporary pool that lacks aquatic predators. As the salamanders travel to these pools, at distances of up to 1.5 kilometers, they face threats from agricultural conversion, road crossings, and general fragmentation of their habitat.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54718C6-2F04-4C8A-A509-5F548EBDCDB6}" type="slidenum">
              <a:rPr lang="en-US" smtClean="0"/>
              <a:t>9</a:t>
            </a:fld>
            <a:endParaRPr lang="en-US"/>
          </a:p>
        </p:txBody>
      </p:sp>
    </p:spTree>
    <p:extLst>
      <p:ext uri="{BB962C8B-B14F-4D97-AF65-F5344CB8AC3E}">
        <p14:creationId xmlns:p14="http://schemas.microsoft.com/office/powerpoint/2010/main" val="54421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18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7528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055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353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81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328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905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9255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8/3/2017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256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8/3/2017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5444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4509A250-FF31-4206-8172-F9D3106AACB1}" type="datetimeFigureOut">
              <a:rPr lang="en-US" smtClean="0"/>
              <a:t>8/3/2017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09049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8/3/2017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357972"/>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C3F9-8526-409D-9DB1-0AB7063E2FC4}"/>
              </a:ext>
            </a:extLst>
          </p:cNvPr>
          <p:cNvSpPr>
            <a:spLocks noGrp="1"/>
          </p:cNvSpPr>
          <p:nvPr>
            <p:ph type="ctrTitle"/>
          </p:nvPr>
        </p:nvSpPr>
        <p:spPr>
          <a:xfrm>
            <a:off x="1100051" y="-87355"/>
            <a:ext cx="10058400" cy="3566160"/>
          </a:xfrm>
        </p:spPr>
        <p:txBody>
          <a:bodyPr>
            <a:normAutofit/>
          </a:bodyPr>
          <a:lstStyle/>
          <a:p>
            <a:r>
              <a:rPr lang="en-US" sz="5400" dirty="0"/>
              <a:t>Wildlife corridor design in the Valley and Ridge physiographic province of Virginia using FOSS GIS technology</a:t>
            </a:r>
          </a:p>
        </p:txBody>
      </p:sp>
      <p:sp>
        <p:nvSpPr>
          <p:cNvPr id="3" name="Subtitle 2">
            <a:extLst>
              <a:ext uri="{FF2B5EF4-FFF2-40B4-BE49-F238E27FC236}">
                <a16:creationId xmlns:a16="http://schemas.microsoft.com/office/drawing/2014/main" id="{DAFD3623-1EDB-4085-9BBF-BF700C5DBD49}"/>
              </a:ext>
            </a:extLst>
          </p:cNvPr>
          <p:cNvSpPr>
            <a:spLocks noGrp="1"/>
          </p:cNvSpPr>
          <p:nvPr>
            <p:ph type="subTitle" idx="1"/>
          </p:nvPr>
        </p:nvSpPr>
        <p:spPr>
          <a:xfrm>
            <a:off x="1100051" y="4455621"/>
            <a:ext cx="10058400" cy="1410158"/>
          </a:xfrm>
        </p:spPr>
        <p:txBody>
          <a:bodyPr>
            <a:normAutofit fontScale="70000" lnSpcReduction="20000"/>
          </a:bodyPr>
          <a:lstStyle/>
          <a:p>
            <a:r>
              <a:rPr lang="en-US" dirty="0"/>
              <a:t>Presenter: thomas rubino, mgis candidate</a:t>
            </a:r>
          </a:p>
          <a:p>
            <a:r>
              <a:rPr lang="en-US" dirty="0"/>
              <a:t>Advisor: dr. joseph bishop</a:t>
            </a:r>
          </a:p>
          <a:p>
            <a:r>
              <a:rPr lang="en-US" dirty="0"/>
              <a:t>Capstone proposal, 3 august 2017</a:t>
            </a:r>
          </a:p>
          <a:p>
            <a:r>
              <a:rPr lang="en-US" dirty="0"/>
              <a:t>Pennsylvania state university department of geography</a:t>
            </a:r>
          </a:p>
        </p:txBody>
      </p:sp>
    </p:spTree>
    <p:extLst>
      <p:ext uri="{BB962C8B-B14F-4D97-AF65-F5344CB8AC3E}">
        <p14:creationId xmlns:p14="http://schemas.microsoft.com/office/powerpoint/2010/main" val="330632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Wildlife corridors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586151"/>
            <a:ext cx="5294643" cy="4146471"/>
          </a:xfrm>
        </p:spPr>
        <p:txBody>
          <a:bodyPr>
            <a:normAutofit lnSpcReduction="10000"/>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Wildlife corridors are linear “habitats” that connect two or more habitat patches.</a:t>
            </a:r>
          </a:p>
          <a:p>
            <a:pPr>
              <a:buFont typeface="Arial" panose="020B0604020202020204" pitchFamily="34" charset="0"/>
              <a:buChar char="•"/>
            </a:pPr>
            <a:r>
              <a:rPr lang="en-US" sz="2400" dirty="0"/>
              <a:t>As agricultural conversion, urban development, and deforestation increase, many species’ habitat becomes fragmented.</a:t>
            </a:r>
          </a:p>
          <a:p>
            <a:pPr>
              <a:buFont typeface="Arial" panose="020B0604020202020204" pitchFamily="34" charset="0"/>
              <a:buChar char="•"/>
            </a:pPr>
            <a:r>
              <a:rPr lang="en-US" sz="2400" dirty="0"/>
              <a:t>The connectivity of habitat enhances population viability and eliminates threats caused by these disturbances.</a:t>
            </a:r>
          </a:p>
        </p:txBody>
      </p:sp>
      <p:pic>
        <p:nvPicPr>
          <p:cNvPr id="8" name="Picture 7">
            <a:extLst>
              <a:ext uri="{FF2B5EF4-FFF2-40B4-BE49-F238E27FC236}">
                <a16:creationId xmlns:a16="http://schemas.microsoft.com/office/drawing/2014/main" id="{81101D07-224C-471F-81C8-CC79D9B58A6F}"/>
              </a:ext>
            </a:extLst>
          </p:cNvPr>
          <p:cNvPicPr>
            <a:picLocks noChangeAspect="1"/>
          </p:cNvPicPr>
          <p:nvPr/>
        </p:nvPicPr>
        <p:blipFill>
          <a:blip r:embed="rId3"/>
          <a:stretch>
            <a:fillRect/>
          </a:stretch>
        </p:blipFill>
        <p:spPr>
          <a:xfrm>
            <a:off x="6549190" y="2031533"/>
            <a:ext cx="4606490" cy="3454868"/>
          </a:xfrm>
          <a:prstGeom prst="rect">
            <a:avLst/>
          </a:prstGeom>
          <a:ln>
            <a:solidFill>
              <a:schemeClr val="tx1"/>
            </a:solidFill>
          </a:ln>
        </p:spPr>
      </p:pic>
      <p:sp>
        <p:nvSpPr>
          <p:cNvPr id="9" name="Rectangle 8">
            <a:extLst>
              <a:ext uri="{FF2B5EF4-FFF2-40B4-BE49-F238E27FC236}">
                <a16:creationId xmlns:a16="http://schemas.microsoft.com/office/drawing/2014/main" id="{00C2FD2A-5AC2-4F42-BA11-4127669DB013}"/>
              </a:ext>
            </a:extLst>
          </p:cNvPr>
          <p:cNvSpPr/>
          <p:nvPr/>
        </p:nvSpPr>
        <p:spPr>
          <a:xfrm>
            <a:off x="8087385" y="5486401"/>
            <a:ext cx="3225563" cy="246221"/>
          </a:xfrm>
          <a:prstGeom prst="rect">
            <a:avLst/>
          </a:prstGeom>
        </p:spPr>
        <p:txBody>
          <a:bodyPr wrap="none">
            <a:spAutoFit/>
          </a:bodyPr>
          <a:lstStyle/>
          <a:p>
            <a:r>
              <a:rPr lang="en-US" sz="1000" dirty="0"/>
              <a:t>The Appalachian Trail in Virginia. Photograph by T. Rubino.</a:t>
            </a:r>
          </a:p>
        </p:txBody>
      </p:sp>
    </p:spTree>
    <p:extLst>
      <p:ext uri="{BB962C8B-B14F-4D97-AF65-F5344CB8AC3E}">
        <p14:creationId xmlns:p14="http://schemas.microsoft.com/office/powerpoint/2010/main" val="416955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Data sources: Determining habitat range</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1845734"/>
            <a:ext cx="4603129" cy="4023360"/>
          </a:xfrm>
        </p:spPr>
        <p:txBody>
          <a:bodyPr>
            <a:normAutofit fontScale="92500" lnSpcReduction="10000"/>
          </a:bodyPr>
          <a:lstStyle/>
          <a:p>
            <a:pPr>
              <a:buFont typeface="Arial" panose="020B0604020202020204" pitchFamily="34" charset="0"/>
              <a:buChar char="•"/>
            </a:pPr>
            <a:r>
              <a:rPr lang="en-US" sz="2400" dirty="0"/>
              <a:t>The USGS National GAP maintains species range and distribution models for most species based on watershed boundaries.</a:t>
            </a:r>
          </a:p>
          <a:p>
            <a:pPr>
              <a:buFont typeface="Arial" panose="020B0604020202020204" pitchFamily="34" charset="0"/>
              <a:buChar char="•"/>
            </a:pPr>
            <a:r>
              <a:rPr lang="en-US" sz="2400" dirty="0"/>
              <a:t>The International Union for Conservation of Nature (IUCN) maintains species ranges at the county and watershed level.</a:t>
            </a:r>
          </a:p>
          <a:p>
            <a:pPr>
              <a:buFont typeface="Arial" panose="020B0604020202020204" pitchFamily="34" charset="0"/>
              <a:buChar char="•"/>
            </a:pPr>
            <a:r>
              <a:rPr lang="en-US" sz="2400" dirty="0"/>
              <a:t>The VA DCR maintains a database of species locations; however, this data is restricted and requires a licensing agreement.</a:t>
            </a:r>
          </a:p>
        </p:txBody>
      </p:sp>
      <p:sp>
        <p:nvSpPr>
          <p:cNvPr id="10" name="TextBox 9">
            <a:extLst>
              <a:ext uri="{FF2B5EF4-FFF2-40B4-BE49-F238E27FC236}">
                <a16:creationId xmlns:a16="http://schemas.microsoft.com/office/drawing/2014/main" id="{5D712D3F-8DEC-4437-B819-BC6E5CB226B2}"/>
              </a:ext>
            </a:extLst>
          </p:cNvPr>
          <p:cNvSpPr txBox="1"/>
          <p:nvPr/>
        </p:nvSpPr>
        <p:spPr>
          <a:xfrm>
            <a:off x="8677074" y="5697343"/>
            <a:ext cx="3665382" cy="246221"/>
          </a:xfrm>
          <a:prstGeom prst="rect">
            <a:avLst/>
          </a:prstGeom>
          <a:noFill/>
        </p:spPr>
        <p:txBody>
          <a:bodyPr wrap="square" rtlCol="0">
            <a:spAutoFit/>
          </a:bodyPr>
          <a:lstStyle/>
          <a:p>
            <a:r>
              <a:rPr lang="en-US" sz="1000" dirty="0"/>
              <a:t>Habitat ranges provided by the USGS and IUCN</a:t>
            </a:r>
          </a:p>
        </p:txBody>
      </p:sp>
      <p:pic>
        <p:nvPicPr>
          <p:cNvPr id="5" name="Picture 4">
            <a:extLst>
              <a:ext uri="{FF2B5EF4-FFF2-40B4-BE49-F238E27FC236}">
                <a16:creationId xmlns:a16="http://schemas.microsoft.com/office/drawing/2014/main" id="{99B19902-E8EA-44AC-9267-D5FF1FEDBB21}"/>
              </a:ext>
            </a:extLst>
          </p:cNvPr>
          <p:cNvPicPr>
            <a:picLocks noChangeAspect="1"/>
          </p:cNvPicPr>
          <p:nvPr/>
        </p:nvPicPr>
        <p:blipFill>
          <a:blip r:embed="rId3"/>
          <a:stretch>
            <a:fillRect/>
          </a:stretch>
        </p:blipFill>
        <p:spPr>
          <a:xfrm>
            <a:off x="5749832" y="1845734"/>
            <a:ext cx="5405847" cy="3818219"/>
          </a:xfrm>
          <a:prstGeom prst="rect">
            <a:avLst/>
          </a:prstGeom>
          <a:ln>
            <a:solidFill>
              <a:schemeClr val="tx1"/>
            </a:solidFill>
          </a:ln>
        </p:spPr>
      </p:pic>
    </p:spTree>
    <p:extLst>
      <p:ext uri="{BB962C8B-B14F-4D97-AF65-F5344CB8AC3E}">
        <p14:creationId xmlns:p14="http://schemas.microsoft.com/office/powerpoint/2010/main" val="8234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F9BA82-6A61-4EA3-8B61-C2027541E603}"/>
              </a:ext>
            </a:extLst>
          </p:cNvPr>
          <p:cNvPicPr>
            <a:picLocks noChangeAspect="1"/>
          </p:cNvPicPr>
          <p:nvPr/>
        </p:nvPicPr>
        <p:blipFill rotWithShape="1">
          <a:blip r:embed="rId3"/>
          <a:srcRect l="24259" t="29220" r="55012" b="25532"/>
          <a:stretch/>
        </p:blipFill>
        <p:spPr>
          <a:xfrm>
            <a:off x="6974733" y="1845472"/>
            <a:ext cx="1935803" cy="2828266"/>
          </a:xfrm>
          <a:prstGeom prst="rect">
            <a:avLst/>
          </a:prstGeom>
          <a:ln>
            <a:solidFill>
              <a:schemeClr val="tx1"/>
            </a:solidFill>
          </a:ln>
        </p:spPr>
      </p:pic>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Data sources: Suitability modeling</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4"/>
            <a:ext cx="5750993" cy="4023360"/>
          </a:xfrm>
        </p:spPr>
        <p:txBody>
          <a:bodyPr>
            <a:normAutofit/>
          </a:bodyPr>
          <a:lstStyle/>
          <a:p>
            <a:pPr>
              <a:buFont typeface="Arial" panose="020B0604020202020204" pitchFamily="34" charset="0"/>
              <a:buChar char="•"/>
            </a:pPr>
            <a:r>
              <a:rPr lang="en-US" sz="2400" dirty="0"/>
              <a:t>A USGS Digital Elevation Model with 10 meter resolution covers the entire state.</a:t>
            </a:r>
          </a:p>
          <a:p>
            <a:pPr>
              <a:buFont typeface="Arial" panose="020B0604020202020204" pitchFamily="34" charset="0"/>
              <a:buChar char="•"/>
            </a:pPr>
            <a:r>
              <a:rPr lang="en-US" sz="2400" dirty="0"/>
              <a:t>The Virginia Geographic Information Network produced an 11-class land cover dataset with one-meter resolution.</a:t>
            </a:r>
          </a:p>
          <a:p>
            <a:pPr>
              <a:buFont typeface="Arial" panose="020B0604020202020204" pitchFamily="34" charset="0"/>
              <a:buChar char="•"/>
            </a:pPr>
            <a:r>
              <a:rPr lang="en-US" sz="2400" dirty="0"/>
              <a:t>The State of Virginia produces a E911 high resolution Street Centerline dataset.</a:t>
            </a:r>
          </a:p>
          <a:p>
            <a:pPr>
              <a:buFont typeface="Arial" panose="020B0604020202020204" pitchFamily="34" charset="0"/>
              <a:buChar char="•"/>
            </a:pPr>
            <a:r>
              <a:rPr lang="en-US" sz="2400" dirty="0"/>
              <a:t>Fish and Wildlife Service National Wetlands Inventory provides additional habitat granularity. </a:t>
            </a:r>
          </a:p>
        </p:txBody>
      </p:sp>
      <p:pic>
        <p:nvPicPr>
          <p:cNvPr id="5" name="Picture 4">
            <a:extLst>
              <a:ext uri="{FF2B5EF4-FFF2-40B4-BE49-F238E27FC236}">
                <a16:creationId xmlns:a16="http://schemas.microsoft.com/office/drawing/2014/main" id="{2EEA8B68-E9B1-4D32-B43A-6BC632D4F899}"/>
              </a:ext>
            </a:extLst>
          </p:cNvPr>
          <p:cNvPicPr>
            <a:picLocks noChangeAspect="1"/>
          </p:cNvPicPr>
          <p:nvPr/>
        </p:nvPicPr>
        <p:blipFill rotWithShape="1">
          <a:blip r:embed="rId4"/>
          <a:srcRect l="10807" t="10718" r="14230" b="2777"/>
          <a:stretch/>
        </p:blipFill>
        <p:spPr>
          <a:xfrm>
            <a:off x="7899038" y="2322317"/>
            <a:ext cx="2022996" cy="2877922"/>
          </a:xfrm>
          <a:prstGeom prst="rect">
            <a:avLst/>
          </a:prstGeom>
          <a:ln>
            <a:solidFill>
              <a:schemeClr val="tx1"/>
            </a:solidFill>
          </a:ln>
        </p:spPr>
      </p:pic>
      <p:pic>
        <p:nvPicPr>
          <p:cNvPr id="7" name="Picture 6">
            <a:extLst>
              <a:ext uri="{FF2B5EF4-FFF2-40B4-BE49-F238E27FC236}">
                <a16:creationId xmlns:a16="http://schemas.microsoft.com/office/drawing/2014/main" id="{1EC7DE2E-95FC-4DC2-8E2A-9010A7DA4BCC}"/>
              </a:ext>
            </a:extLst>
          </p:cNvPr>
          <p:cNvPicPr>
            <a:picLocks noChangeAspect="1"/>
          </p:cNvPicPr>
          <p:nvPr/>
        </p:nvPicPr>
        <p:blipFill rotWithShape="1">
          <a:blip r:embed="rId5"/>
          <a:srcRect l="-1" r="22428" b="10668"/>
          <a:stretch/>
        </p:blipFill>
        <p:spPr>
          <a:xfrm>
            <a:off x="9092221" y="2811430"/>
            <a:ext cx="2063459" cy="2915310"/>
          </a:xfrm>
          <a:prstGeom prst="rect">
            <a:avLst/>
          </a:prstGeom>
          <a:ln>
            <a:solidFill>
              <a:schemeClr val="tx1"/>
            </a:solidFill>
          </a:ln>
        </p:spPr>
      </p:pic>
      <p:sp>
        <p:nvSpPr>
          <p:cNvPr id="8" name="TextBox 7">
            <a:extLst>
              <a:ext uri="{FF2B5EF4-FFF2-40B4-BE49-F238E27FC236}">
                <a16:creationId xmlns:a16="http://schemas.microsoft.com/office/drawing/2014/main" id="{B4F7F2D7-E106-42C8-A281-DB8D4B6DED79}"/>
              </a:ext>
            </a:extLst>
          </p:cNvPr>
          <p:cNvSpPr txBox="1"/>
          <p:nvPr/>
        </p:nvSpPr>
        <p:spPr>
          <a:xfrm>
            <a:off x="8861896" y="5747808"/>
            <a:ext cx="3665382" cy="400110"/>
          </a:xfrm>
          <a:prstGeom prst="rect">
            <a:avLst/>
          </a:prstGeom>
          <a:noFill/>
        </p:spPr>
        <p:txBody>
          <a:bodyPr wrap="square" rtlCol="0">
            <a:spAutoFit/>
          </a:bodyPr>
          <a:lstStyle/>
          <a:p>
            <a:r>
              <a:rPr lang="en-US" sz="1000" dirty="0"/>
              <a:t>DEM provided by USGS and Street Centerlines </a:t>
            </a:r>
          </a:p>
          <a:p>
            <a:r>
              <a:rPr lang="en-US" sz="1000" dirty="0"/>
              <a:t>and Land Cover provided by the State of Virginia</a:t>
            </a:r>
          </a:p>
        </p:txBody>
      </p:sp>
    </p:spTree>
    <p:extLst>
      <p:ext uri="{BB962C8B-B14F-4D97-AF65-F5344CB8AC3E}">
        <p14:creationId xmlns:p14="http://schemas.microsoft.com/office/powerpoint/2010/main" val="235390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Methods: Modeling suitable habitat</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4"/>
            <a:ext cx="5294643" cy="4023360"/>
          </a:xfrm>
        </p:spPr>
        <p:txBody>
          <a:bodyPr>
            <a:normAutofit/>
          </a:bodyPr>
          <a:lstStyle/>
          <a:p>
            <a:pPr>
              <a:buFont typeface="Arial" panose="020B0604020202020204" pitchFamily="34" charset="0"/>
              <a:buChar char="•"/>
            </a:pPr>
            <a:r>
              <a:rPr lang="en-US" sz="2400" dirty="0"/>
              <a:t>Process will be different for each species based on habitat requirements. </a:t>
            </a:r>
          </a:p>
          <a:p>
            <a:pPr>
              <a:buFont typeface="Arial" panose="020B0604020202020204" pitchFamily="34" charset="0"/>
              <a:buChar char="•"/>
            </a:pPr>
            <a:r>
              <a:rPr lang="en-US" sz="2400" dirty="0"/>
              <a:t>Requirements are based on academic and professional research. Empirical data enhances the analysis when it is available. </a:t>
            </a:r>
          </a:p>
          <a:p>
            <a:pPr>
              <a:buFont typeface="Arial" panose="020B0604020202020204" pitchFamily="34" charset="0"/>
              <a:buChar char="•"/>
            </a:pPr>
            <a:r>
              <a:rPr lang="en-US" sz="2400" dirty="0"/>
              <a:t>Habitat analysis is scored on a scale of 0 to 100 with 100 being the most suitable.</a:t>
            </a:r>
          </a:p>
          <a:p>
            <a:pPr>
              <a:buFont typeface="Arial" panose="020B0604020202020204" pitchFamily="34" charset="0"/>
              <a:buChar char="•"/>
            </a:pPr>
            <a:r>
              <a:rPr lang="en-US" sz="2400" dirty="0"/>
              <a:t>Each factor is weighted and combined to create a habitat suitability model.</a:t>
            </a:r>
          </a:p>
        </p:txBody>
      </p:sp>
      <p:graphicFrame>
        <p:nvGraphicFramePr>
          <p:cNvPr id="5" name="Table 4">
            <a:extLst>
              <a:ext uri="{FF2B5EF4-FFF2-40B4-BE49-F238E27FC236}">
                <a16:creationId xmlns:a16="http://schemas.microsoft.com/office/drawing/2014/main" id="{681BD0D9-B7C9-4EAA-A5EF-FE6C7E5A6214}"/>
              </a:ext>
            </a:extLst>
          </p:cNvPr>
          <p:cNvGraphicFramePr>
            <a:graphicFrameLocks noGrp="1"/>
          </p:cNvGraphicFramePr>
          <p:nvPr>
            <p:extLst>
              <p:ext uri="{D42A27DB-BD31-4B8C-83A1-F6EECF244321}">
                <p14:modId xmlns:p14="http://schemas.microsoft.com/office/powerpoint/2010/main" val="2215357610"/>
              </p:ext>
            </p:extLst>
          </p:nvPr>
        </p:nvGraphicFramePr>
        <p:xfrm>
          <a:off x="6556443" y="1976630"/>
          <a:ext cx="4608965" cy="3669303"/>
        </p:xfrm>
        <a:graphic>
          <a:graphicData uri="http://schemas.openxmlformats.org/drawingml/2006/table">
            <a:tbl>
              <a:tblPr firstRow="1" bandRow="1">
                <a:tableStyleId>{5C22544A-7EE6-4342-B048-85BDC9FD1C3A}</a:tableStyleId>
              </a:tblPr>
              <a:tblGrid>
                <a:gridCol w="1605063">
                  <a:extLst>
                    <a:ext uri="{9D8B030D-6E8A-4147-A177-3AD203B41FA5}">
                      <a16:colId xmlns:a16="http://schemas.microsoft.com/office/drawing/2014/main" val="291929944"/>
                    </a:ext>
                  </a:extLst>
                </a:gridCol>
                <a:gridCol w="3003902">
                  <a:extLst>
                    <a:ext uri="{9D8B030D-6E8A-4147-A177-3AD203B41FA5}">
                      <a16:colId xmlns:a16="http://schemas.microsoft.com/office/drawing/2014/main" val="2286613133"/>
                    </a:ext>
                  </a:extLst>
                </a:gridCol>
              </a:tblGrid>
              <a:tr h="508927">
                <a:tc>
                  <a:txBody>
                    <a:bodyPr/>
                    <a:lstStyle/>
                    <a:p>
                      <a:pPr algn="ctr" rtl="0" fontAlgn="b"/>
                      <a:r>
                        <a:rPr lang="en-US" sz="1800" b="1" dirty="0">
                          <a:effectLst/>
                          <a:latin typeface="Times New Roman" panose="02020603050405020304" pitchFamily="18" charset="0"/>
                        </a:rPr>
                        <a:t>Land cover suitability score</a:t>
                      </a:r>
                    </a:p>
                  </a:txBody>
                  <a:tcPr marL="22860" marR="22860" marT="15240" marB="15240" anchor="b"/>
                </a:tc>
                <a:tc>
                  <a:txBody>
                    <a:bodyPr/>
                    <a:lstStyle/>
                    <a:p>
                      <a:pPr algn="ctr" rtl="0" fontAlgn="b"/>
                      <a:r>
                        <a:rPr lang="en-US" sz="1800" b="1" dirty="0">
                          <a:effectLst/>
                          <a:latin typeface="Times New Roman" panose="02020603050405020304" pitchFamily="18" charset="0"/>
                        </a:rPr>
                        <a:t>Description</a:t>
                      </a:r>
                    </a:p>
                  </a:txBody>
                  <a:tcPr marL="22860" marR="22860" marT="15240" marB="15240" anchor="b"/>
                </a:tc>
                <a:extLst>
                  <a:ext uri="{0D108BD9-81ED-4DB2-BD59-A6C34878D82A}">
                    <a16:rowId xmlns:a16="http://schemas.microsoft.com/office/drawing/2014/main" val="3704649026"/>
                  </a:ext>
                </a:extLst>
              </a:tr>
              <a:tr h="499383">
                <a:tc>
                  <a:txBody>
                    <a:bodyPr/>
                    <a:lstStyle/>
                    <a:p>
                      <a:pPr algn="ctr" rtl="0" fontAlgn="b"/>
                      <a:r>
                        <a:rPr lang="en-US" sz="1800" b="1" dirty="0">
                          <a:effectLst/>
                          <a:latin typeface="Times New Roman" panose="02020603050405020304" pitchFamily="18" charset="0"/>
                        </a:rPr>
                        <a:t>100</a:t>
                      </a:r>
                    </a:p>
                  </a:txBody>
                  <a:tcPr marL="22860" marR="22860" marT="15240" marB="15240" anchor="b"/>
                </a:tc>
                <a:tc>
                  <a:txBody>
                    <a:bodyPr/>
                    <a:lstStyle/>
                    <a:p>
                      <a:pPr algn="ctr" rtl="0" fontAlgn="b"/>
                      <a:r>
                        <a:rPr lang="en-US" sz="1800" b="0" dirty="0">
                          <a:effectLst/>
                          <a:latin typeface="Times New Roman" panose="02020603050405020304" pitchFamily="18" charset="0"/>
                        </a:rPr>
                        <a:t>Best habitat, highest survival and reproductive success</a:t>
                      </a:r>
                    </a:p>
                  </a:txBody>
                  <a:tcPr marL="22860" marR="22860" marT="15240" marB="15240" anchor="b"/>
                </a:tc>
                <a:extLst>
                  <a:ext uri="{0D108BD9-81ED-4DB2-BD59-A6C34878D82A}">
                    <a16:rowId xmlns:a16="http://schemas.microsoft.com/office/drawing/2014/main" val="1002708750"/>
                  </a:ext>
                </a:extLst>
              </a:tr>
              <a:tr h="499383">
                <a:tc>
                  <a:txBody>
                    <a:bodyPr/>
                    <a:lstStyle/>
                    <a:p>
                      <a:pPr algn="ctr" rtl="0" fontAlgn="b"/>
                      <a:r>
                        <a:rPr lang="en-US" sz="1800" b="1">
                          <a:effectLst/>
                          <a:latin typeface="Times New Roman" panose="02020603050405020304" pitchFamily="18" charset="0"/>
                        </a:rPr>
                        <a:t>80</a:t>
                      </a:r>
                    </a:p>
                  </a:txBody>
                  <a:tcPr marL="22860" marR="22860" marT="15240" marB="15240" anchor="b"/>
                </a:tc>
                <a:tc>
                  <a:txBody>
                    <a:bodyPr/>
                    <a:lstStyle/>
                    <a:p>
                      <a:pPr algn="ctr" rtl="0" fontAlgn="b"/>
                      <a:r>
                        <a:rPr lang="en-US" sz="1800" b="0" dirty="0">
                          <a:effectLst/>
                          <a:latin typeface="Times New Roman" panose="02020603050405020304" pitchFamily="18" charset="0"/>
                        </a:rPr>
                        <a:t>Lowest score associated with successful breeding</a:t>
                      </a:r>
                    </a:p>
                  </a:txBody>
                  <a:tcPr marL="22860" marR="22860" marT="15240" marB="15240" anchor="b"/>
                </a:tc>
                <a:extLst>
                  <a:ext uri="{0D108BD9-81ED-4DB2-BD59-A6C34878D82A}">
                    <a16:rowId xmlns:a16="http://schemas.microsoft.com/office/drawing/2014/main" val="1296166004"/>
                  </a:ext>
                </a:extLst>
              </a:tr>
              <a:tr h="499383">
                <a:tc>
                  <a:txBody>
                    <a:bodyPr/>
                    <a:lstStyle/>
                    <a:p>
                      <a:pPr algn="ctr" rtl="0" fontAlgn="b"/>
                      <a:r>
                        <a:rPr lang="en-US" sz="1800" b="1">
                          <a:effectLst/>
                          <a:latin typeface="Times New Roman" panose="02020603050405020304" pitchFamily="18" charset="0"/>
                        </a:rPr>
                        <a:t>60</a:t>
                      </a:r>
                    </a:p>
                  </a:txBody>
                  <a:tcPr marL="22860" marR="22860" marT="15240" marB="15240" anchor="b"/>
                </a:tc>
                <a:tc>
                  <a:txBody>
                    <a:bodyPr/>
                    <a:lstStyle/>
                    <a:p>
                      <a:pPr algn="ctr" rtl="0" fontAlgn="b"/>
                      <a:r>
                        <a:rPr lang="en-US" sz="1800" b="0" dirty="0">
                          <a:effectLst/>
                          <a:latin typeface="Times New Roman" panose="02020603050405020304" pitchFamily="18" charset="0"/>
                        </a:rPr>
                        <a:t>Lowest score associated with consistent use and breeding</a:t>
                      </a:r>
                    </a:p>
                  </a:txBody>
                  <a:tcPr marL="22860" marR="22860" marT="15240" marB="15240" anchor="b"/>
                </a:tc>
                <a:extLst>
                  <a:ext uri="{0D108BD9-81ED-4DB2-BD59-A6C34878D82A}">
                    <a16:rowId xmlns:a16="http://schemas.microsoft.com/office/drawing/2014/main" val="1438505269"/>
                  </a:ext>
                </a:extLst>
              </a:tr>
              <a:tr h="499383">
                <a:tc>
                  <a:txBody>
                    <a:bodyPr/>
                    <a:lstStyle/>
                    <a:p>
                      <a:pPr algn="ctr" rtl="0" fontAlgn="b"/>
                      <a:r>
                        <a:rPr lang="en-US" sz="1800" b="1">
                          <a:effectLst/>
                          <a:latin typeface="Times New Roman" panose="02020603050405020304" pitchFamily="18" charset="0"/>
                        </a:rPr>
                        <a:t>30</a:t>
                      </a:r>
                    </a:p>
                  </a:txBody>
                  <a:tcPr marL="22860" marR="22860" marT="15240" marB="15240" anchor="b"/>
                </a:tc>
                <a:tc>
                  <a:txBody>
                    <a:bodyPr/>
                    <a:lstStyle/>
                    <a:p>
                      <a:pPr algn="ctr" rtl="0" fontAlgn="b"/>
                      <a:r>
                        <a:rPr lang="en-US" sz="1800" b="0" dirty="0">
                          <a:effectLst/>
                          <a:latin typeface="Times New Roman" panose="02020603050405020304" pitchFamily="18" charset="0"/>
                        </a:rPr>
                        <a:t>Lowest value associated with occasional use for non-breeding activities</a:t>
                      </a:r>
                    </a:p>
                  </a:txBody>
                  <a:tcPr marL="22860" marR="22860" marT="15240" marB="15240" anchor="b"/>
                </a:tc>
                <a:extLst>
                  <a:ext uri="{0D108BD9-81ED-4DB2-BD59-A6C34878D82A}">
                    <a16:rowId xmlns:a16="http://schemas.microsoft.com/office/drawing/2014/main" val="3788481399"/>
                  </a:ext>
                </a:extLst>
              </a:tr>
              <a:tr h="499383">
                <a:tc>
                  <a:txBody>
                    <a:bodyPr/>
                    <a:lstStyle/>
                    <a:p>
                      <a:pPr algn="ctr" rtl="0" fontAlgn="b"/>
                      <a:r>
                        <a:rPr lang="en-US" sz="1800" b="1" dirty="0">
                          <a:effectLst/>
                          <a:latin typeface="Times New Roman" panose="02020603050405020304" pitchFamily="18" charset="0"/>
                        </a:rPr>
                        <a:t>0</a:t>
                      </a:r>
                    </a:p>
                  </a:txBody>
                  <a:tcPr marL="22860" marR="22860" marT="15240" marB="15240" anchor="b"/>
                </a:tc>
                <a:tc>
                  <a:txBody>
                    <a:bodyPr/>
                    <a:lstStyle/>
                    <a:p>
                      <a:pPr algn="ctr" rtl="0" fontAlgn="b"/>
                      <a:r>
                        <a:rPr lang="en-US" sz="1800" b="0" dirty="0">
                          <a:effectLst/>
                          <a:latin typeface="Times New Roman" panose="02020603050405020304" pitchFamily="18" charset="0"/>
                        </a:rPr>
                        <a:t>No habitat</a:t>
                      </a:r>
                    </a:p>
                  </a:txBody>
                  <a:tcPr marL="22860" marR="22860" marT="15240" marB="15240" anchor="b"/>
                </a:tc>
                <a:extLst>
                  <a:ext uri="{0D108BD9-81ED-4DB2-BD59-A6C34878D82A}">
                    <a16:rowId xmlns:a16="http://schemas.microsoft.com/office/drawing/2014/main" val="1811213420"/>
                  </a:ext>
                </a:extLst>
              </a:tr>
            </a:tbl>
          </a:graphicData>
        </a:graphic>
      </p:graphicFrame>
      <p:sp>
        <p:nvSpPr>
          <p:cNvPr id="6" name="TextBox 5">
            <a:extLst>
              <a:ext uri="{FF2B5EF4-FFF2-40B4-BE49-F238E27FC236}">
                <a16:creationId xmlns:a16="http://schemas.microsoft.com/office/drawing/2014/main" id="{ADC52846-7E38-4419-A9CB-868B74B6EC9F}"/>
              </a:ext>
            </a:extLst>
          </p:cNvPr>
          <p:cNvSpPr txBox="1"/>
          <p:nvPr/>
        </p:nvSpPr>
        <p:spPr>
          <a:xfrm>
            <a:off x="6479474" y="5645933"/>
            <a:ext cx="4523361" cy="400110"/>
          </a:xfrm>
          <a:prstGeom prst="rect">
            <a:avLst/>
          </a:prstGeom>
          <a:noFill/>
        </p:spPr>
        <p:txBody>
          <a:bodyPr wrap="square" rtlCol="0">
            <a:spAutoFit/>
          </a:bodyPr>
          <a:lstStyle/>
          <a:p>
            <a:r>
              <a:rPr lang="en-US" sz="1000" dirty="0"/>
              <a:t>The scoring range was developed by the Corridor Design project and describes habitat based on the ability to travel and breed.</a:t>
            </a:r>
          </a:p>
        </p:txBody>
      </p:sp>
    </p:spTree>
    <p:extLst>
      <p:ext uri="{BB962C8B-B14F-4D97-AF65-F5344CB8AC3E}">
        <p14:creationId xmlns:p14="http://schemas.microsoft.com/office/powerpoint/2010/main" val="216863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Methods: Suitability scoring</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4"/>
            <a:ext cx="5294643" cy="4023360"/>
          </a:xfrm>
        </p:spPr>
        <p:txBody>
          <a:bodyPr>
            <a:normAutofit fontScale="92500" lnSpcReduction="10000"/>
          </a:bodyPr>
          <a:lstStyle/>
          <a:p>
            <a:pPr>
              <a:buFont typeface="Arial" panose="020B0604020202020204" pitchFamily="34" charset="0"/>
              <a:buChar char="•"/>
            </a:pPr>
            <a:r>
              <a:rPr lang="en-US" sz="2400" dirty="0"/>
              <a:t>Land cover</a:t>
            </a:r>
          </a:p>
          <a:p>
            <a:pPr>
              <a:buFont typeface="Arial" panose="020B0604020202020204" pitchFamily="34" charset="0"/>
              <a:buChar char="•"/>
            </a:pPr>
            <a:r>
              <a:rPr lang="en-US" sz="2400" dirty="0"/>
              <a:t>Elevation</a:t>
            </a:r>
          </a:p>
          <a:p>
            <a:pPr>
              <a:buFont typeface="Arial" panose="020B0604020202020204" pitchFamily="34" charset="0"/>
              <a:buChar char="•"/>
            </a:pPr>
            <a:r>
              <a:rPr lang="en-US" sz="2400" dirty="0"/>
              <a:t>Slope</a:t>
            </a:r>
          </a:p>
          <a:p>
            <a:pPr>
              <a:buFont typeface="Arial" panose="020B0604020202020204" pitchFamily="34" charset="0"/>
              <a:buChar char="•"/>
            </a:pPr>
            <a:r>
              <a:rPr lang="en-US" sz="2400" dirty="0"/>
              <a:t>Aspect</a:t>
            </a:r>
          </a:p>
          <a:p>
            <a:pPr>
              <a:buFont typeface="Arial" panose="020B0604020202020204" pitchFamily="34" charset="0"/>
              <a:buChar char="•"/>
            </a:pPr>
            <a:r>
              <a:rPr lang="en-US" sz="2400" dirty="0"/>
              <a:t>Road type (based on speed)</a:t>
            </a:r>
          </a:p>
          <a:p>
            <a:pPr>
              <a:buFont typeface="Arial" panose="020B0604020202020204" pitchFamily="34" charset="0"/>
              <a:buChar char="•"/>
            </a:pPr>
            <a:r>
              <a:rPr lang="en-US" sz="2400" dirty="0"/>
              <a:t>Road barriers (medians)</a:t>
            </a:r>
          </a:p>
          <a:p>
            <a:pPr>
              <a:buFont typeface="Arial" panose="020B0604020202020204" pitchFamily="34" charset="0"/>
              <a:buChar char="•"/>
            </a:pPr>
            <a:r>
              <a:rPr lang="en-US" sz="2400" dirty="0"/>
              <a:t>Distance to roads</a:t>
            </a:r>
          </a:p>
          <a:p>
            <a:pPr>
              <a:buFont typeface="Arial" panose="020B0604020202020204" pitchFamily="34" charset="0"/>
              <a:buChar char="•"/>
            </a:pPr>
            <a:r>
              <a:rPr lang="en-US" sz="2400" dirty="0"/>
              <a:t>Distance to streams</a:t>
            </a:r>
          </a:p>
          <a:p>
            <a:pPr>
              <a:buFont typeface="Arial" panose="020B0604020202020204" pitchFamily="34" charset="0"/>
              <a:buChar char="•"/>
            </a:pPr>
            <a:r>
              <a:rPr lang="en-US" sz="2400" dirty="0"/>
              <a:t>Wetlands</a:t>
            </a:r>
          </a:p>
        </p:txBody>
      </p:sp>
      <p:pic>
        <p:nvPicPr>
          <p:cNvPr id="5" name="Picture 4">
            <a:extLst>
              <a:ext uri="{FF2B5EF4-FFF2-40B4-BE49-F238E27FC236}">
                <a16:creationId xmlns:a16="http://schemas.microsoft.com/office/drawing/2014/main" id="{DCC60D2D-147F-48B2-BBF7-C6447A11DB7C}"/>
              </a:ext>
            </a:extLst>
          </p:cNvPr>
          <p:cNvPicPr>
            <a:picLocks noChangeAspect="1"/>
          </p:cNvPicPr>
          <p:nvPr/>
        </p:nvPicPr>
        <p:blipFill>
          <a:blip r:embed="rId3"/>
          <a:stretch>
            <a:fillRect/>
          </a:stretch>
        </p:blipFill>
        <p:spPr>
          <a:xfrm>
            <a:off x="5384822" y="1946326"/>
            <a:ext cx="5770858" cy="3922768"/>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F0B44196-4A35-4C81-88EA-E9F5B1CBB3AA}"/>
              </a:ext>
            </a:extLst>
          </p:cNvPr>
          <p:cNvCxnSpPr>
            <a:cxnSpLocks/>
          </p:cNvCxnSpPr>
          <p:nvPr/>
        </p:nvCxnSpPr>
        <p:spPr>
          <a:xfrm>
            <a:off x="2555398" y="2021569"/>
            <a:ext cx="2623092" cy="7682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Where are the key habitat and breeding sites?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4"/>
            <a:ext cx="5585623" cy="4023360"/>
          </a:xfrm>
        </p:spPr>
        <p:txBody>
          <a:bodyPr>
            <a:normAutofit lnSpcReduction="10000"/>
          </a:bodyPr>
          <a:lstStyle/>
          <a:p>
            <a:pPr>
              <a:buFont typeface="Arial" panose="020B0604020202020204" pitchFamily="34" charset="0"/>
              <a:buChar char="•"/>
            </a:pPr>
            <a:r>
              <a:rPr lang="en-US" sz="2400" dirty="0"/>
              <a:t>Key habitat and breeding sites are the start and end points of each wildlife corridor.</a:t>
            </a:r>
          </a:p>
          <a:p>
            <a:pPr>
              <a:buFont typeface="Arial" panose="020B0604020202020204" pitchFamily="34" charset="0"/>
              <a:buChar char="•"/>
            </a:pPr>
            <a:r>
              <a:rPr lang="en-US" sz="2400" dirty="0"/>
              <a:t>Key habitat is determined based on a minimum habitat patch size and suitability score.</a:t>
            </a:r>
          </a:p>
          <a:p>
            <a:pPr>
              <a:buFont typeface="Arial" panose="020B0604020202020204" pitchFamily="34" charset="0"/>
              <a:buChar char="•"/>
            </a:pPr>
            <a:r>
              <a:rPr lang="en-US" sz="2400" dirty="0"/>
              <a:t>Breeding sites are added separately and can be derived from the land cover or as an additional data layer.</a:t>
            </a:r>
          </a:p>
          <a:p>
            <a:pPr>
              <a:buFont typeface="Arial" panose="020B0604020202020204" pitchFamily="34" charset="0"/>
              <a:buChar char="•"/>
            </a:pPr>
            <a:r>
              <a:rPr lang="en-US" sz="2400" dirty="0"/>
              <a:t>Examples of breeding habitat include vernal pools for the Eastern Tiger Salamander and streams for the Wood Turtle.</a:t>
            </a:r>
          </a:p>
        </p:txBody>
      </p:sp>
      <p:sp>
        <p:nvSpPr>
          <p:cNvPr id="8" name="TextBox 7">
            <a:extLst>
              <a:ext uri="{FF2B5EF4-FFF2-40B4-BE49-F238E27FC236}">
                <a16:creationId xmlns:a16="http://schemas.microsoft.com/office/drawing/2014/main" id="{B4F7F2D7-E106-42C8-A281-DB8D4B6DED79}"/>
              </a:ext>
            </a:extLst>
          </p:cNvPr>
          <p:cNvSpPr txBox="1"/>
          <p:nvPr/>
        </p:nvSpPr>
        <p:spPr>
          <a:xfrm>
            <a:off x="6885826" y="5726740"/>
            <a:ext cx="5495540" cy="246221"/>
          </a:xfrm>
          <a:prstGeom prst="rect">
            <a:avLst/>
          </a:prstGeom>
          <a:noFill/>
        </p:spPr>
        <p:txBody>
          <a:bodyPr wrap="square" rtlCol="0">
            <a:spAutoFit/>
          </a:bodyPr>
          <a:lstStyle/>
          <a:p>
            <a:r>
              <a:rPr lang="en-US" sz="1000" dirty="0"/>
              <a:t>Example of high suitability habitat, roads, and sinks representing vernal pools.</a:t>
            </a:r>
          </a:p>
        </p:txBody>
      </p:sp>
      <p:pic>
        <p:nvPicPr>
          <p:cNvPr id="5" name="Picture 4">
            <a:extLst>
              <a:ext uri="{FF2B5EF4-FFF2-40B4-BE49-F238E27FC236}">
                <a16:creationId xmlns:a16="http://schemas.microsoft.com/office/drawing/2014/main" id="{2429AB49-0F64-4C72-9645-DCBFAC9C16FC}"/>
              </a:ext>
            </a:extLst>
          </p:cNvPr>
          <p:cNvPicPr>
            <a:picLocks noChangeAspect="1"/>
          </p:cNvPicPr>
          <p:nvPr/>
        </p:nvPicPr>
        <p:blipFill>
          <a:blip r:embed="rId3"/>
          <a:stretch>
            <a:fillRect/>
          </a:stretch>
        </p:blipFill>
        <p:spPr>
          <a:xfrm>
            <a:off x="6817732" y="1974071"/>
            <a:ext cx="4337948" cy="3752669"/>
          </a:xfrm>
          <a:prstGeom prst="rect">
            <a:avLst/>
          </a:prstGeom>
          <a:ln>
            <a:solidFill>
              <a:schemeClr val="tx1"/>
            </a:solidFill>
          </a:ln>
        </p:spPr>
      </p:pic>
    </p:spTree>
    <p:extLst>
      <p:ext uri="{BB962C8B-B14F-4D97-AF65-F5344CB8AC3E}">
        <p14:creationId xmlns:p14="http://schemas.microsoft.com/office/powerpoint/2010/main" val="196266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Methods: Refining the habitat range</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4"/>
            <a:ext cx="4501088" cy="4023360"/>
          </a:xfrm>
        </p:spPr>
        <p:txBody>
          <a:bodyPr>
            <a:normAutofit/>
          </a:bodyPr>
          <a:lstStyle/>
          <a:p>
            <a:pPr>
              <a:buFont typeface="Arial" panose="020B0604020202020204" pitchFamily="34" charset="0"/>
              <a:buChar char="•"/>
            </a:pPr>
            <a:r>
              <a:rPr lang="en-US" sz="2400" dirty="0"/>
              <a:t>The habitat ranges provided by USGS and IUCN are too coarse for a corridor analysis of a small species.</a:t>
            </a:r>
          </a:p>
          <a:p>
            <a:pPr>
              <a:buFont typeface="Arial" panose="020B0604020202020204" pitchFamily="34" charset="0"/>
              <a:buChar char="•"/>
            </a:pPr>
            <a:r>
              <a:rPr lang="en-US" sz="2400" dirty="0"/>
              <a:t>An hexagonal overlay is used to refine the range based on species migration distances (~6,000 acres).</a:t>
            </a:r>
          </a:p>
          <a:p>
            <a:pPr>
              <a:buFont typeface="Arial" panose="020B0604020202020204" pitchFamily="34" charset="0"/>
              <a:buChar char="•"/>
            </a:pPr>
            <a:r>
              <a:rPr lang="en-US" sz="2400" dirty="0"/>
              <a:t>The refined areas isolate key habitat patches, breeding sites, and threats based on their presence.</a:t>
            </a:r>
          </a:p>
        </p:txBody>
      </p:sp>
      <p:pic>
        <p:nvPicPr>
          <p:cNvPr id="5" name="Picture 4">
            <a:extLst>
              <a:ext uri="{FF2B5EF4-FFF2-40B4-BE49-F238E27FC236}">
                <a16:creationId xmlns:a16="http://schemas.microsoft.com/office/drawing/2014/main" id="{9BBE5B64-6A91-43A3-8C09-68C18B856C4F}"/>
              </a:ext>
            </a:extLst>
          </p:cNvPr>
          <p:cNvPicPr>
            <a:picLocks noChangeAspect="1"/>
          </p:cNvPicPr>
          <p:nvPr/>
        </p:nvPicPr>
        <p:blipFill>
          <a:blip r:embed="rId3"/>
          <a:stretch>
            <a:fillRect/>
          </a:stretch>
        </p:blipFill>
        <p:spPr>
          <a:xfrm>
            <a:off x="5773986" y="2144358"/>
            <a:ext cx="5381694" cy="3724736"/>
          </a:xfrm>
          <a:prstGeom prst="rect">
            <a:avLst/>
          </a:prstGeom>
          <a:ln>
            <a:solidFill>
              <a:schemeClr val="tx1"/>
            </a:solidFill>
          </a:ln>
        </p:spPr>
      </p:pic>
    </p:spTree>
    <p:extLst>
      <p:ext uri="{BB962C8B-B14F-4D97-AF65-F5344CB8AC3E}">
        <p14:creationId xmlns:p14="http://schemas.microsoft.com/office/powerpoint/2010/main" val="10819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Methods: Least-cost path analysis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1845734"/>
            <a:ext cx="5108968" cy="4023360"/>
          </a:xfrm>
        </p:spPr>
        <p:txBody>
          <a:bodyPr>
            <a:normAutofit lnSpcReduction="10000"/>
          </a:bodyPr>
          <a:lstStyle/>
          <a:p>
            <a:pPr>
              <a:buFont typeface="Arial" panose="020B0604020202020204" pitchFamily="34" charset="0"/>
              <a:buChar char="•"/>
            </a:pPr>
            <a:r>
              <a:rPr lang="en-US" sz="2400" dirty="0"/>
              <a:t>Least cost path is a distance tool that determines the least costly path between two locations.</a:t>
            </a:r>
          </a:p>
          <a:p>
            <a:pPr>
              <a:buFont typeface="Arial" panose="020B0604020202020204" pitchFamily="34" charset="0"/>
              <a:buChar char="•"/>
            </a:pPr>
            <a:r>
              <a:rPr lang="en-US" sz="2400" dirty="0"/>
              <a:t>The destination and source are breeding sites and key habitat, respectively.</a:t>
            </a:r>
          </a:p>
          <a:p>
            <a:pPr>
              <a:buFont typeface="Arial" panose="020B0604020202020204" pitchFamily="34" charset="0"/>
              <a:buChar char="•"/>
            </a:pPr>
            <a:r>
              <a:rPr lang="en-US" sz="2400" dirty="0"/>
              <a:t>Each key habitat patch is modeled to the closest breeding site.</a:t>
            </a:r>
          </a:p>
          <a:p>
            <a:pPr>
              <a:buFont typeface="Arial" panose="020B0604020202020204" pitchFamily="34" charset="0"/>
              <a:buChar char="•"/>
            </a:pPr>
            <a:r>
              <a:rPr lang="en-US" sz="2400" dirty="0"/>
              <a:t>Wildlife corridors are modeled using least cost path analysis over a resistance model, a raster comprised of inverted suitability scores.</a:t>
            </a:r>
          </a:p>
        </p:txBody>
      </p:sp>
      <p:pic>
        <p:nvPicPr>
          <p:cNvPr id="4" name="Picture 3">
            <a:extLst>
              <a:ext uri="{FF2B5EF4-FFF2-40B4-BE49-F238E27FC236}">
                <a16:creationId xmlns:a16="http://schemas.microsoft.com/office/drawing/2014/main" id="{CA3C7E84-F18B-4AA8-A90B-0D54A36DD99F}"/>
              </a:ext>
            </a:extLst>
          </p:cNvPr>
          <p:cNvPicPr>
            <a:picLocks noChangeAspect="1"/>
          </p:cNvPicPr>
          <p:nvPr/>
        </p:nvPicPr>
        <p:blipFill rotWithShape="1">
          <a:blip r:embed="rId3"/>
          <a:srcRect l="34154" t="39011" r="28366" b="13163"/>
          <a:stretch/>
        </p:blipFill>
        <p:spPr>
          <a:xfrm>
            <a:off x="6766559" y="1845734"/>
            <a:ext cx="4389121" cy="4180909"/>
          </a:xfrm>
          <a:prstGeom prst="rect">
            <a:avLst/>
          </a:prstGeom>
          <a:solidFill>
            <a:schemeClr val="bg1">
              <a:lumMod val="75000"/>
              <a:lumOff val="25000"/>
            </a:schemeClr>
          </a:solidFill>
          <a:ln w="6350">
            <a:solidFill>
              <a:schemeClr val="tx1"/>
            </a:solidFill>
          </a:ln>
        </p:spPr>
      </p:pic>
      <p:sp>
        <p:nvSpPr>
          <p:cNvPr id="5" name="TextBox 4">
            <a:extLst>
              <a:ext uri="{FF2B5EF4-FFF2-40B4-BE49-F238E27FC236}">
                <a16:creationId xmlns:a16="http://schemas.microsoft.com/office/drawing/2014/main" id="{862A7E04-3F4E-4EF3-8736-A329A2D4151E}"/>
              </a:ext>
            </a:extLst>
          </p:cNvPr>
          <p:cNvSpPr txBox="1"/>
          <p:nvPr/>
        </p:nvSpPr>
        <p:spPr>
          <a:xfrm>
            <a:off x="8297695" y="6026643"/>
            <a:ext cx="3665382" cy="246221"/>
          </a:xfrm>
          <a:prstGeom prst="rect">
            <a:avLst/>
          </a:prstGeom>
          <a:noFill/>
        </p:spPr>
        <p:txBody>
          <a:bodyPr wrap="square" rtlCol="0">
            <a:spAutoFit/>
          </a:bodyPr>
          <a:lstStyle/>
          <a:p>
            <a:r>
              <a:rPr lang="en-US" sz="1000" dirty="0"/>
              <a:t>Florida Panther wildlife corridors created by Rubino T.</a:t>
            </a:r>
          </a:p>
        </p:txBody>
      </p:sp>
    </p:spTree>
    <p:extLst>
      <p:ext uri="{BB962C8B-B14F-4D97-AF65-F5344CB8AC3E}">
        <p14:creationId xmlns:p14="http://schemas.microsoft.com/office/powerpoint/2010/main" val="132580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Methods: Automating the process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3"/>
            <a:ext cx="5769686" cy="4187297"/>
          </a:xfrm>
        </p:spPr>
        <p:txBody>
          <a:bodyPr>
            <a:normAutofit/>
          </a:bodyPr>
          <a:lstStyle/>
          <a:p>
            <a:pPr>
              <a:buFont typeface="Arial" panose="020B0604020202020204" pitchFamily="34" charset="0"/>
              <a:buChar char="•"/>
            </a:pPr>
            <a:r>
              <a:rPr lang="en-US" sz="2400" dirty="0"/>
              <a:t>A series of Python scripts will be created to automate the process.</a:t>
            </a:r>
          </a:p>
          <a:p>
            <a:pPr>
              <a:buFont typeface="Arial" panose="020B0604020202020204" pitchFamily="34" charset="0"/>
              <a:buChar char="•"/>
            </a:pPr>
            <a:r>
              <a:rPr lang="en-US" sz="2400" dirty="0"/>
              <a:t>Some aspects will require manual processing depending on data availability.</a:t>
            </a:r>
          </a:p>
          <a:p>
            <a:pPr>
              <a:buFont typeface="Arial" panose="020B0604020202020204" pitchFamily="34" charset="0"/>
              <a:buChar char="•"/>
            </a:pPr>
            <a:r>
              <a:rPr lang="en-US" sz="2400" dirty="0"/>
              <a:t>Detailed documentation will be created because of the intricacies involved with importing Python modules and environment settings.</a:t>
            </a:r>
          </a:p>
        </p:txBody>
      </p:sp>
      <p:pic>
        <p:nvPicPr>
          <p:cNvPr id="5" name="Picture 4">
            <a:extLst>
              <a:ext uri="{FF2B5EF4-FFF2-40B4-BE49-F238E27FC236}">
                <a16:creationId xmlns:a16="http://schemas.microsoft.com/office/drawing/2014/main" id="{8228DFDE-16AE-45AA-948E-D304FB530C3F}"/>
              </a:ext>
            </a:extLst>
          </p:cNvPr>
          <p:cNvPicPr>
            <a:picLocks noChangeAspect="1"/>
          </p:cNvPicPr>
          <p:nvPr/>
        </p:nvPicPr>
        <p:blipFill>
          <a:blip r:embed="rId3"/>
          <a:stretch>
            <a:fillRect/>
          </a:stretch>
        </p:blipFill>
        <p:spPr>
          <a:xfrm>
            <a:off x="7386918" y="1935379"/>
            <a:ext cx="3768762" cy="4097652"/>
          </a:xfrm>
          <a:prstGeom prst="rect">
            <a:avLst/>
          </a:prstGeom>
          <a:ln>
            <a:solidFill>
              <a:schemeClr val="tx1"/>
            </a:solidFill>
          </a:ln>
        </p:spPr>
      </p:pic>
      <p:sp>
        <p:nvSpPr>
          <p:cNvPr id="6" name="TextBox 5">
            <a:extLst>
              <a:ext uri="{FF2B5EF4-FFF2-40B4-BE49-F238E27FC236}">
                <a16:creationId xmlns:a16="http://schemas.microsoft.com/office/drawing/2014/main" id="{20360DE1-78E0-4F60-A92C-F07DD9051830}"/>
              </a:ext>
            </a:extLst>
          </p:cNvPr>
          <p:cNvSpPr txBox="1"/>
          <p:nvPr/>
        </p:nvSpPr>
        <p:spPr>
          <a:xfrm>
            <a:off x="7279344" y="6033030"/>
            <a:ext cx="3665382" cy="246221"/>
          </a:xfrm>
          <a:prstGeom prst="rect">
            <a:avLst/>
          </a:prstGeom>
          <a:noFill/>
        </p:spPr>
        <p:txBody>
          <a:bodyPr wrap="square" rtlCol="0">
            <a:spAutoFit/>
          </a:bodyPr>
          <a:lstStyle/>
          <a:p>
            <a:r>
              <a:rPr lang="en-US" sz="1000" dirty="0"/>
              <a:t>The </a:t>
            </a:r>
            <a:r>
              <a:rPr lang="en-US" sz="1000" dirty="0" err="1"/>
              <a:t>PyQGIS</a:t>
            </a:r>
            <a:r>
              <a:rPr lang="en-US" sz="1000" dirty="0"/>
              <a:t> cookbook, QGIS</a:t>
            </a:r>
          </a:p>
        </p:txBody>
      </p:sp>
    </p:spTree>
    <p:extLst>
      <p:ext uri="{BB962C8B-B14F-4D97-AF65-F5344CB8AC3E}">
        <p14:creationId xmlns:p14="http://schemas.microsoft.com/office/powerpoint/2010/main" val="286194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Implications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2821021"/>
            <a:ext cx="7083682" cy="3119269"/>
          </a:xfrm>
        </p:spPr>
        <p:txBody>
          <a:bodyPr>
            <a:normAutofit fontScale="92500" lnSpcReduction="20000"/>
          </a:bodyPr>
          <a:lstStyle/>
          <a:p>
            <a:pPr>
              <a:buFont typeface="Arial" panose="020B0604020202020204" pitchFamily="34" charset="0"/>
              <a:buChar char="•"/>
            </a:pPr>
            <a:r>
              <a:rPr lang="en-US" sz="2400" dirty="0"/>
              <a:t>The results of corridor analysis assist in the development of mitigation strategies including the creation of wildlife crossings/culverts.</a:t>
            </a:r>
          </a:p>
          <a:p>
            <a:pPr>
              <a:buFont typeface="Arial" panose="020B0604020202020204" pitchFamily="34" charset="0"/>
              <a:buChar char="•"/>
            </a:pPr>
            <a:r>
              <a:rPr lang="en-US" sz="2400" dirty="0"/>
              <a:t>Conservation requires many stakeholders, including landowners who would be required to act as stewards in many of the cases represented in this analysis.</a:t>
            </a:r>
          </a:p>
          <a:p>
            <a:pPr>
              <a:buFont typeface="Arial" panose="020B0604020202020204" pitchFamily="34" charset="0"/>
              <a:buChar char="•"/>
            </a:pPr>
            <a:r>
              <a:rPr lang="en-US" sz="2400" dirty="0"/>
              <a:t>New datasets must be introduced as they are made available including the USGS 1 meter 3DEP DEM.</a:t>
            </a:r>
          </a:p>
          <a:p>
            <a:pPr>
              <a:buFont typeface="Arial" panose="020B0604020202020204" pitchFamily="34" charset="0"/>
              <a:buChar char="•"/>
            </a:pPr>
            <a:r>
              <a:rPr lang="en-US" sz="2400" dirty="0"/>
              <a:t>After corridors are created, the process must evolve as new threats are introduced.</a:t>
            </a:r>
          </a:p>
        </p:txBody>
      </p:sp>
      <p:pic>
        <p:nvPicPr>
          <p:cNvPr id="6" name="Picture 5">
            <a:extLst>
              <a:ext uri="{FF2B5EF4-FFF2-40B4-BE49-F238E27FC236}">
                <a16:creationId xmlns:a16="http://schemas.microsoft.com/office/drawing/2014/main" id="{9B7096DC-81A7-4334-8C1B-BCC28709463D}"/>
              </a:ext>
            </a:extLst>
          </p:cNvPr>
          <p:cNvPicPr>
            <a:picLocks noChangeAspect="1"/>
          </p:cNvPicPr>
          <p:nvPr/>
        </p:nvPicPr>
        <p:blipFill>
          <a:blip r:embed="rId3"/>
          <a:stretch>
            <a:fillRect/>
          </a:stretch>
        </p:blipFill>
        <p:spPr>
          <a:xfrm>
            <a:off x="8375518" y="2091448"/>
            <a:ext cx="2808707" cy="3744942"/>
          </a:xfrm>
          <a:prstGeom prst="rect">
            <a:avLst/>
          </a:prstGeom>
          <a:ln>
            <a:solidFill>
              <a:schemeClr val="tx1"/>
            </a:solidFill>
          </a:ln>
        </p:spPr>
      </p:pic>
      <p:sp>
        <p:nvSpPr>
          <p:cNvPr id="7" name="TextBox 6">
            <a:extLst>
              <a:ext uri="{FF2B5EF4-FFF2-40B4-BE49-F238E27FC236}">
                <a16:creationId xmlns:a16="http://schemas.microsoft.com/office/drawing/2014/main" id="{AB6753A6-F53E-43A0-9226-7BC6887F97CE}"/>
              </a:ext>
            </a:extLst>
          </p:cNvPr>
          <p:cNvSpPr txBox="1"/>
          <p:nvPr/>
        </p:nvSpPr>
        <p:spPr>
          <a:xfrm>
            <a:off x="1107010" y="1857983"/>
            <a:ext cx="7258778" cy="1107996"/>
          </a:xfrm>
          <a:prstGeom prst="rect">
            <a:avLst/>
          </a:prstGeom>
          <a:noFill/>
        </p:spPr>
        <p:txBody>
          <a:bodyPr wrap="square" rtlCol="0">
            <a:spAutoFit/>
          </a:bodyPr>
          <a:lstStyle/>
          <a:p>
            <a:r>
              <a:rPr lang="en-US" sz="2400" b="1" dirty="0"/>
              <a:t>This analysis and tool will help users make decisions on how to protect species at risk.</a:t>
            </a:r>
          </a:p>
          <a:p>
            <a:endParaRPr lang="en-US" dirty="0"/>
          </a:p>
        </p:txBody>
      </p:sp>
      <p:sp>
        <p:nvSpPr>
          <p:cNvPr id="8" name="TextBox 7">
            <a:extLst>
              <a:ext uri="{FF2B5EF4-FFF2-40B4-BE49-F238E27FC236}">
                <a16:creationId xmlns:a16="http://schemas.microsoft.com/office/drawing/2014/main" id="{8DD4D4B8-E897-4E9B-88F3-B78335358E05}"/>
              </a:ext>
            </a:extLst>
          </p:cNvPr>
          <p:cNvSpPr txBox="1"/>
          <p:nvPr/>
        </p:nvSpPr>
        <p:spPr>
          <a:xfrm>
            <a:off x="8263647" y="5836390"/>
            <a:ext cx="3665382" cy="246221"/>
          </a:xfrm>
          <a:prstGeom prst="rect">
            <a:avLst/>
          </a:prstGeom>
          <a:noFill/>
        </p:spPr>
        <p:txBody>
          <a:bodyPr wrap="square" rtlCol="0">
            <a:spAutoFit/>
          </a:bodyPr>
          <a:lstStyle/>
          <a:p>
            <a:r>
              <a:rPr lang="en-US" sz="1000" dirty="0"/>
              <a:t>Berkshire Environmental Action Team (2011)</a:t>
            </a:r>
          </a:p>
        </p:txBody>
      </p:sp>
    </p:spTree>
    <p:extLst>
      <p:ext uri="{BB962C8B-B14F-4D97-AF65-F5344CB8AC3E}">
        <p14:creationId xmlns:p14="http://schemas.microsoft.com/office/powerpoint/2010/main" val="267326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3"/>
            <a:ext cx="6824411" cy="4349793"/>
          </a:xfrm>
        </p:spPr>
        <p:txBody>
          <a:bodyPr>
            <a:normAutofit fontScale="92500" lnSpcReduction="10000"/>
          </a:bodyPr>
          <a:lstStyle/>
          <a:p>
            <a:pPr>
              <a:buFont typeface="Arial" panose="020B0604020202020204" pitchFamily="34" charset="0"/>
              <a:buChar char="•"/>
            </a:pPr>
            <a:r>
              <a:rPr lang="en-US" sz="2400" dirty="0"/>
              <a:t>Goal and objectives</a:t>
            </a:r>
          </a:p>
          <a:p>
            <a:pPr>
              <a:buFont typeface="Arial" panose="020B0604020202020204" pitchFamily="34" charset="0"/>
              <a:buChar char="•"/>
            </a:pPr>
            <a:r>
              <a:rPr lang="en-US" sz="2400" dirty="0"/>
              <a:t>Literature review</a:t>
            </a:r>
          </a:p>
          <a:p>
            <a:pPr lvl="1">
              <a:buFont typeface="Arial" panose="020B0604020202020204" pitchFamily="34" charset="0"/>
              <a:buChar char="•"/>
            </a:pPr>
            <a:r>
              <a:rPr lang="en-US" sz="2200" dirty="0"/>
              <a:t>Case studies</a:t>
            </a:r>
          </a:p>
          <a:p>
            <a:pPr lvl="1">
              <a:buFont typeface="Arial" panose="020B0604020202020204" pitchFamily="34" charset="0"/>
              <a:buChar char="•"/>
            </a:pPr>
            <a:r>
              <a:rPr lang="en-US" sz="2200" dirty="0"/>
              <a:t>Existing tools</a:t>
            </a:r>
          </a:p>
          <a:p>
            <a:pPr>
              <a:buFont typeface="Arial" panose="020B0604020202020204" pitchFamily="34" charset="0"/>
              <a:buChar char="•"/>
            </a:pPr>
            <a:r>
              <a:rPr lang="en-US" sz="2400" dirty="0"/>
              <a:t>Background information</a:t>
            </a:r>
          </a:p>
          <a:p>
            <a:pPr lvl="1">
              <a:buFont typeface="Arial" panose="020B0604020202020204" pitchFamily="34" charset="0"/>
              <a:buChar char="•"/>
            </a:pPr>
            <a:r>
              <a:rPr lang="en-US" sz="2200" dirty="0"/>
              <a:t>Study area</a:t>
            </a:r>
          </a:p>
          <a:p>
            <a:pPr lvl="1">
              <a:buFont typeface="Arial" panose="020B0604020202020204" pitchFamily="34" charset="0"/>
              <a:buChar char="•"/>
            </a:pPr>
            <a:r>
              <a:rPr lang="en-US" sz="2200" dirty="0"/>
              <a:t>Species</a:t>
            </a:r>
          </a:p>
          <a:p>
            <a:pPr lvl="1">
              <a:buFont typeface="Arial" panose="020B0604020202020204" pitchFamily="34" charset="0"/>
              <a:buChar char="•"/>
            </a:pPr>
            <a:r>
              <a:rPr lang="en-US" sz="2200" dirty="0"/>
              <a:t>Wildlife corridors</a:t>
            </a:r>
          </a:p>
          <a:p>
            <a:pPr>
              <a:buFont typeface="Arial" panose="020B0604020202020204" pitchFamily="34" charset="0"/>
              <a:buChar char="•"/>
            </a:pPr>
            <a:r>
              <a:rPr lang="en-US" sz="2400" dirty="0"/>
              <a:t>Methods</a:t>
            </a:r>
          </a:p>
          <a:p>
            <a:pPr>
              <a:buFont typeface="Arial" panose="020B0604020202020204" pitchFamily="34" charset="0"/>
              <a:buChar char="•"/>
            </a:pPr>
            <a:r>
              <a:rPr lang="en-US" sz="2400" dirty="0"/>
              <a:t>Implications</a:t>
            </a:r>
          </a:p>
          <a:p>
            <a:pPr>
              <a:buFont typeface="Arial" panose="020B0604020202020204" pitchFamily="34" charset="0"/>
              <a:buChar char="•"/>
            </a:pPr>
            <a:r>
              <a:rPr lang="en-US" sz="2400" dirty="0"/>
              <a:t>Timeline</a:t>
            </a:r>
          </a:p>
        </p:txBody>
      </p:sp>
    </p:spTree>
    <p:extLst>
      <p:ext uri="{BB962C8B-B14F-4D97-AF65-F5344CB8AC3E}">
        <p14:creationId xmlns:p14="http://schemas.microsoft.com/office/powerpoint/2010/main" val="101805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Project timeline</a:t>
            </a:r>
          </a:p>
        </p:txBody>
      </p:sp>
      <p:cxnSp>
        <p:nvCxnSpPr>
          <p:cNvPr id="7" name="Straight Connector 6">
            <a:extLst>
              <a:ext uri="{FF2B5EF4-FFF2-40B4-BE49-F238E27FC236}">
                <a16:creationId xmlns:a16="http://schemas.microsoft.com/office/drawing/2014/main" id="{CC7CBA13-77F6-4A32-966D-80445EF3E3C6}"/>
              </a:ext>
            </a:extLst>
          </p:cNvPr>
          <p:cNvCxnSpPr>
            <a:cxnSpLocks/>
          </p:cNvCxnSpPr>
          <p:nvPr/>
        </p:nvCxnSpPr>
        <p:spPr>
          <a:xfrm flipV="1">
            <a:off x="1518082" y="3823985"/>
            <a:ext cx="8802965" cy="3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F523F4BB-32D9-433E-9132-90C1FC63DC01}"/>
              </a:ext>
            </a:extLst>
          </p:cNvPr>
          <p:cNvGrpSpPr/>
          <p:nvPr/>
        </p:nvGrpSpPr>
        <p:grpSpPr>
          <a:xfrm>
            <a:off x="2547108" y="3352053"/>
            <a:ext cx="204187" cy="597023"/>
            <a:chOff x="1518082" y="3353606"/>
            <a:chExt cx="204187" cy="597023"/>
          </a:xfrm>
        </p:grpSpPr>
        <p:sp>
          <p:nvSpPr>
            <p:cNvPr id="9" name="Oval 8">
              <a:extLst>
                <a:ext uri="{FF2B5EF4-FFF2-40B4-BE49-F238E27FC236}">
                  <a16:creationId xmlns:a16="http://schemas.microsoft.com/office/drawing/2014/main" id="{5DCFB7C2-66A9-4229-A9D3-0CB9166ABB45}"/>
                </a:ext>
              </a:extLst>
            </p:cNvPr>
            <p:cNvSpPr/>
            <p:nvPr/>
          </p:nvSpPr>
          <p:spPr>
            <a:xfrm>
              <a:off x="1518082" y="3764198"/>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4A02EBA-6FAB-48A9-ADF1-0EFAC63D4CBD}"/>
                </a:ext>
              </a:extLst>
            </p:cNvPr>
            <p:cNvCxnSpPr>
              <a:cxnSpLocks/>
              <a:stCxn id="9" idx="0"/>
            </p:cNvCxnSpPr>
            <p:nvPr/>
          </p:nvCxnSpPr>
          <p:spPr>
            <a:xfrm flipH="1" flipV="1">
              <a:off x="1620175" y="3353606"/>
              <a:ext cx="1" cy="4105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D3B154C4-F8AD-4868-B163-EF9D1625EDD1}"/>
              </a:ext>
            </a:extLst>
          </p:cNvPr>
          <p:cNvSpPr txBox="1"/>
          <p:nvPr/>
        </p:nvSpPr>
        <p:spPr>
          <a:xfrm>
            <a:off x="1734008" y="4756141"/>
            <a:ext cx="806631" cy="461665"/>
          </a:xfrm>
          <a:prstGeom prst="rect">
            <a:avLst/>
          </a:prstGeom>
          <a:noFill/>
        </p:spPr>
        <p:txBody>
          <a:bodyPr wrap="none" rtlCol="0">
            <a:spAutoFit/>
          </a:bodyPr>
          <a:lstStyle/>
          <a:p>
            <a:r>
              <a:rPr lang="en-US" sz="2400" dirty="0"/>
              <a:t>2017</a:t>
            </a:r>
          </a:p>
        </p:txBody>
      </p:sp>
      <p:sp>
        <p:nvSpPr>
          <p:cNvPr id="14" name="TextBox 13">
            <a:extLst>
              <a:ext uri="{FF2B5EF4-FFF2-40B4-BE49-F238E27FC236}">
                <a16:creationId xmlns:a16="http://schemas.microsoft.com/office/drawing/2014/main" id="{54CA454A-0F2E-41A8-BC51-AF59FA06D6E5}"/>
              </a:ext>
            </a:extLst>
          </p:cNvPr>
          <p:cNvSpPr txBox="1"/>
          <p:nvPr/>
        </p:nvSpPr>
        <p:spPr>
          <a:xfrm>
            <a:off x="5493611" y="4764731"/>
            <a:ext cx="806631" cy="461665"/>
          </a:xfrm>
          <a:prstGeom prst="rect">
            <a:avLst/>
          </a:prstGeom>
          <a:noFill/>
        </p:spPr>
        <p:txBody>
          <a:bodyPr wrap="none" rtlCol="0">
            <a:spAutoFit/>
          </a:bodyPr>
          <a:lstStyle/>
          <a:p>
            <a:r>
              <a:rPr lang="en-US" sz="2400" dirty="0"/>
              <a:t>2018</a:t>
            </a:r>
          </a:p>
        </p:txBody>
      </p:sp>
      <p:sp>
        <p:nvSpPr>
          <p:cNvPr id="16" name="TextBox 15">
            <a:extLst>
              <a:ext uri="{FF2B5EF4-FFF2-40B4-BE49-F238E27FC236}">
                <a16:creationId xmlns:a16="http://schemas.microsoft.com/office/drawing/2014/main" id="{1A6580B3-4FA1-4315-9B11-4C0318651BD3}"/>
              </a:ext>
            </a:extLst>
          </p:cNvPr>
          <p:cNvSpPr txBox="1"/>
          <p:nvPr/>
        </p:nvSpPr>
        <p:spPr>
          <a:xfrm rot="3255825">
            <a:off x="1746861" y="4117980"/>
            <a:ext cx="834524" cy="369332"/>
          </a:xfrm>
          <a:prstGeom prst="rect">
            <a:avLst/>
          </a:prstGeom>
          <a:noFill/>
        </p:spPr>
        <p:txBody>
          <a:bodyPr wrap="none" rtlCol="0">
            <a:spAutoFit/>
          </a:bodyPr>
          <a:lstStyle/>
          <a:p>
            <a:r>
              <a:rPr lang="en-US" dirty="0"/>
              <a:t>August</a:t>
            </a:r>
          </a:p>
        </p:txBody>
      </p:sp>
      <p:sp>
        <p:nvSpPr>
          <p:cNvPr id="17" name="TextBox 16">
            <a:extLst>
              <a:ext uri="{FF2B5EF4-FFF2-40B4-BE49-F238E27FC236}">
                <a16:creationId xmlns:a16="http://schemas.microsoft.com/office/drawing/2014/main" id="{7B128AB2-F76A-4CE1-979D-76393D538338}"/>
              </a:ext>
            </a:extLst>
          </p:cNvPr>
          <p:cNvSpPr txBox="1"/>
          <p:nvPr/>
        </p:nvSpPr>
        <p:spPr>
          <a:xfrm rot="3263393">
            <a:off x="2314362" y="4274182"/>
            <a:ext cx="1218282" cy="369332"/>
          </a:xfrm>
          <a:prstGeom prst="rect">
            <a:avLst/>
          </a:prstGeom>
          <a:noFill/>
        </p:spPr>
        <p:txBody>
          <a:bodyPr wrap="none" rtlCol="0">
            <a:spAutoFit/>
          </a:bodyPr>
          <a:lstStyle/>
          <a:p>
            <a:r>
              <a:rPr lang="en-US" dirty="0"/>
              <a:t>September</a:t>
            </a:r>
          </a:p>
        </p:txBody>
      </p:sp>
      <p:sp>
        <p:nvSpPr>
          <p:cNvPr id="18" name="TextBox 17">
            <a:extLst>
              <a:ext uri="{FF2B5EF4-FFF2-40B4-BE49-F238E27FC236}">
                <a16:creationId xmlns:a16="http://schemas.microsoft.com/office/drawing/2014/main" id="{9B79DF9A-2B52-48F3-A028-306FEE13B01C}"/>
              </a:ext>
            </a:extLst>
          </p:cNvPr>
          <p:cNvSpPr txBox="1"/>
          <p:nvPr/>
        </p:nvSpPr>
        <p:spPr>
          <a:xfrm rot="3263393">
            <a:off x="3062355" y="4174969"/>
            <a:ext cx="948658" cy="369332"/>
          </a:xfrm>
          <a:prstGeom prst="rect">
            <a:avLst/>
          </a:prstGeom>
          <a:noFill/>
        </p:spPr>
        <p:txBody>
          <a:bodyPr wrap="none" rtlCol="0">
            <a:spAutoFit/>
          </a:bodyPr>
          <a:lstStyle/>
          <a:p>
            <a:r>
              <a:rPr lang="en-US" dirty="0"/>
              <a:t>October</a:t>
            </a:r>
          </a:p>
        </p:txBody>
      </p:sp>
      <p:sp>
        <p:nvSpPr>
          <p:cNvPr id="19" name="TextBox 18">
            <a:extLst>
              <a:ext uri="{FF2B5EF4-FFF2-40B4-BE49-F238E27FC236}">
                <a16:creationId xmlns:a16="http://schemas.microsoft.com/office/drawing/2014/main" id="{D5B9F7B5-0BE6-45F7-A776-A9CAFB3E06A8}"/>
              </a:ext>
            </a:extLst>
          </p:cNvPr>
          <p:cNvSpPr txBox="1"/>
          <p:nvPr/>
        </p:nvSpPr>
        <p:spPr>
          <a:xfrm rot="3263393">
            <a:off x="3666136" y="4262535"/>
            <a:ext cx="1173655" cy="369332"/>
          </a:xfrm>
          <a:prstGeom prst="rect">
            <a:avLst/>
          </a:prstGeom>
          <a:noFill/>
        </p:spPr>
        <p:txBody>
          <a:bodyPr wrap="none" rtlCol="0">
            <a:spAutoFit/>
          </a:bodyPr>
          <a:lstStyle/>
          <a:p>
            <a:r>
              <a:rPr lang="en-US" dirty="0"/>
              <a:t>November</a:t>
            </a:r>
          </a:p>
        </p:txBody>
      </p:sp>
      <p:sp>
        <p:nvSpPr>
          <p:cNvPr id="20" name="TextBox 19">
            <a:extLst>
              <a:ext uri="{FF2B5EF4-FFF2-40B4-BE49-F238E27FC236}">
                <a16:creationId xmlns:a16="http://schemas.microsoft.com/office/drawing/2014/main" id="{A4910987-BA16-4F04-A825-6AB64EE5C019}"/>
              </a:ext>
            </a:extLst>
          </p:cNvPr>
          <p:cNvSpPr txBox="1"/>
          <p:nvPr/>
        </p:nvSpPr>
        <p:spPr>
          <a:xfrm rot="3263393">
            <a:off x="4367944" y="4256046"/>
            <a:ext cx="1157689" cy="369332"/>
          </a:xfrm>
          <a:prstGeom prst="rect">
            <a:avLst/>
          </a:prstGeom>
          <a:noFill/>
        </p:spPr>
        <p:txBody>
          <a:bodyPr wrap="none" rtlCol="0">
            <a:spAutoFit/>
          </a:bodyPr>
          <a:lstStyle/>
          <a:p>
            <a:r>
              <a:rPr lang="en-US" dirty="0"/>
              <a:t>December</a:t>
            </a:r>
          </a:p>
        </p:txBody>
      </p:sp>
      <p:sp>
        <p:nvSpPr>
          <p:cNvPr id="21" name="TextBox 20">
            <a:extLst>
              <a:ext uri="{FF2B5EF4-FFF2-40B4-BE49-F238E27FC236}">
                <a16:creationId xmlns:a16="http://schemas.microsoft.com/office/drawing/2014/main" id="{391508E4-54AE-4DE0-A195-742B19086F01}"/>
              </a:ext>
            </a:extLst>
          </p:cNvPr>
          <p:cNvSpPr txBox="1"/>
          <p:nvPr/>
        </p:nvSpPr>
        <p:spPr>
          <a:xfrm rot="3263393">
            <a:off x="5068127" y="4160413"/>
            <a:ext cx="908775" cy="369332"/>
          </a:xfrm>
          <a:prstGeom prst="rect">
            <a:avLst/>
          </a:prstGeom>
          <a:noFill/>
        </p:spPr>
        <p:txBody>
          <a:bodyPr wrap="none" rtlCol="0">
            <a:spAutoFit/>
          </a:bodyPr>
          <a:lstStyle/>
          <a:p>
            <a:r>
              <a:rPr lang="en-US" dirty="0"/>
              <a:t>January</a:t>
            </a:r>
          </a:p>
        </p:txBody>
      </p:sp>
      <p:sp>
        <p:nvSpPr>
          <p:cNvPr id="22" name="TextBox 21">
            <a:extLst>
              <a:ext uri="{FF2B5EF4-FFF2-40B4-BE49-F238E27FC236}">
                <a16:creationId xmlns:a16="http://schemas.microsoft.com/office/drawing/2014/main" id="{99AC799E-844C-4DF7-8ABC-F711EFBD741C}"/>
              </a:ext>
            </a:extLst>
          </p:cNvPr>
          <p:cNvSpPr txBox="1"/>
          <p:nvPr/>
        </p:nvSpPr>
        <p:spPr>
          <a:xfrm rot="3263393">
            <a:off x="5654602" y="4194554"/>
            <a:ext cx="1022396" cy="369332"/>
          </a:xfrm>
          <a:prstGeom prst="rect">
            <a:avLst/>
          </a:prstGeom>
          <a:noFill/>
        </p:spPr>
        <p:txBody>
          <a:bodyPr wrap="none" rtlCol="0">
            <a:spAutoFit/>
          </a:bodyPr>
          <a:lstStyle/>
          <a:p>
            <a:r>
              <a:rPr lang="en-US" dirty="0"/>
              <a:t>February</a:t>
            </a:r>
          </a:p>
        </p:txBody>
      </p:sp>
      <p:sp>
        <p:nvSpPr>
          <p:cNvPr id="23" name="TextBox 22">
            <a:extLst>
              <a:ext uri="{FF2B5EF4-FFF2-40B4-BE49-F238E27FC236}">
                <a16:creationId xmlns:a16="http://schemas.microsoft.com/office/drawing/2014/main" id="{4F0C4D38-1662-4D8F-80ED-D422E2591A81}"/>
              </a:ext>
            </a:extLst>
          </p:cNvPr>
          <p:cNvSpPr txBox="1"/>
          <p:nvPr/>
        </p:nvSpPr>
        <p:spPr>
          <a:xfrm rot="3263393">
            <a:off x="6312158" y="4109989"/>
            <a:ext cx="788806" cy="369332"/>
          </a:xfrm>
          <a:prstGeom prst="rect">
            <a:avLst/>
          </a:prstGeom>
          <a:noFill/>
        </p:spPr>
        <p:txBody>
          <a:bodyPr wrap="none" rtlCol="0">
            <a:spAutoFit/>
          </a:bodyPr>
          <a:lstStyle/>
          <a:p>
            <a:r>
              <a:rPr lang="en-US" dirty="0"/>
              <a:t>March</a:t>
            </a:r>
          </a:p>
        </p:txBody>
      </p:sp>
      <p:sp>
        <p:nvSpPr>
          <p:cNvPr id="24" name="TextBox 23">
            <a:extLst>
              <a:ext uri="{FF2B5EF4-FFF2-40B4-BE49-F238E27FC236}">
                <a16:creationId xmlns:a16="http://schemas.microsoft.com/office/drawing/2014/main" id="{4EA10B9D-1FDC-4653-8DCA-56138C8FCBAE}"/>
              </a:ext>
            </a:extLst>
          </p:cNvPr>
          <p:cNvSpPr txBox="1"/>
          <p:nvPr/>
        </p:nvSpPr>
        <p:spPr>
          <a:xfrm rot="3263393">
            <a:off x="6955439" y="4051356"/>
            <a:ext cx="625492" cy="369332"/>
          </a:xfrm>
          <a:prstGeom prst="rect">
            <a:avLst/>
          </a:prstGeom>
          <a:noFill/>
        </p:spPr>
        <p:txBody>
          <a:bodyPr wrap="none" rtlCol="0">
            <a:spAutoFit/>
          </a:bodyPr>
          <a:lstStyle/>
          <a:p>
            <a:r>
              <a:rPr lang="en-US" dirty="0"/>
              <a:t>April</a:t>
            </a:r>
          </a:p>
        </p:txBody>
      </p:sp>
      <p:sp>
        <p:nvSpPr>
          <p:cNvPr id="25" name="TextBox 24">
            <a:extLst>
              <a:ext uri="{FF2B5EF4-FFF2-40B4-BE49-F238E27FC236}">
                <a16:creationId xmlns:a16="http://schemas.microsoft.com/office/drawing/2014/main" id="{639869A4-C210-443B-A5E4-4C890BE3BC57}"/>
              </a:ext>
            </a:extLst>
          </p:cNvPr>
          <p:cNvSpPr txBox="1"/>
          <p:nvPr/>
        </p:nvSpPr>
        <p:spPr>
          <a:xfrm rot="3263393">
            <a:off x="7586695" y="4026231"/>
            <a:ext cx="592342" cy="369332"/>
          </a:xfrm>
          <a:prstGeom prst="rect">
            <a:avLst/>
          </a:prstGeom>
          <a:noFill/>
        </p:spPr>
        <p:txBody>
          <a:bodyPr wrap="none" rtlCol="0">
            <a:spAutoFit/>
          </a:bodyPr>
          <a:lstStyle/>
          <a:p>
            <a:r>
              <a:rPr lang="en-US" dirty="0"/>
              <a:t>May</a:t>
            </a:r>
          </a:p>
        </p:txBody>
      </p:sp>
      <p:sp>
        <p:nvSpPr>
          <p:cNvPr id="26" name="TextBox 25">
            <a:extLst>
              <a:ext uri="{FF2B5EF4-FFF2-40B4-BE49-F238E27FC236}">
                <a16:creationId xmlns:a16="http://schemas.microsoft.com/office/drawing/2014/main" id="{57E7BEBF-A159-48B1-BC0F-6B4C776066DA}"/>
              </a:ext>
            </a:extLst>
          </p:cNvPr>
          <p:cNvSpPr txBox="1"/>
          <p:nvPr/>
        </p:nvSpPr>
        <p:spPr>
          <a:xfrm rot="3263393">
            <a:off x="8172805" y="4012332"/>
            <a:ext cx="617477" cy="369332"/>
          </a:xfrm>
          <a:prstGeom prst="rect">
            <a:avLst/>
          </a:prstGeom>
          <a:noFill/>
        </p:spPr>
        <p:txBody>
          <a:bodyPr wrap="none" rtlCol="0">
            <a:spAutoFit/>
          </a:bodyPr>
          <a:lstStyle/>
          <a:p>
            <a:r>
              <a:rPr lang="en-US" dirty="0"/>
              <a:t>June</a:t>
            </a:r>
          </a:p>
        </p:txBody>
      </p:sp>
      <p:sp>
        <p:nvSpPr>
          <p:cNvPr id="27" name="TextBox 26">
            <a:extLst>
              <a:ext uri="{FF2B5EF4-FFF2-40B4-BE49-F238E27FC236}">
                <a16:creationId xmlns:a16="http://schemas.microsoft.com/office/drawing/2014/main" id="{0A255D6F-4F52-4FF1-BA69-E5D248A29CD6}"/>
              </a:ext>
            </a:extLst>
          </p:cNvPr>
          <p:cNvSpPr txBox="1"/>
          <p:nvPr/>
        </p:nvSpPr>
        <p:spPr>
          <a:xfrm rot="3263393">
            <a:off x="8827575" y="3997374"/>
            <a:ext cx="537327" cy="369332"/>
          </a:xfrm>
          <a:prstGeom prst="rect">
            <a:avLst/>
          </a:prstGeom>
          <a:noFill/>
        </p:spPr>
        <p:txBody>
          <a:bodyPr wrap="none" rtlCol="0">
            <a:spAutoFit/>
          </a:bodyPr>
          <a:lstStyle/>
          <a:p>
            <a:r>
              <a:rPr lang="en-US" dirty="0"/>
              <a:t>July</a:t>
            </a:r>
          </a:p>
        </p:txBody>
      </p:sp>
      <p:sp>
        <p:nvSpPr>
          <p:cNvPr id="31" name="Oval 30">
            <a:extLst>
              <a:ext uri="{FF2B5EF4-FFF2-40B4-BE49-F238E27FC236}">
                <a16:creationId xmlns:a16="http://schemas.microsoft.com/office/drawing/2014/main" id="{6F2271F3-2D5E-4F8E-B40F-66AFA3179094}"/>
              </a:ext>
            </a:extLst>
          </p:cNvPr>
          <p:cNvSpPr/>
          <p:nvPr/>
        </p:nvSpPr>
        <p:spPr>
          <a:xfrm>
            <a:off x="3224657" y="3755544"/>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377F7C1-7EDF-4EC7-B44F-22A7ACC72551}"/>
              </a:ext>
            </a:extLst>
          </p:cNvPr>
          <p:cNvCxnSpPr>
            <a:cxnSpLocks/>
            <a:stCxn id="31" idx="0"/>
          </p:cNvCxnSpPr>
          <p:nvPr/>
        </p:nvCxnSpPr>
        <p:spPr>
          <a:xfrm flipH="1" flipV="1">
            <a:off x="3322670" y="2781802"/>
            <a:ext cx="4081" cy="9737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EADD0F9-6ED8-47EF-93BD-B11FC54F4860}"/>
              </a:ext>
            </a:extLst>
          </p:cNvPr>
          <p:cNvGrpSpPr/>
          <p:nvPr/>
        </p:nvGrpSpPr>
        <p:grpSpPr>
          <a:xfrm>
            <a:off x="5828156" y="3344952"/>
            <a:ext cx="204187" cy="597023"/>
            <a:chOff x="1518082" y="3353606"/>
            <a:chExt cx="204187" cy="597023"/>
          </a:xfrm>
        </p:grpSpPr>
        <p:sp>
          <p:nvSpPr>
            <p:cNvPr id="34" name="Oval 33">
              <a:extLst>
                <a:ext uri="{FF2B5EF4-FFF2-40B4-BE49-F238E27FC236}">
                  <a16:creationId xmlns:a16="http://schemas.microsoft.com/office/drawing/2014/main" id="{D9E8B8D2-4EE8-47EB-BBD9-A44DC1733E8A}"/>
                </a:ext>
              </a:extLst>
            </p:cNvPr>
            <p:cNvSpPr/>
            <p:nvPr/>
          </p:nvSpPr>
          <p:spPr>
            <a:xfrm>
              <a:off x="1518082" y="3764198"/>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C01D5755-BBEB-4A10-A325-1E30B8D23FF9}"/>
                </a:ext>
              </a:extLst>
            </p:cNvPr>
            <p:cNvCxnSpPr>
              <a:cxnSpLocks/>
              <a:stCxn id="34" idx="0"/>
            </p:cNvCxnSpPr>
            <p:nvPr/>
          </p:nvCxnSpPr>
          <p:spPr>
            <a:xfrm flipH="1" flipV="1">
              <a:off x="1620175" y="3353606"/>
              <a:ext cx="1" cy="4105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80AAE3C-15F4-42EA-B7AE-929DC07719F4}"/>
              </a:ext>
            </a:extLst>
          </p:cNvPr>
          <p:cNvGrpSpPr/>
          <p:nvPr/>
        </p:nvGrpSpPr>
        <p:grpSpPr>
          <a:xfrm>
            <a:off x="8947958" y="3344952"/>
            <a:ext cx="204187" cy="597023"/>
            <a:chOff x="1518082" y="3353606"/>
            <a:chExt cx="204187" cy="597023"/>
          </a:xfrm>
        </p:grpSpPr>
        <p:sp>
          <p:nvSpPr>
            <p:cNvPr id="37" name="Oval 36">
              <a:extLst>
                <a:ext uri="{FF2B5EF4-FFF2-40B4-BE49-F238E27FC236}">
                  <a16:creationId xmlns:a16="http://schemas.microsoft.com/office/drawing/2014/main" id="{501B9CD7-5A91-4565-831D-507E7ACEE0EA}"/>
                </a:ext>
              </a:extLst>
            </p:cNvPr>
            <p:cNvSpPr/>
            <p:nvPr/>
          </p:nvSpPr>
          <p:spPr>
            <a:xfrm>
              <a:off x="1518082" y="3764198"/>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B4DCCB1-EEA0-4628-8A80-A32BA9D8F5B3}"/>
                </a:ext>
              </a:extLst>
            </p:cNvPr>
            <p:cNvCxnSpPr>
              <a:cxnSpLocks/>
              <a:stCxn id="37" idx="0"/>
            </p:cNvCxnSpPr>
            <p:nvPr/>
          </p:nvCxnSpPr>
          <p:spPr>
            <a:xfrm flipH="1" flipV="1">
              <a:off x="1620175" y="3353606"/>
              <a:ext cx="1" cy="4105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E1C00FF6-4E16-4AA6-A4BE-402694B3ABCE}"/>
              </a:ext>
            </a:extLst>
          </p:cNvPr>
          <p:cNvSpPr txBox="1"/>
          <p:nvPr/>
        </p:nvSpPr>
        <p:spPr>
          <a:xfrm rot="3255825">
            <a:off x="9379143" y="4094710"/>
            <a:ext cx="834524" cy="369332"/>
          </a:xfrm>
          <a:prstGeom prst="rect">
            <a:avLst/>
          </a:prstGeom>
          <a:noFill/>
        </p:spPr>
        <p:txBody>
          <a:bodyPr wrap="none" rtlCol="0">
            <a:spAutoFit/>
          </a:bodyPr>
          <a:lstStyle/>
          <a:p>
            <a:r>
              <a:rPr lang="en-US" dirty="0"/>
              <a:t>August</a:t>
            </a:r>
          </a:p>
        </p:txBody>
      </p:sp>
      <p:sp>
        <p:nvSpPr>
          <p:cNvPr id="42" name="Oval 41">
            <a:extLst>
              <a:ext uri="{FF2B5EF4-FFF2-40B4-BE49-F238E27FC236}">
                <a16:creationId xmlns:a16="http://schemas.microsoft.com/office/drawing/2014/main" id="{62CF07E2-91F0-4081-B447-952F5A60B96B}"/>
              </a:ext>
            </a:extLst>
          </p:cNvPr>
          <p:cNvSpPr/>
          <p:nvPr/>
        </p:nvSpPr>
        <p:spPr>
          <a:xfrm>
            <a:off x="9527494" y="3745816"/>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2808B36-FCFB-4F27-B083-60A99051E46E}"/>
              </a:ext>
            </a:extLst>
          </p:cNvPr>
          <p:cNvCxnSpPr>
            <a:cxnSpLocks/>
            <a:stCxn id="42" idx="0"/>
          </p:cNvCxnSpPr>
          <p:nvPr/>
        </p:nvCxnSpPr>
        <p:spPr>
          <a:xfrm flipV="1">
            <a:off x="9629588" y="2963260"/>
            <a:ext cx="0" cy="782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B559B91-4354-414F-8B75-A1D73A78C9A9}"/>
              </a:ext>
            </a:extLst>
          </p:cNvPr>
          <p:cNvSpPr txBox="1"/>
          <p:nvPr/>
        </p:nvSpPr>
        <p:spPr>
          <a:xfrm>
            <a:off x="248211" y="2513192"/>
            <a:ext cx="2601097" cy="923330"/>
          </a:xfrm>
          <a:prstGeom prst="rect">
            <a:avLst/>
          </a:prstGeom>
          <a:noFill/>
        </p:spPr>
        <p:txBody>
          <a:bodyPr wrap="none" rtlCol="0">
            <a:spAutoFit/>
          </a:bodyPr>
          <a:lstStyle/>
          <a:p>
            <a:pPr algn="r"/>
            <a:r>
              <a:rPr lang="en-US" dirty="0"/>
              <a:t>Action on peer review</a:t>
            </a:r>
          </a:p>
          <a:p>
            <a:pPr algn="r"/>
            <a:r>
              <a:rPr lang="en-US" dirty="0"/>
              <a:t>feedback and solicit</a:t>
            </a:r>
          </a:p>
          <a:p>
            <a:pPr algn="r"/>
            <a:r>
              <a:rPr lang="en-US" dirty="0"/>
              <a:t>review from professionals</a:t>
            </a:r>
          </a:p>
        </p:txBody>
      </p:sp>
      <p:sp>
        <p:nvSpPr>
          <p:cNvPr id="46" name="TextBox 45">
            <a:extLst>
              <a:ext uri="{FF2B5EF4-FFF2-40B4-BE49-F238E27FC236}">
                <a16:creationId xmlns:a16="http://schemas.microsoft.com/office/drawing/2014/main" id="{06836E50-CB21-406A-B4AF-4A256F5E392B}"/>
              </a:ext>
            </a:extLst>
          </p:cNvPr>
          <p:cNvSpPr txBox="1"/>
          <p:nvPr/>
        </p:nvSpPr>
        <p:spPr>
          <a:xfrm>
            <a:off x="2898189" y="1859497"/>
            <a:ext cx="1809663" cy="923330"/>
          </a:xfrm>
          <a:prstGeom prst="rect">
            <a:avLst/>
          </a:prstGeom>
          <a:noFill/>
        </p:spPr>
        <p:txBody>
          <a:bodyPr wrap="none" rtlCol="0">
            <a:spAutoFit/>
          </a:bodyPr>
          <a:lstStyle/>
          <a:p>
            <a:r>
              <a:rPr lang="en-US" dirty="0"/>
              <a:t>Complete entire</a:t>
            </a:r>
          </a:p>
          <a:p>
            <a:r>
              <a:rPr lang="en-US" dirty="0"/>
              <a:t>process manually</a:t>
            </a:r>
          </a:p>
          <a:p>
            <a:r>
              <a:rPr lang="en-US" dirty="0"/>
              <a:t>using FOSS tools</a:t>
            </a:r>
          </a:p>
        </p:txBody>
      </p:sp>
      <p:sp>
        <p:nvSpPr>
          <p:cNvPr id="50" name="TextBox 49">
            <a:extLst>
              <a:ext uri="{FF2B5EF4-FFF2-40B4-BE49-F238E27FC236}">
                <a16:creationId xmlns:a16="http://schemas.microsoft.com/office/drawing/2014/main" id="{0BB4B08C-0BFD-46B4-8466-5E5403B13337}"/>
              </a:ext>
            </a:extLst>
          </p:cNvPr>
          <p:cNvSpPr txBox="1"/>
          <p:nvPr/>
        </p:nvSpPr>
        <p:spPr>
          <a:xfrm>
            <a:off x="4217766" y="2767078"/>
            <a:ext cx="1948034" cy="646331"/>
          </a:xfrm>
          <a:prstGeom prst="rect">
            <a:avLst/>
          </a:prstGeom>
          <a:noFill/>
        </p:spPr>
        <p:txBody>
          <a:bodyPr wrap="none" rtlCol="0">
            <a:spAutoFit/>
          </a:bodyPr>
          <a:lstStyle/>
          <a:p>
            <a:pPr algn="r"/>
            <a:r>
              <a:rPr lang="en-US" dirty="0"/>
              <a:t>Complete scripting</a:t>
            </a:r>
          </a:p>
          <a:p>
            <a:pPr algn="r"/>
            <a:r>
              <a:rPr lang="en-US" dirty="0"/>
              <a:t>and tool creation</a:t>
            </a:r>
          </a:p>
        </p:txBody>
      </p:sp>
      <p:sp>
        <p:nvSpPr>
          <p:cNvPr id="51" name="TextBox 50">
            <a:extLst>
              <a:ext uri="{FF2B5EF4-FFF2-40B4-BE49-F238E27FC236}">
                <a16:creationId xmlns:a16="http://schemas.microsoft.com/office/drawing/2014/main" id="{EC91A711-1E68-4EDB-8B40-FFE6808D21BD}"/>
              </a:ext>
            </a:extLst>
          </p:cNvPr>
          <p:cNvSpPr txBox="1"/>
          <p:nvPr/>
        </p:nvSpPr>
        <p:spPr>
          <a:xfrm>
            <a:off x="7621433" y="2227978"/>
            <a:ext cx="1620444" cy="1200329"/>
          </a:xfrm>
          <a:prstGeom prst="rect">
            <a:avLst/>
          </a:prstGeom>
          <a:noFill/>
        </p:spPr>
        <p:txBody>
          <a:bodyPr wrap="none" rtlCol="0">
            <a:spAutoFit/>
          </a:bodyPr>
          <a:lstStyle/>
          <a:p>
            <a:pPr algn="r"/>
            <a:r>
              <a:rPr lang="en-US" dirty="0"/>
              <a:t>Present at the</a:t>
            </a:r>
          </a:p>
          <a:p>
            <a:pPr algn="r"/>
            <a:r>
              <a:rPr lang="en-US" dirty="0"/>
              <a:t>Society for</a:t>
            </a:r>
          </a:p>
          <a:p>
            <a:pPr algn="r"/>
            <a:r>
              <a:rPr lang="en-US" dirty="0"/>
              <a:t>Conservation</a:t>
            </a:r>
          </a:p>
          <a:p>
            <a:pPr algn="r"/>
            <a:r>
              <a:rPr lang="en-US" dirty="0"/>
              <a:t>GIS Conference</a:t>
            </a:r>
          </a:p>
        </p:txBody>
      </p:sp>
      <p:sp>
        <p:nvSpPr>
          <p:cNvPr id="53" name="Oval 52">
            <a:extLst>
              <a:ext uri="{FF2B5EF4-FFF2-40B4-BE49-F238E27FC236}">
                <a16:creationId xmlns:a16="http://schemas.microsoft.com/office/drawing/2014/main" id="{A0AADBB1-E031-4406-B695-D83361A55AA7}"/>
              </a:ext>
            </a:extLst>
          </p:cNvPr>
          <p:cNvSpPr/>
          <p:nvPr/>
        </p:nvSpPr>
        <p:spPr>
          <a:xfrm>
            <a:off x="6428902" y="3755544"/>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2C39B375-008D-4A35-A926-5151EA43AD12}"/>
              </a:ext>
            </a:extLst>
          </p:cNvPr>
          <p:cNvCxnSpPr>
            <a:cxnSpLocks/>
            <a:stCxn id="53" idx="0"/>
          </p:cNvCxnSpPr>
          <p:nvPr/>
        </p:nvCxnSpPr>
        <p:spPr>
          <a:xfrm flipH="1" flipV="1">
            <a:off x="6509785" y="2619796"/>
            <a:ext cx="21211" cy="11357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406380-2128-4170-9CB9-EEBAB11C9AA2}"/>
              </a:ext>
            </a:extLst>
          </p:cNvPr>
          <p:cNvSpPr txBox="1"/>
          <p:nvPr/>
        </p:nvSpPr>
        <p:spPr>
          <a:xfrm>
            <a:off x="5157829" y="1951754"/>
            <a:ext cx="1664365" cy="646331"/>
          </a:xfrm>
          <a:prstGeom prst="rect">
            <a:avLst/>
          </a:prstGeom>
          <a:noFill/>
        </p:spPr>
        <p:txBody>
          <a:bodyPr wrap="none" rtlCol="0">
            <a:spAutoFit/>
          </a:bodyPr>
          <a:lstStyle/>
          <a:p>
            <a:pPr algn="r"/>
            <a:r>
              <a:rPr lang="en-US" dirty="0"/>
              <a:t>Complete script</a:t>
            </a:r>
          </a:p>
          <a:p>
            <a:pPr algn="r"/>
            <a:r>
              <a:rPr lang="en-US" dirty="0"/>
              <a:t>documentation</a:t>
            </a:r>
          </a:p>
        </p:txBody>
      </p:sp>
      <p:sp>
        <p:nvSpPr>
          <p:cNvPr id="59" name="TextBox 58">
            <a:extLst>
              <a:ext uri="{FF2B5EF4-FFF2-40B4-BE49-F238E27FC236}">
                <a16:creationId xmlns:a16="http://schemas.microsoft.com/office/drawing/2014/main" id="{B43AC3D9-9220-4D6A-993B-80EDE88155FE}"/>
              </a:ext>
            </a:extLst>
          </p:cNvPr>
          <p:cNvSpPr txBox="1"/>
          <p:nvPr/>
        </p:nvSpPr>
        <p:spPr>
          <a:xfrm>
            <a:off x="9445229" y="2071476"/>
            <a:ext cx="1346844" cy="923330"/>
          </a:xfrm>
          <a:prstGeom prst="rect">
            <a:avLst/>
          </a:prstGeom>
          <a:noFill/>
        </p:spPr>
        <p:txBody>
          <a:bodyPr wrap="none" rtlCol="0">
            <a:spAutoFit/>
          </a:bodyPr>
          <a:lstStyle/>
          <a:p>
            <a:r>
              <a:rPr lang="en-US" dirty="0"/>
              <a:t>Prepare and</a:t>
            </a:r>
          </a:p>
          <a:p>
            <a:r>
              <a:rPr lang="en-US" dirty="0"/>
              <a:t>submit final </a:t>
            </a:r>
          </a:p>
          <a:p>
            <a:r>
              <a:rPr lang="en-US" dirty="0"/>
              <a:t>report</a:t>
            </a:r>
          </a:p>
        </p:txBody>
      </p:sp>
      <p:sp>
        <p:nvSpPr>
          <p:cNvPr id="45" name="Oval 44">
            <a:extLst>
              <a:ext uri="{FF2B5EF4-FFF2-40B4-BE49-F238E27FC236}">
                <a16:creationId xmlns:a16="http://schemas.microsoft.com/office/drawing/2014/main" id="{103AB4B1-BFDB-455F-A002-3FEEC2B36364}"/>
              </a:ext>
            </a:extLst>
          </p:cNvPr>
          <p:cNvSpPr/>
          <p:nvPr/>
        </p:nvSpPr>
        <p:spPr>
          <a:xfrm>
            <a:off x="5208722" y="3762645"/>
            <a:ext cx="204187" cy="1864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EE9D2EE-6BF6-406A-B251-D13C4F7380C0}"/>
              </a:ext>
            </a:extLst>
          </p:cNvPr>
          <p:cNvCxnSpPr>
            <a:cxnSpLocks/>
          </p:cNvCxnSpPr>
          <p:nvPr/>
        </p:nvCxnSpPr>
        <p:spPr>
          <a:xfrm flipH="1" flipV="1">
            <a:off x="5036345" y="3673604"/>
            <a:ext cx="281534" cy="14931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7B1B97A-4FB3-490A-A1F8-1396056CB17A}"/>
              </a:ext>
            </a:extLst>
          </p:cNvPr>
          <p:cNvSpPr txBox="1"/>
          <p:nvPr/>
        </p:nvSpPr>
        <p:spPr>
          <a:xfrm>
            <a:off x="3595286" y="3358437"/>
            <a:ext cx="1657377" cy="369332"/>
          </a:xfrm>
          <a:prstGeom prst="rect">
            <a:avLst/>
          </a:prstGeom>
          <a:noFill/>
        </p:spPr>
        <p:txBody>
          <a:bodyPr wrap="none" rtlCol="0">
            <a:spAutoFit/>
          </a:bodyPr>
          <a:lstStyle/>
          <a:p>
            <a:pPr algn="r"/>
            <a:r>
              <a:rPr lang="en-US" dirty="0"/>
              <a:t>Submit abstract</a:t>
            </a:r>
          </a:p>
        </p:txBody>
      </p:sp>
    </p:spTree>
    <p:extLst>
      <p:ext uri="{BB962C8B-B14F-4D97-AF65-F5344CB8AC3E}">
        <p14:creationId xmlns:p14="http://schemas.microsoft.com/office/powerpoint/2010/main" val="136603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References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2006374"/>
            <a:ext cx="10058400" cy="4061917"/>
          </a:xfrm>
        </p:spPr>
        <p:txBody>
          <a:bodyPr>
            <a:normAutofit lnSpcReduction="10000"/>
          </a:bodyPr>
          <a:lstStyle/>
          <a:p>
            <a:pPr marL="0" indent="0">
              <a:buNone/>
            </a:pPr>
            <a:r>
              <a:rPr lang="en-US" dirty="0"/>
              <a:t>Beier, P., &amp; Noss, R. F. (1998). Do Habitat Corridors Provide Connectivity? </a:t>
            </a:r>
            <a:r>
              <a:rPr lang="en-US" i="1" dirty="0"/>
              <a:t>Conservation  Biology, 12</a:t>
            </a:r>
            <a:r>
              <a:rPr lang="en-US" dirty="0"/>
              <a:t>(6), 1241-1252. doi:10.1111/j.1523-1739.1998.98036.x</a:t>
            </a:r>
          </a:p>
          <a:p>
            <a:pPr marL="0" indent="0">
              <a:buNone/>
            </a:pPr>
            <a:r>
              <a:rPr lang="en-US" dirty="0"/>
              <a:t>Chowns, T. "Valley and Ridge Geologic Province." New Georgia Encyclopedia. 08 June 2017. Web. 22 June 2017.</a:t>
            </a:r>
          </a:p>
          <a:p>
            <a:pPr marL="0" indent="0">
              <a:buNone/>
            </a:pPr>
            <a:r>
              <a:rPr lang="en-US" dirty="0"/>
              <a:t>Nowakowski, A. J., Veiman-Echeverria, M., Kurz, D. J., &amp; Donnelly, M. A. (2015). Evaluating connectivity for tropical amphibians using empirically derived resistance surfaces. </a:t>
            </a:r>
            <a:r>
              <a:rPr lang="en-US" i="1" dirty="0"/>
              <a:t>Ecological Applications, 25</a:t>
            </a:r>
            <a:r>
              <a:rPr lang="en-US" dirty="0"/>
              <a:t>(4), 928-942. doi:10.1890/14-0833.1</a:t>
            </a:r>
          </a:p>
          <a:p>
            <a:pPr marL="0" indent="0">
              <a:buNone/>
            </a:pPr>
            <a:r>
              <a:rPr lang="en-US" dirty="0"/>
              <a:t>Parks, S. A., Mckelvey, K. S., &amp; Schwartz, M. K. (2012). Effects of Weighting Schemes on the Identification of Wildlife Corridors Generated with Least-Cost Methods. </a:t>
            </a:r>
            <a:r>
              <a:rPr lang="en-US" i="1" dirty="0"/>
              <a:t>Conservation Biology,27</a:t>
            </a:r>
            <a:r>
              <a:rPr lang="en-US" dirty="0"/>
              <a:t>(1), 145-154. doi:10.1111/j.1523-1739.2012.01929.x</a:t>
            </a:r>
          </a:p>
          <a:p>
            <a:pPr marL="0" indent="0">
              <a:buNone/>
            </a:pPr>
            <a:r>
              <a:rPr lang="en-US" dirty="0"/>
              <a:t>Roble, S. M. (2016, February). Natural Heritage Resources of Virginia: Rare Animals. Retrieved May 27, 2017. Available online from: http://www.dcr.virginia.gov/natural-heritage/document/anlist2016.pdf</a:t>
            </a:r>
          </a:p>
          <a:p>
            <a:pPr marL="0" indent="0">
              <a:buNone/>
            </a:pPr>
            <a:endParaRPr lang="en-US" sz="2400" dirty="0"/>
          </a:p>
        </p:txBody>
      </p:sp>
    </p:spTree>
    <p:extLst>
      <p:ext uri="{BB962C8B-B14F-4D97-AF65-F5344CB8AC3E}">
        <p14:creationId xmlns:p14="http://schemas.microsoft.com/office/powerpoint/2010/main" val="429245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Questions?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2006374"/>
            <a:ext cx="10058400" cy="4061917"/>
          </a:xfrm>
        </p:spPr>
        <p:txBody>
          <a:bodyPr>
            <a:normAutofit/>
          </a:bodyPr>
          <a:lstStyle/>
          <a:p>
            <a:pPr marL="0" indent="0">
              <a:buNone/>
            </a:pPr>
            <a:r>
              <a:rPr lang="en-US" sz="2400" dirty="0"/>
              <a:t>Please contact me with additional comments or questions.</a:t>
            </a:r>
          </a:p>
          <a:p>
            <a:pPr marL="0" indent="0">
              <a:buNone/>
            </a:pPr>
            <a:r>
              <a:rPr lang="en-US" sz="2400" b="1" dirty="0">
                <a:solidFill>
                  <a:srgbClr val="00B0F0"/>
                </a:solidFill>
              </a:rPr>
              <a:t>trr153@psu.edu</a:t>
            </a:r>
          </a:p>
          <a:p>
            <a:pPr marL="0" indent="0">
              <a:buNone/>
            </a:pPr>
            <a:r>
              <a:rPr lang="en-US" sz="2400" b="1" dirty="0">
                <a:solidFill>
                  <a:srgbClr val="00B0F0"/>
                </a:solidFill>
              </a:rPr>
              <a:t>tomrubino@gmail.com</a:t>
            </a:r>
          </a:p>
          <a:p>
            <a:pPr marL="0" indent="0">
              <a:buNone/>
            </a:pPr>
            <a:endParaRPr lang="en-US" sz="2400" b="1" dirty="0">
              <a:solidFill>
                <a:srgbClr val="00B0F0"/>
              </a:solidFill>
            </a:endParaRPr>
          </a:p>
          <a:p>
            <a:pPr marL="0" indent="0">
              <a:buNone/>
            </a:pPr>
            <a:r>
              <a:rPr lang="en-US" sz="2400" dirty="0"/>
              <a:t>Thank you!</a:t>
            </a:r>
          </a:p>
          <a:p>
            <a:pPr marL="0" indent="0">
              <a:buNone/>
            </a:pPr>
            <a:endParaRPr lang="en-US" sz="2400" dirty="0"/>
          </a:p>
        </p:txBody>
      </p:sp>
    </p:spTree>
    <p:extLst>
      <p:ext uri="{BB962C8B-B14F-4D97-AF65-F5344CB8AC3E}">
        <p14:creationId xmlns:p14="http://schemas.microsoft.com/office/powerpoint/2010/main" val="189019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idx="4294967295"/>
          </p:nvPr>
        </p:nvSpPr>
        <p:spPr>
          <a:xfrm>
            <a:off x="1100642" y="1581113"/>
            <a:ext cx="10058400" cy="1450975"/>
          </a:xfrm>
        </p:spPr>
        <p:txBody>
          <a:bodyPr>
            <a:normAutofit/>
          </a:bodyPr>
          <a:lstStyle/>
          <a:p>
            <a:r>
              <a:rPr lang="en-US" sz="4000" dirty="0"/>
              <a:t>Objectives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4294967295"/>
          </p:nvPr>
        </p:nvSpPr>
        <p:spPr>
          <a:xfrm>
            <a:off x="1206229" y="3148824"/>
            <a:ext cx="9991725" cy="4024312"/>
          </a:xfrm>
        </p:spPr>
        <p:txBody>
          <a:bodyPr>
            <a:normAutofit/>
          </a:bodyPr>
          <a:lstStyle/>
          <a:p>
            <a:pPr>
              <a:buFont typeface="Arial" panose="020B0604020202020204" pitchFamily="34" charset="0"/>
              <a:buChar char="•"/>
            </a:pPr>
            <a:r>
              <a:rPr lang="en-US" sz="2400" dirty="0"/>
              <a:t>Acquire high-resolution GIS data layers to represent the landscape, habitat, and threats that each species face.</a:t>
            </a:r>
          </a:p>
          <a:p>
            <a:pPr>
              <a:buFont typeface="Arial" panose="020B0604020202020204" pitchFamily="34" charset="0"/>
              <a:buChar char="•"/>
            </a:pPr>
            <a:r>
              <a:rPr lang="en-US" sz="2400" dirty="0"/>
              <a:t>Focus habitat requirements for suitability and resistance modeling.</a:t>
            </a:r>
          </a:p>
          <a:p>
            <a:pPr>
              <a:buFont typeface="Arial" panose="020B0604020202020204" pitchFamily="34" charset="0"/>
              <a:buChar char="•"/>
            </a:pPr>
            <a:r>
              <a:rPr lang="en-US" sz="2400" dirty="0"/>
              <a:t>Refine habitat ranges so that small-scale wildlife corridors can be designed.</a:t>
            </a:r>
          </a:p>
          <a:p>
            <a:pPr>
              <a:buFont typeface="Arial" panose="020B0604020202020204" pitchFamily="34" charset="0"/>
              <a:buChar char="•"/>
            </a:pPr>
            <a:r>
              <a:rPr lang="en-US" sz="2400" dirty="0"/>
              <a:t>Share methodology via documentation and an automated script/tool.</a:t>
            </a:r>
          </a:p>
        </p:txBody>
      </p:sp>
      <p:sp>
        <p:nvSpPr>
          <p:cNvPr id="4" name="Rectangle 3">
            <a:extLst>
              <a:ext uri="{FF2B5EF4-FFF2-40B4-BE49-F238E27FC236}">
                <a16:creationId xmlns:a16="http://schemas.microsoft.com/office/drawing/2014/main" id="{1C823DCC-1828-4439-93C7-56F866C8F6B5}"/>
              </a:ext>
            </a:extLst>
          </p:cNvPr>
          <p:cNvSpPr/>
          <p:nvPr/>
        </p:nvSpPr>
        <p:spPr>
          <a:xfrm>
            <a:off x="1206229" y="1335105"/>
            <a:ext cx="9533306" cy="830997"/>
          </a:xfrm>
          <a:prstGeom prst="rect">
            <a:avLst/>
          </a:prstGeom>
        </p:spPr>
        <p:txBody>
          <a:bodyPr wrap="square">
            <a:spAutoFit/>
          </a:bodyPr>
          <a:lstStyle/>
          <a:p>
            <a:r>
              <a:rPr lang="en-US" sz="2400" b="1" dirty="0"/>
              <a:t>Create a methodology for small-scale wildlife corridor design and provide a means for replication by creating an automated tool.</a:t>
            </a:r>
          </a:p>
        </p:txBody>
      </p:sp>
      <p:sp>
        <p:nvSpPr>
          <p:cNvPr id="5" name="Title 1">
            <a:extLst>
              <a:ext uri="{FF2B5EF4-FFF2-40B4-BE49-F238E27FC236}">
                <a16:creationId xmlns:a16="http://schemas.microsoft.com/office/drawing/2014/main" id="{E8CAE030-CC1A-4181-BB0D-51CC0713F318}"/>
              </a:ext>
            </a:extLst>
          </p:cNvPr>
          <p:cNvSpPr txBox="1">
            <a:spLocks/>
          </p:cNvSpPr>
          <p:nvPr/>
        </p:nvSpPr>
        <p:spPr>
          <a:xfrm>
            <a:off x="1082602" y="-134617"/>
            <a:ext cx="100584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t>Project goal</a:t>
            </a:r>
          </a:p>
        </p:txBody>
      </p:sp>
      <p:cxnSp>
        <p:nvCxnSpPr>
          <p:cNvPr id="7" name="Straight Connector 6">
            <a:extLst>
              <a:ext uri="{FF2B5EF4-FFF2-40B4-BE49-F238E27FC236}">
                <a16:creationId xmlns:a16="http://schemas.microsoft.com/office/drawing/2014/main" id="{4BA72D8B-42A9-49CD-879F-D7E980F960E7}"/>
              </a:ext>
            </a:extLst>
          </p:cNvPr>
          <p:cNvCxnSpPr>
            <a:cxnSpLocks/>
          </p:cNvCxnSpPr>
          <p:nvPr/>
        </p:nvCxnSpPr>
        <p:spPr>
          <a:xfrm flipH="1">
            <a:off x="1206229" y="1306947"/>
            <a:ext cx="9980579" cy="17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25C2B5-51DF-437F-8D6A-EC36F39FDD9A}"/>
              </a:ext>
            </a:extLst>
          </p:cNvPr>
          <p:cNvCxnSpPr>
            <a:cxnSpLocks/>
          </p:cNvCxnSpPr>
          <p:nvPr/>
        </p:nvCxnSpPr>
        <p:spPr>
          <a:xfrm flipH="1">
            <a:off x="1211801" y="3005020"/>
            <a:ext cx="9980579" cy="17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5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Literature review</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1845734"/>
            <a:ext cx="5118694" cy="4214598"/>
          </a:xfrm>
        </p:spPr>
        <p:txBody>
          <a:bodyPr>
            <a:normAutofit fontScale="92500" lnSpcReduction="10000"/>
          </a:bodyPr>
          <a:lstStyle/>
          <a:p>
            <a:pPr>
              <a:buFont typeface="Arial" panose="020B0604020202020204" pitchFamily="34" charset="0"/>
              <a:buChar char="•"/>
            </a:pPr>
            <a:r>
              <a:rPr lang="en-US" sz="2400" dirty="0"/>
              <a:t>There is an overwhelming emphasis on regional wildlife corridors focusing on large mammals.</a:t>
            </a:r>
          </a:p>
          <a:p>
            <a:pPr lvl="1">
              <a:buFont typeface="Arial" panose="020B0604020202020204" pitchFamily="34" charset="0"/>
              <a:buChar char="•"/>
            </a:pPr>
            <a:r>
              <a:rPr lang="en-US" sz="2200" dirty="0"/>
              <a:t>Florida Panther connectivity</a:t>
            </a:r>
          </a:p>
          <a:p>
            <a:pPr lvl="1">
              <a:buFont typeface="Arial" panose="020B0604020202020204" pitchFamily="34" charset="0"/>
              <a:buChar char="•"/>
            </a:pPr>
            <a:r>
              <a:rPr lang="en-US" sz="2200" dirty="0"/>
              <a:t>Banff National Park Wildlife Bridges</a:t>
            </a:r>
          </a:p>
          <a:p>
            <a:pPr lvl="1">
              <a:buFont typeface="Arial" panose="020B0604020202020204" pitchFamily="34" charset="0"/>
              <a:buChar char="•"/>
            </a:pPr>
            <a:r>
              <a:rPr lang="en-US" sz="2200" dirty="0"/>
              <a:t>Yellowstone to Yukon Conservation Initiative</a:t>
            </a:r>
          </a:p>
          <a:p>
            <a:pPr>
              <a:buFont typeface="Arial" panose="020B0604020202020204" pitchFamily="34" charset="0"/>
              <a:buChar char="•"/>
            </a:pPr>
            <a:r>
              <a:rPr lang="en-US" sz="2400" dirty="0"/>
              <a:t>Alternative methods</a:t>
            </a:r>
          </a:p>
          <a:p>
            <a:pPr lvl="1">
              <a:buFont typeface="Arial" panose="020B0604020202020204" pitchFamily="34" charset="0"/>
              <a:buChar char="•"/>
            </a:pPr>
            <a:r>
              <a:rPr lang="en-US" sz="2200" dirty="0"/>
              <a:t>Circuit theory</a:t>
            </a:r>
          </a:p>
          <a:p>
            <a:pPr lvl="1">
              <a:buFont typeface="Arial" panose="020B0604020202020204" pitchFamily="34" charset="0"/>
              <a:buChar char="•"/>
            </a:pPr>
            <a:r>
              <a:rPr lang="en-US" sz="2200" dirty="0"/>
              <a:t>Parks et al., (2012) discuss an overreliance on ‘expert’ models.</a:t>
            </a:r>
          </a:p>
          <a:p>
            <a:pPr lvl="1">
              <a:buFont typeface="Arial" panose="020B0604020202020204" pitchFamily="34" charset="0"/>
              <a:buChar char="•"/>
            </a:pPr>
            <a:r>
              <a:rPr lang="en-US" sz="2200" dirty="0"/>
              <a:t>Nowakowski et al., (2015) used microclimate testing, soil substrates monitoring, and predator introduction to influence results.</a:t>
            </a:r>
          </a:p>
        </p:txBody>
      </p:sp>
      <p:pic>
        <p:nvPicPr>
          <p:cNvPr id="5" name="Picture 4">
            <a:extLst>
              <a:ext uri="{FF2B5EF4-FFF2-40B4-BE49-F238E27FC236}">
                <a16:creationId xmlns:a16="http://schemas.microsoft.com/office/drawing/2014/main" id="{C744CC0F-6AF1-42A0-B10A-3C4EC907E8BF}"/>
              </a:ext>
            </a:extLst>
          </p:cNvPr>
          <p:cNvPicPr>
            <a:picLocks noChangeAspect="1"/>
          </p:cNvPicPr>
          <p:nvPr/>
        </p:nvPicPr>
        <p:blipFill>
          <a:blip r:embed="rId3"/>
          <a:stretch>
            <a:fillRect/>
          </a:stretch>
        </p:blipFill>
        <p:spPr>
          <a:xfrm>
            <a:off x="8003921" y="1954109"/>
            <a:ext cx="3217909" cy="2854963"/>
          </a:xfrm>
          <a:prstGeom prst="rect">
            <a:avLst/>
          </a:prstGeom>
          <a:ln>
            <a:solidFill>
              <a:schemeClr val="tx1">
                <a:lumMod val="75000"/>
              </a:schemeClr>
            </a:solidFill>
          </a:ln>
        </p:spPr>
      </p:pic>
      <p:sp>
        <p:nvSpPr>
          <p:cNvPr id="8" name="TextBox 7">
            <a:extLst>
              <a:ext uri="{FF2B5EF4-FFF2-40B4-BE49-F238E27FC236}">
                <a16:creationId xmlns:a16="http://schemas.microsoft.com/office/drawing/2014/main" id="{92FAA4E5-020B-4F01-BF39-932EA36C452A}"/>
              </a:ext>
            </a:extLst>
          </p:cNvPr>
          <p:cNvSpPr txBox="1"/>
          <p:nvPr/>
        </p:nvSpPr>
        <p:spPr>
          <a:xfrm>
            <a:off x="6313251" y="5937221"/>
            <a:ext cx="3665382" cy="246221"/>
          </a:xfrm>
          <a:prstGeom prst="rect">
            <a:avLst/>
          </a:prstGeom>
          <a:noFill/>
        </p:spPr>
        <p:txBody>
          <a:bodyPr wrap="square" rtlCol="0">
            <a:spAutoFit/>
          </a:bodyPr>
          <a:lstStyle/>
          <a:p>
            <a:r>
              <a:rPr lang="en-US" sz="1000" dirty="0"/>
              <a:t>Circuit theory model from Wired Magazine</a:t>
            </a:r>
          </a:p>
        </p:txBody>
      </p:sp>
      <p:sp>
        <p:nvSpPr>
          <p:cNvPr id="9" name="TextBox 8">
            <a:extLst>
              <a:ext uri="{FF2B5EF4-FFF2-40B4-BE49-F238E27FC236}">
                <a16:creationId xmlns:a16="http://schemas.microsoft.com/office/drawing/2014/main" id="{576E8D2C-01D1-48E0-A65B-66DB6FD92FA8}"/>
              </a:ext>
            </a:extLst>
          </p:cNvPr>
          <p:cNvSpPr txBox="1"/>
          <p:nvPr/>
        </p:nvSpPr>
        <p:spPr>
          <a:xfrm>
            <a:off x="9914589" y="4785974"/>
            <a:ext cx="3665382" cy="246221"/>
          </a:xfrm>
          <a:prstGeom prst="rect">
            <a:avLst/>
          </a:prstGeom>
          <a:noFill/>
        </p:spPr>
        <p:txBody>
          <a:bodyPr wrap="square" rtlCol="0">
            <a:spAutoFit/>
          </a:bodyPr>
          <a:lstStyle/>
          <a:p>
            <a:r>
              <a:rPr lang="en-US" sz="1000" dirty="0"/>
              <a:t>Florida Wildlife Corridor</a:t>
            </a:r>
          </a:p>
        </p:txBody>
      </p:sp>
      <p:pic>
        <p:nvPicPr>
          <p:cNvPr id="7" name="Picture 6">
            <a:extLst>
              <a:ext uri="{FF2B5EF4-FFF2-40B4-BE49-F238E27FC236}">
                <a16:creationId xmlns:a16="http://schemas.microsoft.com/office/drawing/2014/main" id="{EB56718E-CB99-4233-AD47-5279128228A0}"/>
              </a:ext>
            </a:extLst>
          </p:cNvPr>
          <p:cNvPicPr>
            <a:picLocks noChangeAspect="1"/>
          </p:cNvPicPr>
          <p:nvPr/>
        </p:nvPicPr>
        <p:blipFill>
          <a:blip r:embed="rId4"/>
          <a:stretch>
            <a:fillRect/>
          </a:stretch>
        </p:blipFill>
        <p:spPr>
          <a:xfrm>
            <a:off x="6414288" y="3346315"/>
            <a:ext cx="3084891" cy="2590906"/>
          </a:xfrm>
          <a:prstGeom prst="rect">
            <a:avLst/>
          </a:prstGeom>
          <a:ln>
            <a:solidFill>
              <a:schemeClr val="tx1">
                <a:lumMod val="75000"/>
              </a:schemeClr>
            </a:solidFill>
          </a:ln>
        </p:spPr>
      </p:pic>
    </p:spTree>
    <p:extLst>
      <p:ext uri="{BB962C8B-B14F-4D97-AF65-F5344CB8AC3E}">
        <p14:creationId xmlns:p14="http://schemas.microsoft.com/office/powerpoint/2010/main" val="30724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Existing tools and software</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8" y="1845734"/>
            <a:ext cx="4894959" cy="4023360"/>
          </a:xfrm>
        </p:spPr>
        <p:txBody>
          <a:bodyPr>
            <a:normAutofit/>
          </a:bodyPr>
          <a:lstStyle/>
          <a:p>
            <a:pPr>
              <a:buFont typeface="Arial" panose="020B0604020202020204" pitchFamily="34" charset="0"/>
              <a:buChar char="•"/>
            </a:pPr>
            <a:r>
              <a:rPr lang="en-US" sz="2400" dirty="0"/>
              <a:t>Corridor Design offers resources, methodology, and tools for corridor creation based on Esri infrastructure.</a:t>
            </a:r>
          </a:p>
          <a:p>
            <a:pPr>
              <a:buFont typeface="Arial" panose="020B0604020202020204" pitchFamily="34" charset="0"/>
              <a:buChar char="•"/>
            </a:pPr>
            <a:r>
              <a:rPr lang="en-US" sz="2400" dirty="0"/>
              <a:t>MARXAN tools utilize QGIS.</a:t>
            </a:r>
          </a:p>
          <a:p>
            <a:pPr>
              <a:buFont typeface="Arial" panose="020B0604020202020204" pitchFamily="34" charset="0"/>
              <a:buChar char="•"/>
            </a:pPr>
            <a:r>
              <a:rPr lang="en-US" sz="2400" dirty="0"/>
              <a:t>Circuitscape tools are used for corridor creation and circuit theory modeling.</a:t>
            </a:r>
          </a:p>
          <a:p>
            <a:pPr>
              <a:buFont typeface="Arial" panose="020B0604020202020204" pitchFamily="34" charset="0"/>
              <a:buChar char="•"/>
            </a:pPr>
            <a:r>
              <a:rPr lang="en-US" sz="2400" dirty="0"/>
              <a:t>These tools can be used to compare and validate the results from this process.</a:t>
            </a:r>
          </a:p>
          <a:p>
            <a:pPr>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405547A2-3C4C-4C9F-9EAE-84631D34FBE8}"/>
              </a:ext>
            </a:extLst>
          </p:cNvPr>
          <p:cNvPicPr>
            <a:picLocks noChangeAspect="1"/>
          </p:cNvPicPr>
          <p:nvPr/>
        </p:nvPicPr>
        <p:blipFill>
          <a:blip r:embed="rId3"/>
          <a:stretch>
            <a:fillRect/>
          </a:stretch>
        </p:blipFill>
        <p:spPr>
          <a:xfrm>
            <a:off x="6126480" y="2015002"/>
            <a:ext cx="4001058" cy="2753109"/>
          </a:xfrm>
          <a:prstGeom prst="rect">
            <a:avLst/>
          </a:prstGeom>
          <a:ln>
            <a:solidFill>
              <a:schemeClr val="tx1">
                <a:lumMod val="75000"/>
              </a:schemeClr>
            </a:solidFill>
          </a:ln>
        </p:spPr>
      </p:pic>
      <p:pic>
        <p:nvPicPr>
          <p:cNvPr id="7" name="Picture 6">
            <a:extLst>
              <a:ext uri="{FF2B5EF4-FFF2-40B4-BE49-F238E27FC236}">
                <a16:creationId xmlns:a16="http://schemas.microsoft.com/office/drawing/2014/main" id="{3CFD8F45-D563-4A58-B7FF-4F7E1D899958}"/>
              </a:ext>
            </a:extLst>
          </p:cNvPr>
          <p:cNvPicPr>
            <a:picLocks noChangeAspect="1"/>
          </p:cNvPicPr>
          <p:nvPr/>
        </p:nvPicPr>
        <p:blipFill>
          <a:blip r:embed="rId4"/>
          <a:stretch>
            <a:fillRect/>
          </a:stretch>
        </p:blipFill>
        <p:spPr>
          <a:xfrm>
            <a:off x="7772400" y="3391557"/>
            <a:ext cx="3383280" cy="2508949"/>
          </a:xfrm>
          <a:prstGeom prst="rect">
            <a:avLst/>
          </a:prstGeom>
          <a:ln>
            <a:solidFill>
              <a:schemeClr val="tx1">
                <a:lumMod val="75000"/>
              </a:schemeClr>
            </a:solidFill>
          </a:ln>
        </p:spPr>
      </p:pic>
      <p:sp>
        <p:nvSpPr>
          <p:cNvPr id="8" name="TextBox 7">
            <a:extLst>
              <a:ext uri="{FF2B5EF4-FFF2-40B4-BE49-F238E27FC236}">
                <a16:creationId xmlns:a16="http://schemas.microsoft.com/office/drawing/2014/main" id="{ED4BE419-9D7F-45ED-B8FD-FF97ECDB8A2F}"/>
              </a:ext>
            </a:extLst>
          </p:cNvPr>
          <p:cNvSpPr txBox="1"/>
          <p:nvPr/>
        </p:nvSpPr>
        <p:spPr>
          <a:xfrm>
            <a:off x="9829800" y="5900506"/>
            <a:ext cx="3665382" cy="246221"/>
          </a:xfrm>
          <a:prstGeom prst="rect">
            <a:avLst/>
          </a:prstGeom>
          <a:noFill/>
        </p:spPr>
        <p:txBody>
          <a:bodyPr wrap="square" rtlCol="0">
            <a:spAutoFit/>
          </a:bodyPr>
          <a:lstStyle/>
          <a:p>
            <a:r>
              <a:rPr lang="en-US" sz="1000" dirty="0"/>
              <a:t>Corridor Design Toolbox</a:t>
            </a:r>
          </a:p>
        </p:txBody>
      </p:sp>
    </p:spTree>
    <p:extLst>
      <p:ext uri="{BB962C8B-B14F-4D97-AF65-F5344CB8AC3E}">
        <p14:creationId xmlns:p14="http://schemas.microsoft.com/office/powerpoint/2010/main" val="428429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Free and open source software (FOSS)</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79" y="1845734"/>
            <a:ext cx="5294643" cy="4023360"/>
          </a:xfrm>
        </p:spPr>
        <p:txBody>
          <a:bodyPr>
            <a:normAutofit/>
          </a:bodyPr>
          <a:lstStyle/>
          <a:p>
            <a:pPr>
              <a:buFont typeface="Arial" panose="020B0604020202020204" pitchFamily="34" charset="0"/>
              <a:buChar char="•"/>
            </a:pPr>
            <a:r>
              <a:rPr lang="en-US" sz="2400" dirty="0"/>
              <a:t>Free refers to “freedom” and not the price. It can be freely modified and shared.</a:t>
            </a:r>
          </a:p>
          <a:p>
            <a:pPr>
              <a:buFont typeface="Arial" panose="020B0604020202020204" pitchFamily="34" charset="0"/>
              <a:buChar char="•"/>
            </a:pPr>
            <a:r>
              <a:rPr lang="en-US" sz="2400" dirty="0"/>
              <a:t>This project will rely on FOSS software to process data layers and conduct GIS analysis.</a:t>
            </a:r>
          </a:p>
          <a:p>
            <a:pPr>
              <a:buFont typeface="Arial" panose="020B0604020202020204" pitchFamily="34" charset="0"/>
              <a:buChar char="•"/>
            </a:pPr>
            <a:r>
              <a:rPr lang="en-US" sz="2400" dirty="0"/>
              <a:t>An automated Python script will be developed based on this software.</a:t>
            </a:r>
          </a:p>
          <a:p>
            <a:pPr>
              <a:buFont typeface="Arial" panose="020B0604020202020204" pitchFamily="34" charset="0"/>
              <a:buChar char="•"/>
            </a:pPr>
            <a:r>
              <a:rPr lang="en-US" sz="2400" dirty="0"/>
              <a:t>This gives users other options beside propriety software platforms.</a:t>
            </a:r>
          </a:p>
        </p:txBody>
      </p:sp>
      <p:pic>
        <p:nvPicPr>
          <p:cNvPr id="5" name="Picture 4">
            <a:extLst>
              <a:ext uri="{FF2B5EF4-FFF2-40B4-BE49-F238E27FC236}">
                <a16:creationId xmlns:a16="http://schemas.microsoft.com/office/drawing/2014/main" id="{88F56534-3721-48D2-950C-CF3EB6854C5B}"/>
              </a:ext>
            </a:extLst>
          </p:cNvPr>
          <p:cNvPicPr>
            <a:picLocks noChangeAspect="1"/>
          </p:cNvPicPr>
          <p:nvPr/>
        </p:nvPicPr>
        <p:blipFill>
          <a:blip r:embed="rId3"/>
          <a:stretch>
            <a:fillRect/>
          </a:stretch>
        </p:blipFill>
        <p:spPr>
          <a:xfrm>
            <a:off x="6706974" y="1990723"/>
            <a:ext cx="1896163" cy="637235"/>
          </a:xfrm>
          <a:prstGeom prst="rect">
            <a:avLst/>
          </a:prstGeom>
        </p:spPr>
      </p:pic>
      <p:pic>
        <p:nvPicPr>
          <p:cNvPr id="7" name="Picture 6">
            <a:extLst>
              <a:ext uri="{FF2B5EF4-FFF2-40B4-BE49-F238E27FC236}">
                <a16:creationId xmlns:a16="http://schemas.microsoft.com/office/drawing/2014/main" id="{084F5B03-5EFC-43B0-83B5-A7A648AE7C19}"/>
              </a:ext>
            </a:extLst>
          </p:cNvPr>
          <p:cNvPicPr>
            <a:picLocks noChangeAspect="1"/>
          </p:cNvPicPr>
          <p:nvPr/>
        </p:nvPicPr>
        <p:blipFill>
          <a:blip r:embed="rId4"/>
          <a:stretch>
            <a:fillRect/>
          </a:stretch>
        </p:blipFill>
        <p:spPr>
          <a:xfrm>
            <a:off x="8306591" y="4919039"/>
            <a:ext cx="2538920" cy="652275"/>
          </a:xfrm>
          <a:prstGeom prst="rect">
            <a:avLst/>
          </a:prstGeom>
        </p:spPr>
      </p:pic>
      <p:pic>
        <p:nvPicPr>
          <p:cNvPr id="11" name="Picture 10">
            <a:extLst>
              <a:ext uri="{FF2B5EF4-FFF2-40B4-BE49-F238E27FC236}">
                <a16:creationId xmlns:a16="http://schemas.microsoft.com/office/drawing/2014/main" id="{DF6BC63B-8E4D-43E8-B086-47B145EF7036}"/>
              </a:ext>
            </a:extLst>
          </p:cNvPr>
          <p:cNvPicPr>
            <a:picLocks noChangeAspect="1"/>
          </p:cNvPicPr>
          <p:nvPr/>
        </p:nvPicPr>
        <p:blipFill>
          <a:blip r:embed="rId5"/>
          <a:stretch>
            <a:fillRect/>
          </a:stretch>
        </p:blipFill>
        <p:spPr>
          <a:xfrm>
            <a:off x="7387466" y="3653510"/>
            <a:ext cx="1497778" cy="1142191"/>
          </a:xfrm>
          <a:prstGeom prst="rect">
            <a:avLst/>
          </a:prstGeom>
        </p:spPr>
      </p:pic>
      <p:pic>
        <p:nvPicPr>
          <p:cNvPr id="9" name="Picture 8">
            <a:extLst>
              <a:ext uri="{FF2B5EF4-FFF2-40B4-BE49-F238E27FC236}">
                <a16:creationId xmlns:a16="http://schemas.microsoft.com/office/drawing/2014/main" id="{1A8864E5-3D49-44FF-8609-E0EE2A28CC3E}"/>
              </a:ext>
            </a:extLst>
          </p:cNvPr>
          <p:cNvPicPr>
            <a:picLocks noChangeAspect="1"/>
          </p:cNvPicPr>
          <p:nvPr/>
        </p:nvPicPr>
        <p:blipFill>
          <a:blip r:embed="rId6"/>
          <a:stretch>
            <a:fillRect/>
          </a:stretch>
        </p:blipFill>
        <p:spPr>
          <a:xfrm>
            <a:off x="7875194" y="2749665"/>
            <a:ext cx="2234402" cy="739964"/>
          </a:xfrm>
          <a:prstGeom prst="rect">
            <a:avLst/>
          </a:prstGeom>
        </p:spPr>
      </p:pic>
    </p:spTree>
    <p:extLst>
      <p:ext uri="{BB962C8B-B14F-4D97-AF65-F5344CB8AC3E}">
        <p14:creationId xmlns:p14="http://schemas.microsoft.com/office/powerpoint/2010/main" val="408357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a:xfrm>
            <a:off x="1097280" y="286603"/>
            <a:ext cx="10058400" cy="1450757"/>
          </a:xfrm>
        </p:spPr>
        <p:txBody>
          <a:bodyPr>
            <a:normAutofit/>
          </a:bodyPr>
          <a:lstStyle/>
          <a:p>
            <a:r>
              <a:rPr lang="en-US" sz="4400" dirty="0"/>
              <a:t>Valley and Ridge physiographic province</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257071" y="1872367"/>
            <a:ext cx="10114739" cy="1639317"/>
          </a:xfrm>
        </p:spPr>
        <p:txBody>
          <a:bodyPr>
            <a:noAutofit/>
          </a:bodyPr>
          <a:lstStyle/>
          <a:p>
            <a:pPr>
              <a:buFont typeface="Arial" panose="020B0604020202020204" pitchFamily="34" charset="0"/>
              <a:buChar char="•"/>
            </a:pPr>
            <a:r>
              <a:rPr lang="en-US" dirty="0"/>
              <a:t>Extends from Alabama to New York through the Appalachian Mountains.</a:t>
            </a:r>
          </a:p>
          <a:p>
            <a:pPr>
              <a:buFont typeface="Arial" panose="020B0604020202020204" pitchFamily="34" charset="0"/>
              <a:buChar char="•"/>
            </a:pPr>
            <a:r>
              <a:rPr lang="en-US" dirty="0"/>
              <a:t>Located in western Virginia, west of the Blue Ridge Mountains.</a:t>
            </a:r>
          </a:p>
          <a:p>
            <a:pPr>
              <a:buFont typeface="Arial" panose="020B0604020202020204" pitchFamily="34" charset="0"/>
              <a:buChar char="•"/>
            </a:pPr>
            <a:r>
              <a:rPr lang="en-US" dirty="0"/>
              <a:t>Consists of a series of rugged sandstone ridges and fertile valleys.</a:t>
            </a:r>
          </a:p>
          <a:p>
            <a:pPr>
              <a:buFont typeface="Arial" panose="020B0604020202020204" pitchFamily="34" charset="0"/>
              <a:buChar char="•"/>
            </a:pPr>
            <a:r>
              <a:rPr lang="en-US" dirty="0"/>
              <a:t>The diverse plant and wildlife are continually threatened by economic development.</a:t>
            </a:r>
          </a:p>
        </p:txBody>
      </p:sp>
      <p:sp>
        <p:nvSpPr>
          <p:cNvPr id="8" name="TextBox 7">
            <a:extLst>
              <a:ext uri="{FF2B5EF4-FFF2-40B4-BE49-F238E27FC236}">
                <a16:creationId xmlns:a16="http://schemas.microsoft.com/office/drawing/2014/main" id="{00AA2875-432D-4E7A-8FAA-34682B0EC836}"/>
              </a:ext>
            </a:extLst>
          </p:cNvPr>
          <p:cNvSpPr txBox="1"/>
          <p:nvPr/>
        </p:nvSpPr>
        <p:spPr>
          <a:xfrm>
            <a:off x="1719711" y="6042132"/>
            <a:ext cx="3665382" cy="246221"/>
          </a:xfrm>
          <a:prstGeom prst="rect">
            <a:avLst/>
          </a:prstGeom>
          <a:noFill/>
        </p:spPr>
        <p:txBody>
          <a:bodyPr wrap="square" rtlCol="0">
            <a:spAutoFit/>
          </a:bodyPr>
          <a:lstStyle/>
          <a:p>
            <a:r>
              <a:rPr lang="en-US" sz="1000" dirty="0"/>
              <a:t>Map created with data from the US Census Bureau and USGS</a:t>
            </a:r>
          </a:p>
        </p:txBody>
      </p:sp>
      <p:sp>
        <p:nvSpPr>
          <p:cNvPr id="14" name="TextBox 13">
            <a:extLst>
              <a:ext uri="{FF2B5EF4-FFF2-40B4-BE49-F238E27FC236}">
                <a16:creationId xmlns:a16="http://schemas.microsoft.com/office/drawing/2014/main" id="{DD072A11-44D7-4639-B4F7-AF4F354ACBDE}"/>
              </a:ext>
            </a:extLst>
          </p:cNvPr>
          <p:cNvSpPr txBox="1"/>
          <p:nvPr/>
        </p:nvSpPr>
        <p:spPr>
          <a:xfrm>
            <a:off x="7462918" y="6042131"/>
            <a:ext cx="3361818" cy="246221"/>
          </a:xfrm>
          <a:prstGeom prst="rect">
            <a:avLst/>
          </a:prstGeom>
          <a:noFill/>
        </p:spPr>
        <p:txBody>
          <a:bodyPr wrap="none" rtlCol="0">
            <a:spAutoFit/>
          </a:bodyPr>
          <a:lstStyle/>
          <a:p>
            <a:r>
              <a:rPr lang="en-US" sz="1000" dirty="0"/>
              <a:t>Shenandoah National Park, Virginia. Photograph by T. Rubino</a:t>
            </a:r>
          </a:p>
        </p:txBody>
      </p:sp>
      <p:pic>
        <p:nvPicPr>
          <p:cNvPr id="10" name="Picture 9">
            <a:extLst>
              <a:ext uri="{FF2B5EF4-FFF2-40B4-BE49-F238E27FC236}">
                <a16:creationId xmlns:a16="http://schemas.microsoft.com/office/drawing/2014/main" id="{30729134-F863-47B1-9E04-0B9DE8CE8DE0}"/>
              </a:ext>
            </a:extLst>
          </p:cNvPr>
          <p:cNvPicPr>
            <a:picLocks noChangeAspect="1"/>
          </p:cNvPicPr>
          <p:nvPr/>
        </p:nvPicPr>
        <p:blipFill>
          <a:blip r:embed="rId3"/>
          <a:stretch>
            <a:fillRect/>
          </a:stretch>
        </p:blipFill>
        <p:spPr>
          <a:xfrm>
            <a:off x="1821277" y="3620525"/>
            <a:ext cx="5357995" cy="2403986"/>
          </a:xfrm>
          <a:prstGeom prst="rect">
            <a:avLst/>
          </a:prstGeom>
          <a:ln>
            <a:solidFill>
              <a:schemeClr val="tx1"/>
            </a:solidFill>
          </a:ln>
        </p:spPr>
      </p:pic>
      <p:pic>
        <p:nvPicPr>
          <p:cNvPr id="15" name="Picture 14">
            <a:extLst>
              <a:ext uri="{FF2B5EF4-FFF2-40B4-BE49-F238E27FC236}">
                <a16:creationId xmlns:a16="http://schemas.microsoft.com/office/drawing/2014/main" id="{FC6CBC60-17BC-4BA8-9AA0-D67BCB8A25FF}"/>
              </a:ext>
            </a:extLst>
          </p:cNvPr>
          <p:cNvPicPr>
            <a:picLocks noChangeAspect="1"/>
          </p:cNvPicPr>
          <p:nvPr/>
        </p:nvPicPr>
        <p:blipFill>
          <a:blip r:embed="rId4"/>
          <a:stretch>
            <a:fillRect/>
          </a:stretch>
        </p:blipFill>
        <p:spPr>
          <a:xfrm>
            <a:off x="7540742" y="3620525"/>
            <a:ext cx="3205315" cy="2403986"/>
          </a:xfrm>
          <a:prstGeom prst="rect">
            <a:avLst/>
          </a:prstGeom>
          <a:ln>
            <a:solidFill>
              <a:schemeClr val="tx1"/>
            </a:solidFill>
          </a:ln>
        </p:spPr>
      </p:pic>
    </p:spTree>
    <p:extLst>
      <p:ext uri="{BB962C8B-B14F-4D97-AF65-F5344CB8AC3E}">
        <p14:creationId xmlns:p14="http://schemas.microsoft.com/office/powerpoint/2010/main" val="359689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Wildlife in Virginia’s Valley and Ridge province</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097280" y="1845734"/>
            <a:ext cx="4975046" cy="4023360"/>
          </a:xfrm>
        </p:spPr>
        <p:txBody>
          <a:bodyPr>
            <a:normAutofit/>
          </a:bodyPr>
          <a:lstStyle/>
          <a:p>
            <a:pPr>
              <a:buFont typeface="Arial" panose="020B0604020202020204" pitchFamily="34" charset="0"/>
              <a:buChar char="•"/>
            </a:pPr>
            <a:r>
              <a:rPr lang="en-US" sz="2400" dirty="0"/>
              <a:t>The Valley and Ridge province promotes a diverse population of plants and wildlife.</a:t>
            </a:r>
          </a:p>
          <a:p>
            <a:pPr>
              <a:buFont typeface="Arial" panose="020B0604020202020204" pitchFamily="34" charset="0"/>
              <a:buChar char="•"/>
            </a:pPr>
            <a:r>
              <a:rPr lang="en-US" sz="2400" dirty="0"/>
              <a:t>There are 12 species of amphibian and reptile listed as Natural Heritage Resources by the VA Department of Conservation and Recreation.</a:t>
            </a:r>
          </a:p>
          <a:p>
            <a:pPr>
              <a:buFont typeface="Arial" panose="020B0604020202020204" pitchFamily="34" charset="0"/>
              <a:buChar char="•"/>
            </a:pPr>
            <a:r>
              <a:rPr lang="en-US" sz="2400" dirty="0"/>
              <a:t>Amphibians and reptiles travel shorter distances, but many migrate to breeding sites.</a:t>
            </a:r>
          </a:p>
        </p:txBody>
      </p:sp>
      <p:pic>
        <p:nvPicPr>
          <p:cNvPr id="5" name="Picture 4">
            <a:extLst>
              <a:ext uri="{FF2B5EF4-FFF2-40B4-BE49-F238E27FC236}">
                <a16:creationId xmlns:a16="http://schemas.microsoft.com/office/drawing/2014/main" id="{7A9914A5-7018-4142-B560-234A0FEAE4AF}"/>
              </a:ext>
            </a:extLst>
          </p:cNvPr>
          <p:cNvPicPr>
            <a:picLocks noChangeAspect="1"/>
          </p:cNvPicPr>
          <p:nvPr/>
        </p:nvPicPr>
        <p:blipFill>
          <a:blip r:embed="rId3"/>
          <a:stretch>
            <a:fillRect/>
          </a:stretch>
        </p:blipFill>
        <p:spPr>
          <a:xfrm>
            <a:off x="7420258" y="3216711"/>
            <a:ext cx="3735422" cy="2600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tx1"/>
            </a:solidFill>
          </a:ln>
        </p:spPr>
      </p:pic>
      <p:pic>
        <p:nvPicPr>
          <p:cNvPr id="7" name="Picture 6">
            <a:extLst>
              <a:ext uri="{FF2B5EF4-FFF2-40B4-BE49-F238E27FC236}">
                <a16:creationId xmlns:a16="http://schemas.microsoft.com/office/drawing/2014/main" id="{5E1B3868-65D1-4F1E-8949-08DB3E1D32C1}"/>
              </a:ext>
            </a:extLst>
          </p:cNvPr>
          <p:cNvPicPr>
            <a:picLocks noChangeAspect="1"/>
          </p:cNvPicPr>
          <p:nvPr/>
        </p:nvPicPr>
        <p:blipFill>
          <a:blip r:embed="rId4"/>
          <a:stretch>
            <a:fillRect/>
          </a:stretch>
        </p:blipFill>
        <p:spPr>
          <a:xfrm>
            <a:off x="6313252" y="1939149"/>
            <a:ext cx="2741254" cy="1718637"/>
          </a:xfrm>
          <a:prstGeom prst="rect">
            <a:avLst/>
          </a:prstGeom>
          <a:ln w="6350">
            <a:solidFill>
              <a:schemeClr val="tx1"/>
            </a:solidFill>
          </a:ln>
        </p:spPr>
      </p:pic>
      <p:sp>
        <p:nvSpPr>
          <p:cNvPr id="8" name="TextBox 7">
            <a:extLst>
              <a:ext uri="{FF2B5EF4-FFF2-40B4-BE49-F238E27FC236}">
                <a16:creationId xmlns:a16="http://schemas.microsoft.com/office/drawing/2014/main" id="{01404581-9CDB-48F1-81AC-5CD50DFD538C}"/>
              </a:ext>
            </a:extLst>
          </p:cNvPr>
          <p:cNvSpPr txBox="1"/>
          <p:nvPr/>
        </p:nvSpPr>
        <p:spPr>
          <a:xfrm>
            <a:off x="7334656" y="5817498"/>
            <a:ext cx="3665382" cy="400110"/>
          </a:xfrm>
          <a:prstGeom prst="rect">
            <a:avLst/>
          </a:prstGeom>
          <a:noFill/>
        </p:spPr>
        <p:txBody>
          <a:bodyPr wrap="square" rtlCol="0">
            <a:spAutoFit/>
          </a:bodyPr>
          <a:lstStyle/>
          <a:p>
            <a:r>
              <a:rPr lang="en-US" sz="1000" dirty="0"/>
              <a:t>Eastern Tiger Salamanders and Wood Turtle. Photographs courtesy of John White of the Virginia Herpetological Society.</a:t>
            </a:r>
          </a:p>
        </p:txBody>
      </p:sp>
    </p:spTree>
    <p:extLst>
      <p:ext uri="{BB962C8B-B14F-4D97-AF65-F5344CB8AC3E}">
        <p14:creationId xmlns:p14="http://schemas.microsoft.com/office/powerpoint/2010/main" val="84863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733A-5430-440D-8E82-9A3FB060443A}"/>
              </a:ext>
            </a:extLst>
          </p:cNvPr>
          <p:cNvSpPr>
            <a:spLocks noGrp="1"/>
          </p:cNvSpPr>
          <p:nvPr>
            <p:ph type="title"/>
          </p:nvPr>
        </p:nvSpPr>
        <p:spPr/>
        <p:txBody>
          <a:bodyPr>
            <a:normAutofit/>
          </a:bodyPr>
          <a:lstStyle/>
          <a:p>
            <a:r>
              <a:rPr lang="en-US" sz="4000" dirty="0"/>
              <a:t>Why are these two species being analyzed?</a:t>
            </a:r>
          </a:p>
        </p:txBody>
      </p:sp>
      <p:sp>
        <p:nvSpPr>
          <p:cNvPr id="3" name="Content Placeholder 2">
            <a:extLst>
              <a:ext uri="{FF2B5EF4-FFF2-40B4-BE49-F238E27FC236}">
                <a16:creationId xmlns:a16="http://schemas.microsoft.com/office/drawing/2014/main" id="{DD15A251-4142-4787-8F42-2AB8C6C7FC0C}"/>
              </a:ext>
            </a:extLst>
          </p:cNvPr>
          <p:cNvSpPr>
            <a:spLocks noGrp="1"/>
          </p:cNvSpPr>
          <p:nvPr>
            <p:ph idx="1"/>
          </p:nvPr>
        </p:nvSpPr>
        <p:spPr>
          <a:xfrm>
            <a:off x="1204284" y="1884644"/>
            <a:ext cx="4807410" cy="3735421"/>
          </a:xfrm>
        </p:spPr>
        <p:txBody>
          <a:bodyPr>
            <a:normAutofit/>
          </a:bodyPr>
          <a:lstStyle/>
          <a:p>
            <a:pPr marL="0" indent="0">
              <a:buNone/>
            </a:pPr>
            <a:r>
              <a:rPr lang="en-US" sz="1900" b="1" i="1" dirty="0"/>
              <a:t>Ambystoma tigrinum</a:t>
            </a:r>
          </a:p>
          <a:p>
            <a:pPr marL="0" indent="0">
              <a:buNone/>
            </a:pPr>
            <a:r>
              <a:rPr lang="en-US" sz="1900" b="1" dirty="0"/>
              <a:t>(Eastern Tiger Salamander)</a:t>
            </a:r>
          </a:p>
          <a:p>
            <a:pPr>
              <a:buFont typeface="Arial" panose="020B0604020202020204" pitchFamily="34" charset="0"/>
              <a:buChar char="•"/>
            </a:pPr>
            <a:r>
              <a:rPr lang="en-US" sz="1900" dirty="0"/>
              <a:t>Largest terrestrial salamander in North America.</a:t>
            </a:r>
          </a:p>
          <a:p>
            <a:pPr>
              <a:buFont typeface="Arial" panose="020B0604020202020204" pitchFamily="34" charset="0"/>
              <a:buChar char="•"/>
            </a:pPr>
            <a:r>
              <a:rPr lang="en-US" sz="1900" dirty="0"/>
              <a:t>Most widespread salamander species in North America, but is considered to be extremely rare and imperiled in Virginia.</a:t>
            </a:r>
          </a:p>
          <a:p>
            <a:pPr>
              <a:buFont typeface="Arial" panose="020B0604020202020204" pitchFamily="34" charset="0"/>
              <a:buChar char="•"/>
            </a:pPr>
            <a:r>
              <a:rPr lang="en-US" sz="1900" dirty="0"/>
              <a:t>Lives on land, but travels up to 1.6 km to vernal pool breeding sites each Spring.</a:t>
            </a:r>
          </a:p>
          <a:p>
            <a:pPr>
              <a:buFont typeface="Arial" panose="020B0604020202020204" pitchFamily="34" charset="0"/>
              <a:buChar char="•"/>
            </a:pPr>
            <a:r>
              <a:rPr lang="en-US" sz="1900" dirty="0"/>
              <a:t>Threatened by habitat loss due to agricultural conversion and urban expansion.</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7" name="Content Placeholder 2">
            <a:extLst>
              <a:ext uri="{FF2B5EF4-FFF2-40B4-BE49-F238E27FC236}">
                <a16:creationId xmlns:a16="http://schemas.microsoft.com/office/drawing/2014/main" id="{163F6B40-E7E2-4A7B-9B34-BE60651AA1FA}"/>
              </a:ext>
            </a:extLst>
          </p:cNvPr>
          <p:cNvSpPr txBox="1">
            <a:spLocks/>
          </p:cNvSpPr>
          <p:nvPr/>
        </p:nvSpPr>
        <p:spPr>
          <a:xfrm>
            <a:off x="6319087" y="1901577"/>
            <a:ext cx="4836593" cy="346556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100" b="1" i="1" dirty="0"/>
              <a:t>Glyptemys insculpta</a:t>
            </a:r>
          </a:p>
          <a:p>
            <a:pPr marL="0" indent="0">
              <a:buNone/>
            </a:pPr>
            <a:r>
              <a:rPr lang="en-US" sz="2100" b="1" dirty="0"/>
              <a:t>(Wood Turtle)</a:t>
            </a:r>
          </a:p>
          <a:p>
            <a:pPr>
              <a:buFont typeface="Arial" panose="020B0604020202020204" pitchFamily="34" charset="0"/>
              <a:buChar char="•"/>
            </a:pPr>
            <a:r>
              <a:rPr lang="en-US" sz="2100" dirty="0"/>
              <a:t>Considered endangered by IUCN because of a 50% decline in population over the last century.</a:t>
            </a:r>
          </a:p>
          <a:p>
            <a:pPr>
              <a:buFont typeface="Arial" panose="020B0604020202020204" pitchFamily="34" charset="0"/>
              <a:buChar char="•"/>
            </a:pPr>
            <a:r>
              <a:rPr lang="en-US" sz="2100" dirty="0"/>
              <a:t>Ranked as a very rare and imperiled species in Virginia.</a:t>
            </a:r>
          </a:p>
          <a:p>
            <a:pPr>
              <a:buFont typeface="Arial" panose="020B0604020202020204" pitchFamily="34" charset="0"/>
              <a:buChar char="•"/>
            </a:pPr>
            <a:r>
              <a:rPr lang="en-US" sz="2100" dirty="0"/>
              <a:t>Lives in forested wetlands, meadows, and swamps, but travels up to 3 km to stream breeding sites.</a:t>
            </a:r>
          </a:p>
          <a:p>
            <a:pPr>
              <a:buFont typeface="Arial" panose="020B0604020202020204" pitchFamily="34" charset="0"/>
              <a:buChar char="•"/>
            </a:pPr>
            <a:r>
              <a:rPr lang="en-US" sz="2100" dirty="0"/>
              <a:t>Threatened by habitat loss due to urban expansion.</a:t>
            </a:r>
          </a:p>
          <a:p>
            <a:pPr>
              <a:buFont typeface="Arial" panose="020B0604020202020204" pitchFamily="34" charset="0"/>
              <a:buChar char="•"/>
            </a:pPr>
            <a:endParaRPr lang="en-US" sz="2400" dirty="0"/>
          </a:p>
        </p:txBody>
      </p:sp>
      <p:sp>
        <p:nvSpPr>
          <p:cNvPr id="10" name="Rectangle 9">
            <a:extLst>
              <a:ext uri="{FF2B5EF4-FFF2-40B4-BE49-F238E27FC236}">
                <a16:creationId xmlns:a16="http://schemas.microsoft.com/office/drawing/2014/main" id="{90F3496B-23FE-45BC-99CB-EDD627E038DC}"/>
              </a:ext>
            </a:extLst>
          </p:cNvPr>
          <p:cNvSpPr/>
          <p:nvPr/>
        </p:nvSpPr>
        <p:spPr>
          <a:xfrm>
            <a:off x="1204284" y="5620065"/>
            <a:ext cx="10303537" cy="461665"/>
          </a:xfrm>
          <a:prstGeom prst="rect">
            <a:avLst/>
          </a:prstGeom>
        </p:spPr>
        <p:txBody>
          <a:bodyPr wrap="square">
            <a:spAutoFit/>
          </a:bodyPr>
          <a:lstStyle/>
          <a:p>
            <a:r>
              <a:rPr lang="en-US" sz="2400" b="1" dirty="0"/>
              <a:t>Both species share similar behaviors, but with different habitat requirements.</a:t>
            </a:r>
          </a:p>
        </p:txBody>
      </p:sp>
    </p:spTree>
    <p:extLst>
      <p:ext uri="{BB962C8B-B14F-4D97-AF65-F5344CB8AC3E}">
        <p14:creationId xmlns:p14="http://schemas.microsoft.com/office/powerpoint/2010/main" val="356173540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9836</TotalTime>
  <Words>3717</Words>
  <Application>Microsoft Office PowerPoint</Application>
  <PresentationFormat>Widescreen</PresentationFormat>
  <Paragraphs>254</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Retrospect</vt:lpstr>
      <vt:lpstr>Wildlife corridor design in the Valley and Ridge physiographic province of Virginia using FOSS GIS technology</vt:lpstr>
      <vt:lpstr>Outline</vt:lpstr>
      <vt:lpstr>Objectives</vt:lpstr>
      <vt:lpstr>Literature review</vt:lpstr>
      <vt:lpstr>Existing tools and software</vt:lpstr>
      <vt:lpstr>Free and open source software (FOSS)</vt:lpstr>
      <vt:lpstr>Valley and Ridge physiographic province</vt:lpstr>
      <vt:lpstr>Wildlife in Virginia’s Valley and Ridge province</vt:lpstr>
      <vt:lpstr>Why are these two species being analyzed?</vt:lpstr>
      <vt:lpstr>Wildlife corridors</vt:lpstr>
      <vt:lpstr>Data sources: Determining habitat range</vt:lpstr>
      <vt:lpstr>Data sources: Suitability modeling</vt:lpstr>
      <vt:lpstr>Methods: Modeling suitable habitat</vt:lpstr>
      <vt:lpstr>Methods: Suitability scoring</vt:lpstr>
      <vt:lpstr>Where are the key habitat and breeding sites?</vt:lpstr>
      <vt:lpstr>Methods: Refining the habitat range</vt:lpstr>
      <vt:lpstr>Methods: Least-cost path analysis</vt:lpstr>
      <vt:lpstr>Methods: Automating the process</vt:lpstr>
      <vt:lpstr>Implications</vt:lpstr>
      <vt:lpstr>Project timeline</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tom rubino</dc:creator>
  <cp:lastModifiedBy>tom rubino</cp:lastModifiedBy>
  <cp:revision>86</cp:revision>
  <dcterms:created xsi:type="dcterms:W3CDTF">2017-07-19T18:13:51Z</dcterms:created>
  <dcterms:modified xsi:type="dcterms:W3CDTF">2017-08-03T17:26:09Z</dcterms:modified>
</cp:coreProperties>
</file>