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3" r:id="rId3"/>
    <p:sldId id="282" r:id="rId4"/>
    <p:sldId id="284" r:id="rId5"/>
    <p:sldId id="258" r:id="rId6"/>
    <p:sldId id="259" r:id="rId7"/>
    <p:sldId id="261" r:id="rId8"/>
    <p:sldId id="278" r:id="rId9"/>
    <p:sldId id="262" r:id="rId10"/>
    <p:sldId id="295" r:id="rId11"/>
    <p:sldId id="260" r:id="rId12"/>
    <p:sldId id="263" r:id="rId13"/>
    <p:sldId id="281" r:id="rId14"/>
    <p:sldId id="265" r:id="rId15"/>
    <p:sldId id="274" r:id="rId16"/>
    <p:sldId id="264" r:id="rId17"/>
    <p:sldId id="277" r:id="rId18"/>
    <p:sldId id="266" r:id="rId19"/>
    <p:sldId id="285" r:id="rId20"/>
    <p:sldId id="286" r:id="rId21"/>
    <p:sldId id="287" r:id="rId22"/>
    <p:sldId id="288" r:id="rId23"/>
    <p:sldId id="275" r:id="rId24"/>
    <p:sldId id="290" r:id="rId25"/>
    <p:sldId id="289" r:id="rId26"/>
    <p:sldId id="291" r:id="rId27"/>
    <p:sldId id="279" r:id="rId28"/>
    <p:sldId id="267" r:id="rId29"/>
    <p:sldId id="268" r:id="rId30"/>
    <p:sldId id="269" r:id="rId31"/>
    <p:sldId id="280" r:id="rId32"/>
    <p:sldId id="276" r:id="rId33"/>
    <p:sldId id="270" r:id="rId34"/>
    <p:sldId id="271" r:id="rId35"/>
    <p:sldId id="293" r:id="rId36"/>
    <p:sldId id="272" r:id="rId37"/>
    <p:sldId id="297" r:id="rId38"/>
    <p:sldId id="296" r:id="rId39"/>
    <p:sldId id="292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Robinson" initials="ACR" lastIdx="2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DA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0435" autoAdjust="0"/>
  </p:normalViewPr>
  <p:slideViewPr>
    <p:cSldViewPr>
      <p:cViewPr>
        <p:scale>
          <a:sx n="80" d="100"/>
          <a:sy n="80" d="100"/>
        </p:scale>
        <p:origin x="-251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07T19:56:55.683" idx="21">
    <p:pos x="-671" y="2730"/>
    <p:text>I notice some problems with fonts and overlapping graphics - is it possible that something got wonky between my computer and yours?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B2A4B-A557-4F2A-81F4-B66C42676436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A557-CC20-4A02-A9AC-8653F8E46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00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2FA9-AD1A-47A5-B1DB-5676C73E04B2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0F7D-0E6F-49D8-9153-1FB6F7202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0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1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Ethnic Areas are areas where minority ethnic</a:t>
            </a:r>
            <a:r>
              <a:rPr lang="en-US" baseline="0" dirty="0" smtClean="0"/>
              <a:t> groups (compared to the “majority” </a:t>
            </a:r>
            <a:r>
              <a:rPr lang="en-US" baseline="0" dirty="0" err="1" smtClean="0"/>
              <a:t>Burmans</a:t>
            </a:r>
            <a:r>
              <a:rPr lang="en-US" baseline="0" dirty="0" smtClean="0"/>
              <a:t>) traditionally claim as their homeland.  For example, the Karen ethnic area is predominantly made up of the Karen ethnic group.</a:t>
            </a:r>
          </a:p>
          <a:p>
            <a:r>
              <a:rPr lang="en-US" dirty="0" smtClean="0"/>
              <a:t>Explanation</a:t>
            </a:r>
            <a:r>
              <a:rPr lang="en-US" baseline="0" dirty="0" smtClean="0"/>
              <a:t> of Cold Chain – a cold chain is a network where every step is kept below a certain temperature – vaccines have to be kept cold until injection to ensure viability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50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Note: Detailed maps of this region cannot be shown for security reasons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-KMP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Adm</a:t>
            </a:r>
            <a:r>
              <a:rPr lang="en-US" baseline="0" dirty="0" smtClean="0"/>
              <a:t> borders for Karen State were essential as many villages had only Karen Township locations, not Burmese Township locations.</a:t>
            </a:r>
          </a:p>
          <a:p>
            <a:r>
              <a:rPr lang="en-US" baseline="0" dirty="0" smtClean="0"/>
              <a:t>-KMP roads included Burma Army roads which aren’t on OSM.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16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=</a:t>
            </a:r>
            <a:r>
              <a:rPr lang="en-US" baseline="0" dirty="0" smtClean="0"/>
              <a:t> roads, blue = rivers, blue chains = ferries/boats, black = trails</a:t>
            </a:r>
          </a:p>
          <a:p>
            <a:r>
              <a:rPr lang="en-US" baseline="0" dirty="0" smtClean="0"/>
              <a:t>Each line segment is assigned a value in hours for how long to traverse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42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5 km distance</a:t>
            </a:r>
            <a:r>
              <a:rPr lang="en-US" baseline="0" dirty="0" smtClean="0"/>
              <a:t> is variable depending on the results of the analysis.  The goal is find the average distance </a:t>
            </a:r>
            <a:r>
              <a:rPr lang="en-US" baseline="0" dirty="0" err="1" smtClean="0"/>
              <a:t>swiddens</a:t>
            </a:r>
            <a:r>
              <a:rPr lang="en-US" baseline="0" dirty="0" smtClean="0"/>
              <a:t> are located from their respective villages and then look for </a:t>
            </a:r>
            <a:r>
              <a:rPr lang="en-US" baseline="0" dirty="0" err="1" smtClean="0"/>
              <a:t>swiddens</a:t>
            </a:r>
            <a:r>
              <a:rPr lang="en-US" baseline="0" dirty="0" smtClean="0"/>
              <a:t> that are farther than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039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JSMK</a:t>
            </a:r>
            <a:r>
              <a:rPr lang="en-US" baseline="0" dirty="0" smtClean="0"/>
              <a:t> is where the surveys took place.  Law Kaw </a:t>
            </a:r>
            <a:r>
              <a:rPr lang="en-US" baseline="0" dirty="0" err="1" smtClean="0"/>
              <a:t>Wah</a:t>
            </a:r>
            <a:r>
              <a:rPr lang="en-US" baseline="0" dirty="0" smtClean="0"/>
              <a:t> is the nearest village and all people at JSMK would’ve have to have had come through that village in order to get to JSMK.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75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that the </a:t>
            </a:r>
            <a:r>
              <a:rPr lang="en-US" baseline="0" dirty="0" err="1" smtClean="0"/>
              <a:t>basemap</a:t>
            </a:r>
            <a:r>
              <a:rPr lang="en-US" baseline="0" dirty="0" smtClean="0"/>
              <a:t> will include a travel times network</a:t>
            </a:r>
            <a:endParaRPr lang="en-US" dirty="0" smtClean="0"/>
          </a:p>
          <a:p>
            <a:r>
              <a:rPr lang="en-US" dirty="0" smtClean="0"/>
              <a:t>Current stage and future</a:t>
            </a:r>
            <a:r>
              <a:rPr lang="en-US" baseline="0" dirty="0" smtClean="0"/>
              <a:t> stages (identifying gaps analyses, organizational adoption survey, presentation at conference)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0F7D-0E6F-49D8-9153-1FB6F7202B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2286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</a:t>
            </a:r>
            <a:r>
              <a:rPr lang="en-US" dirty="0" err="1" smtClean="0"/>
              <a:t>Basemaps</a:t>
            </a:r>
            <a:r>
              <a:rPr lang="en-US" dirty="0" smtClean="0"/>
              <a:t> in the Warzones of Southeast Burma (Myanmar)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Joshua Ryan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GEOG 596A: May 2014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Advisor: Anthony Robinson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5609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6" y="2667000"/>
            <a:ext cx="2086817" cy="387940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Basemaps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sections of the ethnic areas have no cold chain due to poor transportation networks</a:t>
            </a:r>
          </a:p>
          <a:p>
            <a:endParaRPr lang="en-US" dirty="0" smtClean="0"/>
          </a:p>
          <a:p>
            <a:r>
              <a:rPr lang="en-US" dirty="0" smtClean="0"/>
              <a:t>Known outbreaks of vaccine curable diseases</a:t>
            </a:r>
          </a:p>
          <a:p>
            <a:pPr lvl="1"/>
            <a:r>
              <a:rPr lang="en-US" dirty="0" smtClean="0"/>
              <a:t>2008 – Measles affected 512 children and killed 4</a:t>
            </a:r>
          </a:p>
          <a:p>
            <a:pPr lvl="1"/>
            <a:r>
              <a:rPr lang="en-US" dirty="0" smtClean="0"/>
              <a:t>2014 – Whooping Cough at JSMK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However, no accurate dataset of existing villages could be found.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develop a complete geospatial dataset of the villages and transportation networks located in the jungles of South-East Burma.</a:t>
            </a:r>
          </a:p>
        </p:txBody>
      </p:sp>
      <p:pic>
        <p:nvPicPr>
          <p:cNvPr id="4" name="Picture 3" descr="Burma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276600"/>
            <a:ext cx="1762555" cy="3276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7200" y="4953000"/>
            <a:ext cx="457200" cy="457200"/>
          </a:xfrm>
          <a:prstGeom prst="ellipse">
            <a:avLst/>
          </a:prstGeom>
          <a:solidFill>
            <a:schemeClr val="accent6">
              <a:lumMod val="90000"/>
              <a:alpha val="30196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  <a:endCxn id="9" idx="2"/>
          </p:cNvCxnSpPr>
          <p:nvPr/>
        </p:nvCxnSpPr>
        <p:spPr>
          <a:xfrm flipV="1">
            <a:off x="4724400" y="5005745"/>
            <a:ext cx="685800" cy="17585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4648200"/>
            <a:ext cx="1447800" cy="715089"/>
          </a:xfrm>
          <a:prstGeom prst="round2DiagRect">
            <a:avLst/>
          </a:prstGeom>
          <a:solidFill>
            <a:schemeClr val="tx2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Area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2013 – prefatory work</a:t>
            </a:r>
          </a:p>
          <a:p>
            <a:endParaRPr lang="en-US" dirty="0" smtClean="0"/>
          </a:p>
          <a:p>
            <a:r>
              <a:rPr lang="en-US" dirty="0" smtClean="0"/>
              <a:t>2014 –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January</a:t>
            </a:r>
            <a:r>
              <a:rPr lang="en-US" dirty="0" smtClean="0"/>
              <a:t>: Survey Trip into Burma for Data Collection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February – April</a:t>
            </a:r>
            <a:r>
              <a:rPr lang="en-US" dirty="0" smtClean="0"/>
              <a:t>: Data Collation &amp; Cleaning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May – June</a:t>
            </a:r>
            <a:r>
              <a:rPr lang="en-US" dirty="0" smtClean="0"/>
              <a:t>: Spatial Analysis and Fill in the Gaps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July</a:t>
            </a:r>
            <a:r>
              <a:rPr lang="en-US" dirty="0" smtClean="0"/>
              <a:t>: Encouraging Organizational Use of Improved Spatial Data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October 30 – November 1</a:t>
            </a:r>
            <a:r>
              <a:rPr lang="en-US" dirty="0" smtClean="0"/>
              <a:t>: Present at International Conference on Humanitarian Medical Missions in Singapore.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1" y="4704872"/>
            <a:ext cx="990600" cy="18415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rIns="91440" anchor="b">
            <a:normAutofit fontScale="9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Data Collection, Collation,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Merging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village data-sets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32405567"/>
              </p:ext>
            </p:extLst>
          </p:nvPr>
        </p:nvGraphicFramePr>
        <p:xfrm>
          <a:off x="457200" y="1600200"/>
          <a:ext cx="81533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833"/>
                <a:gridCol w="2944283"/>
                <a:gridCol w="2944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GPS Points</a:t>
                      </a:r>
                      <a:r>
                        <a:rPr lang="en-US" baseline="0" dirty="0" smtClean="0"/>
                        <a:t> included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Information</a:t>
                      </a:r>
                      <a:r>
                        <a:rPr lang="en-US" baseline="0" dirty="0" smtClean="0"/>
                        <a:t> Included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KDHW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(roughly</a:t>
                      </a:r>
                      <a:r>
                        <a:rPr lang="en-US" baseline="0" dirty="0" smtClean="0"/>
                        <a:t> 50%)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for some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Karen Education Dept.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</a:t>
                      </a:r>
                      <a:r>
                        <a:rPr lang="en-US" baseline="0" dirty="0" smtClean="0"/>
                        <a:t> but rounded to nearest minute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and teacher numbers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Myanmar</a:t>
                      </a:r>
                      <a:r>
                        <a:rPr lang="en-US" baseline="0" dirty="0" smtClean="0"/>
                        <a:t> Information and Mapping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but very little in study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7" name="Picture 1" descr="C:\Users\Kingfisher\Documents\PennState\GEOG596A\Other\MIMUvsOther-MIM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3567113" cy="2345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38" name="Picture 2" descr="C:\Users\Kingfisher\Documents\PennState\GEOG596A\Other\MIMUvsPRAD-P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1"/>
            <a:ext cx="3552004" cy="2350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4267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MIMU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267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KED Map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Street Maps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Waterways</a:t>
                      </a:r>
                      <a:r>
                        <a:rPr lang="en-US" baseline="0" dirty="0" smtClean="0"/>
                        <a:t> including </a:t>
                      </a:r>
                      <a:r>
                        <a:rPr lang="en-US" baseline="0" dirty="0" err="1" smtClean="0"/>
                        <a:t>Shwegyin</a:t>
                      </a:r>
                      <a:r>
                        <a:rPr lang="en-US" baseline="0" dirty="0" smtClean="0"/>
                        <a:t> Dam area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Existing roads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Karen Mapping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Burma Administrative</a:t>
                      </a:r>
                      <a:r>
                        <a:rPr lang="en-US" baseline="0" dirty="0" smtClean="0"/>
                        <a:t> Borders including Karen borders (different from official Burmese Borders)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Existing roads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Survey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Jungle School of Medicine – </a:t>
            </a:r>
            <a:r>
              <a:rPr lang="en-US" dirty="0" err="1" smtClean="0"/>
              <a:t>Kawthoolei</a:t>
            </a:r>
            <a:endParaRPr lang="en-US" dirty="0" smtClean="0"/>
          </a:p>
          <a:p>
            <a:r>
              <a:rPr lang="en-US" dirty="0" smtClean="0"/>
              <a:t>15 students and teachers interviewed</a:t>
            </a:r>
          </a:p>
        </p:txBody>
      </p:sp>
      <p:pic>
        <p:nvPicPr>
          <p:cNvPr id="5" name="Picture 1" descr="C:\Users\Kingfisher\Documents\Cartography\VaccinationProject\Printouts\Example of Printout for surv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84191"/>
            <a:ext cx="5715000" cy="3566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34200" y="4038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used during interview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Initial question – how long is it to walk from where we are now to the nearest village?</a:t>
            </a:r>
          </a:p>
          <a:p>
            <a:endParaRPr lang="en-US" dirty="0"/>
          </a:p>
        </p:txBody>
      </p:sp>
      <p:pic>
        <p:nvPicPr>
          <p:cNvPr id="38913" name="Picture 1" descr="C:\Users\Kingfisher\Documents\Cartography\VaccinationProject\Transportation Network 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92223"/>
            <a:ext cx="4953000" cy="3222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24200"/>
            <a:ext cx="3276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3200" dirty="0" smtClean="0"/>
              <a:t> Other questions – how long to walk between villages in areas with which you are familiar?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Looked for Identical </a:t>
            </a:r>
            <a:r>
              <a:rPr lang="en-US" sz="5100" dirty="0" err="1" smtClean="0">
                <a:solidFill>
                  <a:schemeClr val="bg2"/>
                </a:solidFill>
              </a:rPr>
              <a:t>Lat</a:t>
            </a:r>
            <a:r>
              <a:rPr lang="en-US" sz="5100" dirty="0" smtClean="0">
                <a:solidFill>
                  <a:schemeClr val="bg2"/>
                </a:solidFill>
              </a:rPr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Sort by name, look for villages with no </a:t>
            </a:r>
            <a:r>
              <a:rPr lang="en-US" sz="5100" dirty="0" err="1" smtClean="0">
                <a:solidFill>
                  <a:schemeClr val="bg2"/>
                </a:solidFill>
              </a:rPr>
              <a:t>Lat</a:t>
            </a:r>
            <a:r>
              <a:rPr lang="en-US" sz="5100" dirty="0" smtClean="0">
                <a:solidFill>
                  <a:schemeClr val="bg2"/>
                </a:solidFill>
              </a:rPr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>
                <a:solidFill>
                  <a:schemeClr val="bg2"/>
                </a:solidFill>
              </a:rPr>
              <a:t>Hsaw</a:t>
            </a:r>
            <a:r>
              <a:rPr lang="en-US" sz="5100" dirty="0" smtClean="0">
                <a:solidFill>
                  <a:schemeClr val="bg2"/>
                </a:solidFill>
              </a:rPr>
              <a:t> </a:t>
            </a:r>
            <a:r>
              <a:rPr lang="en-US" sz="5100" dirty="0" err="1" smtClean="0">
                <a:solidFill>
                  <a:schemeClr val="bg2"/>
                </a:solidFill>
              </a:rPr>
              <a:t>Htee</a:t>
            </a:r>
            <a:r>
              <a:rPr lang="en-US" sz="5100" dirty="0" smtClean="0">
                <a:solidFill>
                  <a:schemeClr val="bg2"/>
                </a:solidFill>
              </a:rPr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OSM map used to delete villages under water - 3 removed - Total = 2505.</a:t>
            </a: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Sort by name, look for villages with no </a:t>
            </a:r>
            <a:r>
              <a:rPr lang="en-US" sz="5100" dirty="0" err="1" smtClean="0">
                <a:solidFill>
                  <a:schemeClr val="bg2"/>
                </a:solidFill>
              </a:rPr>
              <a:t>Lat</a:t>
            </a:r>
            <a:r>
              <a:rPr lang="en-US" sz="5100" dirty="0" smtClean="0">
                <a:solidFill>
                  <a:schemeClr val="bg2"/>
                </a:solidFill>
              </a:rPr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>
                <a:solidFill>
                  <a:schemeClr val="bg2"/>
                </a:solidFill>
              </a:rPr>
              <a:t>Hsaw</a:t>
            </a:r>
            <a:r>
              <a:rPr lang="en-US" sz="5100" dirty="0" smtClean="0">
                <a:solidFill>
                  <a:schemeClr val="bg2"/>
                </a:solidFill>
              </a:rPr>
              <a:t> </a:t>
            </a:r>
            <a:r>
              <a:rPr lang="en-US" sz="5100" dirty="0" err="1" smtClean="0">
                <a:solidFill>
                  <a:schemeClr val="bg2"/>
                </a:solidFill>
              </a:rPr>
              <a:t>Htee</a:t>
            </a:r>
            <a:r>
              <a:rPr lang="en-US" sz="5100" dirty="0" smtClean="0">
                <a:solidFill>
                  <a:schemeClr val="bg2"/>
                </a:solidFill>
              </a:rPr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OSM map used to delete villages under water - 3 removed - Total = 2505.</a:t>
            </a: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Project Motivation and Background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Data Collection, Collation, and Merging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Identifying Gaps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Analysis &amp; Adoption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The Final Product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98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Sort by name, look for villages with no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>
                <a:solidFill>
                  <a:schemeClr val="bg2"/>
                </a:solidFill>
              </a:rPr>
              <a:t>Hsaw</a:t>
            </a:r>
            <a:r>
              <a:rPr lang="en-US" sz="5100" dirty="0" smtClean="0">
                <a:solidFill>
                  <a:schemeClr val="bg2"/>
                </a:solidFill>
              </a:rPr>
              <a:t> </a:t>
            </a:r>
            <a:r>
              <a:rPr lang="en-US" sz="5100" dirty="0" err="1" smtClean="0">
                <a:solidFill>
                  <a:schemeClr val="bg2"/>
                </a:solidFill>
              </a:rPr>
              <a:t>Htee</a:t>
            </a:r>
            <a:r>
              <a:rPr lang="en-US" sz="5100" dirty="0" smtClean="0">
                <a:solidFill>
                  <a:schemeClr val="bg2"/>
                </a:solidFill>
              </a:rPr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OSM map used to delete villages under water - 3 removed - Total = 2505.</a:t>
            </a: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Sort by name, look for villages with no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/>
              <a:t>Hsaw</a:t>
            </a:r>
            <a:r>
              <a:rPr lang="en-US" sz="5100" dirty="0" smtClean="0"/>
              <a:t> </a:t>
            </a:r>
            <a:r>
              <a:rPr lang="en-US" sz="5100" dirty="0" err="1" smtClean="0"/>
              <a:t>Htee</a:t>
            </a:r>
            <a:r>
              <a:rPr lang="en-US" sz="5100" dirty="0" smtClean="0"/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OSM map used to delete villages under water - 3 removed - Total = 2505.</a:t>
            </a: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Sort by name, look for villages with no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/>
              <a:t>Hsaw</a:t>
            </a:r>
            <a:r>
              <a:rPr lang="en-US" sz="5100" dirty="0" smtClean="0"/>
              <a:t> </a:t>
            </a:r>
            <a:r>
              <a:rPr lang="en-US" sz="5100" dirty="0" err="1" smtClean="0"/>
              <a:t>Htee</a:t>
            </a:r>
            <a:r>
              <a:rPr lang="en-US" sz="5100" dirty="0" smtClean="0"/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OSM map used to delete villages under water - 3 removed - Total = 2505.</a:t>
            </a: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Kingfisher\Documents\PennState\GEOG596A\Other\Collation&amp;Merg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37018"/>
            <a:ext cx="8001000" cy="5091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Transliteration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47801"/>
            <a:ext cx="3352800" cy="3581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Hti</a:t>
            </a:r>
            <a:r>
              <a:rPr lang="en-US" sz="2200" dirty="0" smtClean="0">
                <a:solidFill>
                  <a:schemeClr val="bg1"/>
                </a:solidFill>
              </a:rPr>
              <a:t> -&gt; </a:t>
            </a:r>
            <a:r>
              <a:rPr lang="en-US" sz="2200" dirty="0" err="1" smtClean="0">
                <a:solidFill>
                  <a:schemeClr val="bg1"/>
                </a:solidFill>
              </a:rPr>
              <a:t>Htee</a:t>
            </a:r>
            <a:r>
              <a:rPr lang="en-US" sz="2200" dirty="0" smtClean="0">
                <a:solidFill>
                  <a:schemeClr val="bg1"/>
                </a:solidFill>
              </a:rPr>
              <a:t> -&gt; Ti -&gt; Tee</a:t>
            </a:r>
          </a:p>
          <a:p>
            <a:r>
              <a:rPr lang="en-US" sz="2200" dirty="0" err="1" smtClean="0">
                <a:solidFill>
                  <a:schemeClr val="bg1"/>
                </a:solidFill>
              </a:rPr>
              <a:t>Hta</a:t>
            </a:r>
            <a:r>
              <a:rPr lang="en-US" sz="2200" dirty="0" smtClean="0">
                <a:solidFill>
                  <a:schemeClr val="bg1"/>
                </a:solidFill>
              </a:rPr>
              <a:t> -&gt; Ta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O -&gt; Oh -&gt; </a:t>
            </a:r>
            <a:r>
              <a:rPr lang="en-US" sz="2200" dirty="0" err="1" smtClean="0">
                <a:solidFill>
                  <a:schemeClr val="bg1"/>
                </a:solidFill>
              </a:rPr>
              <a:t>Oo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Teh</a:t>
            </a:r>
            <a:r>
              <a:rPr lang="en-US" sz="2200" dirty="0" smtClean="0">
                <a:solidFill>
                  <a:schemeClr val="bg1"/>
                </a:solidFill>
              </a:rPr>
              <a:t> -&gt; Day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Joe -&gt; Joy -&gt; </a:t>
            </a:r>
            <a:r>
              <a:rPr lang="en-US" sz="2200" dirty="0" err="1" smtClean="0">
                <a:solidFill>
                  <a:schemeClr val="bg1"/>
                </a:solidFill>
              </a:rPr>
              <a:t>Kyo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Kee</a:t>
            </a:r>
            <a:r>
              <a:rPr lang="en-US" sz="2200" dirty="0" smtClean="0">
                <a:solidFill>
                  <a:schemeClr val="bg1"/>
                </a:solidFill>
              </a:rPr>
              <a:t> -&gt; Kei -&gt; </a:t>
            </a:r>
            <a:r>
              <a:rPr lang="en-US" sz="2200" dirty="0" err="1" smtClean="0">
                <a:solidFill>
                  <a:schemeClr val="bg1"/>
                </a:solidFill>
              </a:rPr>
              <a:t>Ki</a:t>
            </a:r>
            <a:r>
              <a:rPr lang="en-US" sz="2200" dirty="0" smtClean="0">
                <a:solidFill>
                  <a:schemeClr val="bg1"/>
                </a:solidFill>
              </a:rPr>
              <a:t> -&gt; </a:t>
            </a:r>
            <a:r>
              <a:rPr lang="en-US" sz="2200" dirty="0" err="1" smtClean="0">
                <a:solidFill>
                  <a:schemeClr val="bg1"/>
                </a:solidFill>
              </a:rPr>
              <a:t>Hkee</a:t>
            </a:r>
            <a:r>
              <a:rPr lang="en-US" sz="2200" dirty="0" smtClean="0">
                <a:solidFill>
                  <a:schemeClr val="bg1"/>
                </a:solidFill>
              </a:rPr>
              <a:t> -&gt; </a:t>
            </a:r>
            <a:r>
              <a:rPr lang="en-US" sz="2200" dirty="0" err="1" smtClean="0">
                <a:solidFill>
                  <a:schemeClr val="bg1"/>
                </a:solidFill>
              </a:rPr>
              <a:t>Khee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Der</a:t>
            </a:r>
            <a:r>
              <a:rPr lang="en-US" sz="2200" dirty="0" smtClean="0">
                <a:solidFill>
                  <a:schemeClr val="bg1"/>
                </a:solidFill>
              </a:rPr>
              <a:t> -&gt; Duh -&gt; </a:t>
            </a:r>
            <a:r>
              <a:rPr lang="en-US" sz="2200" dirty="0" err="1" smtClean="0">
                <a:solidFill>
                  <a:schemeClr val="bg1"/>
                </a:solidFill>
              </a:rPr>
              <a:t>Deh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Hkeh</a:t>
            </a:r>
            <a:r>
              <a:rPr lang="en-US" sz="2200" dirty="0" smtClean="0">
                <a:solidFill>
                  <a:schemeClr val="bg1"/>
                </a:solidFill>
              </a:rPr>
              <a:t> -&gt; </a:t>
            </a:r>
            <a:r>
              <a:rPr lang="en-US" sz="2200" dirty="0" err="1" smtClean="0">
                <a:solidFill>
                  <a:schemeClr val="bg1"/>
                </a:solidFill>
              </a:rPr>
              <a:t>Geh</a:t>
            </a:r>
            <a:r>
              <a:rPr lang="en-US" sz="2200" dirty="0" smtClean="0">
                <a:solidFill>
                  <a:schemeClr val="bg1"/>
                </a:solidFill>
              </a:rPr>
              <a:t> -&gt; Kay</a:t>
            </a:r>
          </a:p>
          <a:p>
            <a:r>
              <a:rPr lang="en-US" sz="2200" dirty="0" err="1" smtClean="0">
                <a:solidFill>
                  <a:schemeClr val="bg1"/>
                </a:solidFill>
              </a:rPr>
              <a:t>Ko</a:t>
            </a:r>
            <a:r>
              <a:rPr lang="en-US" sz="2200" dirty="0" smtClean="0">
                <a:solidFill>
                  <a:schemeClr val="bg1"/>
                </a:solidFill>
              </a:rPr>
              <a:t> -&gt; </a:t>
            </a:r>
            <a:r>
              <a:rPr lang="en-US" sz="2200" dirty="0" err="1" smtClean="0">
                <a:solidFill>
                  <a:schemeClr val="bg1"/>
                </a:solidFill>
              </a:rPr>
              <a:t>Koh</a:t>
            </a:r>
            <a:r>
              <a:rPr lang="en-US" sz="2200" dirty="0" smtClean="0">
                <a:solidFill>
                  <a:schemeClr val="bg1"/>
                </a:solidFill>
              </a:rPr>
              <a:t> -&gt; </a:t>
            </a:r>
            <a:r>
              <a:rPr lang="en-US" sz="2200" dirty="0" err="1" smtClean="0">
                <a:solidFill>
                  <a:schemeClr val="bg1"/>
                </a:solidFill>
              </a:rPr>
              <a:t>Goh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24200" y="2514600"/>
            <a:ext cx="1828800" cy="17634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0" idx="3"/>
            <a:endCxn id="5" idx="3"/>
          </p:cNvCxnSpPr>
          <p:nvPr/>
        </p:nvCxnSpPr>
        <p:spPr>
          <a:xfrm flipV="1">
            <a:off x="2895600" y="4019830"/>
            <a:ext cx="496422" cy="17563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733800"/>
            <a:ext cx="19812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Same Village: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Points are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300 meters apart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5334000"/>
            <a:ext cx="12192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67600" y="4876800"/>
            <a:ext cx="990600" cy="6096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5181600"/>
            <a:ext cx="2438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Same Village: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Points are1.7 km apart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5" idx="1"/>
            <a:endCxn id="11" idx="6"/>
          </p:cNvCxnSpPr>
          <p:nvPr/>
        </p:nvCxnSpPr>
        <p:spPr>
          <a:xfrm flipH="1">
            <a:off x="4495800" y="5504766"/>
            <a:ext cx="381000" cy="2864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3"/>
            <a:endCxn id="14" idx="2"/>
          </p:cNvCxnSpPr>
          <p:nvPr/>
        </p:nvCxnSpPr>
        <p:spPr>
          <a:xfrm flipV="1">
            <a:off x="7315200" y="5181600"/>
            <a:ext cx="152400" cy="3231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Sort by name, look for villages with no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/>
              <a:t>Hsaw</a:t>
            </a:r>
            <a:r>
              <a:rPr lang="en-US" sz="5100" dirty="0" smtClean="0"/>
              <a:t> </a:t>
            </a:r>
            <a:r>
              <a:rPr lang="en-US" sz="5100" dirty="0" err="1" smtClean="0"/>
              <a:t>Htee</a:t>
            </a:r>
            <a:r>
              <a:rPr lang="en-US" sz="5100" dirty="0" smtClean="0"/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Clean up security areas, add JSMK - 10 removed</a:t>
            </a: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>
              <a:solidFill>
                <a:schemeClr val="bg2"/>
              </a:solidFill>
            </a:endParaRP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>
                <a:solidFill>
                  <a:schemeClr val="bg2"/>
                </a:solidFill>
              </a:rPr>
              <a:t>OSM map used to delete villages under water - 3 removed - Total = 2505.</a:t>
            </a: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endParaRPr lang="en-US" sz="42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Sort by name, look for villages with no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/>
              <a:t>Hsaw</a:t>
            </a:r>
            <a:r>
              <a:rPr lang="en-US" sz="5100" dirty="0" smtClean="0"/>
              <a:t> </a:t>
            </a:r>
            <a:r>
              <a:rPr lang="en-US" sz="5100" dirty="0" err="1" smtClean="0"/>
              <a:t>Htee</a:t>
            </a:r>
            <a:r>
              <a:rPr lang="en-US" sz="5100" dirty="0" smtClean="0"/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OSM map used to delete villages under water - 3 removed - Total = 2505.</a:t>
            </a:r>
          </a:p>
          <a:p>
            <a:endParaRPr lang="en-US" sz="4200" dirty="0" smtClean="0"/>
          </a:p>
          <a:p>
            <a:endParaRPr lang="en-US" sz="4200" dirty="0" smtClean="0"/>
          </a:p>
          <a:p>
            <a:pPr algn="ctr">
              <a:buNone/>
            </a:pPr>
            <a:r>
              <a:rPr lang="en-US" sz="5900" b="1" dirty="0" smtClean="0">
                <a:solidFill>
                  <a:schemeClr val="bg2"/>
                </a:solidFill>
              </a:rPr>
              <a:t>3230 Total Places</a:t>
            </a:r>
            <a:r>
              <a:rPr lang="en-US" sz="5900" dirty="0" smtClean="0">
                <a:solidFill>
                  <a:schemeClr val="bg2"/>
                </a:solidFill>
              </a:rPr>
              <a:t> -&gt; Merged/deleted down to </a:t>
            </a:r>
            <a:r>
              <a:rPr lang="en-US" sz="5900" b="1" dirty="0" smtClean="0">
                <a:solidFill>
                  <a:schemeClr val="bg2"/>
                </a:solidFill>
              </a:rPr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Collation and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32500" lnSpcReduction="20000"/>
          </a:bodyPr>
          <a:lstStyle/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straight equivalence and merged if name was exact and the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/Longs were either exact or close - 350 duplicates removed.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Looked for Identical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- Merged if names seemed to match - 125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Sort by name, look for villages with no </a:t>
            </a:r>
            <a:r>
              <a:rPr lang="en-US" sz="5100" dirty="0" err="1" smtClean="0"/>
              <a:t>Lat</a:t>
            </a:r>
            <a:r>
              <a:rPr lang="en-US" sz="5100" dirty="0" smtClean="0"/>
              <a:t>/Long and see if local names match. - 26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err="1" smtClean="0"/>
              <a:t>Hsaw</a:t>
            </a:r>
            <a:r>
              <a:rPr lang="en-US" sz="5100" dirty="0" smtClean="0"/>
              <a:t> </a:t>
            </a:r>
            <a:r>
              <a:rPr lang="en-US" sz="5100" dirty="0" err="1" smtClean="0"/>
              <a:t>Htee</a:t>
            </a:r>
            <a:r>
              <a:rPr lang="en-US" sz="5100" dirty="0" smtClean="0"/>
              <a:t> township villages were duplicated in one of the original files - 57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Look on map to find duplicates - 154 duplicates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Clean up security areas, add JSMK - 10 removed</a:t>
            </a:r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endParaRPr lang="en-US" sz="5100" dirty="0" smtClean="0"/>
          </a:p>
          <a:p>
            <a:pPr marL="365760" indent="-365760">
              <a:buClr>
                <a:schemeClr val="accent1">
                  <a:lumMod val="20000"/>
                  <a:lumOff val="80000"/>
                </a:schemeClr>
              </a:buClr>
              <a:buSzPct val="100000"/>
              <a:buFont typeface="+mj-lt"/>
              <a:buAutoNum type="arabicPeriod"/>
            </a:pPr>
            <a:r>
              <a:rPr lang="en-US" sz="5100" dirty="0" smtClean="0"/>
              <a:t>OSM map used to delete villages under water - 3 removed - Total = 2505.</a:t>
            </a:r>
          </a:p>
          <a:p>
            <a:endParaRPr lang="en-US" sz="4200" dirty="0" smtClean="0"/>
          </a:p>
          <a:p>
            <a:endParaRPr lang="en-US" sz="4200" dirty="0" smtClean="0"/>
          </a:p>
          <a:p>
            <a:pPr algn="ctr">
              <a:buNone/>
            </a:pPr>
            <a:r>
              <a:rPr lang="en-US" sz="5900" b="1" dirty="0" smtClean="0"/>
              <a:t>3230 Total Places</a:t>
            </a:r>
            <a:r>
              <a:rPr lang="en-US" sz="5900" dirty="0" smtClean="0"/>
              <a:t> -&gt; Merged/deleted down to </a:t>
            </a:r>
            <a:r>
              <a:rPr lang="en-US" sz="5900" b="1" dirty="0" smtClean="0"/>
              <a:t>2505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Identifying Gaps</a:t>
            </a:r>
            <a:endParaRPr lang="en-US" dirty="0"/>
          </a:p>
        </p:txBody>
      </p:sp>
      <p:pic>
        <p:nvPicPr>
          <p:cNvPr id="6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1" y="4704872"/>
            <a:ext cx="990600" cy="18415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Burned Field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Landsat imagery has been gathered since 1972 – Landsat 8 has been in operation since Feb, 2013.</a:t>
            </a:r>
          </a:p>
          <a:p>
            <a:endParaRPr lang="en-US" dirty="0" smtClean="0"/>
          </a:p>
          <a:p>
            <a:r>
              <a:rPr lang="en-US" dirty="0" smtClean="0"/>
              <a:t>Landsat is good at detecting changes in vegetation coverage</a:t>
            </a:r>
          </a:p>
          <a:p>
            <a:endParaRPr lang="en-US" dirty="0" smtClean="0"/>
          </a:p>
          <a:p>
            <a:r>
              <a:rPr lang="en-US" dirty="0" smtClean="0"/>
              <a:t>Several researchers (E. </a:t>
            </a:r>
            <a:r>
              <a:rPr lang="en-US" dirty="0" err="1" smtClean="0"/>
              <a:t>Prins</a:t>
            </a:r>
            <a:r>
              <a:rPr lang="en-US" dirty="0" smtClean="0"/>
              <a:t>, A. Marx) have used Landsat analysis to detect burned villages in Darfur, Sudan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Burned Field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analytical method developed by Marx and </a:t>
            </a:r>
            <a:r>
              <a:rPr lang="en-US" dirty="0" err="1" smtClean="0"/>
              <a:t>Prins</a:t>
            </a:r>
            <a:r>
              <a:rPr lang="en-US" dirty="0" smtClean="0"/>
              <a:t> to find all fields that were created using Slash and Burn techniques (known as “</a:t>
            </a:r>
            <a:r>
              <a:rPr lang="en-US" dirty="0" err="1" smtClean="0"/>
              <a:t>swiddens</a:t>
            </a:r>
            <a:r>
              <a:rPr lang="en-US" dirty="0" smtClean="0"/>
              <a:t>”)</a:t>
            </a:r>
          </a:p>
          <a:p>
            <a:endParaRPr lang="en-US" dirty="0" smtClean="0"/>
          </a:p>
          <a:p>
            <a:r>
              <a:rPr lang="en-US" dirty="0" smtClean="0"/>
              <a:t>Compare with current list of villages</a:t>
            </a:r>
          </a:p>
          <a:p>
            <a:endParaRPr lang="en-US" dirty="0" smtClean="0"/>
          </a:p>
          <a:p>
            <a:r>
              <a:rPr lang="en-US" dirty="0" err="1" smtClean="0"/>
              <a:t>Swiddens</a:t>
            </a:r>
            <a:r>
              <a:rPr lang="en-US" dirty="0" smtClean="0"/>
              <a:t> &gt; than 5km away can be considered to be related to another unidentified village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33400" y="25146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 Motivation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1" y="4704872"/>
            <a:ext cx="990600" cy="18415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Mislocated</a:t>
            </a:r>
            <a:r>
              <a:rPr lang="en-US" dirty="0" smtClean="0"/>
              <a:t> Village Analysis</a:t>
            </a:r>
            <a:endParaRPr lang="en-US" dirty="0"/>
          </a:p>
        </p:txBody>
      </p:sp>
      <p:pic>
        <p:nvPicPr>
          <p:cNvPr id="1026" name="Picture 2" descr="C:\Users\Kingfisher\Documents\PennState\GEOG596A\Other\MisplacedVillage.png"/>
          <p:cNvPicPr>
            <a:picLocks noChangeAspect="1" noChangeArrowheads="1"/>
          </p:cNvPicPr>
          <p:nvPr/>
        </p:nvPicPr>
        <p:blipFill>
          <a:blip r:embed="rId2" cstate="print"/>
          <a:srcRect b="10481"/>
          <a:stretch>
            <a:fillRect/>
          </a:stretch>
        </p:blipFill>
        <p:spPr bwMode="auto">
          <a:xfrm>
            <a:off x="1524000" y="1524000"/>
            <a:ext cx="59436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Village A is probably located in the vicinity of B.  But all that can be determined is that it is currently misplaced.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Analysis &amp; Adoption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1" y="4704872"/>
            <a:ext cx="990600" cy="18415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Travel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Initial question (JSMK to Law Kaw </a:t>
            </a:r>
            <a:r>
              <a:rPr lang="en-US" dirty="0" err="1" smtClean="0"/>
              <a:t>Wah</a:t>
            </a:r>
            <a:r>
              <a:rPr lang="en-US" dirty="0" smtClean="0"/>
              <a:t>) provides basis of comparison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Mean/Median comparison, find regular deviation for each person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By applying those deviations to the links in each person’s individual network response, I can create a normalized travel network.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Find network link overlap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areas with overlapping links, the mean and median of the two normalized links can be found and used, or the longer distance will be used (guaranteeing the estimate is better)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in the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analysis, several organizations will be queried as to the missing point information.  These organizations include: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FBR (for GPS data)</a:t>
            </a:r>
          </a:p>
          <a:p>
            <a:pPr lvl="1"/>
            <a:r>
              <a:rPr lang="en-US" dirty="0" smtClean="0"/>
              <a:t>KDHW (for population data and clinic location data)</a:t>
            </a:r>
          </a:p>
          <a:p>
            <a:pPr lvl="1"/>
            <a:r>
              <a:rPr lang="en-US" dirty="0" smtClean="0"/>
              <a:t>KED (for student and teacher data)</a:t>
            </a:r>
          </a:p>
          <a:p>
            <a:endParaRPr lang="en-US" dirty="0" smtClean="0"/>
          </a:p>
          <a:p>
            <a:r>
              <a:rPr lang="en-US" dirty="0" smtClean="0"/>
              <a:t>Another round of field surveys may be needed to fill in missing transportation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Organizational Adoption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For your particular area of expertise (medical, food, education, etc.), does the information on this dataset conceivably help you?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tasks could this dataset help you accomplish?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Does the dataset look like it covers everything (i.e., are there villages missing; are there villages that you know are not there anymore; does the travel network look correct)?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Final Product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1" y="4704872"/>
            <a:ext cx="990600" cy="18415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Anticipated Results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 comprehensive </a:t>
            </a:r>
            <a:r>
              <a:rPr lang="en-US" sz="2800" dirty="0" err="1" smtClean="0"/>
              <a:t>basemap</a:t>
            </a:r>
            <a:r>
              <a:rPr lang="en-US" sz="2800" dirty="0" smtClean="0"/>
              <a:t> of an area that has been fighting a civil war for the past 60 years.</a:t>
            </a: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basemap</a:t>
            </a:r>
            <a:r>
              <a:rPr lang="en-US" sz="2800" dirty="0" smtClean="0"/>
              <a:t> should help with planning and analysis of vaccination cold chains in Northern Karen State.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MIMU Map</a:t>
            </a:r>
            <a:endParaRPr lang="en-US" dirty="0"/>
          </a:p>
        </p:txBody>
      </p:sp>
      <p:pic>
        <p:nvPicPr>
          <p:cNvPr id="4" name="Content Placeholder 3" descr="Final-MIM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467600" cy="5055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basemap</a:t>
            </a:r>
            <a:r>
              <a:rPr lang="en-US" dirty="0" smtClean="0"/>
              <a:t> so far</a:t>
            </a:r>
            <a:endParaRPr lang="en-US" dirty="0"/>
          </a:p>
        </p:txBody>
      </p:sp>
      <p:pic>
        <p:nvPicPr>
          <p:cNvPr id="4" name="Content Placeholder 3" descr="F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" y="1524000"/>
            <a:ext cx="7696200" cy="4973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Actual travel routes for roads and potentially even trails</a:t>
            </a:r>
          </a:p>
          <a:p>
            <a:endParaRPr lang="en-US" dirty="0" smtClean="0"/>
          </a:p>
          <a:p>
            <a:r>
              <a:rPr lang="en-US" dirty="0" smtClean="0"/>
              <a:t>Dry season vs rainy season travel times and routes</a:t>
            </a:r>
          </a:p>
          <a:p>
            <a:endParaRPr lang="en-US" dirty="0" smtClean="0"/>
          </a:p>
          <a:p>
            <a:r>
              <a:rPr lang="en-US" dirty="0" smtClean="0"/>
              <a:t>Get Karen names of villages and use a standardized transliteration</a:t>
            </a:r>
          </a:p>
          <a:p>
            <a:endParaRPr lang="en-US" dirty="0" smtClean="0"/>
          </a:p>
          <a:p>
            <a:r>
              <a:rPr lang="en-US" dirty="0" smtClean="0"/>
              <a:t>Increase the diversity of people surveyed (this project only surveyed young healthy people)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Burma Location</a:t>
            </a:r>
            <a:endParaRPr lang="en-US" dirty="0"/>
          </a:p>
        </p:txBody>
      </p:sp>
      <p:pic>
        <p:nvPicPr>
          <p:cNvPr id="3" name="Picture 2" descr="Burma-Locato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248400" cy="46872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133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Burma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257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9" descr="C:\Users\Kingfisher\Documents\PennState\GEOG596A\Other\Burma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1" y="4704872"/>
            <a:ext cx="990600" cy="18415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Email: jjr303@psu.edu</a:t>
            </a:r>
            <a:endParaRPr lang="en-US" dirty="0"/>
          </a:p>
        </p:txBody>
      </p:sp>
      <p:pic>
        <p:nvPicPr>
          <p:cNvPr id="5" name="Picture 3" descr="http://www.freeburmarangers.org/wp-content/uploads/2012/06/hq_fbr_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649" y="457200"/>
            <a:ext cx="5596703" cy="3733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426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Jungle ambulance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1948 – Burma gains Independence from Britain</a:t>
            </a:r>
          </a:p>
          <a:p>
            <a:r>
              <a:rPr lang="en-US" dirty="0" smtClean="0"/>
              <a:t>1949 – Karen National Union (KNU) starts fight for independence (third largest ethnic group)</a:t>
            </a:r>
          </a:p>
          <a:p>
            <a:r>
              <a:rPr lang="en-US" dirty="0" smtClean="0"/>
              <a:t>1962 – Burma Army led a Coup</a:t>
            </a:r>
          </a:p>
          <a:p>
            <a:r>
              <a:rPr lang="en-US" dirty="0" smtClean="0"/>
              <a:t>1988 – Student Uprising crushed</a:t>
            </a:r>
          </a:p>
          <a:p>
            <a:r>
              <a:rPr lang="en-US" dirty="0" smtClean="0"/>
              <a:t>1990 – </a:t>
            </a:r>
            <a:r>
              <a:rPr lang="en-US" dirty="0" err="1" smtClean="0"/>
              <a:t>Aung</a:t>
            </a:r>
            <a:r>
              <a:rPr lang="en-US" dirty="0" smtClean="0"/>
              <a:t> San </a:t>
            </a:r>
            <a:r>
              <a:rPr lang="en-US" dirty="0" err="1" smtClean="0"/>
              <a:t>Suu</a:t>
            </a:r>
            <a:r>
              <a:rPr lang="en-US" dirty="0" smtClean="0"/>
              <a:t> </a:t>
            </a:r>
            <a:r>
              <a:rPr lang="en-US" dirty="0" err="1" smtClean="0"/>
              <a:t>Kyi</a:t>
            </a:r>
            <a:r>
              <a:rPr lang="en-US" dirty="0" smtClean="0"/>
              <a:t> won election, put under house arrest</a:t>
            </a:r>
          </a:p>
          <a:p>
            <a:r>
              <a:rPr lang="en-US" dirty="0" smtClean="0"/>
              <a:t>1995 – KNU capital falls to Burma Army</a:t>
            </a:r>
          </a:p>
          <a:p>
            <a:r>
              <a:rPr lang="en-US" dirty="0" smtClean="0"/>
              <a:t>2010 – Elections held, former General </a:t>
            </a:r>
            <a:r>
              <a:rPr lang="en-US" dirty="0" err="1" smtClean="0"/>
              <a:t>Thein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 wins</a:t>
            </a:r>
          </a:p>
          <a:p>
            <a:r>
              <a:rPr lang="en-US" dirty="0" smtClean="0"/>
              <a:t>2011 – KNU signs Cease-fire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5664"/>
          </a:xfrm>
        </p:spPr>
        <p:txBody>
          <a:bodyPr>
            <a:noAutofit/>
          </a:bodyPr>
          <a:lstStyle/>
          <a:p>
            <a:r>
              <a:rPr lang="en-US" sz="4000" dirty="0" smtClean="0"/>
              <a:t>Basic Burma Statistics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Burma’s economy is ranked 161 of 187 countries according to the IMF</a:t>
            </a:r>
          </a:p>
          <a:p>
            <a:endParaRPr lang="en-US" dirty="0" smtClean="0"/>
          </a:p>
          <a:p>
            <a:r>
              <a:rPr lang="en-US" dirty="0" smtClean="0"/>
              <a:t>Burma health expenditure rate is ranked 189 of 194 countries according to 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3886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 Partners - FBR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multi-ethnic humanitarian service movement seeking to bring help, hope, and love to people in the war zones of Burma.  </a:t>
            </a:r>
          </a:p>
          <a:p>
            <a:endParaRPr lang="en-US" dirty="0"/>
          </a:p>
          <a:p>
            <a:r>
              <a:rPr lang="en-US" dirty="0" smtClean="0"/>
              <a:t>Much of the GPS information was gathered by Rangers .  They have teams in all areas of Northern Karen State (FBR, 2014).</a:t>
            </a:r>
          </a:p>
          <a:p>
            <a:endParaRPr lang="en-US" dirty="0"/>
          </a:p>
        </p:txBody>
      </p:sp>
      <p:pic>
        <p:nvPicPr>
          <p:cNvPr id="18433" name="Picture 1" descr="C:\Users\Kingfisher\Documents\FBR\Mapping\Report Maps\General Info Maps\Black zone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366315" cy="617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Project Partners - FBR</a:t>
            </a:r>
            <a:endParaRPr lang="en-US" dirty="0"/>
          </a:p>
        </p:txBody>
      </p:sp>
      <p:pic>
        <p:nvPicPr>
          <p:cNvPr id="4" name="Picture 2" descr="http://www.freeburmarangers.org/wp-content/uploads/2012/06/hq_fbr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81200"/>
            <a:ext cx="2286000" cy="3441290"/>
          </a:xfrm>
          <a:prstGeom prst="rect">
            <a:avLst/>
          </a:prstGeom>
          <a:noFill/>
        </p:spPr>
      </p:pic>
      <p:pic>
        <p:nvPicPr>
          <p:cNvPr id="5" name="Picture 8" descr="http://www.freeburmarangers.org/wp-content/uploads/2012/06/hq_fbr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925" y="1981200"/>
            <a:ext cx="5257800" cy="34926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 computer for use in communications and data entry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0925" y="563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Rangers learning how to use the GPS for reporting and land navigation usage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Partners - KDHW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Karen Department of Health and Welfare</a:t>
            </a:r>
          </a:p>
          <a:p>
            <a:endParaRPr lang="en-US" dirty="0" smtClean="0"/>
          </a:p>
          <a:p>
            <a:r>
              <a:rPr lang="en-US" dirty="0" smtClean="0"/>
              <a:t>Local ethnic organization responsible for all health related activities in Karen State, Burma.</a:t>
            </a:r>
          </a:p>
          <a:p>
            <a:endParaRPr lang="en-US" dirty="0" smtClean="0"/>
          </a:p>
          <a:p>
            <a:r>
              <a:rPr lang="en-US" dirty="0" smtClean="0"/>
              <a:t>Has recently started a vaccination program.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Picture 2" descr="http://kdhwtestsite.files.wordpress.com/2008/02/bg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62499"/>
            <a:ext cx="714375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3698</TotalTime>
  <Words>2318</Words>
  <Application>Microsoft Office PowerPoint</Application>
  <PresentationFormat>On-screen Show (4:3)</PresentationFormat>
  <Paragraphs>334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Foundry</vt:lpstr>
      <vt:lpstr>Building Basemaps in the Warzones of Southeast Burma (Myanmar)</vt:lpstr>
      <vt:lpstr>Agenda</vt:lpstr>
      <vt:lpstr>Slide 3</vt:lpstr>
      <vt:lpstr>Burma Location</vt:lpstr>
      <vt:lpstr>Burma History</vt:lpstr>
      <vt:lpstr>Basic Burma Statistics</vt:lpstr>
      <vt:lpstr>Project Partners - FBR</vt:lpstr>
      <vt:lpstr>Project Partners - FBR</vt:lpstr>
      <vt:lpstr>Project Partners - KDHW</vt:lpstr>
      <vt:lpstr>No Basemaps</vt:lpstr>
      <vt:lpstr>Project Purpose</vt:lpstr>
      <vt:lpstr>Project Timeline</vt:lpstr>
      <vt:lpstr>Slide 13</vt:lpstr>
      <vt:lpstr>Origin of village data-sets</vt:lpstr>
      <vt:lpstr>Other Data</vt:lpstr>
      <vt:lpstr>January Survey Trip</vt:lpstr>
      <vt:lpstr>Survey Questions</vt:lpstr>
      <vt:lpstr>Data Collation and Merging</vt:lpstr>
      <vt:lpstr>Data Collation and Merging</vt:lpstr>
      <vt:lpstr>Data Collation and Merging</vt:lpstr>
      <vt:lpstr>Data Collation and Merging</vt:lpstr>
      <vt:lpstr>Data Collation and Merging</vt:lpstr>
      <vt:lpstr>Examples of Transliteration Errors</vt:lpstr>
      <vt:lpstr>Data Collation and Merging</vt:lpstr>
      <vt:lpstr>Data Collation and Merging</vt:lpstr>
      <vt:lpstr>Data Collation and Merging</vt:lpstr>
      <vt:lpstr>Identifying Gaps</vt:lpstr>
      <vt:lpstr>Burned Field Analysis</vt:lpstr>
      <vt:lpstr>Burned Field Analysis</vt:lpstr>
      <vt:lpstr>Mislocated Village Analysis</vt:lpstr>
      <vt:lpstr>Slide 31</vt:lpstr>
      <vt:lpstr>Estimated Travel Times</vt:lpstr>
      <vt:lpstr>Filling in the Gaps</vt:lpstr>
      <vt:lpstr>Organizational Adoption Survey</vt:lpstr>
      <vt:lpstr>Slide 35</vt:lpstr>
      <vt:lpstr>Anticipated Results and Impact</vt:lpstr>
      <vt:lpstr>MIMU Map</vt:lpstr>
      <vt:lpstr>My basemap so far</vt:lpstr>
      <vt:lpstr>Future Work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Kingfisher</dc:creator>
  <cp:lastModifiedBy>exf107</cp:lastModifiedBy>
  <cp:revision>86</cp:revision>
  <dcterms:created xsi:type="dcterms:W3CDTF">2006-08-16T00:00:00Z</dcterms:created>
  <dcterms:modified xsi:type="dcterms:W3CDTF">2014-05-08T16:12:07Z</dcterms:modified>
</cp:coreProperties>
</file>