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60" r:id="rId3"/>
    <p:sldId id="261" r:id="rId4"/>
    <p:sldId id="262" r:id="rId5"/>
    <p:sldId id="284" r:id="rId6"/>
    <p:sldId id="263" r:id="rId7"/>
    <p:sldId id="264" r:id="rId8"/>
    <p:sldId id="265" r:id="rId9"/>
    <p:sldId id="266" r:id="rId10"/>
    <p:sldId id="269" r:id="rId11"/>
    <p:sldId id="285" r:id="rId12"/>
    <p:sldId id="270" r:id="rId13"/>
    <p:sldId id="267" r:id="rId14"/>
    <p:sldId id="271" r:id="rId15"/>
    <p:sldId id="272" r:id="rId16"/>
    <p:sldId id="281" r:id="rId17"/>
    <p:sldId id="273" r:id="rId18"/>
    <p:sldId id="274" r:id="rId19"/>
    <p:sldId id="280" r:id="rId20"/>
    <p:sldId id="282" r:id="rId21"/>
    <p:sldId id="275" r:id="rId22"/>
    <p:sldId id="277" r:id="rId23"/>
    <p:sldId id="283" r:id="rId24"/>
    <p:sldId id="278" r:id="rId25"/>
    <p:sldId id="279" r:id="rId26"/>
  </p:sldIdLst>
  <p:sldSz cx="9144000" cy="6858000" type="letter"/>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8EC"/>
    <a:srgbClr val="F1F8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9" autoAdjust="0"/>
    <p:restoredTop sz="69390" autoAdjust="0"/>
  </p:normalViewPr>
  <p:slideViewPr>
    <p:cSldViewPr snapToGrid="0">
      <p:cViewPr varScale="1">
        <p:scale>
          <a:sx n="77" d="100"/>
          <a:sy n="77" d="100"/>
        </p:scale>
        <p:origin x="1224" y="84"/>
      </p:cViewPr>
      <p:guideLst/>
    </p:cSldViewPr>
  </p:slideViewPr>
  <p:notesTextViewPr>
    <p:cViewPr>
      <p:scale>
        <a:sx n="1" d="1"/>
        <a:sy n="1" d="1"/>
      </p:scale>
      <p:origin x="0" y="0"/>
    </p:cViewPr>
  </p:notesTextViewPr>
  <p:notesViewPr>
    <p:cSldViewPr snapToGrid="0">
      <p:cViewPr varScale="1">
        <p:scale>
          <a:sx n="83" d="100"/>
          <a:sy n="83" d="100"/>
        </p:scale>
        <p:origin x="193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7E312A7-8037-45F5-9F4F-6D63C8C1F103}" type="datetimeFigureOut">
              <a:rPr lang="en-US" smtClean="0"/>
              <a:t>7/29/2016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22B30DA-F754-4B5C-86BD-1F676C96C987}" type="slidenum">
              <a:rPr lang="en-US" smtClean="0"/>
              <a:t>‹#›</a:t>
            </a:fld>
            <a:endParaRPr lang="en-US"/>
          </a:p>
        </p:txBody>
      </p:sp>
    </p:spTree>
    <p:extLst>
      <p:ext uri="{BB962C8B-B14F-4D97-AF65-F5344CB8AC3E}">
        <p14:creationId xmlns:p14="http://schemas.microsoft.com/office/powerpoint/2010/main" val="690568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2B30DA-F754-4B5C-86BD-1F676C96C987}" type="slidenum">
              <a:rPr lang="en-US" smtClean="0"/>
              <a:t>1</a:t>
            </a:fld>
            <a:endParaRPr lang="en-US"/>
          </a:p>
        </p:txBody>
      </p:sp>
    </p:spTree>
    <p:extLst>
      <p:ext uri="{BB962C8B-B14F-4D97-AF65-F5344CB8AC3E}">
        <p14:creationId xmlns:p14="http://schemas.microsoft.com/office/powerpoint/2010/main" val="3097201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2B30DA-F754-4B5C-86BD-1F676C96C987}" type="slidenum">
              <a:rPr lang="en-US" smtClean="0"/>
              <a:t>10</a:t>
            </a:fld>
            <a:endParaRPr lang="en-US"/>
          </a:p>
        </p:txBody>
      </p:sp>
    </p:spTree>
    <p:extLst>
      <p:ext uri="{BB962C8B-B14F-4D97-AF65-F5344CB8AC3E}">
        <p14:creationId xmlns:p14="http://schemas.microsoft.com/office/powerpoint/2010/main" val="2948852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2B30DA-F754-4B5C-86BD-1F676C96C987}" type="slidenum">
              <a:rPr lang="en-US" smtClean="0"/>
              <a:t>11</a:t>
            </a:fld>
            <a:endParaRPr lang="en-US"/>
          </a:p>
        </p:txBody>
      </p:sp>
    </p:spTree>
    <p:extLst>
      <p:ext uri="{BB962C8B-B14F-4D97-AF65-F5344CB8AC3E}">
        <p14:creationId xmlns:p14="http://schemas.microsoft.com/office/powerpoint/2010/main" val="914931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2B30DA-F754-4B5C-86BD-1F676C96C987}" type="slidenum">
              <a:rPr lang="en-US" smtClean="0"/>
              <a:t>12</a:t>
            </a:fld>
            <a:endParaRPr lang="en-US"/>
          </a:p>
        </p:txBody>
      </p:sp>
    </p:spTree>
    <p:extLst>
      <p:ext uri="{BB962C8B-B14F-4D97-AF65-F5344CB8AC3E}">
        <p14:creationId xmlns:p14="http://schemas.microsoft.com/office/powerpoint/2010/main" val="3277410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2B30DA-F754-4B5C-86BD-1F676C96C987}" type="slidenum">
              <a:rPr lang="en-US" smtClean="0"/>
              <a:t>13</a:t>
            </a:fld>
            <a:endParaRPr lang="en-US"/>
          </a:p>
        </p:txBody>
      </p:sp>
    </p:spTree>
    <p:extLst>
      <p:ext uri="{BB962C8B-B14F-4D97-AF65-F5344CB8AC3E}">
        <p14:creationId xmlns:p14="http://schemas.microsoft.com/office/powerpoint/2010/main" val="5079985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2B30DA-F754-4B5C-86BD-1F676C96C987}" type="slidenum">
              <a:rPr lang="en-US" smtClean="0"/>
              <a:t>14</a:t>
            </a:fld>
            <a:endParaRPr lang="en-US"/>
          </a:p>
        </p:txBody>
      </p:sp>
    </p:spTree>
    <p:extLst>
      <p:ext uri="{BB962C8B-B14F-4D97-AF65-F5344CB8AC3E}">
        <p14:creationId xmlns:p14="http://schemas.microsoft.com/office/powerpoint/2010/main" val="2821027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2B30DA-F754-4B5C-86BD-1F676C96C987}" type="slidenum">
              <a:rPr lang="en-US" smtClean="0"/>
              <a:t>15</a:t>
            </a:fld>
            <a:endParaRPr lang="en-US"/>
          </a:p>
        </p:txBody>
      </p:sp>
    </p:spTree>
    <p:extLst>
      <p:ext uri="{BB962C8B-B14F-4D97-AF65-F5344CB8AC3E}">
        <p14:creationId xmlns:p14="http://schemas.microsoft.com/office/powerpoint/2010/main" val="24047682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2B30DA-F754-4B5C-86BD-1F676C96C987}" type="slidenum">
              <a:rPr lang="en-US" smtClean="0"/>
              <a:t>16</a:t>
            </a:fld>
            <a:endParaRPr lang="en-US"/>
          </a:p>
        </p:txBody>
      </p:sp>
    </p:spTree>
    <p:extLst>
      <p:ext uri="{BB962C8B-B14F-4D97-AF65-F5344CB8AC3E}">
        <p14:creationId xmlns:p14="http://schemas.microsoft.com/office/powerpoint/2010/main" val="8449453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2B30DA-F754-4B5C-86BD-1F676C96C987}" type="slidenum">
              <a:rPr lang="en-US" smtClean="0"/>
              <a:t>17</a:t>
            </a:fld>
            <a:endParaRPr lang="en-US"/>
          </a:p>
        </p:txBody>
      </p:sp>
    </p:spTree>
    <p:extLst>
      <p:ext uri="{BB962C8B-B14F-4D97-AF65-F5344CB8AC3E}">
        <p14:creationId xmlns:p14="http://schemas.microsoft.com/office/powerpoint/2010/main" val="11373638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endParaRPr lang="en-US" dirty="0"/>
          </a:p>
        </p:txBody>
      </p:sp>
      <p:sp>
        <p:nvSpPr>
          <p:cNvPr id="4" name="Slide Number Placeholder 3"/>
          <p:cNvSpPr>
            <a:spLocks noGrp="1"/>
          </p:cNvSpPr>
          <p:nvPr>
            <p:ph type="sldNum" sz="quarter" idx="10"/>
          </p:nvPr>
        </p:nvSpPr>
        <p:spPr/>
        <p:txBody>
          <a:bodyPr/>
          <a:lstStyle/>
          <a:p>
            <a:fld id="{822B30DA-F754-4B5C-86BD-1F676C96C987}" type="slidenum">
              <a:rPr lang="en-US" smtClean="0"/>
              <a:t>18</a:t>
            </a:fld>
            <a:endParaRPr lang="en-US"/>
          </a:p>
        </p:txBody>
      </p:sp>
    </p:spTree>
    <p:extLst>
      <p:ext uri="{BB962C8B-B14F-4D97-AF65-F5344CB8AC3E}">
        <p14:creationId xmlns:p14="http://schemas.microsoft.com/office/powerpoint/2010/main" val="11105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22B30DA-F754-4B5C-86BD-1F676C96C987}" type="slidenum">
              <a:rPr lang="en-US" smtClean="0"/>
              <a:t>19</a:t>
            </a:fld>
            <a:endParaRPr lang="en-US"/>
          </a:p>
        </p:txBody>
      </p:sp>
    </p:spTree>
    <p:extLst>
      <p:ext uri="{BB962C8B-B14F-4D97-AF65-F5344CB8AC3E}">
        <p14:creationId xmlns:p14="http://schemas.microsoft.com/office/powerpoint/2010/main" val="1587910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2B30DA-F754-4B5C-86BD-1F676C96C987}" type="slidenum">
              <a:rPr lang="en-US" smtClean="0"/>
              <a:t>2</a:t>
            </a:fld>
            <a:endParaRPr lang="en-US"/>
          </a:p>
        </p:txBody>
      </p:sp>
    </p:spTree>
    <p:extLst>
      <p:ext uri="{BB962C8B-B14F-4D97-AF65-F5344CB8AC3E}">
        <p14:creationId xmlns:p14="http://schemas.microsoft.com/office/powerpoint/2010/main" val="32562806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2B30DA-F754-4B5C-86BD-1F676C96C987}" type="slidenum">
              <a:rPr lang="en-US" smtClean="0"/>
              <a:t>20</a:t>
            </a:fld>
            <a:endParaRPr lang="en-US"/>
          </a:p>
        </p:txBody>
      </p:sp>
    </p:spTree>
    <p:extLst>
      <p:ext uri="{BB962C8B-B14F-4D97-AF65-F5344CB8AC3E}">
        <p14:creationId xmlns:p14="http://schemas.microsoft.com/office/powerpoint/2010/main" val="19823865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2B30DA-F754-4B5C-86BD-1F676C96C987}" type="slidenum">
              <a:rPr lang="en-US" smtClean="0"/>
              <a:t>21</a:t>
            </a:fld>
            <a:endParaRPr lang="en-US"/>
          </a:p>
        </p:txBody>
      </p:sp>
    </p:spTree>
    <p:extLst>
      <p:ext uri="{BB962C8B-B14F-4D97-AF65-F5344CB8AC3E}">
        <p14:creationId xmlns:p14="http://schemas.microsoft.com/office/powerpoint/2010/main" val="14518443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2B30DA-F754-4B5C-86BD-1F676C96C987}" type="slidenum">
              <a:rPr lang="en-US" smtClean="0"/>
              <a:t>22</a:t>
            </a:fld>
            <a:endParaRPr lang="en-US"/>
          </a:p>
        </p:txBody>
      </p:sp>
    </p:spTree>
    <p:extLst>
      <p:ext uri="{BB962C8B-B14F-4D97-AF65-F5344CB8AC3E}">
        <p14:creationId xmlns:p14="http://schemas.microsoft.com/office/powerpoint/2010/main" val="16628976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2B30DA-F754-4B5C-86BD-1F676C96C987}" type="slidenum">
              <a:rPr lang="en-US" smtClean="0"/>
              <a:t>23</a:t>
            </a:fld>
            <a:endParaRPr lang="en-US"/>
          </a:p>
        </p:txBody>
      </p:sp>
    </p:spTree>
    <p:extLst>
      <p:ext uri="{BB962C8B-B14F-4D97-AF65-F5344CB8AC3E}">
        <p14:creationId xmlns:p14="http://schemas.microsoft.com/office/powerpoint/2010/main" val="13190733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2B30DA-F754-4B5C-86BD-1F676C96C987}" type="slidenum">
              <a:rPr lang="en-US" smtClean="0"/>
              <a:t>24</a:t>
            </a:fld>
            <a:endParaRPr lang="en-US"/>
          </a:p>
        </p:txBody>
      </p:sp>
    </p:spTree>
    <p:extLst>
      <p:ext uri="{BB962C8B-B14F-4D97-AF65-F5344CB8AC3E}">
        <p14:creationId xmlns:p14="http://schemas.microsoft.com/office/powerpoint/2010/main" val="10070330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endParaRPr lang="en-US" dirty="0"/>
          </a:p>
        </p:txBody>
      </p:sp>
      <p:sp>
        <p:nvSpPr>
          <p:cNvPr id="4" name="Slide Number Placeholder 3"/>
          <p:cNvSpPr>
            <a:spLocks noGrp="1"/>
          </p:cNvSpPr>
          <p:nvPr>
            <p:ph type="sldNum" sz="quarter" idx="10"/>
          </p:nvPr>
        </p:nvSpPr>
        <p:spPr/>
        <p:txBody>
          <a:bodyPr/>
          <a:lstStyle/>
          <a:p>
            <a:fld id="{822B30DA-F754-4B5C-86BD-1F676C96C987}" type="slidenum">
              <a:rPr lang="en-US" smtClean="0"/>
              <a:t>25</a:t>
            </a:fld>
            <a:endParaRPr lang="en-US"/>
          </a:p>
        </p:txBody>
      </p:sp>
    </p:spTree>
    <p:extLst>
      <p:ext uri="{BB962C8B-B14F-4D97-AF65-F5344CB8AC3E}">
        <p14:creationId xmlns:p14="http://schemas.microsoft.com/office/powerpoint/2010/main" val="86011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2B30DA-F754-4B5C-86BD-1F676C96C987}" type="slidenum">
              <a:rPr lang="en-US" smtClean="0"/>
              <a:t>3</a:t>
            </a:fld>
            <a:endParaRPr lang="en-US"/>
          </a:p>
        </p:txBody>
      </p:sp>
    </p:spTree>
    <p:extLst>
      <p:ext uri="{BB962C8B-B14F-4D97-AF65-F5344CB8AC3E}">
        <p14:creationId xmlns:p14="http://schemas.microsoft.com/office/powerpoint/2010/main" val="2339001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2" y="1023158"/>
            <a:ext cx="4181475" cy="3136900"/>
          </a:xfrm>
        </p:spPr>
      </p:sp>
      <p:sp>
        <p:nvSpPr>
          <p:cNvPr id="3" name="Notes Placeholder 2"/>
          <p:cNvSpPr>
            <a:spLocks noGrp="1"/>
          </p:cNvSpPr>
          <p:nvPr>
            <p:ph type="body" idx="1"/>
          </p:nvPr>
        </p:nvSpPr>
        <p:spPr>
          <a:xfrm>
            <a:off x="701040" y="4595149"/>
            <a:ext cx="5608320" cy="3735971"/>
          </a:xfrm>
        </p:spPr>
        <p:txBody>
          <a:bodyPr/>
          <a:lstStyle/>
          <a:p>
            <a:endParaRPr lang="en-US" dirty="0" smtClean="0"/>
          </a:p>
        </p:txBody>
      </p:sp>
      <p:sp>
        <p:nvSpPr>
          <p:cNvPr id="4" name="Slide Number Placeholder 3"/>
          <p:cNvSpPr>
            <a:spLocks noGrp="1"/>
          </p:cNvSpPr>
          <p:nvPr>
            <p:ph type="sldNum" sz="quarter" idx="10"/>
          </p:nvPr>
        </p:nvSpPr>
        <p:spPr/>
        <p:txBody>
          <a:bodyPr/>
          <a:lstStyle/>
          <a:p>
            <a:fld id="{822B30DA-F754-4B5C-86BD-1F676C96C987}" type="slidenum">
              <a:rPr lang="en-US" smtClean="0"/>
              <a:t>4</a:t>
            </a:fld>
            <a:endParaRPr lang="en-US"/>
          </a:p>
        </p:txBody>
      </p:sp>
    </p:spTree>
    <p:extLst>
      <p:ext uri="{BB962C8B-B14F-4D97-AF65-F5344CB8AC3E}">
        <p14:creationId xmlns:p14="http://schemas.microsoft.com/office/powerpoint/2010/main" val="2203569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2B30DA-F754-4B5C-86BD-1F676C96C987}" type="slidenum">
              <a:rPr lang="en-US" smtClean="0"/>
              <a:t>5</a:t>
            </a:fld>
            <a:endParaRPr lang="en-US"/>
          </a:p>
        </p:txBody>
      </p:sp>
    </p:spTree>
    <p:extLst>
      <p:ext uri="{BB962C8B-B14F-4D97-AF65-F5344CB8AC3E}">
        <p14:creationId xmlns:p14="http://schemas.microsoft.com/office/powerpoint/2010/main" val="1960895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1177" y="475468"/>
            <a:ext cx="4181475" cy="3136900"/>
          </a:xfrm>
        </p:spPr>
      </p:sp>
      <p:sp>
        <p:nvSpPr>
          <p:cNvPr id="3" name="Notes Placeholder 2"/>
          <p:cNvSpPr>
            <a:spLocks noGrp="1"/>
          </p:cNvSpPr>
          <p:nvPr>
            <p:ph type="body" idx="1"/>
          </p:nvPr>
        </p:nvSpPr>
        <p:spPr>
          <a:xfrm>
            <a:off x="553719" y="3612368"/>
            <a:ext cx="5902960" cy="5045495"/>
          </a:xfrm>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22B30DA-F754-4B5C-86BD-1F676C96C987}" type="slidenum">
              <a:rPr lang="en-US" smtClean="0"/>
              <a:t>6</a:t>
            </a:fld>
            <a:endParaRPr lang="en-US"/>
          </a:p>
        </p:txBody>
      </p:sp>
    </p:spTree>
    <p:extLst>
      <p:ext uri="{BB962C8B-B14F-4D97-AF65-F5344CB8AC3E}">
        <p14:creationId xmlns:p14="http://schemas.microsoft.com/office/powerpoint/2010/main" val="3074267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2B30DA-F754-4B5C-86BD-1F676C96C987}" type="slidenum">
              <a:rPr lang="en-US" smtClean="0"/>
              <a:t>7</a:t>
            </a:fld>
            <a:endParaRPr lang="en-US"/>
          </a:p>
        </p:txBody>
      </p:sp>
    </p:spTree>
    <p:extLst>
      <p:ext uri="{BB962C8B-B14F-4D97-AF65-F5344CB8AC3E}">
        <p14:creationId xmlns:p14="http://schemas.microsoft.com/office/powerpoint/2010/main" val="1259960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endParaRPr lang="en-US" dirty="0"/>
          </a:p>
        </p:txBody>
      </p:sp>
      <p:sp>
        <p:nvSpPr>
          <p:cNvPr id="4" name="Slide Number Placeholder 3"/>
          <p:cNvSpPr>
            <a:spLocks noGrp="1"/>
          </p:cNvSpPr>
          <p:nvPr>
            <p:ph type="sldNum" sz="quarter" idx="10"/>
          </p:nvPr>
        </p:nvSpPr>
        <p:spPr/>
        <p:txBody>
          <a:bodyPr/>
          <a:lstStyle/>
          <a:p>
            <a:fld id="{822B30DA-F754-4B5C-86BD-1F676C96C987}" type="slidenum">
              <a:rPr lang="en-US" smtClean="0"/>
              <a:t>8</a:t>
            </a:fld>
            <a:endParaRPr lang="en-US"/>
          </a:p>
        </p:txBody>
      </p:sp>
    </p:spTree>
    <p:extLst>
      <p:ext uri="{BB962C8B-B14F-4D97-AF65-F5344CB8AC3E}">
        <p14:creationId xmlns:p14="http://schemas.microsoft.com/office/powerpoint/2010/main" val="2174599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2B30DA-F754-4B5C-86BD-1F676C96C987}" type="slidenum">
              <a:rPr lang="en-US" smtClean="0"/>
              <a:t>9</a:t>
            </a:fld>
            <a:endParaRPr lang="en-US"/>
          </a:p>
        </p:txBody>
      </p:sp>
    </p:spTree>
    <p:extLst>
      <p:ext uri="{BB962C8B-B14F-4D97-AF65-F5344CB8AC3E}">
        <p14:creationId xmlns:p14="http://schemas.microsoft.com/office/powerpoint/2010/main" val="3163136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1621573-80B4-4CF2-93EC-A497EFC013FC}"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14BAF-75ED-4D7B-8787-680E1272D839}" type="slidenum">
              <a:rPr lang="en-US" smtClean="0"/>
              <a:t>‹#›</a:t>
            </a:fld>
            <a:endParaRPr lang="en-US"/>
          </a:p>
        </p:txBody>
      </p:sp>
    </p:spTree>
    <p:extLst>
      <p:ext uri="{BB962C8B-B14F-4D97-AF65-F5344CB8AC3E}">
        <p14:creationId xmlns:p14="http://schemas.microsoft.com/office/powerpoint/2010/main" val="510118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621573-80B4-4CF2-93EC-A497EFC013FC}"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14BAF-75ED-4D7B-8787-680E1272D839}" type="slidenum">
              <a:rPr lang="en-US" smtClean="0"/>
              <a:t>‹#›</a:t>
            </a:fld>
            <a:endParaRPr lang="en-US"/>
          </a:p>
        </p:txBody>
      </p:sp>
    </p:spTree>
    <p:extLst>
      <p:ext uri="{BB962C8B-B14F-4D97-AF65-F5344CB8AC3E}">
        <p14:creationId xmlns:p14="http://schemas.microsoft.com/office/powerpoint/2010/main" val="4152791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621573-80B4-4CF2-93EC-A497EFC013FC}"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14BAF-75ED-4D7B-8787-680E1272D839}" type="slidenum">
              <a:rPr lang="en-US" smtClean="0"/>
              <a:t>‹#›</a:t>
            </a:fld>
            <a:endParaRPr lang="en-US"/>
          </a:p>
        </p:txBody>
      </p:sp>
    </p:spTree>
    <p:extLst>
      <p:ext uri="{BB962C8B-B14F-4D97-AF65-F5344CB8AC3E}">
        <p14:creationId xmlns:p14="http://schemas.microsoft.com/office/powerpoint/2010/main" val="389832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621573-80B4-4CF2-93EC-A497EFC013FC}"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14BAF-75ED-4D7B-8787-680E1272D839}" type="slidenum">
              <a:rPr lang="en-US" smtClean="0"/>
              <a:t>‹#›</a:t>
            </a:fld>
            <a:endParaRPr lang="en-US"/>
          </a:p>
        </p:txBody>
      </p:sp>
    </p:spTree>
    <p:extLst>
      <p:ext uri="{BB962C8B-B14F-4D97-AF65-F5344CB8AC3E}">
        <p14:creationId xmlns:p14="http://schemas.microsoft.com/office/powerpoint/2010/main" val="1612295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621573-80B4-4CF2-93EC-A497EFC013FC}"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14BAF-75ED-4D7B-8787-680E1272D839}" type="slidenum">
              <a:rPr lang="en-US" smtClean="0"/>
              <a:t>‹#›</a:t>
            </a:fld>
            <a:endParaRPr lang="en-US"/>
          </a:p>
        </p:txBody>
      </p:sp>
    </p:spTree>
    <p:extLst>
      <p:ext uri="{BB962C8B-B14F-4D97-AF65-F5344CB8AC3E}">
        <p14:creationId xmlns:p14="http://schemas.microsoft.com/office/powerpoint/2010/main" val="2202877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1621573-80B4-4CF2-93EC-A497EFC013FC}"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A14BAF-75ED-4D7B-8787-680E1272D839}" type="slidenum">
              <a:rPr lang="en-US" smtClean="0"/>
              <a:t>‹#›</a:t>
            </a:fld>
            <a:endParaRPr lang="en-US"/>
          </a:p>
        </p:txBody>
      </p:sp>
    </p:spTree>
    <p:extLst>
      <p:ext uri="{BB962C8B-B14F-4D97-AF65-F5344CB8AC3E}">
        <p14:creationId xmlns:p14="http://schemas.microsoft.com/office/powerpoint/2010/main" val="2168530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1621573-80B4-4CF2-93EC-A497EFC013FC}"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A14BAF-75ED-4D7B-8787-680E1272D839}" type="slidenum">
              <a:rPr lang="en-US" smtClean="0"/>
              <a:t>‹#›</a:t>
            </a:fld>
            <a:endParaRPr lang="en-US"/>
          </a:p>
        </p:txBody>
      </p:sp>
    </p:spTree>
    <p:extLst>
      <p:ext uri="{BB962C8B-B14F-4D97-AF65-F5344CB8AC3E}">
        <p14:creationId xmlns:p14="http://schemas.microsoft.com/office/powerpoint/2010/main" val="2586946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1621573-80B4-4CF2-93EC-A497EFC013FC}"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A14BAF-75ED-4D7B-8787-680E1272D839}" type="slidenum">
              <a:rPr lang="en-US" smtClean="0"/>
              <a:t>‹#›</a:t>
            </a:fld>
            <a:endParaRPr lang="en-US"/>
          </a:p>
        </p:txBody>
      </p:sp>
    </p:spTree>
    <p:extLst>
      <p:ext uri="{BB962C8B-B14F-4D97-AF65-F5344CB8AC3E}">
        <p14:creationId xmlns:p14="http://schemas.microsoft.com/office/powerpoint/2010/main" val="3215915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621573-80B4-4CF2-93EC-A497EFC013FC}"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A14BAF-75ED-4D7B-8787-680E1272D839}" type="slidenum">
              <a:rPr lang="en-US" smtClean="0"/>
              <a:t>‹#›</a:t>
            </a:fld>
            <a:endParaRPr lang="en-US"/>
          </a:p>
        </p:txBody>
      </p:sp>
    </p:spTree>
    <p:extLst>
      <p:ext uri="{BB962C8B-B14F-4D97-AF65-F5344CB8AC3E}">
        <p14:creationId xmlns:p14="http://schemas.microsoft.com/office/powerpoint/2010/main" val="2721653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621573-80B4-4CF2-93EC-A497EFC013FC}"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A14BAF-75ED-4D7B-8787-680E1272D839}" type="slidenum">
              <a:rPr lang="en-US" smtClean="0"/>
              <a:t>‹#›</a:t>
            </a:fld>
            <a:endParaRPr lang="en-US"/>
          </a:p>
        </p:txBody>
      </p:sp>
    </p:spTree>
    <p:extLst>
      <p:ext uri="{BB962C8B-B14F-4D97-AF65-F5344CB8AC3E}">
        <p14:creationId xmlns:p14="http://schemas.microsoft.com/office/powerpoint/2010/main" val="1874942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621573-80B4-4CF2-93EC-A497EFC013FC}"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A14BAF-75ED-4D7B-8787-680E1272D839}" type="slidenum">
              <a:rPr lang="en-US" smtClean="0"/>
              <a:t>‹#›</a:t>
            </a:fld>
            <a:endParaRPr lang="en-US"/>
          </a:p>
        </p:txBody>
      </p:sp>
    </p:spTree>
    <p:extLst>
      <p:ext uri="{BB962C8B-B14F-4D97-AF65-F5344CB8AC3E}">
        <p14:creationId xmlns:p14="http://schemas.microsoft.com/office/powerpoint/2010/main" val="1891398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4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621573-80B4-4CF2-93EC-A497EFC013FC}" type="datetimeFigureOut">
              <a:rPr lang="en-US" smtClean="0"/>
              <a:t>7/29/2016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A14BAF-75ED-4D7B-8787-680E1272D839}" type="slidenum">
              <a:rPr lang="en-US" smtClean="0"/>
              <a:t>‹#›</a:t>
            </a:fld>
            <a:endParaRPr lang="en-US"/>
          </a:p>
        </p:txBody>
      </p:sp>
    </p:spTree>
    <p:extLst>
      <p:ext uri="{BB962C8B-B14F-4D97-AF65-F5344CB8AC3E}">
        <p14:creationId xmlns:p14="http://schemas.microsoft.com/office/powerpoint/2010/main" val="5157804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g"/><Relationship Id="rId7"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fws.maps.arcgis.com/home/webmap/viewer.html?webmap=9d8de5e265ad4fe09893cf75b8dbfb77"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2016.foss4g-na.org/sites/default/files/slides/Foss4G_VTs_FINAL.pdf"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blipFill dpi="0" rotWithShape="1">
            <a:blip r:embed="rId3">
              <a:alphaModFix amt="50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0"/>
            <a:ext cx="7772400" cy="2387600"/>
          </a:xfrm>
        </p:spPr>
        <p:txBody>
          <a:bodyPr>
            <a:normAutofit/>
          </a:bodyPr>
          <a:lstStyle/>
          <a:p>
            <a:r>
              <a:rPr lang="en-US" sz="4400" b="1" dirty="0" smtClean="0"/>
              <a:t>An Open-Source Approach to Creating a National Critical Habitat Web Map</a:t>
            </a:r>
            <a:endParaRPr lang="en-US" sz="4400" b="1" dirty="0"/>
          </a:p>
        </p:txBody>
      </p:sp>
      <p:sp>
        <p:nvSpPr>
          <p:cNvPr id="3" name="Subtitle 2"/>
          <p:cNvSpPr>
            <a:spLocks noGrp="1"/>
          </p:cNvSpPr>
          <p:nvPr>
            <p:ph type="subTitle" idx="1"/>
          </p:nvPr>
        </p:nvSpPr>
        <p:spPr/>
        <p:txBody>
          <a:bodyPr>
            <a:normAutofit lnSpcReduction="10000"/>
          </a:bodyPr>
          <a:lstStyle/>
          <a:p>
            <a:r>
              <a:rPr lang="en-US" dirty="0" smtClean="0"/>
              <a:t>Deanna Sarro</a:t>
            </a:r>
          </a:p>
          <a:p>
            <a:r>
              <a:rPr lang="en-US" dirty="0" smtClean="0"/>
              <a:t>GEOG596 – Summer 2016</a:t>
            </a:r>
          </a:p>
          <a:p>
            <a:r>
              <a:rPr lang="en-US" dirty="0" smtClean="0"/>
              <a:t>Penn State University</a:t>
            </a:r>
          </a:p>
          <a:p>
            <a:r>
              <a:rPr lang="en-US" dirty="0" smtClean="0"/>
              <a:t>Advisor: Jim </a:t>
            </a:r>
            <a:r>
              <a:rPr lang="en-US" dirty="0" err="1" smtClean="0"/>
              <a:t>Detwiler</a:t>
            </a:r>
            <a:endParaRPr lang="en-US" dirty="0"/>
          </a:p>
        </p:txBody>
      </p:sp>
    </p:spTree>
    <p:extLst>
      <p:ext uri="{BB962C8B-B14F-4D97-AF65-F5344CB8AC3E}">
        <p14:creationId xmlns:p14="http://schemas.microsoft.com/office/powerpoint/2010/main" val="40428641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1014884"/>
          </a:xfrm>
        </p:spPr>
        <p:txBody>
          <a:bodyPr/>
          <a:lstStyle/>
          <a:p>
            <a:pPr algn="ctr"/>
            <a:r>
              <a:rPr lang="en-US" dirty="0" smtClean="0"/>
              <a:t>DATA FORMAT CONSIDERATIONS</a:t>
            </a:r>
            <a:endParaRPr lang="en-US" dirty="0"/>
          </a:p>
        </p:txBody>
      </p:sp>
      <p:sp>
        <p:nvSpPr>
          <p:cNvPr id="3" name="Content Placeholder 2"/>
          <p:cNvSpPr>
            <a:spLocks noGrp="1"/>
          </p:cNvSpPr>
          <p:nvPr>
            <p:ph idx="1"/>
          </p:nvPr>
        </p:nvSpPr>
        <p:spPr>
          <a:xfrm>
            <a:off x="628650" y="1256044"/>
            <a:ext cx="7886700" cy="4920919"/>
          </a:xfrm>
        </p:spPr>
        <p:txBody>
          <a:bodyPr/>
          <a:lstStyle/>
          <a:p>
            <a:r>
              <a:rPr lang="en-US" dirty="0" smtClean="0"/>
              <a:t>Data formats considered:</a:t>
            </a:r>
          </a:p>
          <a:p>
            <a:pPr lvl="1"/>
            <a:r>
              <a:rPr lang="en-US" dirty="0" smtClean="0"/>
              <a:t>File-based content</a:t>
            </a:r>
          </a:p>
          <a:p>
            <a:pPr lvl="2"/>
            <a:r>
              <a:rPr lang="en-US" dirty="0" smtClean="0"/>
              <a:t>KML</a:t>
            </a:r>
          </a:p>
          <a:p>
            <a:pPr lvl="2"/>
            <a:r>
              <a:rPr lang="en-US" dirty="0" err="1" smtClean="0"/>
              <a:t>GeoJSON</a:t>
            </a:r>
            <a:endParaRPr lang="en-US" dirty="0" smtClean="0"/>
          </a:p>
          <a:p>
            <a:pPr lvl="2"/>
            <a:r>
              <a:rPr lang="en-US" dirty="0" smtClean="0"/>
              <a:t>Shapefile</a:t>
            </a:r>
          </a:p>
          <a:p>
            <a:pPr lvl="1"/>
            <a:r>
              <a:rPr lang="en-US" dirty="0" smtClean="0"/>
              <a:t>Tile-based pre-generated content</a:t>
            </a:r>
          </a:p>
          <a:p>
            <a:pPr lvl="2"/>
            <a:r>
              <a:rPr lang="en-US" dirty="0" smtClean="0"/>
              <a:t>Raster tiles (WMS/WFS)</a:t>
            </a:r>
          </a:p>
          <a:p>
            <a:pPr lvl="1"/>
            <a:r>
              <a:rPr lang="en-US" dirty="0" smtClean="0"/>
              <a:t>Spatially-enabled relational database (RDBMS)</a:t>
            </a:r>
          </a:p>
          <a:p>
            <a:pPr lvl="2"/>
            <a:r>
              <a:rPr lang="en-US" dirty="0" smtClean="0"/>
              <a:t>Oracle</a:t>
            </a:r>
          </a:p>
          <a:p>
            <a:pPr lvl="2"/>
            <a:r>
              <a:rPr lang="en-US" dirty="0" err="1" smtClean="0"/>
              <a:t>PostGIS</a:t>
            </a:r>
            <a:endParaRPr lang="en-US" dirty="0" smtClean="0"/>
          </a:p>
          <a:p>
            <a:pPr lvl="2"/>
            <a:r>
              <a:rPr lang="en-US" dirty="0" err="1" smtClean="0"/>
              <a:t>SQLServer</a:t>
            </a:r>
            <a:endParaRPr lang="en-US" dirty="0" smtClean="0"/>
          </a:p>
          <a:p>
            <a:pPr lvl="2"/>
            <a:r>
              <a:rPr lang="en-US" dirty="0" err="1" smtClean="0"/>
              <a:t>SpatialLite</a:t>
            </a:r>
            <a:endParaRPr lang="en-US" dirty="0" smtClean="0"/>
          </a:p>
          <a:p>
            <a:pPr lvl="1"/>
            <a:r>
              <a:rPr lang="en-US" dirty="0" smtClean="0"/>
              <a:t>Vector tiles</a:t>
            </a:r>
          </a:p>
        </p:txBody>
      </p:sp>
    </p:spTree>
    <p:extLst>
      <p:ext uri="{BB962C8B-B14F-4D97-AF65-F5344CB8AC3E}">
        <p14:creationId xmlns:p14="http://schemas.microsoft.com/office/powerpoint/2010/main" val="39815828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5004"/>
            <a:ext cx="7886700" cy="877576"/>
          </a:xfrm>
        </p:spPr>
        <p:txBody>
          <a:bodyPr/>
          <a:lstStyle/>
          <a:p>
            <a:pPr algn="ctr"/>
            <a:r>
              <a:rPr lang="en-US" dirty="0" smtClean="0"/>
              <a:t>Vector Tiles versus Image Tiles</a:t>
            </a:r>
            <a:endParaRPr lang="en-US" dirty="0"/>
          </a:p>
        </p:txBody>
      </p:sp>
      <p:sp>
        <p:nvSpPr>
          <p:cNvPr id="3" name="Content Placeholder 2"/>
          <p:cNvSpPr>
            <a:spLocks noGrp="1"/>
          </p:cNvSpPr>
          <p:nvPr>
            <p:ph idx="1"/>
          </p:nvPr>
        </p:nvSpPr>
        <p:spPr>
          <a:xfrm>
            <a:off x="273132" y="1068780"/>
            <a:ext cx="8692738" cy="5108184"/>
          </a:xfrm>
        </p:spPr>
        <p:txBody>
          <a:bodyPr>
            <a:normAutofit/>
          </a:bodyPr>
          <a:lstStyle/>
          <a:p>
            <a:pPr marL="514350" indent="-514350">
              <a:buAutoNum type="arabicPeriod"/>
            </a:pPr>
            <a:r>
              <a:rPr lang="en-US" dirty="0" smtClean="0"/>
              <a:t>Client </a:t>
            </a:r>
            <a:r>
              <a:rPr lang="en-US" dirty="0"/>
              <a:t>(not the server) decides on styling </a:t>
            </a:r>
            <a:endParaRPr lang="en-US" dirty="0" smtClean="0"/>
          </a:p>
          <a:p>
            <a:pPr marL="514350" indent="-514350">
              <a:buAutoNum type="arabicPeriod"/>
            </a:pPr>
            <a:r>
              <a:rPr lang="en-US" dirty="0" smtClean="0"/>
              <a:t>Only </a:t>
            </a:r>
            <a:r>
              <a:rPr lang="en-US" dirty="0"/>
              <a:t>need to tile the data once to have multiple </a:t>
            </a:r>
            <a:r>
              <a:rPr lang="en-US" dirty="0" smtClean="0"/>
              <a:t>maps</a:t>
            </a:r>
          </a:p>
          <a:p>
            <a:pPr marL="514350" indent="-514350">
              <a:buAutoNum type="arabicPeriod"/>
            </a:pPr>
            <a:r>
              <a:rPr lang="en-US" dirty="0" smtClean="0"/>
              <a:t>Drawn </a:t>
            </a:r>
            <a:r>
              <a:rPr lang="en-US" dirty="0"/>
              <a:t>vectors can look better on high-resolution </a:t>
            </a:r>
            <a:r>
              <a:rPr lang="en-US" dirty="0" smtClean="0"/>
              <a:t>displays</a:t>
            </a:r>
          </a:p>
          <a:p>
            <a:pPr marL="514350" indent="-514350">
              <a:buAutoNum type="arabicPeriod"/>
            </a:pPr>
            <a:r>
              <a:rPr lang="en-US" dirty="0" smtClean="0"/>
              <a:t>Image </a:t>
            </a:r>
            <a:r>
              <a:rPr lang="en-US" dirty="0"/>
              <a:t>Tiles are much easier to </a:t>
            </a:r>
            <a:r>
              <a:rPr lang="en-US" dirty="0" smtClean="0"/>
              <a:t>consume</a:t>
            </a:r>
          </a:p>
          <a:p>
            <a:pPr marL="514350" indent="-514350">
              <a:buAutoNum type="arabicPeriod"/>
            </a:pPr>
            <a:r>
              <a:rPr lang="en-US" dirty="0" smtClean="0"/>
              <a:t>There’s </a:t>
            </a:r>
            <a:r>
              <a:rPr lang="en-US" dirty="0"/>
              <a:t>more know-how in working with Vectors</a:t>
            </a:r>
          </a:p>
        </p:txBody>
      </p:sp>
      <p:sp>
        <p:nvSpPr>
          <p:cNvPr id="4" name="Rectangle 3"/>
          <p:cNvSpPr/>
          <p:nvPr/>
        </p:nvSpPr>
        <p:spPr>
          <a:xfrm>
            <a:off x="0" y="6466712"/>
            <a:ext cx="7659584" cy="369332"/>
          </a:xfrm>
          <a:prstGeom prst="rect">
            <a:avLst/>
          </a:prstGeom>
        </p:spPr>
        <p:txBody>
          <a:bodyPr wrap="square">
            <a:spAutoFit/>
          </a:bodyPr>
          <a:lstStyle/>
          <a:p>
            <a:r>
              <a:rPr lang="en-US" dirty="0"/>
              <a:t>David </a:t>
            </a:r>
            <a:r>
              <a:rPr lang="en-US" dirty="0" err="1"/>
              <a:t>Blasby</a:t>
            </a:r>
            <a:r>
              <a:rPr lang="en-US" dirty="0"/>
              <a:t> [Boundless].  “Vector Tiles with </a:t>
            </a:r>
            <a:r>
              <a:rPr lang="en-US" dirty="0" err="1"/>
              <a:t>GeoServer</a:t>
            </a:r>
            <a:r>
              <a:rPr lang="en-US" dirty="0"/>
              <a:t> and </a:t>
            </a:r>
            <a:r>
              <a:rPr lang="en-US" dirty="0" err="1"/>
              <a:t>OpenLayers</a:t>
            </a:r>
            <a:r>
              <a:rPr lang="en-US" dirty="0"/>
              <a:t>.”</a:t>
            </a:r>
          </a:p>
        </p:txBody>
      </p:sp>
      <p:pic>
        <p:nvPicPr>
          <p:cNvPr id="5" name="Picture 4"/>
          <p:cNvPicPr>
            <a:picLocks noChangeAspect="1"/>
          </p:cNvPicPr>
          <p:nvPr/>
        </p:nvPicPr>
        <p:blipFill>
          <a:blip r:embed="rId3"/>
          <a:stretch>
            <a:fillRect/>
          </a:stretch>
        </p:blipFill>
        <p:spPr>
          <a:xfrm>
            <a:off x="2397146" y="3922397"/>
            <a:ext cx="4015530" cy="2254567"/>
          </a:xfrm>
          <a:prstGeom prst="rect">
            <a:avLst/>
          </a:prstGeom>
        </p:spPr>
      </p:pic>
    </p:spTree>
    <p:extLst>
      <p:ext uri="{BB962C8B-B14F-4D97-AF65-F5344CB8AC3E}">
        <p14:creationId xmlns:p14="http://schemas.microsoft.com/office/powerpoint/2010/main" val="38067473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974690"/>
          </a:xfrm>
        </p:spPr>
        <p:txBody>
          <a:bodyPr/>
          <a:lstStyle/>
          <a:p>
            <a:pPr algn="ctr"/>
            <a:r>
              <a:rPr lang="en-US" dirty="0" smtClean="0"/>
              <a:t>FINAL DATA FORMAT</a:t>
            </a:r>
            <a:endParaRPr lang="en-US" dirty="0"/>
          </a:p>
        </p:txBody>
      </p:sp>
      <p:sp>
        <p:nvSpPr>
          <p:cNvPr id="3" name="Content Placeholder 2"/>
          <p:cNvSpPr>
            <a:spLocks noGrp="1"/>
          </p:cNvSpPr>
          <p:nvPr>
            <p:ph idx="1"/>
          </p:nvPr>
        </p:nvSpPr>
        <p:spPr>
          <a:xfrm>
            <a:off x="628650" y="1266092"/>
            <a:ext cx="7886700" cy="4910871"/>
          </a:xfrm>
        </p:spPr>
        <p:txBody>
          <a:bodyPr/>
          <a:lstStyle/>
          <a:p>
            <a:pPr lvl="0"/>
            <a:r>
              <a:rPr lang="en-US" dirty="0" err="1" smtClean="0"/>
              <a:t>PostGIS</a:t>
            </a:r>
            <a:r>
              <a:rPr lang="en-US" dirty="0" smtClean="0"/>
              <a:t> for data storage and spatial analysis</a:t>
            </a:r>
            <a:endParaRPr lang="en-US" dirty="0"/>
          </a:p>
          <a:p>
            <a:pPr lvl="0"/>
            <a:r>
              <a:rPr lang="en-US" dirty="0" err="1" smtClean="0"/>
              <a:t>GeoServer</a:t>
            </a:r>
            <a:r>
              <a:rPr lang="en-US" dirty="0" smtClean="0"/>
              <a:t> </a:t>
            </a:r>
            <a:r>
              <a:rPr lang="en-US" dirty="0"/>
              <a:t>to create </a:t>
            </a:r>
            <a:r>
              <a:rPr lang="en-US" dirty="0" err="1"/>
              <a:t>Mapbox</a:t>
            </a:r>
            <a:r>
              <a:rPr lang="en-US" dirty="0"/>
              <a:t> Vector Tiles (MVT)</a:t>
            </a:r>
          </a:p>
          <a:p>
            <a:r>
              <a:rPr lang="en-US" dirty="0" smtClean="0"/>
              <a:t>Style Layer Descriptor (SLD) </a:t>
            </a:r>
            <a:r>
              <a:rPr lang="en-US" dirty="0"/>
              <a:t>to control map styling</a:t>
            </a:r>
          </a:p>
          <a:p>
            <a:pPr lvl="0"/>
            <a:r>
              <a:rPr lang="en-US" dirty="0" err="1" smtClean="0"/>
              <a:t>GeoWebCache</a:t>
            </a:r>
            <a:r>
              <a:rPr lang="en-US" dirty="0" smtClean="0"/>
              <a:t> </a:t>
            </a:r>
            <a:r>
              <a:rPr lang="en-US" dirty="0"/>
              <a:t>to cache vector tiles</a:t>
            </a:r>
          </a:p>
          <a:p>
            <a:endParaRPr lang="en-US" dirty="0"/>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118" y="3387323"/>
            <a:ext cx="1245088" cy="124508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70736" y="4531463"/>
            <a:ext cx="1777366" cy="41945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9350" y="5806552"/>
            <a:ext cx="2266147" cy="641967"/>
          </a:xfrm>
          <a:prstGeom prst="rect">
            <a:avLst/>
          </a:prstGeom>
        </p:spPr>
      </p:pic>
      <p:sp>
        <p:nvSpPr>
          <p:cNvPr id="6" name="TextBox 5"/>
          <p:cNvSpPr txBox="1"/>
          <p:nvPr/>
        </p:nvSpPr>
        <p:spPr>
          <a:xfrm>
            <a:off x="3462214" y="4894766"/>
            <a:ext cx="2855947" cy="400110"/>
          </a:xfrm>
          <a:prstGeom prst="rect">
            <a:avLst/>
          </a:prstGeom>
          <a:noFill/>
        </p:spPr>
        <p:txBody>
          <a:bodyPr wrap="square" rtlCol="0">
            <a:spAutoFit/>
          </a:bodyPr>
          <a:lstStyle/>
          <a:p>
            <a:pPr algn="ctr"/>
            <a:r>
              <a:rPr lang="en-US" sz="2000" dirty="0" err="1" smtClean="0">
                <a:latin typeface="Arial Rounded MT Bold" panose="020F0704030504030204" pitchFamily="34" charset="0"/>
              </a:rPr>
              <a:t>MapBox</a:t>
            </a:r>
            <a:r>
              <a:rPr lang="en-US" sz="2000" dirty="0" smtClean="0">
                <a:latin typeface="Arial Rounded MT Bold" panose="020F0704030504030204" pitchFamily="34" charset="0"/>
              </a:rPr>
              <a:t> Vector Tiles</a:t>
            </a:r>
            <a:endParaRPr lang="en-US" sz="2000" dirty="0">
              <a:latin typeface="Arial Rounded MT Bold" panose="020F0704030504030204" pitchFamily="34" charset="0"/>
            </a:endParaRPr>
          </a:p>
        </p:txBody>
      </p:sp>
      <p:sp>
        <p:nvSpPr>
          <p:cNvPr id="10" name="Right Arrow 9"/>
          <p:cNvSpPr/>
          <p:nvPr/>
        </p:nvSpPr>
        <p:spPr>
          <a:xfrm>
            <a:off x="1295000" y="4617420"/>
            <a:ext cx="512466" cy="2475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Up Arrow 11"/>
          <p:cNvSpPr/>
          <p:nvPr/>
        </p:nvSpPr>
        <p:spPr>
          <a:xfrm rot="8413645">
            <a:off x="3190427" y="5078836"/>
            <a:ext cx="423279" cy="432079"/>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534463" y="5306340"/>
            <a:ext cx="3134191" cy="369332"/>
          </a:xfrm>
          <a:prstGeom prst="rect">
            <a:avLst/>
          </a:prstGeom>
          <a:noFill/>
        </p:spPr>
        <p:txBody>
          <a:bodyPr wrap="none" rtlCol="0">
            <a:spAutoFit/>
          </a:bodyPr>
          <a:lstStyle/>
          <a:p>
            <a:r>
              <a:rPr lang="en-US" dirty="0" smtClean="0">
                <a:latin typeface="Bodoni Poster" panose="02070A04080905020204" pitchFamily="18" charset="0"/>
              </a:rPr>
              <a:t>Style Layer Descriptor</a:t>
            </a:r>
            <a:endParaRPr lang="en-US" dirty="0">
              <a:latin typeface="Bodoni Poster" panose="02070A04080905020204" pitchFamily="18" charset="0"/>
            </a:endParaRPr>
          </a:p>
        </p:txBody>
      </p:sp>
      <p:sp>
        <p:nvSpPr>
          <p:cNvPr id="16" name="Right Arrow 15"/>
          <p:cNvSpPr/>
          <p:nvPr/>
        </p:nvSpPr>
        <p:spPr>
          <a:xfrm>
            <a:off x="5805695" y="5810494"/>
            <a:ext cx="512466" cy="2475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34068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990717"/>
          </a:xfrm>
        </p:spPr>
        <p:txBody>
          <a:bodyPr/>
          <a:lstStyle/>
          <a:p>
            <a:pPr algn="ctr"/>
            <a:r>
              <a:rPr lang="en-US" dirty="0" smtClean="0"/>
              <a:t>DATA PROCESSING TOOLS</a:t>
            </a:r>
            <a:endParaRPr lang="en-US" dirty="0"/>
          </a:p>
        </p:txBody>
      </p:sp>
      <p:pic>
        <p:nvPicPr>
          <p:cNvPr id="4" name="Picture 3"/>
          <p:cNvPicPr>
            <a:picLocks noChangeAspect="1"/>
          </p:cNvPicPr>
          <p:nvPr/>
        </p:nvPicPr>
        <p:blipFill>
          <a:blip r:embed="rId3"/>
          <a:stretch>
            <a:fillRect/>
          </a:stretch>
        </p:blipFill>
        <p:spPr>
          <a:xfrm>
            <a:off x="-25475" y="990717"/>
            <a:ext cx="9169475" cy="5867284"/>
          </a:xfrm>
          <a:prstGeom prst="rect">
            <a:avLst/>
          </a:prstGeom>
        </p:spPr>
      </p:pic>
      <p:sp>
        <p:nvSpPr>
          <p:cNvPr id="7" name="Rectangle 6"/>
          <p:cNvSpPr/>
          <p:nvPr/>
        </p:nvSpPr>
        <p:spPr>
          <a:xfrm>
            <a:off x="-25475" y="990717"/>
            <a:ext cx="9169475" cy="5867283"/>
          </a:xfrm>
          <a:prstGeom prst="rect">
            <a:avLst/>
          </a:prstGeom>
          <a:solidFill>
            <a:schemeClr val="bg1">
              <a:alpha val="7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stretch>
            <a:fillRect/>
          </a:stretch>
        </p:blipFill>
        <p:spPr>
          <a:xfrm>
            <a:off x="236720" y="1857312"/>
            <a:ext cx="3962400" cy="2352675"/>
          </a:xfrm>
          <a:prstGeom prst="rect">
            <a:avLst/>
          </a:prstGeom>
        </p:spPr>
      </p:pic>
      <p:pic>
        <p:nvPicPr>
          <p:cNvPr id="9" name="Picture 8"/>
          <p:cNvPicPr>
            <a:picLocks noChangeAspect="1"/>
          </p:cNvPicPr>
          <p:nvPr/>
        </p:nvPicPr>
        <p:blipFill>
          <a:blip r:embed="rId5"/>
          <a:stretch>
            <a:fillRect/>
          </a:stretch>
        </p:blipFill>
        <p:spPr>
          <a:xfrm>
            <a:off x="2804556" y="1857314"/>
            <a:ext cx="4029075" cy="2409825"/>
          </a:xfrm>
          <a:prstGeom prst="rect">
            <a:avLst/>
          </a:prstGeom>
        </p:spPr>
      </p:pic>
      <p:pic>
        <p:nvPicPr>
          <p:cNvPr id="10" name="Picture 9"/>
          <p:cNvPicPr>
            <a:picLocks noChangeAspect="1"/>
          </p:cNvPicPr>
          <p:nvPr/>
        </p:nvPicPr>
        <p:blipFill>
          <a:blip r:embed="rId6"/>
          <a:stretch>
            <a:fillRect/>
          </a:stretch>
        </p:blipFill>
        <p:spPr>
          <a:xfrm>
            <a:off x="2354244" y="3545182"/>
            <a:ext cx="4105275" cy="2095500"/>
          </a:xfrm>
          <a:prstGeom prst="rect">
            <a:avLst/>
          </a:prstGeom>
        </p:spPr>
      </p:pic>
      <p:pic>
        <p:nvPicPr>
          <p:cNvPr id="11" name="Picture 10"/>
          <p:cNvPicPr>
            <a:picLocks noChangeAspect="1"/>
          </p:cNvPicPr>
          <p:nvPr/>
        </p:nvPicPr>
        <p:blipFill>
          <a:blip r:embed="rId7"/>
          <a:stretch>
            <a:fillRect/>
          </a:stretch>
        </p:blipFill>
        <p:spPr>
          <a:xfrm>
            <a:off x="4961970" y="1814570"/>
            <a:ext cx="4152900" cy="2247900"/>
          </a:xfrm>
          <a:prstGeom prst="rect">
            <a:avLst/>
          </a:prstGeom>
        </p:spPr>
      </p:pic>
      <p:pic>
        <p:nvPicPr>
          <p:cNvPr id="13" name="Picture 12"/>
          <p:cNvPicPr>
            <a:picLocks noChangeAspect="1"/>
          </p:cNvPicPr>
          <p:nvPr/>
        </p:nvPicPr>
        <p:blipFill>
          <a:blip r:embed="rId8"/>
          <a:stretch>
            <a:fillRect/>
          </a:stretch>
        </p:blipFill>
        <p:spPr>
          <a:xfrm>
            <a:off x="20060" y="4762498"/>
            <a:ext cx="4029075" cy="2095500"/>
          </a:xfrm>
          <a:prstGeom prst="rect">
            <a:avLst/>
          </a:prstGeom>
        </p:spPr>
      </p:pic>
      <p:pic>
        <p:nvPicPr>
          <p:cNvPr id="14" name="Picture 13"/>
          <p:cNvPicPr>
            <a:picLocks noChangeAspect="1"/>
          </p:cNvPicPr>
          <p:nvPr/>
        </p:nvPicPr>
        <p:blipFill>
          <a:blip r:embed="rId9"/>
          <a:stretch>
            <a:fillRect/>
          </a:stretch>
        </p:blipFill>
        <p:spPr>
          <a:xfrm>
            <a:off x="2609291" y="4620565"/>
            <a:ext cx="4124325" cy="2190750"/>
          </a:xfrm>
          <a:prstGeom prst="rect">
            <a:avLst/>
          </a:prstGeom>
        </p:spPr>
      </p:pic>
      <p:pic>
        <p:nvPicPr>
          <p:cNvPr id="12" name="Picture 11"/>
          <p:cNvPicPr>
            <a:picLocks noChangeAspect="1"/>
          </p:cNvPicPr>
          <p:nvPr/>
        </p:nvPicPr>
        <p:blipFill>
          <a:blip r:embed="rId10"/>
          <a:stretch>
            <a:fillRect/>
          </a:stretch>
        </p:blipFill>
        <p:spPr>
          <a:xfrm>
            <a:off x="5019675" y="4550540"/>
            <a:ext cx="4124325" cy="2114550"/>
          </a:xfrm>
          <a:prstGeom prst="rect">
            <a:avLst/>
          </a:prstGeom>
        </p:spPr>
      </p:pic>
    </p:spTree>
    <p:extLst>
      <p:ext uri="{BB962C8B-B14F-4D97-AF65-F5344CB8AC3E}">
        <p14:creationId xmlns:p14="http://schemas.microsoft.com/office/powerpoint/2010/main" val="1938092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6"/>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0"/>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2"/>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11"/>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13"/>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5997178" y="6079633"/>
            <a:ext cx="1579280" cy="562327"/>
          </a:xfrm>
          <a:prstGeom prst="rect">
            <a:avLst/>
          </a:prstGeom>
          <a:blipFill dpi="0" rotWithShape="1">
            <a:blip r:embed="rId3">
              <a:alphaModFix amt="70000"/>
            </a:blip>
            <a:srcRect/>
            <a:stretch>
              <a:fillRect l="-24000" t="-21758"/>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4"/>
          <a:stretch>
            <a:fillRect/>
          </a:stretch>
        </p:blipFill>
        <p:spPr>
          <a:xfrm>
            <a:off x="4306682" y="1271179"/>
            <a:ext cx="4623078" cy="3137371"/>
          </a:xfrm>
          <a:prstGeom prst="rect">
            <a:avLst/>
          </a:prstGeom>
        </p:spPr>
      </p:pic>
      <p:sp>
        <p:nvSpPr>
          <p:cNvPr id="2" name="Title 1"/>
          <p:cNvSpPr>
            <a:spLocks noGrp="1"/>
          </p:cNvSpPr>
          <p:nvPr>
            <p:ph type="title"/>
          </p:nvPr>
        </p:nvSpPr>
        <p:spPr>
          <a:xfrm>
            <a:off x="628650" y="0"/>
            <a:ext cx="7886700" cy="994787"/>
          </a:xfrm>
        </p:spPr>
        <p:txBody>
          <a:bodyPr/>
          <a:lstStyle/>
          <a:p>
            <a:pPr algn="ctr"/>
            <a:r>
              <a:rPr lang="en-US" dirty="0" smtClean="0"/>
              <a:t>BASEMAPS</a:t>
            </a:r>
            <a:endParaRPr lang="en-US" dirty="0"/>
          </a:p>
        </p:txBody>
      </p:sp>
      <p:pic>
        <p:nvPicPr>
          <p:cNvPr id="9" name="Picture 8"/>
          <p:cNvPicPr>
            <a:picLocks noChangeAspect="1"/>
          </p:cNvPicPr>
          <p:nvPr/>
        </p:nvPicPr>
        <p:blipFill>
          <a:blip r:embed="rId5"/>
          <a:stretch>
            <a:fillRect/>
          </a:stretch>
        </p:blipFill>
        <p:spPr>
          <a:xfrm>
            <a:off x="242208" y="1430203"/>
            <a:ext cx="3154136" cy="658018"/>
          </a:xfrm>
          <a:prstGeom prst="rect">
            <a:avLst/>
          </a:prstGeom>
        </p:spPr>
      </p:pic>
      <p:pic>
        <p:nvPicPr>
          <p:cNvPr id="10" name="Picture 9"/>
          <p:cNvPicPr>
            <a:picLocks noChangeAspect="1"/>
          </p:cNvPicPr>
          <p:nvPr/>
        </p:nvPicPr>
        <p:blipFill>
          <a:blip r:embed="rId6"/>
          <a:stretch>
            <a:fillRect/>
          </a:stretch>
        </p:blipFill>
        <p:spPr>
          <a:xfrm>
            <a:off x="388595" y="2364613"/>
            <a:ext cx="1430681" cy="1816342"/>
          </a:xfrm>
          <a:prstGeom prst="rect">
            <a:avLst/>
          </a:prstGeom>
        </p:spPr>
      </p:pic>
      <p:pic>
        <p:nvPicPr>
          <p:cNvPr id="11" name="Picture 10"/>
          <p:cNvPicPr>
            <a:picLocks noChangeAspect="1"/>
          </p:cNvPicPr>
          <p:nvPr/>
        </p:nvPicPr>
        <p:blipFill>
          <a:blip r:embed="rId7"/>
          <a:stretch>
            <a:fillRect/>
          </a:stretch>
        </p:blipFill>
        <p:spPr>
          <a:xfrm>
            <a:off x="346424" y="4457347"/>
            <a:ext cx="4913644" cy="2067904"/>
          </a:xfrm>
          <a:prstGeom prst="rect">
            <a:avLst/>
          </a:prstGeom>
        </p:spPr>
      </p:pic>
      <p:pic>
        <p:nvPicPr>
          <p:cNvPr id="13" name="Picture 12"/>
          <p:cNvPicPr>
            <a:picLocks noChangeAspect="1"/>
          </p:cNvPicPr>
          <p:nvPr/>
        </p:nvPicPr>
        <p:blipFill>
          <a:blip r:embed="rId8"/>
          <a:stretch>
            <a:fillRect/>
          </a:stretch>
        </p:blipFill>
        <p:spPr>
          <a:xfrm>
            <a:off x="2386276" y="2839864"/>
            <a:ext cx="1648348" cy="698088"/>
          </a:xfrm>
          <a:prstGeom prst="rect">
            <a:avLst/>
          </a:prstGeom>
        </p:spPr>
      </p:pic>
      <p:pic>
        <p:nvPicPr>
          <p:cNvPr id="14" name="Picture 13"/>
          <p:cNvPicPr>
            <a:picLocks noChangeAspect="1"/>
          </p:cNvPicPr>
          <p:nvPr/>
        </p:nvPicPr>
        <p:blipFill>
          <a:blip r:embed="rId9"/>
          <a:stretch>
            <a:fillRect/>
          </a:stretch>
        </p:blipFill>
        <p:spPr>
          <a:xfrm>
            <a:off x="5997177" y="4584487"/>
            <a:ext cx="2121891" cy="764108"/>
          </a:xfrm>
          <a:prstGeom prst="rect">
            <a:avLst/>
          </a:prstGeom>
        </p:spPr>
      </p:pic>
      <p:pic>
        <p:nvPicPr>
          <p:cNvPr id="15" name="Picture 14"/>
          <p:cNvPicPr>
            <a:picLocks noChangeAspect="1"/>
          </p:cNvPicPr>
          <p:nvPr/>
        </p:nvPicPr>
        <p:blipFill>
          <a:blip r:embed="rId10"/>
          <a:stretch>
            <a:fillRect/>
          </a:stretch>
        </p:blipFill>
        <p:spPr>
          <a:xfrm>
            <a:off x="5997177" y="5436839"/>
            <a:ext cx="1579280" cy="518656"/>
          </a:xfrm>
          <a:prstGeom prst="rect">
            <a:avLst/>
          </a:prstGeom>
        </p:spPr>
      </p:pic>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29234" y="6137033"/>
            <a:ext cx="1155821" cy="437045"/>
          </a:xfrm>
          <a:prstGeom prst="rect">
            <a:avLst/>
          </a:prstGeom>
        </p:spPr>
      </p:pic>
    </p:spTree>
    <p:extLst>
      <p:ext uri="{BB962C8B-B14F-4D97-AF65-F5344CB8AC3E}">
        <p14:creationId xmlns:p14="http://schemas.microsoft.com/office/powerpoint/2010/main" val="17538484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994787"/>
          </a:xfrm>
        </p:spPr>
        <p:txBody>
          <a:bodyPr/>
          <a:lstStyle/>
          <a:p>
            <a:pPr algn="ctr"/>
            <a:r>
              <a:rPr lang="en-US" dirty="0" smtClean="0"/>
              <a:t>WEB MAP INTERFACE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03412" y="2093054"/>
            <a:ext cx="5095864" cy="4666092"/>
          </a:xfrm>
        </p:spPr>
      </p:pic>
      <p:pic>
        <p:nvPicPr>
          <p:cNvPr id="5" name="Picture 4"/>
          <p:cNvPicPr>
            <a:picLocks noChangeAspect="1"/>
          </p:cNvPicPr>
          <p:nvPr/>
        </p:nvPicPr>
        <p:blipFill>
          <a:blip r:embed="rId4"/>
          <a:stretch>
            <a:fillRect/>
          </a:stretch>
        </p:blipFill>
        <p:spPr>
          <a:xfrm>
            <a:off x="96894" y="2879550"/>
            <a:ext cx="1911900" cy="365647"/>
          </a:xfrm>
          <a:prstGeom prst="rect">
            <a:avLst/>
          </a:prstGeom>
        </p:spPr>
      </p:pic>
      <p:pic>
        <p:nvPicPr>
          <p:cNvPr id="6" name="Picture 5"/>
          <p:cNvPicPr>
            <a:picLocks noChangeAspect="1"/>
          </p:cNvPicPr>
          <p:nvPr/>
        </p:nvPicPr>
        <p:blipFill>
          <a:blip r:embed="rId5"/>
          <a:stretch>
            <a:fillRect/>
          </a:stretch>
        </p:blipFill>
        <p:spPr>
          <a:xfrm>
            <a:off x="602911" y="5321532"/>
            <a:ext cx="1311264" cy="532426"/>
          </a:xfrm>
          <a:prstGeom prst="rect">
            <a:avLst/>
          </a:prstGeom>
        </p:spPr>
      </p:pic>
      <p:pic>
        <p:nvPicPr>
          <p:cNvPr id="7" name="Picture 6"/>
          <p:cNvPicPr>
            <a:picLocks noChangeAspect="1"/>
          </p:cNvPicPr>
          <p:nvPr/>
        </p:nvPicPr>
        <p:blipFill>
          <a:blip r:embed="rId6"/>
          <a:stretch>
            <a:fillRect/>
          </a:stretch>
        </p:blipFill>
        <p:spPr>
          <a:xfrm>
            <a:off x="3489776" y="832525"/>
            <a:ext cx="2164448" cy="1104643"/>
          </a:xfrm>
          <a:prstGeom prst="rect">
            <a:avLst/>
          </a:prstGeom>
        </p:spPr>
      </p:pic>
      <p:pic>
        <p:nvPicPr>
          <p:cNvPr id="8" name="Picture 7"/>
          <p:cNvPicPr>
            <a:picLocks noChangeAspect="1"/>
          </p:cNvPicPr>
          <p:nvPr/>
        </p:nvPicPr>
        <p:blipFill>
          <a:blip r:embed="rId7"/>
          <a:stretch>
            <a:fillRect/>
          </a:stretch>
        </p:blipFill>
        <p:spPr>
          <a:xfrm>
            <a:off x="7293895" y="3129731"/>
            <a:ext cx="1221456" cy="308499"/>
          </a:xfrm>
          <a:prstGeom prst="rect">
            <a:avLst/>
          </a:prstGeom>
        </p:spPr>
      </p:pic>
    </p:spTree>
    <p:extLst>
      <p:ext uri="{BB962C8B-B14F-4D97-AF65-F5344CB8AC3E}">
        <p14:creationId xmlns:p14="http://schemas.microsoft.com/office/powerpoint/2010/main" val="37444011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335"/>
            <a:ext cx="7886700" cy="972151"/>
          </a:xfrm>
        </p:spPr>
        <p:txBody>
          <a:bodyPr/>
          <a:lstStyle/>
          <a:p>
            <a:pPr algn="ctr"/>
            <a:r>
              <a:rPr lang="en-US" dirty="0" smtClean="0"/>
              <a:t>Bird Species Map</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0" y="1005974"/>
            <a:ext cx="9051235" cy="5772513"/>
          </a:xfrm>
          <a:prstGeom prst="rect">
            <a:avLst/>
          </a:prstGeom>
        </p:spPr>
      </p:pic>
    </p:spTree>
    <p:extLst>
      <p:ext uri="{BB962C8B-B14F-4D97-AF65-F5344CB8AC3E}">
        <p14:creationId xmlns:p14="http://schemas.microsoft.com/office/powerpoint/2010/main" val="26713661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994787"/>
          </a:xfrm>
        </p:spPr>
        <p:txBody>
          <a:bodyPr/>
          <a:lstStyle/>
          <a:p>
            <a:pPr algn="ctr"/>
            <a:r>
              <a:rPr lang="en-US" dirty="0" smtClean="0"/>
              <a:t>BASIC FUNCTIONALITY</a:t>
            </a:r>
            <a:endParaRPr lang="en-US" dirty="0"/>
          </a:p>
        </p:txBody>
      </p:sp>
      <p:sp>
        <p:nvSpPr>
          <p:cNvPr id="3" name="Content Placeholder 2"/>
          <p:cNvSpPr>
            <a:spLocks noGrp="1"/>
          </p:cNvSpPr>
          <p:nvPr>
            <p:ph idx="1"/>
          </p:nvPr>
        </p:nvSpPr>
        <p:spPr>
          <a:xfrm>
            <a:off x="628650" y="1149178"/>
            <a:ext cx="7886700" cy="5027785"/>
          </a:xfrm>
        </p:spPr>
        <p:txBody>
          <a:bodyPr>
            <a:normAutofit lnSpcReduction="10000"/>
          </a:bodyPr>
          <a:lstStyle/>
          <a:p>
            <a:pPr lvl="0"/>
            <a:r>
              <a:rPr lang="en-US" dirty="0"/>
              <a:t>Display critical habitat data overlaid with </a:t>
            </a:r>
            <a:r>
              <a:rPr lang="en-US" dirty="0" smtClean="0"/>
              <a:t>basemaps</a:t>
            </a:r>
            <a:endParaRPr lang="en-US" dirty="0"/>
          </a:p>
          <a:p>
            <a:pPr lvl="0"/>
            <a:r>
              <a:rPr lang="en-US" dirty="0" smtClean="0"/>
              <a:t>Display </a:t>
            </a:r>
            <a:r>
              <a:rPr lang="en-US" dirty="0"/>
              <a:t>table of all species </a:t>
            </a:r>
            <a:endParaRPr lang="en-US" dirty="0" smtClean="0"/>
          </a:p>
          <a:p>
            <a:pPr lvl="0"/>
            <a:r>
              <a:rPr lang="en-US" dirty="0" smtClean="0"/>
              <a:t>Select </a:t>
            </a:r>
            <a:r>
              <a:rPr lang="en-US" dirty="0"/>
              <a:t>critical habitat feature from map </a:t>
            </a:r>
            <a:endParaRPr lang="en-US" dirty="0" smtClean="0"/>
          </a:p>
          <a:p>
            <a:pPr lvl="0"/>
            <a:r>
              <a:rPr lang="en-US" dirty="0" smtClean="0"/>
              <a:t>Select </a:t>
            </a:r>
            <a:r>
              <a:rPr lang="en-US" dirty="0"/>
              <a:t>species from table </a:t>
            </a:r>
          </a:p>
          <a:p>
            <a:pPr lvl="0"/>
            <a:r>
              <a:rPr lang="en-US" dirty="0" smtClean="0"/>
              <a:t>Map interaction buttons</a:t>
            </a:r>
          </a:p>
          <a:p>
            <a:pPr lvl="1"/>
            <a:r>
              <a:rPr lang="en-US" dirty="0" smtClean="0"/>
              <a:t>Zoom </a:t>
            </a:r>
            <a:r>
              <a:rPr lang="en-US" dirty="0"/>
              <a:t>To </a:t>
            </a:r>
            <a:r>
              <a:rPr lang="en-US" dirty="0" smtClean="0"/>
              <a:t>Selected</a:t>
            </a:r>
          </a:p>
          <a:p>
            <a:pPr lvl="1"/>
            <a:r>
              <a:rPr lang="en-US" dirty="0" smtClean="0"/>
              <a:t>Zoom </a:t>
            </a:r>
            <a:r>
              <a:rPr lang="en-US" dirty="0"/>
              <a:t>To Full </a:t>
            </a:r>
            <a:r>
              <a:rPr lang="en-US" dirty="0" smtClean="0"/>
              <a:t>Extent</a:t>
            </a:r>
          </a:p>
          <a:p>
            <a:pPr lvl="1"/>
            <a:r>
              <a:rPr lang="en-US" dirty="0" smtClean="0"/>
              <a:t>Clear Selection</a:t>
            </a:r>
            <a:endParaRPr lang="en-US" dirty="0"/>
          </a:p>
          <a:p>
            <a:pPr lvl="0"/>
            <a:r>
              <a:rPr lang="en-US" dirty="0" smtClean="0"/>
              <a:t>Pan/Zoom </a:t>
            </a:r>
            <a:r>
              <a:rPr lang="en-US" dirty="0"/>
              <a:t>tools</a:t>
            </a:r>
          </a:p>
          <a:p>
            <a:pPr lvl="0"/>
            <a:r>
              <a:rPr lang="en-US" dirty="0"/>
              <a:t>L</a:t>
            </a:r>
            <a:r>
              <a:rPr lang="en-US" dirty="0" smtClean="0"/>
              <a:t>egend </a:t>
            </a:r>
            <a:r>
              <a:rPr lang="en-US" dirty="0"/>
              <a:t>for map layers</a:t>
            </a:r>
          </a:p>
          <a:p>
            <a:pPr lvl="0"/>
            <a:r>
              <a:rPr lang="en-US" dirty="0" smtClean="0"/>
              <a:t>Tool </a:t>
            </a:r>
            <a:r>
              <a:rPr lang="en-US" dirty="0"/>
              <a:t>to change basemap</a:t>
            </a:r>
          </a:p>
          <a:p>
            <a:endParaRPr lang="en-US" dirty="0"/>
          </a:p>
        </p:txBody>
      </p:sp>
    </p:spTree>
    <p:extLst>
      <p:ext uri="{BB962C8B-B14F-4D97-AF65-F5344CB8AC3E}">
        <p14:creationId xmlns:p14="http://schemas.microsoft.com/office/powerpoint/2010/main" val="86983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994787"/>
          </a:xfrm>
        </p:spPr>
        <p:txBody>
          <a:bodyPr/>
          <a:lstStyle/>
          <a:p>
            <a:pPr algn="ctr"/>
            <a:r>
              <a:rPr lang="en-US" dirty="0" smtClean="0"/>
              <a:t>DATA SELECTION</a:t>
            </a:r>
            <a:endParaRPr lang="en-US" dirty="0"/>
          </a:p>
        </p:txBody>
      </p:sp>
      <p:sp>
        <p:nvSpPr>
          <p:cNvPr id="3" name="Content Placeholder 2"/>
          <p:cNvSpPr>
            <a:spLocks noGrp="1"/>
          </p:cNvSpPr>
          <p:nvPr>
            <p:ph idx="1"/>
          </p:nvPr>
        </p:nvSpPr>
        <p:spPr>
          <a:xfrm>
            <a:off x="628650" y="1376624"/>
            <a:ext cx="7886700" cy="4800339"/>
          </a:xfrm>
        </p:spPr>
        <p:txBody>
          <a:bodyPr>
            <a:normAutofit lnSpcReduction="10000"/>
          </a:bodyPr>
          <a:lstStyle/>
          <a:p>
            <a:pPr lvl="0"/>
            <a:r>
              <a:rPr lang="en-US" dirty="0"/>
              <a:t>Select all species with critical habitat for</a:t>
            </a:r>
          </a:p>
          <a:p>
            <a:pPr lvl="1"/>
            <a:r>
              <a:rPr lang="en-US" dirty="0"/>
              <a:t>a specified coordinate</a:t>
            </a:r>
          </a:p>
          <a:p>
            <a:pPr lvl="1"/>
            <a:r>
              <a:rPr lang="en-US" dirty="0"/>
              <a:t>a mouse click location on map</a:t>
            </a:r>
          </a:p>
          <a:p>
            <a:pPr lvl="1"/>
            <a:r>
              <a:rPr lang="en-US" dirty="0" smtClean="0"/>
              <a:t>within </a:t>
            </a:r>
            <a:r>
              <a:rPr lang="en-US" dirty="0"/>
              <a:t>selected </a:t>
            </a:r>
            <a:r>
              <a:rPr lang="en-US" dirty="0" smtClean="0"/>
              <a:t>geography</a:t>
            </a:r>
          </a:p>
          <a:p>
            <a:pPr lvl="0"/>
            <a:r>
              <a:rPr lang="en-US" dirty="0" smtClean="0"/>
              <a:t>Filter displayed critical habitats on map and species listed in table based on</a:t>
            </a:r>
          </a:p>
          <a:p>
            <a:pPr lvl="1"/>
            <a:r>
              <a:rPr lang="en-US" dirty="0" smtClean="0"/>
              <a:t>state</a:t>
            </a:r>
            <a:endParaRPr lang="en-US" dirty="0"/>
          </a:p>
          <a:p>
            <a:pPr lvl="1"/>
            <a:r>
              <a:rPr lang="en-US" dirty="0"/>
              <a:t>species group</a:t>
            </a:r>
          </a:p>
          <a:p>
            <a:pPr lvl="1"/>
            <a:r>
              <a:rPr lang="en-US" dirty="0"/>
              <a:t>common name</a:t>
            </a:r>
          </a:p>
          <a:p>
            <a:pPr lvl="1"/>
            <a:r>
              <a:rPr lang="en-US" dirty="0"/>
              <a:t>scientific name</a:t>
            </a:r>
          </a:p>
          <a:p>
            <a:pPr lvl="1"/>
            <a:r>
              <a:rPr lang="en-US" dirty="0"/>
              <a:t>status</a:t>
            </a:r>
          </a:p>
          <a:p>
            <a:pPr lvl="1"/>
            <a:r>
              <a:rPr lang="en-US" dirty="0"/>
              <a:t>effective date</a:t>
            </a:r>
          </a:p>
          <a:p>
            <a:endParaRPr lang="en-US" dirty="0"/>
          </a:p>
        </p:txBody>
      </p:sp>
    </p:spTree>
    <p:extLst>
      <p:ext uri="{BB962C8B-B14F-4D97-AF65-F5344CB8AC3E}">
        <p14:creationId xmlns:p14="http://schemas.microsoft.com/office/powerpoint/2010/main" val="8201997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994787"/>
          </a:xfrm>
        </p:spPr>
        <p:txBody>
          <a:bodyPr/>
          <a:lstStyle/>
          <a:p>
            <a:pPr algn="ctr"/>
            <a:r>
              <a:rPr lang="en-US" dirty="0" smtClean="0"/>
              <a:t>SPATIAL ANALYSIS</a:t>
            </a:r>
            <a:endParaRPr lang="en-US" dirty="0"/>
          </a:p>
        </p:txBody>
      </p:sp>
      <p:sp>
        <p:nvSpPr>
          <p:cNvPr id="3" name="Content Placeholder 2"/>
          <p:cNvSpPr>
            <a:spLocks noGrp="1"/>
          </p:cNvSpPr>
          <p:nvPr>
            <p:ph idx="1"/>
          </p:nvPr>
        </p:nvSpPr>
        <p:spPr>
          <a:xfrm>
            <a:off x="628650" y="994788"/>
            <a:ext cx="7886700" cy="5182176"/>
          </a:xfrm>
        </p:spPr>
        <p:txBody>
          <a:bodyPr/>
          <a:lstStyle/>
          <a:p>
            <a:pPr lvl="0"/>
            <a:r>
              <a:rPr lang="en-US" dirty="0"/>
              <a:t>Create graphs showing</a:t>
            </a:r>
          </a:p>
          <a:p>
            <a:pPr lvl="1"/>
            <a:r>
              <a:rPr lang="en-US" dirty="0"/>
              <a:t>species added by year</a:t>
            </a:r>
          </a:p>
          <a:p>
            <a:pPr lvl="1"/>
            <a:r>
              <a:rPr lang="en-US" dirty="0"/>
              <a:t>species count by state</a:t>
            </a:r>
          </a:p>
          <a:p>
            <a:pPr lvl="1"/>
            <a:r>
              <a:rPr lang="en-US" dirty="0"/>
              <a:t>species by size of critical habitat</a:t>
            </a:r>
          </a:p>
          <a:p>
            <a:pPr lvl="1"/>
            <a:r>
              <a:rPr lang="en-US" dirty="0"/>
              <a:t>critical habitat to land cover type</a:t>
            </a:r>
          </a:p>
          <a:p>
            <a:pPr lvl="1"/>
            <a:r>
              <a:rPr lang="en-US" dirty="0"/>
              <a:t>critical habitat to amount of impervious surface</a:t>
            </a:r>
          </a:p>
          <a:p>
            <a:pPr lvl="1"/>
            <a:r>
              <a:rPr lang="en-US" dirty="0"/>
              <a:t>acres of land per state</a:t>
            </a:r>
          </a:p>
          <a:p>
            <a:endParaRPr lang="en-US" dirty="0"/>
          </a:p>
        </p:txBody>
      </p:sp>
      <p:pic>
        <p:nvPicPr>
          <p:cNvPr id="4" name="Picture 3"/>
          <p:cNvPicPr>
            <a:picLocks noChangeAspect="1"/>
          </p:cNvPicPr>
          <p:nvPr/>
        </p:nvPicPr>
        <p:blipFill>
          <a:blip r:embed="rId3"/>
          <a:stretch>
            <a:fillRect/>
          </a:stretch>
        </p:blipFill>
        <p:spPr>
          <a:xfrm>
            <a:off x="1987764" y="3916465"/>
            <a:ext cx="5376863" cy="2848862"/>
          </a:xfrm>
          <a:prstGeom prst="rect">
            <a:avLst/>
          </a:prstGeom>
        </p:spPr>
      </p:pic>
      <p:pic>
        <p:nvPicPr>
          <p:cNvPr id="5" name="Picture 4"/>
          <p:cNvPicPr>
            <a:picLocks noChangeAspect="1"/>
          </p:cNvPicPr>
          <p:nvPr/>
        </p:nvPicPr>
        <p:blipFill>
          <a:blip r:embed="rId4"/>
          <a:stretch>
            <a:fillRect/>
          </a:stretch>
        </p:blipFill>
        <p:spPr>
          <a:xfrm>
            <a:off x="2835489" y="5074196"/>
            <a:ext cx="3681412" cy="533400"/>
          </a:xfrm>
          <a:prstGeom prst="rect">
            <a:avLst/>
          </a:prstGeom>
        </p:spPr>
      </p:pic>
    </p:spTree>
    <p:extLst>
      <p:ext uri="{BB962C8B-B14F-4D97-AF65-F5344CB8AC3E}">
        <p14:creationId xmlns:p14="http://schemas.microsoft.com/office/powerpoint/2010/main" val="13865069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1"/>
            <a:ext cx="7886700" cy="1014884"/>
          </a:xfrm>
        </p:spPr>
        <p:txBody>
          <a:bodyPr/>
          <a:lstStyle/>
          <a:p>
            <a:pPr algn="ctr"/>
            <a:r>
              <a:rPr lang="en-US" dirty="0" smtClean="0"/>
              <a:t>OUTLINE</a:t>
            </a:r>
            <a:endParaRPr lang="en-US" dirty="0"/>
          </a:p>
        </p:txBody>
      </p:sp>
      <p:sp>
        <p:nvSpPr>
          <p:cNvPr id="3" name="Content Placeholder 2"/>
          <p:cNvSpPr>
            <a:spLocks noGrp="1"/>
          </p:cNvSpPr>
          <p:nvPr>
            <p:ph idx="1"/>
          </p:nvPr>
        </p:nvSpPr>
        <p:spPr>
          <a:xfrm>
            <a:off x="1024932" y="1325563"/>
            <a:ext cx="7490417" cy="4351338"/>
          </a:xfrm>
        </p:spPr>
        <p:txBody>
          <a:bodyPr/>
          <a:lstStyle/>
          <a:p>
            <a:r>
              <a:rPr lang="en-US" dirty="0" smtClean="0"/>
              <a:t>Background</a:t>
            </a:r>
          </a:p>
          <a:p>
            <a:r>
              <a:rPr lang="en-US" dirty="0" smtClean="0"/>
              <a:t>Method</a:t>
            </a:r>
          </a:p>
          <a:p>
            <a:pPr lvl="1"/>
            <a:r>
              <a:rPr lang="en-US" dirty="0" smtClean="0"/>
              <a:t>Data</a:t>
            </a:r>
          </a:p>
          <a:p>
            <a:pPr lvl="1"/>
            <a:r>
              <a:rPr lang="en-US" dirty="0" smtClean="0"/>
              <a:t>Interface Development</a:t>
            </a:r>
          </a:p>
          <a:p>
            <a:pPr lvl="1"/>
            <a:r>
              <a:rPr lang="en-US" dirty="0" smtClean="0"/>
              <a:t>Functionality</a:t>
            </a:r>
          </a:p>
          <a:p>
            <a:pPr lvl="1"/>
            <a:r>
              <a:rPr lang="en-US" dirty="0" smtClean="0"/>
              <a:t>Maintenance</a:t>
            </a:r>
          </a:p>
          <a:p>
            <a:r>
              <a:rPr lang="en-US" dirty="0" smtClean="0"/>
              <a:t>Project Schedule</a:t>
            </a:r>
          </a:p>
          <a:p>
            <a:r>
              <a:rPr lang="en-US" dirty="0" smtClean="0"/>
              <a:t>References</a:t>
            </a:r>
          </a:p>
          <a:p>
            <a:r>
              <a:rPr lang="en-US" dirty="0" smtClean="0"/>
              <a:t>Acknowledgements</a:t>
            </a:r>
            <a:endParaRPr lang="en-US" dirty="0"/>
          </a:p>
        </p:txBody>
      </p:sp>
    </p:spTree>
    <p:extLst>
      <p:ext uri="{BB962C8B-B14F-4D97-AF65-F5344CB8AC3E}">
        <p14:creationId xmlns:p14="http://schemas.microsoft.com/office/powerpoint/2010/main" val="4991343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774561"/>
          </a:xfrm>
        </p:spPr>
        <p:txBody>
          <a:bodyPr/>
          <a:lstStyle/>
          <a:p>
            <a:pPr algn="ctr"/>
            <a:r>
              <a:rPr lang="en-US" dirty="0" smtClean="0"/>
              <a:t>Species Count by State</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rotWithShape="1">
          <a:blip r:embed="rId3"/>
          <a:srcRect t="2639" b="2703"/>
          <a:stretch/>
        </p:blipFill>
        <p:spPr>
          <a:xfrm>
            <a:off x="135835" y="1590264"/>
            <a:ext cx="9008165" cy="4227443"/>
          </a:xfrm>
          <a:prstGeom prst="rect">
            <a:avLst/>
          </a:prstGeom>
        </p:spPr>
      </p:pic>
      <p:sp>
        <p:nvSpPr>
          <p:cNvPr id="5" name="Rectangle 4"/>
          <p:cNvSpPr/>
          <p:nvPr/>
        </p:nvSpPr>
        <p:spPr>
          <a:xfrm>
            <a:off x="0" y="6056243"/>
            <a:ext cx="9144000" cy="646331"/>
          </a:xfrm>
          <a:prstGeom prst="rect">
            <a:avLst/>
          </a:prstGeom>
          <a:solidFill>
            <a:schemeClr val="bg1"/>
          </a:solidFill>
        </p:spPr>
        <p:txBody>
          <a:bodyPr wrap="square">
            <a:spAutoFit/>
          </a:bodyPr>
          <a:lstStyle/>
          <a:p>
            <a:r>
              <a:rPr lang="en-US" dirty="0">
                <a:solidFill>
                  <a:schemeClr val="accent1">
                    <a:lumMod val="50000"/>
                  </a:schemeClr>
                </a:solidFill>
              </a:rPr>
              <a:t>http://www.mnn.com/earth-matters/wilderness-resources/blogs/which-us-states-have-the-most-endangered-species</a:t>
            </a:r>
          </a:p>
        </p:txBody>
      </p:sp>
    </p:spTree>
    <p:extLst>
      <p:ext uri="{BB962C8B-B14F-4D97-AF65-F5344CB8AC3E}">
        <p14:creationId xmlns:p14="http://schemas.microsoft.com/office/powerpoint/2010/main" val="37053009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994787"/>
          </a:xfrm>
        </p:spPr>
        <p:txBody>
          <a:bodyPr/>
          <a:lstStyle/>
          <a:p>
            <a:pPr algn="ctr"/>
            <a:r>
              <a:rPr lang="en-US" dirty="0" smtClean="0"/>
              <a:t>MAINTENANCE</a:t>
            </a:r>
            <a:endParaRPr lang="en-US" dirty="0"/>
          </a:p>
        </p:txBody>
      </p:sp>
      <p:sp>
        <p:nvSpPr>
          <p:cNvPr id="3" name="Content Placeholder 2"/>
          <p:cNvSpPr>
            <a:spLocks noGrp="1"/>
          </p:cNvSpPr>
          <p:nvPr>
            <p:ph idx="1"/>
          </p:nvPr>
        </p:nvSpPr>
        <p:spPr>
          <a:xfrm>
            <a:off x="628650" y="1376624"/>
            <a:ext cx="7886700" cy="4800339"/>
          </a:xfrm>
        </p:spPr>
        <p:txBody>
          <a:bodyPr/>
          <a:lstStyle/>
          <a:p>
            <a:pPr lvl="0"/>
            <a:r>
              <a:rPr lang="en-US" dirty="0"/>
              <a:t>Data and tiles</a:t>
            </a:r>
          </a:p>
          <a:p>
            <a:pPr lvl="0"/>
            <a:r>
              <a:rPr lang="en-US" dirty="0"/>
              <a:t>Software</a:t>
            </a:r>
          </a:p>
          <a:p>
            <a:pPr lvl="0"/>
            <a:r>
              <a:rPr lang="en-US" dirty="0"/>
              <a:t>D</a:t>
            </a:r>
            <a:r>
              <a:rPr lang="en-US" dirty="0" smtClean="0"/>
              <a:t>ocumentation</a:t>
            </a:r>
            <a:endParaRPr lang="en-US" dirty="0"/>
          </a:p>
          <a:p>
            <a:endParaRPr lang="en-US" dirty="0"/>
          </a:p>
        </p:txBody>
      </p:sp>
    </p:spTree>
    <p:extLst>
      <p:ext uri="{BB962C8B-B14F-4D97-AF65-F5344CB8AC3E}">
        <p14:creationId xmlns:p14="http://schemas.microsoft.com/office/powerpoint/2010/main" val="17573097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994787"/>
          </a:xfrm>
        </p:spPr>
        <p:txBody>
          <a:bodyPr/>
          <a:lstStyle/>
          <a:p>
            <a:pPr algn="ctr"/>
            <a:r>
              <a:rPr lang="en-US" dirty="0" smtClean="0"/>
              <a:t>PROJECT SCHEDULE</a:t>
            </a:r>
            <a:endParaRPr lang="en-US" dirty="0"/>
          </a:p>
        </p:txBody>
      </p:sp>
      <p:sp>
        <p:nvSpPr>
          <p:cNvPr id="3" name="Content Placeholder 2"/>
          <p:cNvSpPr>
            <a:spLocks noGrp="1"/>
          </p:cNvSpPr>
          <p:nvPr>
            <p:ph idx="1"/>
          </p:nvPr>
        </p:nvSpPr>
        <p:spPr>
          <a:xfrm>
            <a:off x="628650" y="1376624"/>
            <a:ext cx="7886700" cy="4800339"/>
          </a:xfrm>
        </p:spPr>
        <p:txBody>
          <a:bodyPr/>
          <a:lstStyle/>
          <a:p>
            <a:r>
              <a:rPr lang="en-US" dirty="0" smtClean="0"/>
              <a:t>Fall 1 2016 (Aug – Oct 2016)</a:t>
            </a:r>
          </a:p>
          <a:p>
            <a:pPr lvl="1"/>
            <a:r>
              <a:rPr lang="en-US" dirty="0"/>
              <a:t>Work through GEOG596B to complete web </a:t>
            </a:r>
            <a:r>
              <a:rPr lang="en-US" dirty="0" smtClean="0"/>
              <a:t>map</a:t>
            </a:r>
          </a:p>
          <a:p>
            <a:r>
              <a:rPr lang="en-US" dirty="0" smtClean="0"/>
              <a:t>Oct 20, 2016</a:t>
            </a:r>
          </a:p>
          <a:p>
            <a:pPr lvl="1"/>
            <a:r>
              <a:rPr lang="en-US" dirty="0" smtClean="0"/>
              <a:t>Present project at the North American Cartographic Information Society (NACIS) annual meeting</a:t>
            </a:r>
          </a:p>
          <a:p>
            <a:pPr lvl="1"/>
            <a:r>
              <a:rPr lang="en-US" dirty="0" smtClean="0"/>
              <a:t>Thursday, Oct 20, 9:00am-10:10am session</a:t>
            </a:r>
            <a:endParaRPr lang="en-US" dirty="0"/>
          </a:p>
        </p:txBody>
      </p:sp>
    </p:spTree>
    <p:extLst>
      <p:ext uri="{BB962C8B-B14F-4D97-AF65-F5344CB8AC3E}">
        <p14:creationId xmlns:p14="http://schemas.microsoft.com/office/powerpoint/2010/main" val="20673393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2522"/>
            <a:ext cx="7886700" cy="980661"/>
          </a:xfrm>
        </p:spPr>
        <p:txBody>
          <a:bodyPr/>
          <a:lstStyle/>
          <a:p>
            <a:pPr algn="ctr"/>
            <a:r>
              <a:rPr lang="en-US" dirty="0" smtClean="0"/>
              <a:t>References</a:t>
            </a:r>
            <a:endParaRPr lang="en-US" dirty="0"/>
          </a:p>
        </p:txBody>
      </p:sp>
      <p:sp>
        <p:nvSpPr>
          <p:cNvPr id="3" name="Content Placeholder 2"/>
          <p:cNvSpPr>
            <a:spLocks noGrp="1"/>
          </p:cNvSpPr>
          <p:nvPr>
            <p:ph idx="1"/>
          </p:nvPr>
        </p:nvSpPr>
        <p:spPr>
          <a:xfrm>
            <a:off x="628650" y="1113183"/>
            <a:ext cx="7886700" cy="5063780"/>
          </a:xfrm>
        </p:spPr>
        <p:txBody>
          <a:bodyPr>
            <a:noAutofit/>
          </a:bodyPr>
          <a:lstStyle/>
          <a:p>
            <a:pPr lvl="0">
              <a:lnSpc>
                <a:spcPct val="120000"/>
              </a:lnSpc>
              <a:spcBef>
                <a:spcPts val="0"/>
              </a:spcBef>
            </a:pPr>
            <a:r>
              <a:rPr lang="en-US" sz="1600" dirty="0"/>
              <a:t>16 U.S. Code § 1531-1544, </a:t>
            </a:r>
            <a:r>
              <a:rPr lang="en-US" sz="1600" i="1" dirty="0"/>
              <a:t>Endangered Species Act of 1973</a:t>
            </a:r>
            <a:r>
              <a:rPr lang="en-US" sz="1600" i="1" dirty="0" smtClean="0"/>
              <a:t>.</a:t>
            </a:r>
            <a:endParaRPr lang="en-US" sz="1600" dirty="0"/>
          </a:p>
          <a:p>
            <a:pPr lvl="0">
              <a:lnSpc>
                <a:spcPct val="120000"/>
              </a:lnSpc>
              <a:spcBef>
                <a:spcPts val="0"/>
              </a:spcBef>
            </a:pPr>
            <a:r>
              <a:rPr lang="en-US" sz="1600" dirty="0"/>
              <a:t>16 U.S. Code § 1532(5)(A)(i), </a:t>
            </a:r>
            <a:r>
              <a:rPr lang="en-US" sz="1600" i="1" dirty="0"/>
              <a:t>Endangered Species – Definitions</a:t>
            </a:r>
            <a:r>
              <a:rPr lang="en-US" sz="1600" b="1" i="1" dirty="0" smtClean="0"/>
              <a:t>.</a:t>
            </a:r>
            <a:endParaRPr lang="en-US" sz="1600" dirty="0"/>
          </a:p>
          <a:p>
            <a:pPr lvl="0">
              <a:lnSpc>
                <a:spcPct val="120000"/>
              </a:lnSpc>
              <a:spcBef>
                <a:spcPts val="0"/>
              </a:spcBef>
            </a:pPr>
            <a:r>
              <a:rPr lang="en-US" sz="1600" dirty="0"/>
              <a:t>Martin F.J. Taylor et al., </a:t>
            </a:r>
            <a:r>
              <a:rPr lang="en-US" sz="1600" i="1" dirty="0"/>
              <a:t>The Effectiveness of the Endangered Species Act: A Quantitative Analysis</a:t>
            </a:r>
            <a:r>
              <a:rPr lang="en-US" sz="1600" dirty="0"/>
              <a:t>, 55 </a:t>
            </a:r>
            <a:r>
              <a:rPr lang="en-US" sz="1600" dirty="0" err="1"/>
              <a:t>BioScience</a:t>
            </a:r>
            <a:r>
              <a:rPr lang="en-US" sz="1600" dirty="0"/>
              <a:t> 360, 360-67 (2005</a:t>
            </a:r>
            <a:r>
              <a:rPr lang="en-US" sz="1600" dirty="0" smtClean="0"/>
              <a:t>).</a:t>
            </a:r>
            <a:endParaRPr lang="en-US" sz="1600" dirty="0"/>
          </a:p>
          <a:p>
            <a:pPr lvl="0">
              <a:lnSpc>
                <a:spcPct val="120000"/>
              </a:lnSpc>
              <a:spcBef>
                <a:spcPts val="0"/>
              </a:spcBef>
            </a:pPr>
            <a:r>
              <a:rPr lang="en-US" sz="1600" i="1" dirty="0"/>
              <a:t>Critical Habitat for Threatened &amp; Endangered Species [USFWS]</a:t>
            </a:r>
            <a:r>
              <a:rPr lang="en-US" sz="1600" dirty="0"/>
              <a:t> web map application </a:t>
            </a:r>
            <a:r>
              <a:rPr lang="en-US" sz="1600" u="sng" dirty="0">
                <a:hlinkClick r:id="rId3"/>
              </a:rPr>
              <a:t>http://</a:t>
            </a:r>
            <a:r>
              <a:rPr lang="en-US" sz="1600" u="sng" dirty="0" smtClean="0">
                <a:hlinkClick r:id="rId3"/>
              </a:rPr>
              <a:t>fws.maps.arcgis.com/home/webmap/viewer.html?webmap=9d8de5e265ad4fe09893cf75b8dbfb77</a:t>
            </a:r>
            <a:endParaRPr lang="en-US" sz="1600" dirty="0"/>
          </a:p>
          <a:p>
            <a:pPr lvl="0">
              <a:lnSpc>
                <a:spcPct val="120000"/>
              </a:lnSpc>
              <a:spcBef>
                <a:spcPts val="0"/>
              </a:spcBef>
            </a:pPr>
            <a:r>
              <a:rPr lang="en-US" sz="1600" i="1" dirty="0"/>
              <a:t>The Critical Habitat Reform Act of 203: Hearing on H.R. 2933 Before the H. Res. Comm., </a:t>
            </a:r>
            <a:r>
              <a:rPr lang="en-US" sz="1600" dirty="0"/>
              <a:t>108</a:t>
            </a:r>
            <a:r>
              <a:rPr lang="en-US" sz="1600" baseline="30000" dirty="0"/>
              <a:t>th</a:t>
            </a:r>
            <a:r>
              <a:rPr lang="en-US" sz="1600" dirty="0"/>
              <a:t> Cong (Apr. 28, 2004) (testimony of Craig Manson, Assistant Secretary for Fish &amp; Wildlife and Parks, Department of the Interior</a:t>
            </a:r>
            <a:r>
              <a:rPr lang="en-US" sz="1600" dirty="0" smtClean="0"/>
              <a:t>).</a:t>
            </a:r>
            <a:endParaRPr lang="en-US" sz="1600" dirty="0"/>
          </a:p>
          <a:p>
            <a:pPr lvl="0">
              <a:lnSpc>
                <a:spcPct val="120000"/>
              </a:lnSpc>
              <a:spcBef>
                <a:spcPts val="0"/>
              </a:spcBef>
            </a:pPr>
            <a:r>
              <a:rPr lang="en-US" sz="1600" dirty="0" smtClean="0"/>
              <a:t>GIS </a:t>
            </a:r>
            <a:r>
              <a:rPr lang="en-US" sz="1600" dirty="0"/>
              <a:t>Cloud.  "</a:t>
            </a:r>
            <a:r>
              <a:rPr lang="en-US" sz="1600" dirty="0" err="1"/>
              <a:t>Realtime</a:t>
            </a:r>
            <a:r>
              <a:rPr lang="en-US" sz="1600" dirty="0"/>
              <a:t> Map Tile Rendering Benchmark: </a:t>
            </a:r>
            <a:r>
              <a:rPr lang="en-US" sz="1600" dirty="0" err="1"/>
              <a:t>Rasters</a:t>
            </a:r>
            <a:r>
              <a:rPr lang="en-US" sz="1600" dirty="0"/>
              <a:t> vs. Vectors." &lt;http://www.giscloud.com/blog/realtime-map-tile-rendering-benchmark-rasters-vs-vectors/&gt;. Accessed June 13, 2016</a:t>
            </a:r>
            <a:r>
              <a:rPr lang="en-US" sz="1600" dirty="0" smtClean="0"/>
              <a:t>.</a:t>
            </a:r>
          </a:p>
          <a:p>
            <a:pPr>
              <a:lnSpc>
                <a:spcPct val="120000"/>
              </a:lnSpc>
              <a:spcBef>
                <a:spcPts val="0"/>
              </a:spcBef>
            </a:pPr>
            <a:r>
              <a:rPr lang="en-US" sz="1600" dirty="0"/>
              <a:t>David </a:t>
            </a:r>
            <a:r>
              <a:rPr lang="en-US" sz="1600" dirty="0" err="1"/>
              <a:t>Blasby</a:t>
            </a:r>
            <a:r>
              <a:rPr lang="en-US" sz="1600" dirty="0"/>
              <a:t> [Boundless</a:t>
            </a:r>
            <a:r>
              <a:rPr lang="en-US" sz="1600" dirty="0" smtClean="0"/>
              <a:t>].  “Vector </a:t>
            </a:r>
            <a:r>
              <a:rPr lang="en-US" sz="1600" dirty="0"/>
              <a:t>Tiles with </a:t>
            </a:r>
            <a:r>
              <a:rPr lang="en-US" sz="1600" dirty="0" err="1"/>
              <a:t>GeoServer</a:t>
            </a:r>
            <a:r>
              <a:rPr lang="en-US" sz="1600" dirty="0"/>
              <a:t> and </a:t>
            </a:r>
            <a:r>
              <a:rPr lang="en-US" sz="1600" dirty="0" err="1" smtClean="0"/>
              <a:t>OpenLayers</a:t>
            </a:r>
            <a:r>
              <a:rPr lang="en-US" sz="1600" dirty="0"/>
              <a:t>.” </a:t>
            </a:r>
            <a:r>
              <a:rPr lang="en-US" sz="1600" dirty="0" smtClean="0">
                <a:hlinkClick r:id="rId4"/>
              </a:rPr>
              <a:t>https</a:t>
            </a:r>
            <a:r>
              <a:rPr lang="en-US" sz="1600" dirty="0">
                <a:hlinkClick r:id="rId4"/>
              </a:rPr>
              <a:t>://</a:t>
            </a:r>
            <a:r>
              <a:rPr lang="en-US" sz="1600" dirty="0" smtClean="0">
                <a:hlinkClick r:id="rId4"/>
              </a:rPr>
              <a:t>2016.foss4g-na.org/sites/default/files/slides/Foss4G_VTs_FINAL.pdf</a:t>
            </a:r>
            <a:r>
              <a:rPr lang="en-US" sz="1600" dirty="0" smtClean="0"/>
              <a:t>.  Access July 14, 2016.</a:t>
            </a:r>
            <a:endParaRPr lang="en-US" sz="1600" dirty="0"/>
          </a:p>
          <a:p>
            <a:pPr lvl="0">
              <a:lnSpc>
                <a:spcPct val="120000"/>
              </a:lnSpc>
              <a:spcBef>
                <a:spcPts val="0"/>
              </a:spcBef>
            </a:pPr>
            <a:endParaRPr lang="en-US" sz="1600" dirty="0"/>
          </a:p>
        </p:txBody>
      </p:sp>
    </p:spTree>
    <p:extLst>
      <p:ext uri="{BB962C8B-B14F-4D97-AF65-F5344CB8AC3E}">
        <p14:creationId xmlns:p14="http://schemas.microsoft.com/office/powerpoint/2010/main" val="2354379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994787"/>
          </a:xfrm>
        </p:spPr>
        <p:txBody>
          <a:bodyPr/>
          <a:lstStyle/>
          <a:p>
            <a:pPr algn="ctr"/>
            <a:r>
              <a:rPr lang="en-US" dirty="0" smtClean="0"/>
              <a:t>ACKNOWLEDGEMENTS</a:t>
            </a:r>
            <a:endParaRPr lang="en-US" dirty="0"/>
          </a:p>
        </p:txBody>
      </p:sp>
      <p:sp>
        <p:nvSpPr>
          <p:cNvPr id="3" name="Content Placeholder 2"/>
          <p:cNvSpPr>
            <a:spLocks noGrp="1"/>
          </p:cNvSpPr>
          <p:nvPr>
            <p:ph idx="1"/>
          </p:nvPr>
        </p:nvSpPr>
        <p:spPr>
          <a:xfrm>
            <a:off x="628650" y="1376624"/>
            <a:ext cx="7886700" cy="4800339"/>
          </a:xfrm>
        </p:spPr>
        <p:txBody>
          <a:bodyPr/>
          <a:lstStyle/>
          <a:p>
            <a:r>
              <a:rPr lang="en-US" dirty="0"/>
              <a:t>A big thanks </a:t>
            </a:r>
            <a:r>
              <a:rPr lang="en-US" dirty="0" smtClean="0"/>
              <a:t>to </a:t>
            </a:r>
            <a:r>
              <a:rPr lang="en-US" dirty="0"/>
              <a:t>my advisor, Jim </a:t>
            </a:r>
            <a:r>
              <a:rPr lang="en-US" dirty="0" err="1"/>
              <a:t>Detwiler</a:t>
            </a:r>
            <a:r>
              <a:rPr lang="en-US" dirty="0"/>
              <a:t>, for his great insight and </a:t>
            </a:r>
            <a:r>
              <a:rPr lang="en-US" dirty="0" smtClean="0"/>
              <a:t>helpful suggestions.</a:t>
            </a:r>
          </a:p>
          <a:p>
            <a:r>
              <a:rPr lang="en-US" dirty="0" smtClean="0"/>
              <a:t>Also, thanks to Beth King for keeping me organized and making sure I was taking the right classes.</a:t>
            </a:r>
            <a:endParaRPr lang="en-US" dirty="0"/>
          </a:p>
          <a:p>
            <a:endParaRPr lang="en-US" dirty="0"/>
          </a:p>
        </p:txBody>
      </p:sp>
    </p:spTree>
    <p:extLst>
      <p:ext uri="{BB962C8B-B14F-4D97-AF65-F5344CB8AC3E}">
        <p14:creationId xmlns:p14="http://schemas.microsoft.com/office/powerpoint/2010/main" val="30786702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994787"/>
          </a:xfrm>
        </p:spPr>
        <p:txBody>
          <a:bodyPr/>
          <a:lstStyle/>
          <a:p>
            <a:pPr algn="ctr"/>
            <a:r>
              <a:rPr lang="en-US" dirty="0" smtClean="0"/>
              <a:t>QUESTIONS?</a:t>
            </a:r>
            <a:endParaRPr lang="en-US" dirty="0"/>
          </a:p>
        </p:txBody>
      </p:sp>
      <p:sp>
        <p:nvSpPr>
          <p:cNvPr id="3" name="Content Placeholder 2"/>
          <p:cNvSpPr>
            <a:spLocks noGrp="1"/>
          </p:cNvSpPr>
          <p:nvPr>
            <p:ph idx="1"/>
          </p:nvPr>
        </p:nvSpPr>
        <p:spPr>
          <a:xfrm>
            <a:off x="1828799" y="2570206"/>
            <a:ext cx="5265523" cy="3433763"/>
          </a:xfrm>
        </p:spPr>
        <p:txBody>
          <a:bodyPr/>
          <a:lstStyle/>
          <a:p>
            <a:pPr marL="0" indent="0" algn="ctr">
              <a:buNone/>
            </a:pPr>
            <a:r>
              <a:rPr lang="en-US" dirty="0" smtClean="0"/>
              <a:t>Deanna Sarro</a:t>
            </a:r>
          </a:p>
          <a:p>
            <a:pPr marL="0" indent="0" algn="ctr">
              <a:buNone/>
            </a:pPr>
            <a:r>
              <a:rPr lang="en-US" dirty="0" smtClean="0"/>
              <a:t>dls535@psu.edu</a:t>
            </a:r>
            <a:endParaRPr lang="en-US" dirty="0"/>
          </a:p>
        </p:txBody>
      </p:sp>
    </p:spTree>
    <p:extLst>
      <p:ext uri="{BB962C8B-B14F-4D97-AF65-F5344CB8AC3E}">
        <p14:creationId xmlns:p14="http://schemas.microsoft.com/office/powerpoint/2010/main" val="5696670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3526971" y="1073039"/>
            <a:ext cx="4831288" cy="2111032"/>
          </a:xfrm>
          <a:prstGeom prst="rect">
            <a:avLst/>
          </a:prstGeom>
          <a:solidFill>
            <a:schemeClr val="bg1"/>
          </a:solidFill>
        </p:spPr>
      </p:pic>
      <p:sp>
        <p:nvSpPr>
          <p:cNvPr id="2" name="Title 1"/>
          <p:cNvSpPr>
            <a:spLocks noGrp="1"/>
          </p:cNvSpPr>
          <p:nvPr>
            <p:ph type="title"/>
          </p:nvPr>
        </p:nvSpPr>
        <p:spPr>
          <a:xfrm>
            <a:off x="627465" y="-3305"/>
            <a:ext cx="7886700" cy="1076344"/>
          </a:xfrm>
        </p:spPr>
        <p:txBody>
          <a:bodyPr/>
          <a:lstStyle/>
          <a:p>
            <a:pPr algn="ctr"/>
            <a:r>
              <a:rPr lang="en-US" dirty="0" smtClean="0"/>
              <a:t>ENDANGERED SPECIES ACT</a:t>
            </a:r>
            <a:endParaRPr lang="en-US"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53144" y="1171357"/>
            <a:ext cx="2029772" cy="1329851"/>
          </a:xfr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97267" y="3304477"/>
            <a:ext cx="1114398" cy="1330591"/>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16494" y="3282389"/>
            <a:ext cx="1416819" cy="1419033"/>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94678" y="3605173"/>
            <a:ext cx="1970818" cy="802926"/>
          </a:xfrm>
          <a:prstGeom prst="rect">
            <a:avLst/>
          </a:prstGeom>
        </p:spPr>
      </p:pic>
      <p:sp>
        <p:nvSpPr>
          <p:cNvPr id="3" name="TextBox 2"/>
          <p:cNvSpPr txBox="1"/>
          <p:nvPr/>
        </p:nvSpPr>
        <p:spPr>
          <a:xfrm>
            <a:off x="2437763" y="5067406"/>
            <a:ext cx="4266104" cy="1200329"/>
          </a:xfrm>
          <a:prstGeom prst="rect">
            <a:avLst/>
          </a:prstGeom>
          <a:noFill/>
        </p:spPr>
        <p:txBody>
          <a:bodyPr wrap="none" rtlCol="0">
            <a:spAutoFit/>
          </a:bodyPr>
          <a:lstStyle/>
          <a:p>
            <a:pPr algn="ctr"/>
            <a:r>
              <a:rPr lang="en-US" sz="2400" dirty="0" smtClean="0"/>
              <a:t>Total species on ESA list = ~2,270</a:t>
            </a:r>
          </a:p>
          <a:p>
            <a:pPr algn="ctr"/>
            <a:r>
              <a:rPr lang="en-US" sz="2400" dirty="0" smtClean="0"/>
              <a:t>Foreign only species = 650</a:t>
            </a:r>
          </a:p>
          <a:p>
            <a:pPr algn="ctr"/>
            <a:r>
              <a:rPr lang="en-US" sz="2400" dirty="0" smtClean="0"/>
              <a:t>Total U.S. species = 1,620</a:t>
            </a:r>
            <a:endParaRPr lang="en-US" sz="2400" dirty="0"/>
          </a:p>
        </p:txBody>
      </p:sp>
    </p:spTree>
    <p:extLst>
      <p:ext uri="{BB962C8B-B14F-4D97-AF65-F5344CB8AC3E}">
        <p14:creationId xmlns:p14="http://schemas.microsoft.com/office/powerpoint/2010/main" val="29299792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2509" y="855023"/>
            <a:ext cx="8526483" cy="5498275"/>
          </a:xfrm>
          <a:prstGeom prst="rect">
            <a:avLst/>
          </a:prstGeom>
          <a:blipFill dpi="0" rotWithShape="1">
            <a:blip r:embed="rId3">
              <a:alphaModFix amt="57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1"/>
            <a:ext cx="7886700" cy="984738"/>
          </a:xfrm>
        </p:spPr>
        <p:txBody>
          <a:bodyPr/>
          <a:lstStyle/>
          <a:p>
            <a:pPr algn="ctr"/>
            <a:r>
              <a:rPr lang="en-US" dirty="0" smtClean="0"/>
              <a:t>CRITICAL HABITAT</a:t>
            </a:r>
            <a:endParaRPr lang="en-US" dirty="0"/>
          </a:p>
        </p:txBody>
      </p:sp>
      <p:sp>
        <p:nvSpPr>
          <p:cNvPr id="7" name="Rectangle 6"/>
          <p:cNvSpPr/>
          <p:nvPr/>
        </p:nvSpPr>
        <p:spPr>
          <a:xfrm>
            <a:off x="724395" y="1178305"/>
            <a:ext cx="7932717" cy="2246769"/>
          </a:xfrm>
          <a:prstGeom prst="rect">
            <a:avLst/>
          </a:prstGeom>
          <a:solidFill>
            <a:schemeClr val="bg1">
              <a:alpha val="58000"/>
            </a:schemeClr>
          </a:solidFill>
        </p:spPr>
        <p:txBody>
          <a:bodyPr wrap="square">
            <a:spAutoFit/>
          </a:bodyPr>
          <a:lstStyle/>
          <a:p>
            <a:r>
              <a:rPr lang="en-US" sz="2000" dirty="0" smtClean="0"/>
              <a:t>Critical habitat is defined as specific areas: </a:t>
            </a:r>
          </a:p>
          <a:p>
            <a:pPr marL="285750" indent="-285750">
              <a:buFont typeface="Arial" panose="020B0604020202020204" pitchFamily="34" charset="0"/>
              <a:buChar char="•"/>
            </a:pPr>
            <a:r>
              <a:rPr lang="en-US" sz="2000" dirty="0" smtClean="0"/>
              <a:t>within </a:t>
            </a:r>
            <a:r>
              <a:rPr lang="en-US" sz="2000" dirty="0"/>
              <a:t>the geographic area, occupied by the species at the time it was listed, that contain the physical or biological features that are essential to the conservation of endangered and threatened species and that may need special management or </a:t>
            </a:r>
            <a:r>
              <a:rPr lang="en-US" sz="2000" dirty="0" smtClean="0"/>
              <a:t>protection; and</a:t>
            </a:r>
          </a:p>
          <a:p>
            <a:pPr marL="285750" indent="-285750">
              <a:buFont typeface="Arial" panose="020B0604020202020204" pitchFamily="34" charset="0"/>
              <a:buChar char="•"/>
            </a:pPr>
            <a:r>
              <a:rPr lang="en-US" sz="2000" dirty="0"/>
              <a:t>o</a:t>
            </a:r>
            <a:r>
              <a:rPr lang="en-US" sz="2000" dirty="0" smtClean="0"/>
              <a:t>utside the geographical area occupied by the species if the agency determines that the area itself is essential for conservation.</a:t>
            </a:r>
            <a:endParaRPr lang="en-US" sz="2000" dirty="0"/>
          </a:p>
        </p:txBody>
      </p:sp>
      <p:sp>
        <p:nvSpPr>
          <p:cNvPr id="8" name="Rectangle 7"/>
          <p:cNvSpPr/>
          <p:nvPr/>
        </p:nvSpPr>
        <p:spPr>
          <a:xfrm>
            <a:off x="724395" y="3522295"/>
            <a:ext cx="7932717" cy="1015663"/>
          </a:xfrm>
          <a:prstGeom prst="rect">
            <a:avLst/>
          </a:prstGeom>
          <a:solidFill>
            <a:schemeClr val="bg1">
              <a:alpha val="58000"/>
            </a:schemeClr>
          </a:solidFill>
        </p:spPr>
        <p:txBody>
          <a:bodyPr wrap="square">
            <a:spAutoFit/>
          </a:bodyPr>
          <a:lstStyle/>
          <a:p>
            <a:r>
              <a:rPr lang="en-US" sz="2000" dirty="0" smtClean="0"/>
              <a:t>Center for Biological Diversity – endangered and threatened species with a defined habitat are “more than twice as likely” to be increasing in population</a:t>
            </a:r>
            <a:endParaRPr lang="en-US" sz="2000" dirty="0"/>
          </a:p>
        </p:txBody>
      </p:sp>
      <p:sp>
        <p:nvSpPr>
          <p:cNvPr id="9" name="Rectangle 8"/>
          <p:cNvSpPr/>
          <p:nvPr/>
        </p:nvSpPr>
        <p:spPr>
          <a:xfrm>
            <a:off x="724395" y="4635179"/>
            <a:ext cx="7932717" cy="400110"/>
          </a:xfrm>
          <a:prstGeom prst="rect">
            <a:avLst/>
          </a:prstGeom>
          <a:solidFill>
            <a:schemeClr val="bg1">
              <a:alpha val="58000"/>
            </a:schemeClr>
          </a:solidFill>
        </p:spPr>
        <p:txBody>
          <a:bodyPr wrap="square">
            <a:spAutoFit/>
          </a:bodyPr>
          <a:lstStyle/>
          <a:p>
            <a:r>
              <a:rPr lang="en-US" sz="2000" dirty="0" smtClean="0"/>
              <a:t>~1,600 total species in the U.S. on the ESA list</a:t>
            </a:r>
            <a:endParaRPr lang="en-US" sz="2000" dirty="0"/>
          </a:p>
        </p:txBody>
      </p:sp>
      <p:sp>
        <p:nvSpPr>
          <p:cNvPr id="10" name="Rectangle 9"/>
          <p:cNvSpPr/>
          <p:nvPr/>
        </p:nvSpPr>
        <p:spPr>
          <a:xfrm>
            <a:off x="724023" y="5132509"/>
            <a:ext cx="7932717" cy="400110"/>
          </a:xfrm>
          <a:prstGeom prst="rect">
            <a:avLst/>
          </a:prstGeom>
          <a:solidFill>
            <a:schemeClr val="bg1">
              <a:alpha val="58000"/>
            </a:schemeClr>
          </a:solidFill>
        </p:spPr>
        <p:txBody>
          <a:bodyPr wrap="square">
            <a:spAutoFit/>
          </a:bodyPr>
          <a:lstStyle/>
          <a:p>
            <a:r>
              <a:rPr lang="en-US" sz="2000" dirty="0" smtClean="0"/>
              <a:t>Of these species, only 704 species have designated critical habitat</a:t>
            </a:r>
            <a:endParaRPr lang="en-US" sz="2000" dirty="0"/>
          </a:p>
        </p:txBody>
      </p:sp>
    </p:spTree>
    <p:extLst>
      <p:ext uri="{BB962C8B-B14F-4D97-AF65-F5344CB8AC3E}">
        <p14:creationId xmlns:p14="http://schemas.microsoft.com/office/powerpoint/2010/main" val="2992151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78130"/>
            <a:ext cx="7886700" cy="1246909"/>
          </a:xfrm>
        </p:spPr>
        <p:txBody>
          <a:bodyPr>
            <a:normAutofit fontScale="90000"/>
          </a:bodyPr>
          <a:lstStyle/>
          <a:p>
            <a:pPr algn="ctr"/>
            <a:r>
              <a:rPr lang="en-US" dirty="0" smtClean="0"/>
              <a:t>U.S. Army Corps of Engineers (USACE) Requirements</a:t>
            </a:r>
            <a:endParaRPr lang="en-US" dirty="0"/>
          </a:p>
        </p:txBody>
      </p:sp>
      <p:sp>
        <p:nvSpPr>
          <p:cNvPr id="3" name="Content Placeholder 2"/>
          <p:cNvSpPr>
            <a:spLocks noGrp="1"/>
          </p:cNvSpPr>
          <p:nvPr>
            <p:ph idx="1"/>
          </p:nvPr>
        </p:nvSpPr>
        <p:spPr>
          <a:xfrm>
            <a:off x="628649" y="1626919"/>
            <a:ext cx="4263791" cy="2873829"/>
          </a:xfrm>
        </p:spPr>
        <p:txBody>
          <a:bodyPr>
            <a:noAutofit/>
          </a:bodyPr>
          <a:lstStyle/>
          <a:p>
            <a:r>
              <a:rPr lang="en-US" sz="2400" dirty="0" smtClean="0"/>
              <a:t>NMFS Biological Opinion –  Nov 24, 2014</a:t>
            </a:r>
          </a:p>
          <a:p>
            <a:r>
              <a:rPr lang="en-US" sz="2400" dirty="0" smtClean="0"/>
              <a:t>Requires the USACE to report on the amount of new impervious surface cover that will result from activities authorized by Corps’ Regulatory nationwide permits</a:t>
            </a:r>
          </a:p>
        </p:txBody>
      </p:sp>
      <p:pic>
        <p:nvPicPr>
          <p:cNvPr id="1026" name="Picture 2" descr="https://encrypted-tbn2.gstatic.com/images?q=tbn:ANd9GcRcfpkaYKF51DxCl5S02ABtLepIiU5Ug-3vX4oNAwrwQh08jO5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2441" y="1626919"/>
            <a:ext cx="3908248" cy="245819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28649" y="4527009"/>
            <a:ext cx="8172039" cy="1569660"/>
          </a:xfrm>
          <a:prstGeom prst="rect">
            <a:avLst/>
          </a:prstGeom>
        </p:spPr>
        <p:txBody>
          <a:bodyPr wrap="square">
            <a:spAutoFit/>
          </a:bodyPr>
          <a:lstStyle/>
          <a:p>
            <a:pPr marL="285750" indent="-285750">
              <a:buFont typeface="Arial" panose="020B0604020202020204" pitchFamily="34" charset="0"/>
              <a:buChar char="•"/>
            </a:pPr>
            <a:r>
              <a:rPr lang="en-US" sz="2400" dirty="0" smtClean="0"/>
              <a:t>Data </a:t>
            </a:r>
            <a:r>
              <a:rPr lang="en-US" sz="2400" dirty="0"/>
              <a:t>will be captured for those locations that fall within a 10-digit HUC watershed inhabited by listed species under the jurisdiction of NMFS based on existing critical </a:t>
            </a:r>
            <a:r>
              <a:rPr lang="en-US" sz="2400" dirty="0" smtClean="0"/>
              <a:t>habitats</a:t>
            </a: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32883753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277"/>
            <a:ext cx="7886700" cy="1067898"/>
          </a:xfrm>
        </p:spPr>
        <p:txBody>
          <a:bodyPr/>
          <a:lstStyle/>
          <a:p>
            <a:pPr algn="ctr"/>
            <a:r>
              <a:rPr lang="en-US" dirty="0" smtClean="0"/>
              <a:t>USFWS CRITICAL HABITAT MAP</a:t>
            </a:r>
            <a:endParaRPr lang="en-US" dirty="0"/>
          </a:p>
        </p:txBody>
      </p:sp>
      <p:sp>
        <p:nvSpPr>
          <p:cNvPr id="3" name="Content Placeholder 2"/>
          <p:cNvSpPr>
            <a:spLocks noGrp="1"/>
          </p:cNvSpPr>
          <p:nvPr>
            <p:ph idx="1"/>
          </p:nvPr>
        </p:nvSpPr>
        <p:spPr>
          <a:xfrm>
            <a:off x="783029" y="1654803"/>
            <a:ext cx="7886700" cy="4351338"/>
          </a:xfrm>
        </p:spPr>
        <p:txBody>
          <a:bodyPr/>
          <a:lstStyle/>
          <a:p>
            <a:endParaRPr lang="en-US" dirty="0"/>
          </a:p>
        </p:txBody>
      </p:sp>
      <p:pic>
        <p:nvPicPr>
          <p:cNvPr id="4" name="Picture 3"/>
          <p:cNvPicPr>
            <a:picLocks noChangeAspect="1"/>
          </p:cNvPicPr>
          <p:nvPr/>
        </p:nvPicPr>
        <p:blipFill rotWithShape="1">
          <a:blip r:embed="rId3"/>
          <a:srcRect t="8234" b="-1"/>
          <a:stretch/>
        </p:blipFill>
        <p:spPr>
          <a:xfrm>
            <a:off x="411911" y="1075175"/>
            <a:ext cx="8401959" cy="5383560"/>
          </a:xfrm>
          <a:prstGeom prst="rect">
            <a:avLst/>
          </a:prstGeom>
        </p:spPr>
      </p:pic>
      <p:sp>
        <p:nvSpPr>
          <p:cNvPr id="5" name="TextBox 4"/>
          <p:cNvSpPr txBox="1"/>
          <p:nvPr/>
        </p:nvSpPr>
        <p:spPr>
          <a:xfrm>
            <a:off x="3111655" y="2168360"/>
            <a:ext cx="4809715" cy="369332"/>
          </a:xfrm>
          <a:prstGeom prst="rect">
            <a:avLst/>
          </a:prstGeom>
          <a:solidFill>
            <a:schemeClr val="bg1"/>
          </a:solidFill>
        </p:spPr>
        <p:txBody>
          <a:bodyPr wrap="none" rtlCol="0">
            <a:spAutoFit/>
          </a:bodyPr>
          <a:lstStyle/>
          <a:p>
            <a:pPr marL="285750" indent="-285750">
              <a:buFont typeface="Arial" panose="020B0604020202020204" pitchFamily="34" charset="0"/>
              <a:buChar char="•"/>
            </a:pPr>
            <a:r>
              <a:rPr lang="en-US" dirty="0" smtClean="0"/>
              <a:t>Colors/patterns for overlapping critical habitat</a:t>
            </a:r>
            <a:endParaRPr lang="en-US" dirty="0"/>
          </a:p>
        </p:txBody>
      </p:sp>
      <p:sp>
        <p:nvSpPr>
          <p:cNvPr id="6" name="TextBox 5"/>
          <p:cNvSpPr txBox="1"/>
          <p:nvPr/>
        </p:nvSpPr>
        <p:spPr>
          <a:xfrm>
            <a:off x="3111655" y="2504148"/>
            <a:ext cx="2939907" cy="369332"/>
          </a:xfrm>
          <a:prstGeom prst="rect">
            <a:avLst/>
          </a:prstGeom>
          <a:solidFill>
            <a:schemeClr val="bg1"/>
          </a:solidFill>
        </p:spPr>
        <p:txBody>
          <a:bodyPr wrap="none" rtlCol="0">
            <a:spAutoFit/>
          </a:bodyPr>
          <a:lstStyle/>
          <a:p>
            <a:pPr marL="285750" indent="-285750">
              <a:buFont typeface="Arial" panose="020B0604020202020204" pitchFamily="34" charset="0"/>
              <a:buChar char="•"/>
            </a:pPr>
            <a:r>
              <a:rPr lang="en-US" dirty="0" smtClean="0"/>
              <a:t>Expanded filtering options</a:t>
            </a:r>
          </a:p>
        </p:txBody>
      </p:sp>
      <p:sp>
        <p:nvSpPr>
          <p:cNvPr id="7" name="TextBox 6"/>
          <p:cNvSpPr txBox="1"/>
          <p:nvPr/>
        </p:nvSpPr>
        <p:spPr>
          <a:xfrm>
            <a:off x="3111655" y="2839936"/>
            <a:ext cx="5277342" cy="369332"/>
          </a:xfrm>
          <a:prstGeom prst="rect">
            <a:avLst/>
          </a:prstGeom>
          <a:solidFill>
            <a:schemeClr val="bg1"/>
          </a:solidFill>
        </p:spPr>
        <p:txBody>
          <a:bodyPr wrap="none" rtlCol="0">
            <a:spAutoFit/>
          </a:bodyPr>
          <a:lstStyle/>
          <a:p>
            <a:pPr marL="285750" indent="-285750">
              <a:buFont typeface="Arial" panose="020B0604020202020204" pitchFamily="34" charset="0"/>
              <a:buChar char="•"/>
            </a:pPr>
            <a:r>
              <a:rPr lang="en-US" dirty="0" smtClean="0"/>
              <a:t>Interactive relationship between features and table</a:t>
            </a:r>
          </a:p>
        </p:txBody>
      </p:sp>
      <p:sp>
        <p:nvSpPr>
          <p:cNvPr id="8" name="TextBox 7"/>
          <p:cNvSpPr txBox="1"/>
          <p:nvPr/>
        </p:nvSpPr>
        <p:spPr>
          <a:xfrm>
            <a:off x="3111655" y="3175724"/>
            <a:ext cx="3585212" cy="369332"/>
          </a:xfrm>
          <a:prstGeom prst="rect">
            <a:avLst/>
          </a:prstGeom>
          <a:solidFill>
            <a:schemeClr val="bg1"/>
          </a:solidFill>
        </p:spPr>
        <p:txBody>
          <a:bodyPr wrap="none" rtlCol="0">
            <a:spAutoFit/>
          </a:bodyPr>
          <a:lstStyle/>
          <a:p>
            <a:pPr marL="285750" indent="-285750">
              <a:buFont typeface="Arial" panose="020B0604020202020204" pitchFamily="34" charset="0"/>
              <a:buChar char="•"/>
            </a:pPr>
            <a:r>
              <a:rPr lang="en-US" dirty="0" smtClean="0"/>
              <a:t>Select all features at one location</a:t>
            </a:r>
          </a:p>
        </p:txBody>
      </p:sp>
      <p:sp>
        <p:nvSpPr>
          <p:cNvPr id="9" name="TextBox 8"/>
          <p:cNvSpPr txBox="1"/>
          <p:nvPr/>
        </p:nvSpPr>
        <p:spPr>
          <a:xfrm>
            <a:off x="3111655" y="3511512"/>
            <a:ext cx="4946611" cy="369332"/>
          </a:xfrm>
          <a:prstGeom prst="rect">
            <a:avLst/>
          </a:prstGeom>
          <a:solidFill>
            <a:schemeClr val="bg1"/>
          </a:solidFill>
        </p:spPr>
        <p:txBody>
          <a:bodyPr wrap="none" rtlCol="0">
            <a:spAutoFit/>
          </a:bodyPr>
          <a:lstStyle/>
          <a:p>
            <a:pPr marL="285750" indent="-285750">
              <a:buFont typeface="Arial" panose="020B0604020202020204" pitchFamily="34" charset="0"/>
              <a:buChar char="•"/>
            </a:pPr>
            <a:r>
              <a:rPr lang="en-US" dirty="0" smtClean="0"/>
              <a:t>Provide additional basemaps for spatial analysis</a:t>
            </a:r>
          </a:p>
        </p:txBody>
      </p:sp>
      <p:sp>
        <p:nvSpPr>
          <p:cNvPr id="10" name="TextBox 9"/>
          <p:cNvSpPr txBox="1"/>
          <p:nvPr/>
        </p:nvSpPr>
        <p:spPr>
          <a:xfrm>
            <a:off x="3111655" y="3847302"/>
            <a:ext cx="5213735" cy="369332"/>
          </a:xfrm>
          <a:prstGeom prst="rect">
            <a:avLst/>
          </a:prstGeom>
          <a:solidFill>
            <a:schemeClr val="bg1"/>
          </a:solidFill>
        </p:spPr>
        <p:txBody>
          <a:bodyPr wrap="none" rtlCol="0">
            <a:spAutoFit/>
          </a:bodyPr>
          <a:lstStyle/>
          <a:p>
            <a:pPr marL="285750" indent="-285750">
              <a:buFont typeface="Arial" panose="020B0604020202020204" pitchFamily="34" charset="0"/>
              <a:buChar char="•"/>
            </a:pPr>
            <a:r>
              <a:rPr lang="en-US" dirty="0" smtClean="0"/>
              <a:t>Link to external web sites with species information</a:t>
            </a:r>
            <a:endParaRPr lang="en-US" dirty="0"/>
          </a:p>
        </p:txBody>
      </p:sp>
    </p:spTree>
    <p:extLst>
      <p:ext uri="{BB962C8B-B14F-4D97-AF65-F5344CB8AC3E}">
        <p14:creationId xmlns:p14="http://schemas.microsoft.com/office/powerpoint/2010/main" val="34984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1085222"/>
          </a:xfrm>
        </p:spPr>
        <p:txBody>
          <a:bodyPr/>
          <a:lstStyle/>
          <a:p>
            <a:pPr algn="ctr"/>
            <a:r>
              <a:rPr lang="en-US" dirty="0" smtClean="0"/>
              <a:t>OVERALL PROCESS</a:t>
            </a:r>
            <a:endParaRPr lang="en-US" dirty="0"/>
          </a:p>
        </p:txBody>
      </p:sp>
      <p:sp>
        <p:nvSpPr>
          <p:cNvPr id="3" name="Content Placeholder 2"/>
          <p:cNvSpPr>
            <a:spLocks noGrp="1"/>
          </p:cNvSpPr>
          <p:nvPr>
            <p:ph idx="1"/>
          </p:nvPr>
        </p:nvSpPr>
        <p:spPr>
          <a:xfrm>
            <a:off x="628650" y="1403594"/>
            <a:ext cx="7886700" cy="4351338"/>
          </a:xfrm>
        </p:spPr>
        <p:txBody>
          <a:bodyPr>
            <a:normAutofit/>
          </a:bodyPr>
          <a:lstStyle/>
          <a:p>
            <a:pPr lvl="0"/>
            <a:r>
              <a:rPr lang="en-US" dirty="0"/>
              <a:t>Acquire </a:t>
            </a:r>
            <a:r>
              <a:rPr lang="en-US" dirty="0" smtClean="0"/>
              <a:t>critical habitat data</a:t>
            </a:r>
          </a:p>
          <a:p>
            <a:pPr lvl="0"/>
            <a:r>
              <a:rPr lang="en-US" dirty="0" smtClean="0"/>
              <a:t>Compile species list for each state</a:t>
            </a:r>
            <a:endParaRPr lang="en-US" dirty="0"/>
          </a:p>
          <a:p>
            <a:pPr lvl="0"/>
            <a:r>
              <a:rPr lang="en-US" dirty="0"/>
              <a:t>Create </a:t>
            </a:r>
            <a:r>
              <a:rPr lang="en-US" dirty="0" smtClean="0"/>
              <a:t>national </a:t>
            </a:r>
            <a:r>
              <a:rPr lang="en-US" dirty="0"/>
              <a:t>data for species with no defined critical habitat</a:t>
            </a:r>
          </a:p>
          <a:p>
            <a:pPr lvl="0"/>
            <a:r>
              <a:rPr lang="en-US" dirty="0"/>
              <a:t>Generalize datasets for each zoom </a:t>
            </a:r>
            <a:r>
              <a:rPr lang="en-US" dirty="0" smtClean="0"/>
              <a:t>level</a:t>
            </a:r>
          </a:p>
          <a:p>
            <a:pPr lvl="0"/>
            <a:r>
              <a:rPr lang="en-US" dirty="0" smtClean="0"/>
              <a:t>Create styles (SLD) </a:t>
            </a:r>
            <a:r>
              <a:rPr lang="en-US" dirty="0"/>
              <a:t>for each </a:t>
            </a:r>
            <a:r>
              <a:rPr lang="en-US" dirty="0" smtClean="0"/>
              <a:t>dataset</a:t>
            </a:r>
          </a:p>
          <a:p>
            <a:pPr lvl="0"/>
            <a:r>
              <a:rPr lang="en-US" dirty="0" smtClean="0"/>
              <a:t>Create tiles for thematic layers and basemaps</a:t>
            </a:r>
            <a:endParaRPr lang="en-US" dirty="0"/>
          </a:p>
          <a:p>
            <a:pPr lvl="0"/>
            <a:r>
              <a:rPr lang="en-US" dirty="0"/>
              <a:t>Create </a:t>
            </a:r>
            <a:r>
              <a:rPr lang="en-US" dirty="0" smtClean="0"/>
              <a:t>Application Program Interface (API)</a:t>
            </a:r>
            <a:endParaRPr lang="en-US" dirty="0"/>
          </a:p>
        </p:txBody>
      </p:sp>
    </p:spTree>
    <p:extLst>
      <p:ext uri="{BB962C8B-B14F-4D97-AF65-F5344CB8AC3E}">
        <p14:creationId xmlns:p14="http://schemas.microsoft.com/office/powerpoint/2010/main" val="2209616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037869"/>
          </a:xfrm>
        </p:spPr>
        <p:txBody>
          <a:bodyPr/>
          <a:lstStyle/>
          <a:p>
            <a:pPr algn="ctr"/>
            <a:r>
              <a:rPr lang="en-US" dirty="0" smtClean="0"/>
              <a:t>ACQUIRE CRITICAL HABITAT DATA</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8650" y="2414291"/>
            <a:ext cx="7886700" cy="3174006"/>
          </a:xfrm>
        </p:spPr>
      </p:pic>
      <p:pic>
        <p:nvPicPr>
          <p:cNvPr id="4" name="Picture 3"/>
          <p:cNvPicPr>
            <a:picLocks noChangeAspect="1"/>
          </p:cNvPicPr>
          <p:nvPr/>
        </p:nvPicPr>
        <p:blipFill>
          <a:blip r:embed="rId4"/>
          <a:stretch>
            <a:fillRect/>
          </a:stretch>
        </p:blipFill>
        <p:spPr>
          <a:xfrm>
            <a:off x="107484" y="1037869"/>
            <a:ext cx="8886959" cy="5523705"/>
          </a:xfrm>
          <a:prstGeom prst="rect">
            <a:avLst/>
          </a:prstGeom>
        </p:spPr>
      </p:pic>
      <p:sp>
        <p:nvSpPr>
          <p:cNvPr id="5" name="Rectangle 4"/>
          <p:cNvSpPr/>
          <p:nvPr/>
        </p:nvSpPr>
        <p:spPr>
          <a:xfrm>
            <a:off x="198782" y="3458817"/>
            <a:ext cx="8494643" cy="384313"/>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7484" y="1037869"/>
            <a:ext cx="8886959" cy="5523705"/>
          </a:xfrm>
          <a:prstGeom prst="rect">
            <a:avLst/>
          </a:prstGeom>
          <a:solidFill>
            <a:schemeClr val="bg1">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67168"/>
          <a:stretch/>
        </p:blipFill>
        <p:spPr>
          <a:xfrm>
            <a:off x="0" y="4381775"/>
            <a:ext cx="9144000" cy="1208211"/>
          </a:xfrm>
          <a:prstGeom prst="rect">
            <a:avLst/>
          </a:prstGeom>
        </p:spPr>
      </p:pic>
    </p:spTree>
    <p:extLst>
      <p:ext uri="{BB962C8B-B14F-4D97-AF65-F5344CB8AC3E}">
        <p14:creationId xmlns:p14="http://schemas.microsoft.com/office/powerpoint/2010/main" val="345914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1007202"/>
          </a:xfrm>
        </p:spPr>
        <p:txBody>
          <a:bodyPr/>
          <a:lstStyle/>
          <a:p>
            <a:pPr algn="ctr"/>
            <a:r>
              <a:rPr lang="en-US" dirty="0" smtClean="0"/>
              <a:t>DOWNLOAD STATE SPECIES LISTS</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562498" y="1526231"/>
            <a:ext cx="7952852" cy="5199265"/>
          </a:xfrm>
          <a:prstGeom prst="rect">
            <a:avLst/>
          </a:prstGeom>
        </p:spPr>
      </p:pic>
      <p:sp>
        <p:nvSpPr>
          <p:cNvPr id="5" name="Rectangle 4"/>
          <p:cNvSpPr/>
          <p:nvPr/>
        </p:nvSpPr>
        <p:spPr>
          <a:xfrm>
            <a:off x="371579" y="1007202"/>
            <a:ext cx="8581502" cy="369332"/>
          </a:xfrm>
          <a:prstGeom prst="rect">
            <a:avLst/>
          </a:prstGeom>
        </p:spPr>
        <p:txBody>
          <a:bodyPr wrap="square">
            <a:spAutoFit/>
          </a:bodyPr>
          <a:lstStyle/>
          <a:p>
            <a:r>
              <a:rPr lang="en-US" dirty="0" smtClean="0">
                <a:solidFill>
                  <a:schemeClr val="accent1">
                    <a:lumMod val="75000"/>
                  </a:schemeClr>
                </a:solidFill>
              </a:rPr>
              <a:t>http://ecos.fws.gov/ecp0/reports/species-listed-by-state-report?state=AL&amp;status=listed</a:t>
            </a:r>
            <a:endParaRPr lang="en-US" dirty="0">
              <a:solidFill>
                <a:schemeClr val="accent1">
                  <a:lumMod val="75000"/>
                </a:schemeClr>
              </a:solidFill>
            </a:endParaRPr>
          </a:p>
        </p:txBody>
      </p:sp>
    </p:spTree>
    <p:extLst>
      <p:ext uri="{BB962C8B-B14F-4D97-AF65-F5344CB8AC3E}">
        <p14:creationId xmlns:p14="http://schemas.microsoft.com/office/powerpoint/2010/main" val="18742797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6211</TotalTime>
  <Words>918</Words>
  <Application>Microsoft Office PowerPoint</Application>
  <PresentationFormat>Letter Paper (8.5x11 in)</PresentationFormat>
  <Paragraphs>163</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Arial Rounded MT Bold</vt:lpstr>
      <vt:lpstr>Bodoni Poster</vt:lpstr>
      <vt:lpstr>Calibri</vt:lpstr>
      <vt:lpstr>Calibri Light</vt:lpstr>
      <vt:lpstr>Office Theme</vt:lpstr>
      <vt:lpstr>An Open-Source Approach to Creating a National Critical Habitat Web Map</vt:lpstr>
      <vt:lpstr>OUTLINE</vt:lpstr>
      <vt:lpstr>ENDANGERED SPECIES ACT</vt:lpstr>
      <vt:lpstr>CRITICAL HABITAT</vt:lpstr>
      <vt:lpstr>U.S. Army Corps of Engineers (USACE) Requirements</vt:lpstr>
      <vt:lpstr>USFWS CRITICAL HABITAT MAP</vt:lpstr>
      <vt:lpstr>OVERALL PROCESS</vt:lpstr>
      <vt:lpstr>ACQUIRE CRITICAL HABITAT DATA</vt:lpstr>
      <vt:lpstr>DOWNLOAD STATE SPECIES LISTS</vt:lpstr>
      <vt:lpstr>DATA FORMAT CONSIDERATIONS</vt:lpstr>
      <vt:lpstr>Vector Tiles versus Image Tiles</vt:lpstr>
      <vt:lpstr>FINAL DATA FORMAT</vt:lpstr>
      <vt:lpstr>DATA PROCESSING TOOLS</vt:lpstr>
      <vt:lpstr>BASEMAPS</vt:lpstr>
      <vt:lpstr>WEB MAP INTERFACE</vt:lpstr>
      <vt:lpstr>Bird Species Map</vt:lpstr>
      <vt:lpstr>BASIC FUNCTIONALITY</vt:lpstr>
      <vt:lpstr>DATA SELECTION</vt:lpstr>
      <vt:lpstr>SPATIAL ANALYSIS</vt:lpstr>
      <vt:lpstr>Species Count by State</vt:lpstr>
      <vt:lpstr>MAINTENANCE</vt:lpstr>
      <vt:lpstr>PROJECT SCHEDULE</vt:lpstr>
      <vt:lpstr>References</vt:lpstr>
      <vt:lpstr>ACKNOWLEDGEMENTS</vt:lpstr>
      <vt:lpstr>QUESTIONS?</vt:lpstr>
    </vt:vector>
  </TitlesOfParts>
  <Company>United States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Deanna Sarro</dc:creator>
  <cp:lastModifiedBy>Owner</cp:lastModifiedBy>
  <cp:revision>62</cp:revision>
  <cp:lastPrinted>2016-07-17T21:54:31Z</cp:lastPrinted>
  <dcterms:created xsi:type="dcterms:W3CDTF">2016-07-17T16:06:52Z</dcterms:created>
  <dcterms:modified xsi:type="dcterms:W3CDTF">2016-07-29T16:35:38Z</dcterms:modified>
</cp:coreProperties>
</file>