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944" autoAdjust="0"/>
  </p:normalViewPr>
  <p:slideViewPr>
    <p:cSldViewPr snapToGrid="0" snapToObjects="1">
      <p:cViewPr varScale="1">
        <p:scale>
          <a:sx n="34" d="100"/>
          <a:sy n="34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ECC79-0061-C14D-BE75-0291A6CE6DE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3B4DA-291C-BA4D-B828-2082F113E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B4DA-291C-BA4D-B828-2082F113E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Proposed research will first</a:t>
            </a:r>
            <a:r>
              <a:rPr lang="en-US" baseline="0" dirty="0" smtClean="0"/>
              <a:t> attempt to identify a submarine area prone to failure along the east coast of the United States continental shelf.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will be based on both topographical candidate sites using data based on historic Submarine Mass Failures (SMF) and regions which have high volumes of seismic activity.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resulting candidate research site will then act as the epicenter from which a tsunami propagation will be modeled from.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The </a:t>
            </a:r>
            <a:r>
              <a:rPr lang="en-US" baseline="0" dirty="0" smtClean="0"/>
              <a:t>model will then be used to orchestrate an impact analysis on a coastal region, which lies within the direct path, or the direction from the epicenter delivering the most kinetic energy in the form a waves.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B4DA-291C-BA4D-B828-2082F113E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Wave form and fluid dynamic of waves based on depth, reflection, refraction, and submarine features. </a:t>
            </a:r>
            <a:r>
              <a:rPr lang="en-US" baseline="0" dirty="0" smtClean="0"/>
              <a:t> Peak Wave Height Potential over Time based on previous study for near and far field studies.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B4DA-291C-BA4D-B828-2082F113E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B4DA-291C-BA4D-B828-2082F113E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3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B4DA-291C-BA4D-B828-2082F113E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8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one methodology exists for projecting the likelihood of a tsunami, few scientific papers or projects utilize GIS for applying known data surrounding seismic activity or using spatial analytics to anticipate a probable zone of imminent danger.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B4DA-291C-BA4D-B828-2082F113E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Tsunami typically carry more energy from the sub-surface to peak wave amplitude in shallow environments.  The shallowest location where a ~5.0 magnitude earthquake was in the middle of the Atlantic</a:t>
            </a:r>
            <a:r>
              <a:rPr lang="en-US" baseline="0" dirty="0" smtClean="0"/>
              <a:t> ridge, proving to be a very </a:t>
            </a:r>
            <a:r>
              <a:rPr lang="en-US" baseline="0" dirty="0" err="1" smtClean="0"/>
              <a:t>farfield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new research area is confined to the East Coast and areas IVO the North American Continental Shelf.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B4DA-291C-BA4D-B828-2082F113E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sp>
          <p:nvSpPr>
            <p:cNvPr id="15" name="Snip Single Corner Rectangle 14"/>
            <p:cNvSpPr/>
            <p:nvPr/>
          </p:nvSpPr>
          <p:spPr>
            <a:xfrm flipV="1">
              <a:off x="-1" y="3393141"/>
              <a:ext cx="7543800" cy="2590800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3379694"/>
              <a:ext cx="7543800" cy="23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BEAA37E-2B9F-634F-9B12-8D88D0ABFF1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48C940-FC38-4840-81E0-F5CE27662A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grilli@egr.uri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76205"/>
            <a:ext cx="7239000" cy="1470025"/>
          </a:xfrm>
        </p:spPr>
        <p:txBody>
          <a:bodyPr>
            <a:noAutofit/>
          </a:bodyPr>
          <a:lstStyle/>
          <a:p>
            <a:r>
              <a:rPr lang="en-US" sz="2800" dirty="0"/>
              <a:t>Statistical Review of Tsunami Generated by Earthquake-Produced Submarine Landslides and Tsunami Direct Path GIS Impact </a:t>
            </a:r>
            <a:r>
              <a:rPr lang="en-US" sz="2800" dirty="0" smtClean="0"/>
              <a:t>Analysis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John E.S. Saunders</a:t>
            </a:r>
          </a:p>
          <a:p>
            <a:r>
              <a:rPr lang="en-US" dirty="0"/>
              <a:t>The Pennsylvania State University</a:t>
            </a:r>
          </a:p>
          <a:p>
            <a:r>
              <a:rPr lang="en-US" dirty="0" smtClean="0"/>
              <a:t>MGIS Capstone </a:t>
            </a:r>
            <a:r>
              <a:rPr lang="en-US" dirty="0"/>
              <a:t>Proposal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cap="small" dirty="0" smtClean="0"/>
              <a:t>Work status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Phase officially ended November Wk.4; Phase I in progress.  </a:t>
            </a:r>
          </a:p>
          <a:p>
            <a:pPr lvl="1"/>
            <a:r>
              <a:rPr lang="en-US" dirty="0" smtClean="0"/>
              <a:t>Data for research area and bathymetry is currently being obtained</a:t>
            </a:r>
          </a:p>
          <a:p>
            <a:r>
              <a:rPr lang="en-US" dirty="0" smtClean="0"/>
              <a:t>Scope modified based on preliminary findings surrounding both the vastness of the original research area (entire Atlantic) and variance in earthquake magnitude relative to depth, proving to be too far-field.</a:t>
            </a:r>
          </a:p>
          <a:p>
            <a:r>
              <a:rPr lang="en-US" dirty="0" smtClean="0"/>
              <a:t>Abstract successfully submitted to Association of American Geographers 2016 Annual </a:t>
            </a:r>
            <a:r>
              <a:rPr lang="en-US" dirty="0"/>
              <a:t>Meeting, San Francisco, </a:t>
            </a:r>
            <a:r>
              <a:rPr lang="en-US" dirty="0" smtClean="0"/>
              <a:t>California.</a:t>
            </a:r>
            <a:endParaRPr lang="en-US" dirty="0"/>
          </a:p>
          <a:p>
            <a:pPr lvl="1"/>
            <a:r>
              <a:rPr lang="en-US" dirty="0" smtClean="0"/>
              <a:t>Geographic </a:t>
            </a:r>
            <a:r>
              <a:rPr lang="en-US" dirty="0"/>
              <a:t>Information Science and </a:t>
            </a:r>
            <a:r>
              <a:rPr lang="en-US" dirty="0" smtClean="0"/>
              <a:t>Systems - Hazards </a:t>
            </a:r>
            <a:r>
              <a:rPr lang="en-US" dirty="0"/>
              <a:t>and </a:t>
            </a:r>
            <a:r>
              <a:rPr lang="en-US" dirty="0" smtClean="0"/>
              <a:t>Vulnerability Session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cap="small" dirty="0"/>
              <a:t>Proposed Work	</a:t>
            </a:r>
          </a:p>
          <a:p>
            <a:r>
              <a:rPr lang="en-US" b="1" cap="small" dirty="0" smtClean="0"/>
              <a:t>Phase </a:t>
            </a:r>
            <a:r>
              <a:rPr lang="en-US" b="1" cap="small" dirty="0"/>
              <a:t>1 – Earthquake Statistical Data Analysis	</a:t>
            </a:r>
          </a:p>
          <a:p>
            <a:r>
              <a:rPr lang="en-US" b="1" cap="small" dirty="0"/>
              <a:t>Phase 2 – Seafloor Analysis	</a:t>
            </a:r>
          </a:p>
          <a:p>
            <a:r>
              <a:rPr lang="en-US" b="1" cap="small" dirty="0"/>
              <a:t>Phase 3 – Tsunami Wave Propagation Modeling	</a:t>
            </a:r>
          </a:p>
          <a:p>
            <a:r>
              <a:rPr lang="en-US" b="1" cap="small" dirty="0"/>
              <a:t>Phase 4 – Impact Analysis	</a:t>
            </a:r>
            <a:endParaRPr lang="en-US" b="1" cap="small" dirty="0" smtClean="0"/>
          </a:p>
          <a:p>
            <a:r>
              <a:rPr lang="en-US" b="1" cap="small" dirty="0"/>
              <a:t>Significance</a:t>
            </a:r>
            <a:r>
              <a:rPr lang="en-US" b="1" cap="all" dirty="0"/>
              <a:t>	</a:t>
            </a:r>
            <a:endParaRPr lang="en-US" b="1" cap="small" dirty="0" smtClean="0"/>
          </a:p>
          <a:p>
            <a:r>
              <a:rPr lang="en-US" b="1" cap="small" dirty="0" smtClean="0"/>
              <a:t>Work Status</a:t>
            </a:r>
            <a:endParaRPr lang="en-US" b="1" cap="small" dirty="0"/>
          </a:p>
        </p:txBody>
      </p:sp>
    </p:spTree>
    <p:extLst>
      <p:ext uri="{BB962C8B-B14F-4D97-AF65-F5344CB8AC3E}">
        <p14:creationId xmlns:p14="http://schemas.microsoft.com/office/powerpoint/2010/main" val="1248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Proposed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Statistical </a:t>
            </a:r>
            <a:r>
              <a:rPr lang="en-US" dirty="0"/>
              <a:t>a</a:t>
            </a:r>
            <a:r>
              <a:rPr lang="en-US" dirty="0" smtClean="0"/>
              <a:t>nalysis of earthquake activity on or around the United States East Coast</a:t>
            </a:r>
          </a:p>
          <a:p>
            <a:r>
              <a:rPr lang="en-US" dirty="0" smtClean="0"/>
              <a:t>Identification of mutually located candidate submarine topographic features prone to landslide or Submarine Mass Failure (SMF).</a:t>
            </a:r>
          </a:p>
          <a:p>
            <a:pPr lvl="1"/>
            <a:r>
              <a:rPr lang="en-US" dirty="0" smtClean="0"/>
              <a:t>Seafloor/geologic similarities among historic failure locations. (Currituck Peninsula)</a:t>
            </a:r>
          </a:p>
          <a:p>
            <a:pPr lvl="1"/>
            <a:r>
              <a:rPr lang="en-US" dirty="0" smtClean="0"/>
              <a:t>Approximate slope of submarine ridges/mountains</a:t>
            </a:r>
          </a:p>
          <a:p>
            <a:pPr lvl="1"/>
            <a:r>
              <a:rPr lang="en-US" dirty="0" smtClean="0"/>
              <a:t>Depth of submarine topographic features</a:t>
            </a:r>
            <a:endParaRPr lang="en-US" dirty="0"/>
          </a:p>
        </p:txBody>
      </p:sp>
      <p:pic>
        <p:nvPicPr>
          <p:cNvPr id="5" name="Content Placeholder 4" descr="Screen Shot 2015-12-15 at 7.05.21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291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646082" y="587163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Grilli,</a:t>
            </a:r>
            <a:r>
              <a:rPr lang="en-US" sz="800" dirty="0">
                <a:hlinkClick r:id="rId4"/>
              </a:rPr>
              <a:t> </a:t>
            </a:r>
            <a:r>
              <a:rPr lang="en-US" sz="800" dirty="0"/>
              <a:t>S., C. O’Reilly, J. Harris, T. Bakhsh. B. Tehranirad, S. Banihashemi, J. Kirby, C. Baxter, T. Eggeling, G. Ma, and F., Shi, 2015.  Modeling of SMF Tsunami Hazard Along the Upper US East Coast: Detailed Impact around Ocean City, MD. </a:t>
            </a:r>
            <a:r>
              <a:rPr lang="en-US" sz="800" i="1" dirty="0"/>
              <a:t>Natural Hazards</a:t>
            </a:r>
            <a:r>
              <a:rPr lang="en-US" sz="800" dirty="0"/>
              <a:t>, 76 (20): 705-746.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89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Work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propagation modeling based on landslide/SMF point of origin to determine the direct path of a potential near-field tsunamis</a:t>
            </a:r>
          </a:p>
          <a:p>
            <a:r>
              <a:rPr lang="en-US" dirty="0" smtClean="0"/>
              <a:t>Impact analysis based on tsunami direct path; most likely candidate location on U.S. East Coast.</a:t>
            </a:r>
          </a:p>
          <a:p>
            <a:pPr lvl="1"/>
            <a:r>
              <a:rPr lang="en-US" dirty="0" smtClean="0"/>
              <a:t>Wave/sea-height modeling (City Engine)</a:t>
            </a:r>
          </a:p>
          <a:p>
            <a:pPr lvl="1"/>
            <a:r>
              <a:rPr lang="en-US" dirty="0" smtClean="0"/>
              <a:t>Population, Economic, Energy, Transportation, and Agricultural Impacts</a:t>
            </a:r>
          </a:p>
          <a:p>
            <a:pPr lvl="1"/>
            <a:r>
              <a:rPr lang="en-US" dirty="0" smtClean="0"/>
              <a:t>Natural Drainage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/>
              <a:t>Phase 1 – Earthquake Statistical Data </a:t>
            </a:r>
            <a:r>
              <a:rPr lang="en-US" b="1" cap="small" dirty="0" smtClean="0"/>
              <a:t>Analysis and 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Earthquake data points – USGS; Bathymetric imagery – NOAA (30 Arc Seconds-Global, LIDAR-Coastal)</a:t>
            </a:r>
          </a:p>
          <a:p>
            <a:r>
              <a:rPr lang="en-US" dirty="0" smtClean="0"/>
              <a:t>Statistical analysis of historic earthquake data and submarine mass failures and landslides that produced tsunami</a:t>
            </a:r>
          </a:p>
          <a:p>
            <a:r>
              <a:rPr lang="en-US" dirty="0" smtClean="0"/>
              <a:t>Condensing of total data points based on the standard deviation in distance of seismic events to the North American continental shelf; all other data will be eliminated</a:t>
            </a:r>
          </a:p>
          <a:p>
            <a:r>
              <a:rPr lang="en-US" dirty="0" smtClean="0"/>
              <a:t>Cluster, hot spot, and outlier analysis of earthquake epicenter locations on the U.S. East Coast</a:t>
            </a:r>
          </a:p>
          <a:p>
            <a:endParaRPr lang="en-US" dirty="0"/>
          </a:p>
        </p:txBody>
      </p:sp>
      <p:pic>
        <p:nvPicPr>
          <p:cNvPr id="5" name="Content Placeholder 4" descr="Screen Shot 2015-12-11 at 11.06.33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r="4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40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cap="small" dirty="0"/>
              <a:t>Phase 2 – Seafloor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Slope </a:t>
            </a:r>
            <a:r>
              <a:rPr lang="en-US" dirty="0"/>
              <a:t>analysis of seafloor, resolution pending, using </a:t>
            </a:r>
            <a:r>
              <a:rPr lang="en-US" dirty="0" smtClean="0"/>
              <a:t>bathymetric imagery and based on research regarding minimum angles for potential failures</a:t>
            </a:r>
          </a:p>
          <a:p>
            <a:r>
              <a:rPr lang="en-US" dirty="0" smtClean="0"/>
              <a:t>Identification of submarine </a:t>
            </a:r>
            <a:r>
              <a:rPr lang="en-US" dirty="0"/>
              <a:t>features </a:t>
            </a:r>
            <a:r>
              <a:rPr lang="en-US" dirty="0" smtClean="0"/>
              <a:t>from which a tsunami could reflect or refract its energy during acceleration along a vector</a:t>
            </a:r>
          </a:p>
          <a:p>
            <a:r>
              <a:rPr lang="en-US" dirty="0" smtClean="0"/>
              <a:t>Incorporation of previous work into candidate locations where a failure or landslide may occur</a:t>
            </a:r>
            <a:endParaRPr lang="en-US" dirty="0"/>
          </a:p>
        </p:txBody>
      </p:sp>
      <p:pic>
        <p:nvPicPr>
          <p:cNvPr id="7" name="Content Placeholder 6" descr="Screen Shot 2015-12-15 at 8.17.11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 b="1338"/>
          <a:stretch>
            <a:fillRect/>
          </a:stretch>
        </p:blipFill>
        <p:spPr/>
      </p:pic>
      <p:pic>
        <p:nvPicPr>
          <p:cNvPr id="8" name="Picture 7" descr="Screen Shot 2015-12-15 at 8.20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30" y="5964927"/>
            <a:ext cx="2263124" cy="122331"/>
          </a:xfrm>
          <a:prstGeom prst="rect">
            <a:avLst/>
          </a:prstGeom>
        </p:spPr>
      </p:pic>
      <p:pic>
        <p:nvPicPr>
          <p:cNvPr id="9" name="Picture 8" descr="Screen Shot 2015-12-15 at 8.21.4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86730" y="6282748"/>
            <a:ext cx="2263124" cy="144636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1"/>
            <a:endCxn id="8" idx="3"/>
          </p:cNvCxnSpPr>
          <p:nvPr/>
        </p:nvCxnSpPr>
        <p:spPr>
          <a:xfrm>
            <a:off x="6286730" y="6026093"/>
            <a:ext cx="2263124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86730" y="6355066"/>
            <a:ext cx="2263124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49854" y="6231955"/>
            <a:ext cx="364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Steep  Slope</a:t>
            </a:r>
            <a:endParaRPr lang="en-US" sz="500" dirty="0"/>
          </a:p>
        </p:txBody>
      </p:sp>
      <p:sp>
        <p:nvSpPr>
          <p:cNvPr id="20" name="TextBox 19"/>
          <p:cNvSpPr txBox="1"/>
          <p:nvPr/>
        </p:nvSpPr>
        <p:spPr>
          <a:xfrm>
            <a:off x="5886349" y="5898614"/>
            <a:ext cx="40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smtClean="0"/>
              <a:t>Low Volume</a:t>
            </a:r>
            <a:endParaRPr lang="en-US" sz="500" dirty="0"/>
          </a:p>
        </p:txBody>
      </p:sp>
      <p:sp>
        <p:nvSpPr>
          <p:cNvPr id="21" name="TextBox 20"/>
          <p:cNvSpPr txBox="1"/>
          <p:nvPr/>
        </p:nvSpPr>
        <p:spPr>
          <a:xfrm>
            <a:off x="8549854" y="5902982"/>
            <a:ext cx="39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smtClean="0"/>
              <a:t>High Volume</a:t>
            </a:r>
            <a:endParaRPr lang="en-US" sz="5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349" y="6231955"/>
            <a:ext cx="400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smtClean="0"/>
              <a:t>Gradual Slope</a:t>
            </a:r>
            <a:endParaRPr lang="en-US" sz="500" dirty="0"/>
          </a:p>
        </p:txBody>
      </p:sp>
      <p:sp>
        <p:nvSpPr>
          <p:cNvPr id="23" name="TextBox 22"/>
          <p:cNvSpPr txBox="1"/>
          <p:nvPr/>
        </p:nvSpPr>
        <p:spPr>
          <a:xfrm>
            <a:off x="6934205" y="5792376"/>
            <a:ext cx="11830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Earthquake Activity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0979" y="6133411"/>
            <a:ext cx="20522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North American Continental Shelf Slope Level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0444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/>
              <a:t>Phase 3 – Tsunami Wave Propagation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and </a:t>
            </a:r>
            <a:r>
              <a:rPr lang="en-US" dirty="0" smtClean="0"/>
              <a:t>simulate </a:t>
            </a:r>
            <a:r>
              <a:rPr lang="en-US" dirty="0"/>
              <a:t>the propagation of a tsunami wave’s direct </a:t>
            </a:r>
            <a:r>
              <a:rPr lang="en-US" dirty="0" smtClean="0"/>
              <a:t>path within capability of the GIS and applied mathematical models (Boussinesq and Stokes Expansion)</a:t>
            </a:r>
          </a:p>
          <a:p>
            <a:r>
              <a:rPr lang="en-US" dirty="0" smtClean="0"/>
              <a:t>Create </a:t>
            </a:r>
            <a:r>
              <a:rPr lang="en-US" dirty="0"/>
              <a:t>a cost surface analysis based on seafloor topographic construct to identify the </a:t>
            </a:r>
            <a:r>
              <a:rPr lang="en-US" dirty="0" smtClean="0"/>
              <a:t>least-cost </a:t>
            </a:r>
            <a:r>
              <a:rPr lang="en-US" dirty="0"/>
              <a:t>path for a tsunami wave to a coastal </a:t>
            </a:r>
            <a:r>
              <a:rPr lang="en-US" dirty="0" smtClean="0"/>
              <a:t>region (as a secondary measure, without standard mathematical models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Utilize standard GIS software and/or R, Mat Lab for desired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400" b="1" cap="small" dirty="0"/>
              <a:t>Phase 4 – Impact Analysis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surface terrain model of an impact zone where the direct path of a tsunami is most likely to strike based on numerical equations or least-cost path analysis.</a:t>
            </a:r>
          </a:p>
          <a:p>
            <a:r>
              <a:rPr lang="en-US" dirty="0" smtClean="0"/>
              <a:t>Create maps displaying impacts on population, economy, energy, transportation, and agriculture</a:t>
            </a:r>
            <a:r>
              <a:rPr lang="en-US" dirty="0"/>
              <a:t>; include natural drainage and soil composition </a:t>
            </a:r>
            <a:r>
              <a:rPr lang="en-US" dirty="0" smtClean="0"/>
              <a:t>analysis in terrain model</a:t>
            </a:r>
          </a:p>
          <a:p>
            <a:r>
              <a:rPr lang="en-US" dirty="0" smtClean="0"/>
              <a:t>Construct 3D Models using ESRI City Engine to simulate water level increase over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 smtClean="0"/>
              <a:t>Significance</a:t>
            </a:r>
            <a:r>
              <a:rPr lang="en-US" b="1" cap="all" dirty="0"/>
              <a:t>	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 to utilize a GIS exclusively to identify:</a:t>
            </a:r>
          </a:p>
          <a:p>
            <a:pPr lvl="1"/>
            <a:r>
              <a:rPr lang="en-US" dirty="0" smtClean="0"/>
              <a:t>Locations capable of producing tsunami along East Coast</a:t>
            </a:r>
          </a:p>
          <a:p>
            <a:pPr lvl="1"/>
            <a:r>
              <a:rPr lang="en-US" dirty="0" smtClean="0"/>
              <a:t>East Coast locations most vulnerable to tsunami</a:t>
            </a:r>
          </a:p>
          <a:p>
            <a:pPr lvl="1"/>
            <a:r>
              <a:rPr lang="en-US" dirty="0" smtClean="0"/>
              <a:t>Likely impacts of tsunami in these locations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8547</TotalTime>
  <Words>838</Words>
  <Application>Microsoft Office PowerPoint</Application>
  <PresentationFormat>On-screen Show (4:3)</PresentationFormat>
  <Paragraphs>78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 2</vt:lpstr>
      <vt:lpstr>Pixel</vt:lpstr>
      <vt:lpstr>Statistical Review of Tsunami Generated by Earthquake-Produced Submarine Landslides and Tsunami Direct Path GIS Impact Analysis</vt:lpstr>
      <vt:lpstr>Outline</vt:lpstr>
      <vt:lpstr>Proposed Work</vt:lpstr>
      <vt:lpstr>Proposed Work Cont.</vt:lpstr>
      <vt:lpstr>Phase 1 – Earthquake Statistical Data Analysis and data acquisition</vt:lpstr>
      <vt:lpstr>Phase 2 – Seafloor Analysis</vt:lpstr>
      <vt:lpstr>Phase 3 – Tsunami Wave Propagation Modeling</vt:lpstr>
      <vt:lpstr>Phase 4 – Impact Analysis</vt:lpstr>
      <vt:lpstr>Significance  </vt:lpstr>
      <vt:lpstr>Work status</vt:lpstr>
    </vt:vector>
  </TitlesOfParts>
  <Company>APEX Expert Solutions LLC.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Review of Tsunami Generated by Earthquake-Produced Submarine Landslides and Tsunami Direct Path GIS Impact Analysis</dc:title>
  <dc:creator>John Saunders</dc:creator>
  <cp:lastModifiedBy>Beth King</cp:lastModifiedBy>
  <cp:revision>36</cp:revision>
  <dcterms:created xsi:type="dcterms:W3CDTF">2015-12-09T02:29:41Z</dcterms:created>
  <dcterms:modified xsi:type="dcterms:W3CDTF">2015-12-17T23:23:45Z</dcterms:modified>
</cp:coreProperties>
</file>