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7" r:id="rId4"/>
    <p:sldId id="268" r:id="rId5"/>
    <p:sldId id="269" r:id="rId6"/>
    <p:sldId id="270" r:id="rId7"/>
    <p:sldId id="258" r:id="rId8"/>
    <p:sldId id="266" r:id="rId9"/>
    <p:sldId id="272" r:id="rId10"/>
    <p:sldId id="274" r:id="rId11"/>
    <p:sldId id="276" r:id="rId12"/>
    <p:sldId id="278" r:id="rId13"/>
    <p:sldId id="279" r:id="rId14"/>
    <p:sldId id="280" r:id="rId15"/>
    <p:sldId id="282" r:id="rId16"/>
    <p:sldId id="281" r:id="rId17"/>
    <p:sldId id="283" r:id="rId18"/>
    <p:sldId id="284" r:id="rId19"/>
    <p:sldId id="285" r:id="rId20"/>
    <p:sldId id="286" r:id="rId21"/>
    <p:sldId id="287" r:id="rId22"/>
    <p:sldId id="288" r:id="rId23"/>
    <p:sldId id="290" r:id="rId24"/>
    <p:sldId id="291" r:id="rId25"/>
    <p:sldId id="292" r:id="rId26"/>
    <p:sldId id="289" r:id="rId27"/>
    <p:sldId id="293" r:id="rId28"/>
    <p:sldId id="277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379" autoAdjust="0"/>
  </p:normalViewPr>
  <p:slideViewPr>
    <p:cSldViewPr snapToGrid="0" snapToObjects="1">
      <p:cViewPr>
        <p:scale>
          <a:sx n="125" d="100"/>
          <a:sy n="125" d="100"/>
        </p:scale>
        <p:origin x="-1040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CC79-0061-C14D-BE75-0291A6CE6DEE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3B4DA-291C-BA4D-B828-2082F113E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1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85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for Marine Science and Technology, University of Massachusetts-Dartmouth, Finite-Volume Community Model, 2005. http://</a:t>
            </a:r>
            <a:r>
              <a:rPr lang="en-US" sz="240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fvcom.smast.umassd.edu</a:t>
            </a:r>
            <a:r>
              <a:rPr lang="en-US" sz="24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240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research_projects</a:t>
            </a:r>
            <a:r>
              <a:rPr lang="en-US" sz="24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240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SAltBight</a:t>
            </a:r>
            <a:r>
              <a:rPr lang="en-US" sz="24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4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 form and fluid dynamic of waves based on depth, reflection, refraction, and submarine features. </a:t>
            </a:r>
            <a:r>
              <a:rPr lang="en-US" baseline="0" dirty="0" smtClean="0"/>
              <a:t> Peak Wave Height Potential over Time based on previous study for near and far field studies.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Proposed research will first</a:t>
            </a:r>
            <a:r>
              <a:rPr lang="en-US" baseline="0" dirty="0" smtClean="0"/>
              <a:t> attempt to identify a submarine area prone to failure along the east coast of the United States continental shelf.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will be based on both topographical candidate sites using data based on historic Submarine Mass Failures (SMF) and regions which have high volumes of seismic activity.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resulting candidate research site will then act as the epicenter from which a tsunami propagation will be modeled from.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model will then be used to orchestrate an impact analysis on a coastal region, which lies within the direct path, or the direction from the epicenter delivering the most kinetic energy in the form a waves.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Proposed research will first</a:t>
            </a:r>
            <a:r>
              <a:rPr lang="en-US" baseline="0" dirty="0" smtClean="0"/>
              <a:t> attempt to identify a submarine area prone to failure along the east coast of the United States continental shelf.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will be based on both topographical candidate sites using data based on historic Submarine Mass Failures (SMF) and regions which have high volumes of seismic activity.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resulting candidate research site will then act as the epicenter from which a tsunami propagation will be modeled from.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model will then be used to orchestrate an impact analysis on a coastal region, which lies within the direct path, or the direction from the epicenter delivering the most kinetic energy in the form a waves.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Proposed research will first</a:t>
            </a:r>
            <a:r>
              <a:rPr lang="en-US" baseline="0" dirty="0" smtClean="0"/>
              <a:t> attempt to identify a submarine area prone to failure along the east coast of the United States continental shelf.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will be based on both topographical candidate sites using data based on historic Submarine Mass Failures (SMF) and regions which have high volumes of seismic activity.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resulting candidate research site will then act as the epicenter from which a tsunami propagation will be modeled from.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model will then be used to orchestrate an impact analysis on a coastal region, which lies within the direct path, or the direction from the epicenter delivering the most kinetic energy in the form a waves.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Proposed research will first</a:t>
            </a:r>
            <a:r>
              <a:rPr lang="en-US" baseline="0" dirty="0" smtClean="0"/>
              <a:t> attempt to identify a submarine area prone to failure along the east coast of the United States continental shelf.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will be based on both topographical candidate sites using data based on historic Submarine Mass Failures (SMF) and regions which have high volumes of seismic activity.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resulting candidate research site will then act as the epicenter from which a tsunami propagation will be modeled from.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model will then be used to orchestrate an impact analysis on a coastal region, which lies within the direct path, or the direction from the epicenter delivering the most kinetic energy in the form a waves.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4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37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(Prior et al., 1986).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(Mehta, Barker, 1994)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Grill and Watts (1999, 2005); Grilli et al. (2002); Lynette and Lieu (2002, 2005); and Watts et al. (2005)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(Grilli et al., 2015)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3B4DA-291C-BA4D-B828-2082F113E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3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1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sp>
          <p:nvSpPr>
            <p:cNvPr id="15" name="Snip Single Corner Rectangle 14"/>
            <p:cNvSpPr/>
            <p:nvPr/>
          </p:nvSpPr>
          <p:spPr>
            <a:xfrm flipV="1">
              <a:off x="-1" y="3393141"/>
              <a:ext cx="7543800" cy="2590800"/>
            </a:xfrm>
            <a:prstGeom prst="snip1Rect">
              <a:avLst>
                <a:gd name="adj" fmla="val 73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3379694"/>
              <a:ext cx="7543800" cy="237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BEAA37E-2B9F-634F-9B12-8D88D0ABFF1D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A48C940-FC38-4840-81E0-F5CE27662A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grilli@egr.uri.edu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76205"/>
            <a:ext cx="7239000" cy="1470025"/>
          </a:xfrm>
        </p:spPr>
        <p:txBody>
          <a:bodyPr>
            <a:noAutofit/>
          </a:bodyPr>
          <a:lstStyle/>
          <a:p>
            <a:r>
              <a:rPr lang="en-US" sz="2800" dirty="0"/>
              <a:t>Statistical Review of Tsunami Generated by Earthquake-Produced Submarine Landslides and Tsunami Direct Path GIS Impact </a:t>
            </a:r>
            <a:r>
              <a:rPr lang="en-US" sz="2800" dirty="0" smtClean="0"/>
              <a:t>Analysis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John E.S. </a:t>
            </a:r>
            <a:r>
              <a:rPr lang="en-US" dirty="0" smtClean="0"/>
              <a:t>Saunders</a:t>
            </a:r>
          </a:p>
          <a:p>
            <a:r>
              <a:rPr lang="en-US" dirty="0" smtClean="0"/>
              <a:t>Dept. of Geography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Pennsylvania State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4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Landslide Key Elements for Tsunami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 smtClean="0">
                <a:latin typeface="+mj-lt"/>
              </a:rPr>
              <a:t>Motion</a:t>
            </a:r>
            <a:endParaRPr lang="en-US" b="1" u="sng" dirty="0" smtClean="0">
              <a:latin typeface="+mj-lt"/>
            </a:endParaRPr>
          </a:p>
          <a:p>
            <a:r>
              <a:rPr lang="en-US" dirty="0" smtClean="0"/>
              <a:t>Typically, an </a:t>
            </a:r>
            <a:r>
              <a:rPr lang="en-US" dirty="0" smtClean="0">
                <a:solidFill>
                  <a:srgbClr val="FF7F01"/>
                </a:solidFill>
              </a:rPr>
              <a:t>angle of repose </a:t>
            </a:r>
            <a:r>
              <a:rPr lang="en-US" dirty="0" smtClean="0"/>
              <a:t>of approximately 30° is required for a significant failure of material.  However, when the material involves </a:t>
            </a:r>
            <a:r>
              <a:rPr lang="en-US" dirty="0" smtClean="0">
                <a:solidFill>
                  <a:schemeClr val="accent1"/>
                </a:solidFill>
              </a:rPr>
              <a:t>saturated clays or sands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7F01"/>
                </a:solidFill>
              </a:rPr>
              <a:t>much smaller slopes</a:t>
            </a:r>
            <a:r>
              <a:rPr lang="en-US" dirty="0" smtClean="0"/>
              <a:t> can pose equal risk.  These slides are </a:t>
            </a:r>
            <a:r>
              <a:rPr lang="en-US" dirty="0" smtClean="0">
                <a:solidFill>
                  <a:srgbClr val="FF7F01"/>
                </a:solidFill>
              </a:rPr>
              <a:t>fluid in motion</a:t>
            </a:r>
            <a:r>
              <a:rPr lang="en-US" dirty="0" smtClean="0"/>
              <a:t>, rather than tumbling.</a:t>
            </a:r>
          </a:p>
          <a:p>
            <a:r>
              <a:rPr lang="en-US" dirty="0" smtClean="0">
                <a:solidFill>
                  <a:srgbClr val="FF7F01"/>
                </a:solidFill>
              </a:rPr>
              <a:t>Primary tsunamigenic energy output </a:t>
            </a:r>
            <a:r>
              <a:rPr lang="en-US" dirty="0" smtClean="0"/>
              <a:t>that has the most effect on tsunami wave creation occurs only </a:t>
            </a:r>
            <a:r>
              <a:rPr lang="en-US" dirty="0" smtClean="0">
                <a:solidFill>
                  <a:srgbClr val="FF7F01"/>
                </a:solidFill>
              </a:rPr>
              <a:t>during the initial acceleration </a:t>
            </a:r>
            <a:r>
              <a:rPr lang="en-US" dirty="0" smtClean="0"/>
              <a:t>of the slide.  Linear motion has little effect on the final energy output.  Deeper water also increasingly attenuates energy output to the surface.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7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Earthquake Statistical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142864"/>
            <a:ext cx="7583488" cy="4007224"/>
          </a:xfrm>
        </p:spPr>
        <p:txBody>
          <a:bodyPr/>
          <a:lstStyle/>
          <a:p>
            <a:r>
              <a:rPr lang="en-US" dirty="0" smtClean="0"/>
              <a:t>USGS Earthquake data was collected over a </a:t>
            </a:r>
            <a:r>
              <a:rPr lang="en-US" dirty="0" smtClean="0">
                <a:solidFill>
                  <a:srgbClr val="FF7F01"/>
                </a:solidFill>
              </a:rPr>
              <a:t>25 year period </a:t>
            </a:r>
            <a:r>
              <a:rPr lang="en-US" dirty="0" smtClean="0"/>
              <a:t>from Jan. 1, 1990 – Jan. 1, 2015 for any </a:t>
            </a:r>
            <a:r>
              <a:rPr lang="en-US" dirty="0" smtClean="0">
                <a:solidFill>
                  <a:srgbClr val="FF7F01"/>
                </a:solidFill>
              </a:rPr>
              <a:t>magnitude between 1 – 10</a:t>
            </a:r>
            <a:r>
              <a:rPr lang="en-US" dirty="0"/>
              <a:t> </a:t>
            </a:r>
            <a:r>
              <a:rPr lang="en-US" dirty="0" smtClean="0"/>
              <a:t>and within 500 km of the U.S. East Coast.</a:t>
            </a:r>
          </a:p>
          <a:p>
            <a:r>
              <a:rPr lang="en-US" dirty="0" smtClean="0"/>
              <a:t>Previous research on the </a:t>
            </a:r>
            <a:r>
              <a:rPr lang="en-US" dirty="0" smtClean="0">
                <a:solidFill>
                  <a:srgbClr val="FF7F01"/>
                </a:solidFill>
              </a:rPr>
              <a:t>2011 Tohoku earthquake </a:t>
            </a:r>
            <a:r>
              <a:rPr lang="en-US" dirty="0" smtClean="0"/>
              <a:t>in Japan revealed that </a:t>
            </a:r>
            <a:r>
              <a:rPr lang="en-US" dirty="0" smtClean="0">
                <a:solidFill>
                  <a:srgbClr val="FF7F01"/>
                </a:solidFill>
              </a:rPr>
              <a:t>traditional tsunami, </a:t>
            </a:r>
            <a:r>
              <a:rPr lang="en-US" dirty="0" smtClean="0"/>
              <a:t>created from subduction zones, </a:t>
            </a:r>
            <a:r>
              <a:rPr lang="en-US" dirty="0" smtClean="0">
                <a:solidFill>
                  <a:srgbClr val="FF7F01"/>
                </a:solidFill>
              </a:rPr>
              <a:t>require</a:t>
            </a:r>
            <a:r>
              <a:rPr lang="en-US" dirty="0" smtClean="0"/>
              <a:t> a </a:t>
            </a:r>
            <a:r>
              <a:rPr lang="en-US" dirty="0" smtClean="0">
                <a:solidFill>
                  <a:srgbClr val="FF7F01"/>
                </a:solidFill>
              </a:rPr>
              <a:t>minimum strength earthquake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FF7F01"/>
                </a:solidFill>
              </a:rPr>
              <a:t>7.0 – 7.5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total of </a:t>
            </a:r>
            <a:r>
              <a:rPr lang="en-US" dirty="0" smtClean="0">
                <a:solidFill>
                  <a:srgbClr val="FF7F01"/>
                </a:solidFill>
              </a:rPr>
              <a:t>612 earthquakes </a:t>
            </a:r>
            <a:r>
              <a:rPr lang="en-US" dirty="0" smtClean="0"/>
              <a:t>were discovered over the data range and were </a:t>
            </a:r>
            <a:r>
              <a:rPr lang="en-US" dirty="0" smtClean="0">
                <a:solidFill>
                  <a:srgbClr val="FF7F01"/>
                </a:solidFill>
              </a:rPr>
              <a:t>between magnitudes 1.0 and 5.8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1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30352" y="1952752"/>
            <a:ext cx="3657600" cy="1161288"/>
          </a:xfrm>
        </p:spPr>
        <p:txBody>
          <a:bodyPr/>
          <a:lstStyle/>
          <a:p>
            <a:r>
              <a:rPr lang="en-US" dirty="0" smtClean="0"/>
              <a:t>Total Earthquakes Greater Than 1.0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half" idx="2"/>
          </p:nvPr>
        </p:nvSpPr>
        <p:spPr>
          <a:xfrm>
            <a:off x="530352" y="3118881"/>
            <a:ext cx="3657600" cy="259528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612 Total Events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Magnitudes 1.0 – 5.8</a:t>
            </a:r>
            <a:endParaRPr lang="en-US" dirty="0"/>
          </a:p>
        </p:txBody>
      </p:sp>
      <p:pic>
        <p:nvPicPr>
          <p:cNvPr id="22" name="Picture Placeholder 21" descr="ov1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r="4765"/>
          <a:stretch>
            <a:fillRect/>
          </a:stretch>
        </p:blipFill>
        <p:spPr>
          <a:xfrm>
            <a:off x="4654475" y="228600"/>
            <a:ext cx="4251960" cy="6391656"/>
          </a:xfrm>
        </p:spPr>
      </p:pic>
    </p:spTree>
    <p:extLst>
      <p:ext uri="{BB962C8B-B14F-4D97-AF65-F5344CB8AC3E}">
        <p14:creationId xmlns:p14="http://schemas.microsoft.com/office/powerpoint/2010/main" val="232321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308352"/>
            <a:ext cx="3657600" cy="1161288"/>
          </a:xfrm>
        </p:spPr>
        <p:txBody>
          <a:bodyPr>
            <a:noAutofit/>
          </a:bodyPr>
          <a:lstStyle/>
          <a:p>
            <a:r>
              <a:rPr lang="en-US" dirty="0" smtClean="0"/>
              <a:t>Earthquake Events Greater Than Magnitude 3.0 and Within 100km Buffer</a:t>
            </a:r>
            <a:endParaRPr lang="en-US" dirty="0"/>
          </a:p>
        </p:txBody>
      </p:sp>
      <p:pic>
        <p:nvPicPr>
          <p:cNvPr id="5" name="Picture Placeholder 4" descr="ov-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3592"/>
          <a:stretch>
            <a:fillRect/>
          </a:stretch>
        </p:blipFill>
        <p:spPr>
          <a:xfrm>
            <a:off x="4654475" y="228600"/>
            <a:ext cx="4251960" cy="63916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474481"/>
            <a:ext cx="3657600" cy="259528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17 Earthquake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3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Kernel Density Estimate (KDE) after Data Thinning</a:t>
            </a:r>
            <a:endParaRPr lang="en-US" dirty="0"/>
          </a:p>
        </p:txBody>
      </p:sp>
      <p:pic>
        <p:nvPicPr>
          <p:cNvPr id="5" name="Picture Placeholder 4" descr="ov-3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654475" y="228600"/>
            <a:ext cx="4251960" cy="63916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Clusters in New England and Charleston South Carolina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Charleston identified as the most seismically active region.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8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160272"/>
            <a:ext cx="3657600" cy="1161288"/>
          </a:xfrm>
        </p:spPr>
        <p:txBody>
          <a:bodyPr anchor="ctr">
            <a:normAutofit fontScale="90000"/>
          </a:bodyPr>
          <a:lstStyle/>
          <a:p>
            <a:r>
              <a:rPr lang="en-US" dirty="0" smtClean="0"/>
              <a:t>Bathymetric Availability and Shelf Composition</a:t>
            </a:r>
            <a:endParaRPr lang="en-US" dirty="0"/>
          </a:p>
        </p:txBody>
      </p:sp>
      <p:pic>
        <p:nvPicPr>
          <p:cNvPr id="6" name="Picture Placeholder 5" descr="ov-4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>
            <a:fillRect/>
          </a:stretch>
        </p:blipFill>
        <p:spPr>
          <a:xfrm>
            <a:off x="4654475" y="228600"/>
            <a:ext cx="4251960" cy="639165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30352" y="2321560"/>
            <a:ext cx="3657600" cy="339852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Inner, Middle, and Outer layers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Each layer covers more surface area in SE versus the NE because the Continental Slope is very gradual.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Due to separation of layers, bathymetric imagery was only available for the inner and part of the middle layer.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analysis was performed taking this into account; no absolutes are drawn from the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0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Seafloor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dentify </a:t>
            </a:r>
            <a:r>
              <a:rPr lang="en-US" dirty="0"/>
              <a:t>a candidate location most similar to the Currituck SMF control </a:t>
            </a:r>
            <a:r>
              <a:rPr lang="en-US" dirty="0" smtClean="0"/>
              <a:t>scenario.</a:t>
            </a:r>
          </a:p>
          <a:p>
            <a:r>
              <a:rPr lang="en-US" dirty="0" smtClean="0"/>
              <a:t>Calculate the overall slope difference of the candidate location and the Currituck slide.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scertain </a:t>
            </a:r>
            <a:r>
              <a:rPr lang="en-US" dirty="0"/>
              <a:t>where attenuation of the waves' amplitude would be minimally </a:t>
            </a:r>
            <a:r>
              <a:rPr lang="en-US" dirty="0" smtClean="0"/>
              <a:t>affected. </a:t>
            </a:r>
          </a:p>
          <a:p>
            <a:r>
              <a:rPr lang="en-US" dirty="0"/>
              <a:t>P</a:t>
            </a:r>
            <a:r>
              <a:rPr lang="en-US" dirty="0" smtClean="0"/>
              <a:t>inpoint </a:t>
            </a:r>
            <a:r>
              <a:rPr lang="en-US" dirty="0"/>
              <a:t>the first human coastal habitat within the tsunami wake. </a:t>
            </a:r>
          </a:p>
        </p:txBody>
      </p:sp>
    </p:spTree>
    <p:extLst>
      <p:ext uri="{BB962C8B-B14F-4D97-AF65-F5344CB8AC3E}">
        <p14:creationId xmlns:p14="http://schemas.microsoft.com/office/powerpoint/2010/main" val="95750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Site Selection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Due to the size of the research area, the </a:t>
            </a:r>
            <a:r>
              <a:rPr lang="en-US" dirty="0" smtClean="0">
                <a:solidFill>
                  <a:srgbClr val="FF7F01"/>
                </a:solidFill>
              </a:rPr>
              <a:t>Arc Tangent </a:t>
            </a:r>
            <a:r>
              <a:rPr lang="en-US" dirty="0" smtClean="0"/>
              <a:t>was calculated at a </a:t>
            </a:r>
            <a:r>
              <a:rPr lang="en-US" dirty="0" smtClean="0">
                <a:solidFill>
                  <a:srgbClr val="FF7F01"/>
                </a:solidFill>
              </a:rPr>
              <a:t>high level </a:t>
            </a:r>
            <a:r>
              <a:rPr lang="en-US" dirty="0" smtClean="0"/>
              <a:t>to identify </a:t>
            </a:r>
            <a:r>
              <a:rPr lang="en-US" dirty="0" smtClean="0">
                <a:solidFill>
                  <a:srgbClr val="FF7F01"/>
                </a:solidFill>
              </a:rPr>
              <a:t>the most likely candidate location</a:t>
            </a:r>
            <a:r>
              <a:rPr lang="en-US" dirty="0" smtClean="0"/>
              <a:t> for all follow-on analysis.  Three locations were investigated.</a:t>
            </a:r>
          </a:p>
          <a:p>
            <a:endParaRPr lang="en-US" dirty="0" smtClean="0"/>
          </a:p>
          <a:p>
            <a:r>
              <a:rPr lang="en-US" dirty="0" smtClean="0"/>
              <a:t>Off-coast sites included</a:t>
            </a:r>
          </a:p>
          <a:p>
            <a:pPr lvl="1"/>
            <a:r>
              <a:rPr lang="en-US" dirty="0" smtClean="0"/>
              <a:t>Norther</a:t>
            </a:r>
            <a:r>
              <a:rPr lang="en-US" dirty="0"/>
              <a:t>n</a:t>
            </a:r>
            <a:r>
              <a:rPr lang="en-US" dirty="0" smtClean="0"/>
              <a:t> Georgia</a:t>
            </a:r>
          </a:p>
          <a:p>
            <a:pPr lvl="1"/>
            <a:r>
              <a:rPr lang="en-US" dirty="0" smtClean="0"/>
              <a:t>South Carolina</a:t>
            </a:r>
          </a:p>
          <a:p>
            <a:pPr lvl="1"/>
            <a:r>
              <a:rPr lang="en-US" dirty="0" smtClean="0"/>
              <a:t>Southern North Carolina</a:t>
            </a:r>
            <a:endParaRPr lang="en-US" dirty="0"/>
          </a:p>
          <a:p>
            <a:r>
              <a:rPr lang="en-US" dirty="0" smtClean="0"/>
              <a:t>Elevation and Slope Analysis used to identify final candidate site.</a:t>
            </a:r>
            <a:endParaRPr lang="en-US" dirty="0"/>
          </a:p>
        </p:txBody>
      </p:sp>
      <p:pic>
        <p:nvPicPr>
          <p:cNvPr id="7" name="Picture 6" descr="Screen Shot 2016-03-20 at 9.26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098800"/>
            <a:ext cx="38862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Bathymetric Depth Comparison</a:t>
            </a:r>
            <a:br>
              <a:rPr lang="en-US" dirty="0" smtClean="0"/>
            </a:br>
            <a:r>
              <a:rPr lang="en-US" sz="2800" dirty="0" smtClean="0">
                <a:solidFill>
                  <a:srgbClr val="FF7F01"/>
                </a:solidFill>
              </a:rPr>
              <a:t>Used to calculate Arc Tangent</a:t>
            </a:r>
            <a:endParaRPr lang="en-US" sz="2800" dirty="0">
              <a:solidFill>
                <a:srgbClr val="FF7F01"/>
              </a:solidFill>
            </a:endParaRPr>
          </a:p>
        </p:txBody>
      </p:sp>
      <p:pic>
        <p:nvPicPr>
          <p:cNvPr id="5" name="Content Placeholder 4" descr="ov-5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3" r="-13803"/>
          <a:stretch>
            <a:fillRect/>
          </a:stretch>
        </p:blipFill>
        <p:spPr>
          <a:xfrm>
            <a:off x="404191" y="1981201"/>
            <a:ext cx="4103990" cy="4460238"/>
          </a:xfrm>
        </p:spPr>
      </p:pic>
      <p:pic>
        <p:nvPicPr>
          <p:cNvPr id="6" name="Content Placeholder 5" descr="ov-5b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2" r="-13942"/>
          <a:stretch>
            <a:fillRect/>
          </a:stretch>
        </p:blipFill>
        <p:spPr>
          <a:xfrm>
            <a:off x="4431682" y="1981201"/>
            <a:ext cx="4103989" cy="4460238"/>
          </a:xfrm>
        </p:spPr>
      </p:pic>
    </p:spTree>
    <p:extLst>
      <p:ext uri="{BB962C8B-B14F-4D97-AF65-F5344CB8AC3E}">
        <p14:creationId xmlns:p14="http://schemas.microsoft.com/office/powerpoint/2010/main" val="258937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0352" y="906272"/>
            <a:ext cx="3657600" cy="1161288"/>
          </a:xfrm>
        </p:spPr>
        <p:txBody>
          <a:bodyPr/>
          <a:lstStyle/>
          <a:p>
            <a:r>
              <a:rPr lang="en-US" dirty="0" smtClean="0"/>
              <a:t>Bathymetric Slope Analysis</a:t>
            </a:r>
            <a:endParaRPr lang="en-US" dirty="0"/>
          </a:p>
        </p:txBody>
      </p:sp>
      <p:pic>
        <p:nvPicPr>
          <p:cNvPr id="8" name="Picture Placeholder 7" descr="ov-6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3896"/>
          <a:stretch>
            <a:fillRect/>
          </a:stretch>
        </p:blipFill>
        <p:spPr>
          <a:xfrm>
            <a:off x="4654475" y="228600"/>
            <a:ext cx="4251960" cy="6391656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0352" y="2072401"/>
            <a:ext cx="3657600" cy="259528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Topographic conditions reflected 58% less slope than the escarpment pre-conditions of the Currituck slide.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Average of 5</a:t>
            </a:r>
            <a:r>
              <a:rPr lang="en-US" i="1" dirty="0"/>
              <a:t>°</a:t>
            </a:r>
            <a:r>
              <a:rPr lang="en-US" dirty="0"/>
              <a:t> </a:t>
            </a:r>
            <a:r>
              <a:rPr lang="en-US" dirty="0" smtClean="0"/>
              <a:t> – 6</a:t>
            </a:r>
            <a:r>
              <a:rPr lang="en-US" i="1" dirty="0"/>
              <a:t>°</a:t>
            </a:r>
            <a:r>
              <a:rPr lang="en-US" dirty="0"/>
              <a:t> </a:t>
            </a:r>
            <a:r>
              <a:rPr lang="en-US" dirty="0" smtClean="0"/>
              <a:t> slope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Tsunami wave height calculated at 1.3 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9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cap="small" dirty="0" smtClean="0"/>
              <a:t>Abstract</a:t>
            </a:r>
            <a:r>
              <a:rPr lang="en-US" b="1" cap="small" dirty="0"/>
              <a:t>	</a:t>
            </a:r>
          </a:p>
          <a:p>
            <a:r>
              <a:rPr lang="en-US" b="1" cap="small" dirty="0" smtClean="0"/>
              <a:t>Phase </a:t>
            </a:r>
            <a:r>
              <a:rPr lang="en-US" b="1" cap="small" dirty="0"/>
              <a:t>1 – Earthquake </a:t>
            </a:r>
            <a:r>
              <a:rPr lang="en-US" b="1" cap="small" dirty="0" smtClean="0"/>
              <a:t>a</a:t>
            </a:r>
            <a:r>
              <a:rPr lang="en-US" b="1" cap="small" dirty="0" smtClean="0"/>
              <a:t>nd Tsunami </a:t>
            </a:r>
            <a:r>
              <a:rPr lang="en-US" b="1" cap="small" dirty="0" smtClean="0"/>
              <a:t>Statistical </a:t>
            </a:r>
            <a:r>
              <a:rPr lang="en-US" b="1" cap="small" dirty="0"/>
              <a:t>Data </a:t>
            </a:r>
            <a:r>
              <a:rPr lang="en-US" b="1" cap="small" dirty="0" smtClean="0"/>
              <a:t>Analysis</a:t>
            </a:r>
            <a:endParaRPr lang="en-US" b="1" cap="small" dirty="0"/>
          </a:p>
          <a:p>
            <a:r>
              <a:rPr lang="en-US" b="1" cap="small" dirty="0"/>
              <a:t>Phase 2 – Seafloor </a:t>
            </a:r>
            <a:r>
              <a:rPr lang="en-US" b="1" cap="small" dirty="0" smtClean="0"/>
              <a:t>Analysis</a:t>
            </a:r>
            <a:r>
              <a:rPr lang="en-US" b="1" cap="small" dirty="0"/>
              <a:t>	</a:t>
            </a:r>
          </a:p>
          <a:p>
            <a:r>
              <a:rPr lang="en-US" b="1" cap="small" dirty="0"/>
              <a:t>Phase 3 – Tsunami </a:t>
            </a:r>
            <a:r>
              <a:rPr lang="en-US" b="1" cap="small" dirty="0" smtClean="0"/>
              <a:t>Wave </a:t>
            </a:r>
            <a:r>
              <a:rPr lang="en-US" b="1" cap="small" dirty="0"/>
              <a:t>Propagation Modeling	</a:t>
            </a:r>
          </a:p>
          <a:p>
            <a:r>
              <a:rPr lang="en-US" b="1" cap="small" dirty="0"/>
              <a:t>Phase 4 – </a:t>
            </a:r>
            <a:r>
              <a:rPr lang="en-US" b="1" cap="small" dirty="0"/>
              <a:t>W</a:t>
            </a:r>
            <a:r>
              <a:rPr lang="en-US" b="1" cap="small" dirty="0" smtClean="0"/>
              <a:t>ave </a:t>
            </a:r>
            <a:r>
              <a:rPr lang="en-US" b="1" cap="small" dirty="0" smtClean="0"/>
              <a:t>inundation Impact </a:t>
            </a:r>
            <a:r>
              <a:rPr lang="en-US" b="1" cap="small" dirty="0"/>
              <a:t>Analysis	</a:t>
            </a:r>
            <a:endParaRPr lang="en-US" b="1" cap="small" dirty="0" smtClean="0"/>
          </a:p>
          <a:p>
            <a:r>
              <a:rPr lang="en-US" b="1" cap="small" dirty="0" smtClean="0"/>
              <a:t>Conclusions</a:t>
            </a:r>
            <a:r>
              <a:rPr lang="en-US" b="1" cap="all" dirty="0"/>
              <a:t>	</a:t>
            </a:r>
            <a:endParaRPr lang="en-US" b="1" cap="small" dirty="0" smtClean="0"/>
          </a:p>
        </p:txBody>
      </p:sp>
    </p:spTree>
    <p:extLst>
      <p:ext uri="{BB962C8B-B14F-4D97-AF65-F5344CB8AC3E}">
        <p14:creationId xmlns:p14="http://schemas.microsoft.com/office/powerpoint/2010/main" val="12482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Tsunami Wave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N-wave or rebound wave and equal propagation in all directions.</a:t>
            </a:r>
          </a:p>
          <a:p>
            <a:r>
              <a:rPr lang="en-US" dirty="0" smtClean="0"/>
              <a:t>Two methods used for impact site identification</a:t>
            </a:r>
          </a:p>
          <a:p>
            <a:pPr lvl="1"/>
            <a:r>
              <a:rPr lang="en-US" dirty="0" smtClean="0">
                <a:solidFill>
                  <a:srgbClr val="FF7F01"/>
                </a:solidFill>
              </a:rPr>
              <a:t>Multiple Range Rings </a:t>
            </a:r>
            <a:r>
              <a:rPr lang="en-US" dirty="0"/>
              <a:t>used </a:t>
            </a:r>
            <a:r>
              <a:rPr lang="en-US" dirty="0" smtClean="0"/>
              <a:t>to simulate wave propagation and identify </a:t>
            </a:r>
            <a:r>
              <a:rPr lang="en-US" dirty="0" smtClean="0">
                <a:solidFill>
                  <a:srgbClr val="FF7F01"/>
                </a:solidFill>
              </a:rPr>
              <a:t>preliminary</a:t>
            </a:r>
            <a:r>
              <a:rPr lang="en-US" dirty="0" smtClean="0"/>
              <a:t> coastal location.</a:t>
            </a:r>
          </a:p>
          <a:p>
            <a:pPr lvl="1"/>
            <a:r>
              <a:rPr lang="en-US" dirty="0" smtClean="0">
                <a:solidFill>
                  <a:srgbClr val="FF7F01"/>
                </a:solidFill>
              </a:rPr>
              <a:t>Least Cost Path analysis</a:t>
            </a:r>
            <a:r>
              <a:rPr lang="en-US" dirty="0" smtClean="0"/>
              <a:t>, using slope to identify path of least resistance and </a:t>
            </a:r>
            <a:r>
              <a:rPr lang="en-US" dirty="0" smtClean="0">
                <a:solidFill>
                  <a:srgbClr val="FF7F01"/>
                </a:solidFill>
              </a:rPr>
              <a:t>specific location </a:t>
            </a:r>
            <a:r>
              <a:rPr lang="en-US" dirty="0" smtClean="0"/>
              <a:t>on the coastal area where the wave would strike.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2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180592"/>
            <a:ext cx="3657600" cy="1161288"/>
          </a:xfrm>
        </p:spPr>
        <p:txBody>
          <a:bodyPr>
            <a:normAutofit/>
          </a:bodyPr>
          <a:lstStyle/>
          <a:p>
            <a:r>
              <a:rPr lang="en-US" dirty="0" smtClean="0"/>
              <a:t>Multiple Range Rings for Wave Expansion</a:t>
            </a:r>
            <a:endParaRPr lang="en-US" dirty="0"/>
          </a:p>
        </p:txBody>
      </p:sp>
      <p:pic>
        <p:nvPicPr>
          <p:cNvPr id="4" name="Content Placeholder 3" descr="ov-7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00" b="-13800"/>
          <a:stretch/>
        </p:blipFill>
        <p:spPr>
          <a:xfrm>
            <a:off x="4654475" y="228600"/>
            <a:ext cx="4251960" cy="639165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30352" y="2346721"/>
            <a:ext cx="3657600" cy="259528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Isle of Palms, South Carolina identified as coastal impact location approximately 12.5 km west of candidate site.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Francis Marion National Forest </a:t>
            </a:r>
            <a:r>
              <a:rPr lang="en-US" dirty="0" smtClean="0"/>
              <a:t>first non-populated location to be affected by wave.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6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/>
              <a:t>Least Cost Path Analysis</a:t>
            </a:r>
            <a:br>
              <a:rPr lang="en-US" dirty="0" smtClean="0"/>
            </a:br>
            <a:r>
              <a:rPr lang="en-US" sz="2800" dirty="0" smtClean="0">
                <a:solidFill>
                  <a:srgbClr val="FF7F01"/>
                </a:solidFill>
              </a:rPr>
              <a:t>Steeper Slope = Higher Cost</a:t>
            </a:r>
            <a:endParaRPr lang="en-US" sz="2800" dirty="0">
              <a:solidFill>
                <a:srgbClr val="FF7F01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11728" r="12310" b="12185"/>
          <a:stretch/>
        </p:blipFill>
        <p:spPr bwMode="auto">
          <a:xfrm>
            <a:off x="355600" y="1661908"/>
            <a:ext cx="3499803" cy="4586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11" r="12119" b="12345"/>
          <a:stretch/>
        </p:blipFill>
        <p:spPr bwMode="auto">
          <a:xfrm>
            <a:off x="2484755" y="1844788"/>
            <a:ext cx="3472815" cy="4586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1111" r="12114" b="12491"/>
          <a:stretch/>
        </p:blipFill>
        <p:spPr bwMode="auto">
          <a:xfrm>
            <a:off x="5273040" y="2007348"/>
            <a:ext cx="3502025" cy="4586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710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Inundation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methods used to identify inundation effects of the surface wave.</a:t>
            </a:r>
          </a:p>
          <a:p>
            <a:pPr lvl="1"/>
            <a:r>
              <a:rPr lang="en-US" b="1" dirty="0" smtClean="0"/>
              <a:t>Difference Method</a:t>
            </a:r>
            <a:r>
              <a:rPr lang="en-US" dirty="0" smtClean="0"/>
              <a:t>: Digital Elevation Model subtracted from surface wave height.  Resulting rasters susceptible to flooding.</a:t>
            </a:r>
          </a:p>
          <a:p>
            <a:pPr marL="349250" lvl="1" indent="0">
              <a:buNone/>
            </a:pPr>
            <a:endParaRPr lang="en-US" dirty="0" smtClean="0"/>
          </a:p>
          <a:p>
            <a:pPr lvl="1"/>
            <a:r>
              <a:rPr lang="en-US" b="1" dirty="0" smtClean="0"/>
              <a:t>Clack Hydrology Flood Model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6600"/>
                </a:solidFill>
              </a:rPr>
              <a:t>Gravitational effect </a:t>
            </a:r>
            <a:r>
              <a:rPr lang="en-US" dirty="0" smtClean="0"/>
              <a:t>of the wave height being </a:t>
            </a:r>
            <a:r>
              <a:rPr lang="en-US" dirty="0" smtClean="0">
                <a:solidFill>
                  <a:srgbClr val="FF6600"/>
                </a:solidFill>
              </a:rPr>
              <a:t>relative to the terrain height</a:t>
            </a:r>
            <a:r>
              <a:rPr lang="en-US" dirty="0" smtClean="0"/>
              <a:t>.  Not universally distributed across the entire map, but rather the surface wave ‘s </a:t>
            </a:r>
            <a:r>
              <a:rPr lang="en-US" dirty="0" smtClean="0">
                <a:solidFill>
                  <a:srgbClr val="FF6600"/>
                </a:solidFill>
              </a:rPr>
              <a:t>extent stops </a:t>
            </a:r>
            <a:r>
              <a:rPr lang="en-US" dirty="0" smtClean="0"/>
              <a:t>when the </a:t>
            </a:r>
            <a:r>
              <a:rPr lang="en-US" dirty="0" smtClean="0">
                <a:solidFill>
                  <a:srgbClr val="FF6600"/>
                </a:solidFill>
              </a:rPr>
              <a:t>wave can no longer travel </a:t>
            </a:r>
            <a:r>
              <a:rPr lang="en-US" dirty="0" smtClean="0"/>
              <a:t>over terrain.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8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Difference Method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3970" r="5980" b="4470"/>
          <a:stretch/>
        </p:blipFill>
        <p:spPr bwMode="auto">
          <a:xfrm>
            <a:off x="2915920" y="1910080"/>
            <a:ext cx="5882640" cy="4571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1" y="1949824"/>
            <a:ext cx="2641600" cy="4007224"/>
          </a:xfrm>
        </p:spPr>
        <p:txBody>
          <a:bodyPr>
            <a:normAutofit/>
          </a:bodyPr>
          <a:lstStyle/>
          <a:p>
            <a:r>
              <a:rPr lang="en-US" dirty="0" smtClean="0"/>
              <a:t>Accurately portrays flooding on back of island.</a:t>
            </a:r>
          </a:p>
          <a:p>
            <a:r>
              <a:rPr lang="en-US" dirty="0" smtClean="0"/>
              <a:t>Inaccurately portrays motion of wave across island until forward momentum ceases.</a:t>
            </a:r>
          </a:p>
        </p:txBody>
      </p:sp>
    </p:spTree>
    <p:extLst>
      <p:ext uri="{BB962C8B-B14F-4D97-AF65-F5344CB8AC3E}">
        <p14:creationId xmlns:p14="http://schemas.microsoft.com/office/powerpoint/2010/main" val="230693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Clack Hydrology Flood Model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21" y="1949824"/>
            <a:ext cx="2641600" cy="4007224"/>
          </a:xfrm>
        </p:spPr>
        <p:txBody>
          <a:bodyPr>
            <a:normAutofit/>
          </a:bodyPr>
          <a:lstStyle/>
          <a:p>
            <a:r>
              <a:rPr lang="en-US" dirty="0" smtClean="0"/>
              <a:t>Accurately portrays flooding and wave momentum.</a:t>
            </a:r>
          </a:p>
          <a:p>
            <a:r>
              <a:rPr lang="en-US" dirty="0" smtClean="0"/>
              <a:t>Extent of wave is captured from initial contact until wave height is too small to continue.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13428" r="6031" b="6921"/>
          <a:stretch/>
        </p:blipFill>
        <p:spPr bwMode="auto">
          <a:xfrm>
            <a:off x="2915921" y="1808480"/>
            <a:ext cx="5862319" cy="431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18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3D Static Tsunami Wave Model</a:t>
            </a:r>
            <a:endParaRPr lang="en-US" dirty="0"/>
          </a:p>
        </p:txBody>
      </p:sp>
      <p:pic>
        <p:nvPicPr>
          <p:cNvPr id="5" name="3d_Fly Throug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079" y="1715770"/>
            <a:ext cx="6421824" cy="4532630"/>
          </a:xfrm>
        </p:spPr>
      </p:pic>
    </p:spTree>
    <p:extLst>
      <p:ext uri="{BB962C8B-B14F-4D97-AF65-F5344CB8AC3E}">
        <p14:creationId xmlns:p14="http://schemas.microsoft.com/office/powerpoint/2010/main" val="47433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</a:t>
            </a:r>
            <a:r>
              <a:rPr lang="en-US" dirty="0">
                <a:solidFill>
                  <a:srgbClr val="FF6600"/>
                </a:solidFill>
              </a:rPr>
              <a:t>not contend GIS are better alternatives </a:t>
            </a:r>
            <a:r>
              <a:rPr lang="en-US" dirty="0"/>
              <a:t>to specialized </a:t>
            </a:r>
            <a:r>
              <a:rPr lang="en-US" dirty="0">
                <a:solidFill>
                  <a:srgbClr val="FF6600"/>
                </a:solidFill>
              </a:rPr>
              <a:t>numerical models</a:t>
            </a:r>
            <a:r>
              <a:rPr lang="en-US" dirty="0"/>
              <a:t>, as those models capture and articulate </a:t>
            </a:r>
            <a:r>
              <a:rPr lang="en-US" dirty="0">
                <a:solidFill>
                  <a:srgbClr val="FF6600"/>
                </a:solidFill>
              </a:rPr>
              <a:t>precise calculations </a:t>
            </a:r>
            <a:r>
              <a:rPr lang="en-US" dirty="0"/>
              <a:t>at a granular scale.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FF6600"/>
                </a:solidFill>
              </a:rPr>
              <a:t>overall process </a:t>
            </a:r>
            <a:r>
              <a:rPr lang="en-US" dirty="0" smtClean="0">
                <a:solidFill>
                  <a:srgbClr val="FF6600"/>
                </a:solidFill>
              </a:rPr>
              <a:t>- </a:t>
            </a:r>
            <a:r>
              <a:rPr lang="en-US" dirty="0" smtClean="0"/>
              <a:t>performing </a:t>
            </a:r>
            <a:r>
              <a:rPr lang="en-US" dirty="0"/>
              <a:t>statistical point data analysis, seafloor analysis, landslide and tsunami characterization, modeling, and impact </a:t>
            </a:r>
            <a:r>
              <a:rPr lang="en-US" dirty="0" smtClean="0">
                <a:solidFill>
                  <a:srgbClr val="FF6600"/>
                </a:solidFill>
              </a:rPr>
              <a:t>analysis - </a:t>
            </a:r>
            <a:r>
              <a:rPr lang="en-US" dirty="0"/>
              <a:t>could serve as a </a:t>
            </a:r>
            <a:r>
              <a:rPr lang="en-US" dirty="0" smtClean="0">
                <a:solidFill>
                  <a:srgbClr val="FF6600"/>
                </a:solidFill>
              </a:rPr>
              <a:t>prototype methodology </a:t>
            </a:r>
            <a:r>
              <a:rPr lang="en-US" dirty="0">
                <a:solidFill>
                  <a:srgbClr val="FF6600"/>
                </a:solidFill>
              </a:rPr>
              <a:t>for assessing tsunami risk </a:t>
            </a:r>
            <a:r>
              <a:rPr lang="en-US" dirty="0"/>
              <a:t>through the </a:t>
            </a:r>
            <a:r>
              <a:rPr lang="en-US" dirty="0">
                <a:solidFill>
                  <a:srgbClr val="FF6600"/>
                </a:solidFill>
              </a:rPr>
              <a:t>exclusive use </a:t>
            </a:r>
            <a:r>
              <a:rPr lang="en-US" dirty="0"/>
              <a:t>of </a:t>
            </a:r>
            <a:r>
              <a:rPr lang="en-US" dirty="0">
                <a:solidFill>
                  <a:srgbClr val="FF6600"/>
                </a:solidFill>
              </a:rPr>
              <a:t>Geographic Information Systems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984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2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and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2012 </a:t>
            </a:r>
            <a:r>
              <a:rPr lang="en-US" dirty="0"/>
              <a:t>MacBook Pro Retina 16GB partitioned to Windows </a:t>
            </a:r>
            <a:r>
              <a:rPr lang="en-US" dirty="0" smtClean="0"/>
              <a:t>7</a:t>
            </a:r>
          </a:p>
          <a:p>
            <a:r>
              <a:rPr lang="en-US" dirty="0" smtClean="0"/>
              <a:t>ESRI </a:t>
            </a:r>
            <a:r>
              <a:rPr lang="en-US" dirty="0"/>
              <a:t>ArcGIS </a:t>
            </a:r>
            <a:r>
              <a:rPr lang="en-US" dirty="0" smtClean="0"/>
              <a:t>10.3</a:t>
            </a:r>
            <a:endParaRPr lang="en-US" dirty="0"/>
          </a:p>
          <a:p>
            <a:r>
              <a:rPr lang="en-US" dirty="0" smtClean="0"/>
              <a:t>ESRI ArcScene 10.3</a:t>
            </a:r>
          </a:p>
          <a:p>
            <a:r>
              <a:rPr lang="en-US" dirty="0" smtClean="0"/>
              <a:t>ESRI </a:t>
            </a:r>
            <a:r>
              <a:rPr lang="en-US" dirty="0"/>
              <a:t>City Engine Web </a:t>
            </a:r>
            <a:r>
              <a:rPr lang="en-US" dirty="0" smtClean="0"/>
              <a:t>Viewer</a:t>
            </a:r>
            <a:endParaRPr lang="en-US" dirty="0"/>
          </a:p>
          <a:p>
            <a:r>
              <a:rPr lang="en-US" dirty="0" smtClean="0"/>
              <a:t>QGIS </a:t>
            </a:r>
            <a:r>
              <a:rPr lang="en-US" dirty="0"/>
              <a:t>2.2 </a:t>
            </a:r>
            <a:r>
              <a:rPr lang="en-US" dirty="0" smtClean="0"/>
              <a:t>Valmiera</a:t>
            </a:r>
            <a:endParaRPr lang="en-US" dirty="0"/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Google </a:t>
            </a:r>
            <a:r>
              <a:rPr lang="en-US" dirty="0"/>
              <a:t>Sketch-up </a:t>
            </a:r>
            <a:r>
              <a:rPr lang="en-US" dirty="0" smtClean="0"/>
              <a:t>Pro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880" y="2580122"/>
            <a:ext cx="1089660" cy="131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975" y="4053840"/>
            <a:ext cx="2775624" cy="1242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747" y="4053840"/>
            <a:ext cx="1410265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101" r="46314"/>
          <a:stretch/>
        </p:blipFill>
        <p:spPr>
          <a:xfrm>
            <a:off x="5262880" y="5295900"/>
            <a:ext cx="2773680" cy="1130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986" y="2649894"/>
            <a:ext cx="1647305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 smtClean="0"/>
              <a:t>Abstract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0" y="1981201"/>
            <a:ext cx="7490779" cy="3975100"/>
          </a:xfrm>
        </p:spPr>
        <p:txBody>
          <a:bodyPr>
            <a:normAutofit/>
          </a:bodyPr>
          <a:lstStyle/>
          <a:p>
            <a:pPr marL="347472"/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Exclusively using Geographic Information Systems (GIS), develop a methodology for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(1)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identifying submarine locations prone to landslides that are also in proximity to seismically active regions.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(2)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Using the historic Currituck Submarine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ass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ailure (SMF) event as a control, attempt to classify a candidate site along the U.S. East Coast susceptible to landslide preconditions.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(3)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Implement a  means for predicting the overall energy output, tsunami wave characteristics, and in determining the first human populated coastal area vulnerable to a surface wave.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(4)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Analyze impact on the identified coastal region.</a:t>
            </a:r>
            <a:endParaRPr lang="en-US" dirty="0">
              <a:solidFill>
                <a:schemeClr val="tx1">
                  <a:lumMod val="90000"/>
                  <a:lumOff val="10000"/>
                  <a:alpha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463" y="2089051"/>
            <a:ext cx="6278880" cy="1384995"/>
          </a:xfrm>
          <a:prstGeom prst="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1) </a:t>
            </a:r>
            <a:r>
              <a:rPr lang="en-US" sz="2800" dirty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dentifying </a:t>
            </a:r>
            <a:r>
              <a:rPr lang="en-US" sz="2800" dirty="0">
                <a:solidFill>
                  <a:srgbClr val="0000FF"/>
                </a:solidFill>
              </a:rPr>
              <a:t>submarine locations prone to landslides that are also in proximity to seismically active regions.</a:t>
            </a:r>
          </a:p>
        </p:txBody>
      </p:sp>
    </p:spTree>
    <p:extLst>
      <p:ext uri="{BB962C8B-B14F-4D97-AF65-F5344CB8AC3E}">
        <p14:creationId xmlns:p14="http://schemas.microsoft.com/office/powerpoint/2010/main" val="173893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 smtClean="0"/>
              <a:t>Abstract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0" y="1981201"/>
            <a:ext cx="7490779" cy="3975100"/>
          </a:xfrm>
        </p:spPr>
        <p:txBody>
          <a:bodyPr>
            <a:normAutofit/>
          </a:bodyPr>
          <a:lstStyle/>
          <a:p>
            <a:pPr marL="347472"/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Exclusively using Geographic Information Systems (GIS), develop a methodology for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(1)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identifying submarine locations prone to landslides that are also in proximity to seismically active regions.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(2)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Using the historic Currituck Submarine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ass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ailure (SMF) event as a control, attempt to classify a candidate site along the U.S. East Coast susceptible to landslide preconditions.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(3)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Implement a  means for predicting the overall energy output, tsunami wave characteristics, and in determining the first human populated coastal area vulnerable to a surface wave.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(4)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Analyze impact on the identified coastal region.</a:t>
            </a:r>
            <a:endParaRPr lang="en-US" dirty="0">
              <a:solidFill>
                <a:schemeClr val="tx1">
                  <a:lumMod val="90000"/>
                  <a:lumOff val="10000"/>
                  <a:alpha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0640" y="2749451"/>
            <a:ext cx="6278880" cy="2246769"/>
          </a:xfrm>
          <a:prstGeom prst="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2) </a:t>
            </a:r>
            <a:r>
              <a:rPr lang="en-US" sz="2800" dirty="0">
                <a:solidFill>
                  <a:srgbClr val="0000FF"/>
                </a:solidFill>
              </a:rPr>
              <a:t>Using the historic Currituck Submarine Mass Failure (SMF) event as a control, attempt to classify a candidate site along the U.S. East Coast susceptible to landslide preconditions. </a:t>
            </a:r>
          </a:p>
        </p:txBody>
      </p:sp>
    </p:spTree>
    <p:extLst>
      <p:ext uri="{BB962C8B-B14F-4D97-AF65-F5344CB8AC3E}">
        <p14:creationId xmlns:p14="http://schemas.microsoft.com/office/powerpoint/2010/main" val="375073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 smtClean="0"/>
              <a:t>Abstract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0" y="1981201"/>
            <a:ext cx="7490779" cy="3975100"/>
          </a:xfrm>
        </p:spPr>
        <p:txBody>
          <a:bodyPr>
            <a:normAutofit/>
          </a:bodyPr>
          <a:lstStyle/>
          <a:p>
            <a:pPr marL="347472"/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Exclusively using Geographic Information Systems (GIS), develop a methodology for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(1)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identifying submarine locations prone to landslides that are also in proximity to seismically active regions.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(2)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Using the historic Currituck Submarine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ass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ailure (SMF) event as a control, attempt to classify a candidate site along the U.S. East Coast susceptible to landslide preconditions.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(3)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Implement a  means for predicting the overall energy output, tsunami wave characteristics, and in determining the first human populated coastal area vulnerable to a surface wave.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(4)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Apply an impact analysis on the identified coastal region.</a:t>
            </a:r>
            <a:endParaRPr lang="en-US" dirty="0">
              <a:solidFill>
                <a:schemeClr val="tx1">
                  <a:lumMod val="90000"/>
                  <a:lumOff val="10000"/>
                  <a:alpha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080" y="3709532"/>
            <a:ext cx="6278880" cy="2246769"/>
          </a:xfrm>
          <a:prstGeom prst="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(3</a:t>
            </a:r>
            <a:r>
              <a:rPr lang="en-US" sz="2800" b="1" dirty="0" smtClean="0">
                <a:solidFill>
                  <a:srgbClr val="0000FF"/>
                </a:solidFill>
              </a:rPr>
              <a:t>)</a:t>
            </a:r>
            <a:r>
              <a:rPr lang="en-US" sz="2800" b="1" dirty="0" smtClean="0"/>
              <a:t> </a:t>
            </a:r>
            <a:r>
              <a:rPr lang="en-US" sz="2800" dirty="0">
                <a:solidFill>
                  <a:srgbClr val="0000FF"/>
                </a:solidFill>
              </a:rPr>
              <a:t>Implement a  means for predicting the overall energy output, the tsunami wave characteristics, and location of the first human-populated coastal area vulnerable to a surface wave. </a:t>
            </a:r>
          </a:p>
        </p:txBody>
      </p:sp>
    </p:spTree>
    <p:extLst>
      <p:ext uri="{BB962C8B-B14F-4D97-AF65-F5344CB8AC3E}">
        <p14:creationId xmlns:p14="http://schemas.microsoft.com/office/powerpoint/2010/main" val="375073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 smtClean="0"/>
              <a:t>Abstract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0" y="1981201"/>
            <a:ext cx="7490779" cy="3975100"/>
          </a:xfrm>
        </p:spPr>
        <p:txBody>
          <a:bodyPr>
            <a:normAutofit/>
          </a:bodyPr>
          <a:lstStyle/>
          <a:p>
            <a:pPr marL="347472"/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Exclusively using Geographic Information Systems (GIS), develop a methodology for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(1)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identifying submarine locations prone to landslides that are also in proximity to seismically active regions.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(2)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Using the historic Currituck Submarine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ass </a:t>
            </a:r>
            <a:r>
              <a:rPr lang="en-US" dirty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ailure (SMF) event as a control, attempt to classify a candidate site along the U.S. East Coast susceptible to landslide preconditions.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(3)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Implement a  means for predicting the overall energy output, tsunami wave characteristics, and in determining the first human populated coastal area vulnerable to a surface wave.  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(4)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  <a:alpha val="25000"/>
                  </a:schemeClr>
                </a:solidFill>
              </a:rPr>
              <a:t>Analyze impact on the identified coastal region.</a:t>
            </a:r>
            <a:endParaRPr lang="en-US" dirty="0">
              <a:solidFill>
                <a:schemeClr val="tx1">
                  <a:lumMod val="90000"/>
                  <a:lumOff val="10000"/>
                  <a:alpha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8720" y="3429704"/>
            <a:ext cx="6278880" cy="954107"/>
          </a:xfrm>
          <a:prstGeom prst="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(4) </a:t>
            </a:r>
            <a:r>
              <a:rPr lang="en-US" sz="2800" dirty="0" smtClean="0">
                <a:solidFill>
                  <a:srgbClr val="0000FF"/>
                </a:solidFill>
              </a:rPr>
              <a:t>Analyze impact on </a:t>
            </a:r>
            <a:r>
              <a:rPr lang="en-US" sz="2800" dirty="0">
                <a:solidFill>
                  <a:srgbClr val="0000FF"/>
                </a:solidFill>
              </a:rPr>
              <a:t>the identified coastal region.</a:t>
            </a:r>
          </a:p>
        </p:txBody>
      </p:sp>
    </p:spTree>
    <p:extLst>
      <p:ext uri="{BB962C8B-B14F-4D97-AF65-F5344CB8AC3E}">
        <p14:creationId xmlns:p14="http://schemas.microsoft.com/office/powerpoint/2010/main" val="375073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small" dirty="0"/>
              <a:t>Phase 1 – </a:t>
            </a:r>
            <a:r>
              <a:rPr lang="en-US" b="1" cap="small" dirty="0" smtClean="0"/>
              <a:t>Earthquake and tsunami Statistical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Currituck Submarine Mass Failure (SMF)</a:t>
            </a:r>
          </a:p>
          <a:p>
            <a:pPr lvl="1"/>
            <a:r>
              <a:rPr lang="en-US" dirty="0" smtClean="0"/>
              <a:t>Background, pre-slide bathymetric characteristics and control variables for comparison.</a:t>
            </a:r>
          </a:p>
          <a:p>
            <a:r>
              <a:rPr lang="en-US" b="1" dirty="0" smtClean="0"/>
              <a:t>Earthquake Event Data</a:t>
            </a:r>
          </a:p>
          <a:p>
            <a:pPr lvl="1"/>
            <a:r>
              <a:rPr lang="en-US" dirty="0" smtClean="0"/>
              <a:t>Distribution, thinning, Clustering, and Kernel Density Estimation (KDE) for research area.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1" y="2096954"/>
            <a:ext cx="3657600" cy="3743593"/>
          </a:xfrm>
        </p:spPr>
      </p:pic>
      <p:sp>
        <p:nvSpPr>
          <p:cNvPr id="6" name="TextBox 5"/>
          <p:cNvSpPr txBox="1"/>
          <p:nvPr/>
        </p:nvSpPr>
        <p:spPr>
          <a:xfrm>
            <a:off x="4646082" y="5739551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Grilli,</a:t>
            </a:r>
            <a:r>
              <a:rPr lang="en-US" sz="800" dirty="0">
                <a:hlinkClick r:id="rId4"/>
              </a:rPr>
              <a:t> </a:t>
            </a:r>
            <a:r>
              <a:rPr lang="en-US" sz="800" dirty="0"/>
              <a:t>S., C. O’Reilly, J. Harris, T. Bakhsh. B. Tehranirad, S. Banihashemi, J. Kirby, C. Baxter, T. Eggeling, G. Ma, and F., Shi, 2015.  Modeling of SMF Tsunami Hazard Along the Upper US East Coast: Detailed Impact around Ocean City, MD. </a:t>
            </a:r>
            <a:r>
              <a:rPr lang="en-US" sz="800" i="1" dirty="0"/>
              <a:t>Natural Hazards</a:t>
            </a:r>
            <a:r>
              <a:rPr lang="en-US" sz="800" dirty="0"/>
              <a:t>, 76 (20): 705-746.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1408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The Currituck Submarine Mass Failure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known and researched SMF, occurring </a:t>
            </a:r>
            <a:r>
              <a:rPr lang="en-US" dirty="0" smtClean="0">
                <a:solidFill>
                  <a:srgbClr val="FF6600"/>
                </a:solidFill>
              </a:rPr>
              <a:t>24 – 50 ka years </a:t>
            </a:r>
            <a:r>
              <a:rPr lang="en-US" dirty="0" smtClean="0"/>
              <a:t>ago off the coast of what now is Virginia Beach, Virginia.</a:t>
            </a:r>
          </a:p>
          <a:p>
            <a:r>
              <a:rPr lang="en-US" dirty="0" smtClean="0"/>
              <a:t>Slide took place over  linear distance of approximately 30 km and released </a:t>
            </a:r>
            <a:r>
              <a:rPr lang="en-US" dirty="0"/>
              <a:t>between </a:t>
            </a:r>
            <a:r>
              <a:rPr lang="en-US" dirty="0">
                <a:solidFill>
                  <a:srgbClr val="FF6600"/>
                </a:solidFill>
              </a:rPr>
              <a:t>124,000 km</a:t>
            </a:r>
            <a:r>
              <a:rPr lang="en-US" baseline="30000" dirty="0">
                <a:solidFill>
                  <a:srgbClr val="FF6600"/>
                </a:solidFill>
              </a:rPr>
              <a:t>3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– </a:t>
            </a:r>
            <a:r>
              <a:rPr lang="en-US" dirty="0" smtClean="0"/>
              <a:t>150,000 </a:t>
            </a:r>
            <a:r>
              <a:rPr lang="en-US" dirty="0"/>
              <a:t>km</a:t>
            </a:r>
            <a:r>
              <a:rPr lang="en-US" baseline="30000" dirty="0"/>
              <a:t>3</a:t>
            </a:r>
            <a:r>
              <a:rPr lang="en-US" dirty="0"/>
              <a:t> of </a:t>
            </a:r>
            <a:r>
              <a:rPr lang="en-US" dirty="0" smtClean="0"/>
              <a:t>sediment</a:t>
            </a:r>
          </a:p>
          <a:p>
            <a:r>
              <a:rPr lang="en-US" dirty="0" smtClean="0"/>
              <a:t>Created an </a:t>
            </a:r>
            <a:r>
              <a:rPr lang="en-US" dirty="0"/>
              <a:t>instantaneous </a:t>
            </a:r>
            <a:r>
              <a:rPr lang="en-US" dirty="0">
                <a:solidFill>
                  <a:srgbClr val="FF6600"/>
                </a:solidFill>
              </a:rPr>
              <a:t>surface wave amplitude of 40 m </a:t>
            </a:r>
            <a:r>
              <a:rPr lang="en-US" dirty="0"/>
              <a:t>and a </a:t>
            </a:r>
            <a:r>
              <a:rPr lang="en-US" dirty="0">
                <a:solidFill>
                  <a:srgbClr val="FF6600"/>
                </a:solidFill>
              </a:rPr>
              <a:t>tsunami wave amplitude of 6 – 12 m</a:t>
            </a:r>
            <a:r>
              <a:rPr lang="en-US" dirty="0" smtClean="0"/>
              <a:t>. Inundated the Maryland, Virginia, and North Carolina coasts in the near-field.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5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Morphological Components of Currituck Slide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5257798"/>
            <a:ext cx="8156448" cy="11023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This schematic reflects the post-failed slide from which the pre-failed bathymetry was calculated.  Two sequential escarpments, identified here as scarps, of approximately 10</a:t>
            </a:r>
            <a:r>
              <a:rPr lang="en-US" dirty="0"/>
              <a:t>°</a:t>
            </a:r>
          </a:p>
          <a:p>
            <a:r>
              <a:rPr lang="en-US" dirty="0" smtClean="0"/>
              <a:t> and 30° were the locations of collapse, releasing the sediment, and producing a tsunami.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440" y="294640"/>
            <a:ext cx="8442960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6121" r="5065" b="2502"/>
          <a:stretch/>
        </p:blipFill>
        <p:spPr>
          <a:xfrm>
            <a:off x="1087120" y="467360"/>
            <a:ext cx="6370320" cy="37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0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22221</TotalTime>
  <Words>2180</Words>
  <Application>Microsoft Macintosh PowerPoint</Application>
  <PresentationFormat>On-screen Show (4:3)</PresentationFormat>
  <Paragraphs>166</Paragraphs>
  <Slides>29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Pixel</vt:lpstr>
      <vt:lpstr>Statistical Review of Tsunami Generated by Earthquake-Produced Submarine Landslides and Tsunami Direct Path GIS Impact Analysis</vt:lpstr>
      <vt:lpstr>Outline</vt:lpstr>
      <vt:lpstr>Abstract Summary</vt:lpstr>
      <vt:lpstr>Abstract Summary</vt:lpstr>
      <vt:lpstr>Abstract Summary</vt:lpstr>
      <vt:lpstr>Abstract Summary</vt:lpstr>
      <vt:lpstr>Phase 1 – Earthquake and tsunami Statistical Data</vt:lpstr>
      <vt:lpstr>The Currituck Submarine Mass Failure </vt:lpstr>
      <vt:lpstr>Morphological Components of Currituck Slide</vt:lpstr>
      <vt:lpstr>Landslide Key Elements for Tsunami Generation</vt:lpstr>
      <vt:lpstr>Earthquake Statistical Data Analysis</vt:lpstr>
      <vt:lpstr>Total Earthquakes Greater Than 1.0</vt:lpstr>
      <vt:lpstr>Earthquake Events Greater Than Magnitude 3.0 and Within 100km Buffer</vt:lpstr>
      <vt:lpstr>Kernel Density Estimate (KDE) after Data Thinning</vt:lpstr>
      <vt:lpstr>Bathymetric Availability and Shelf Composition</vt:lpstr>
      <vt:lpstr>Seafloor Analysis</vt:lpstr>
      <vt:lpstr>Site Selection</vt:lpstr>
      <vt:lpstr>Bathymetric Depth Comparison Used to calculate Arc Tangent</vt:lpstr>
      <vt:lpstr>Bathymetric Slope Analysis</vt:lpstr>
      <vt:lpstr>Tsunami Wave Propagation</vt:lpstr>
      <vt:lpstr>Multiple Range Rings for Wave Expansion</vt:lpstr>
      <vt:lpstr>Least Cost Path Analysis Steeper Slope = Higher Cost</vt:lpstr>
      <vt:lpstr>Inundation Modeling</vt:lpstr>
      <vt:lpstr>Difference Method</vt:lpstr>
      <vt:lpstr>Clack Hydrology Flood Model</vt:lpstr>
      <vt:lpstr>3D Static Tsunami Wave Model</vt:lpstr>
      <vt:lpstr>Conclusions</vt:lpstr>
      <vt:lpstr>PowerPoint Presentation</vt:lpstr>
      <vt:lpstr>Hardware and Software</vt:lpstr>
    </vt:vector>
  </TitlesOfParts>
  <Company>APEX Expert Solutions LLC.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Statistical Review of Tsunami Generated by Earthquake-Produced Submarine Landslides and Tsunami Direct Path GIS Impact Analysis</dc:title>
  <dc:creator>John Saunders</dc:creator>
  <cp:lastModifiedBy>John Saunders</cp:lastModifiedBy>
  <cp:revision>120</cp:revision>
  <dcterms:created xsi:type="dcterms:W3CDTF">2015-12-09T02:29:41Z</dcterms:created>
  <dcterms:modified xsi:type="dcterms:W3CDTF">2016-03-28T00:39:25Z</dcterms:modified>
</cp:coreProperties>
</file>