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6.jpg" ContentType="image/png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7" r:id="rId2"/>
    <p:sldId id="258" r:id="rId3"/>
    <p:sldId id="271" r:id="rId4"/>
    <p:sldId id="261" r:id="rId5"/>
    <p:sldId id="285" r:id="rId6"/>
    <p:sldId id="272" r:id="rId7"/>
    <p:sldId id="287" r:id="rId8"/>
    <p:sldId id="273" r:id="rId9"/>
    <p:sldId id="286" r:id="rId10"/>
    <p:sldId id="274" r:id="rId11"/>
    <p:sldId id="288" r:id="rId12"/>
    <p:sldId id="275" r:id="rId13"/>
    <p:sldId id="289" r:id="rId14"/>
    <p:sldId id="276" r:id="rId15"/>
    <p:sldId id="292" r:id="rId16"/>
    <p:sldId id="290" r:id="rId17"/>
    <p:sldId id="295" r:id="rId18"/>
    <p:sldId id="277" r:id="rId19"/>
    <p:sldId id="296" r:id="rId20"/>
    <p:sldId id="264" r:id="rId21"/>
    <p:sldId id="281" r:id="rId22"/>
    <p:sldId id="280" r:id="rId23"/>
    <p:sldId id="279" r:id="rId24"/>
    <p:sldId id="269" r:id="rId25"/>
    <p:sldId id="294" r:id="rId26"/>
    <p:sldId id="278" r:id="rId27"/>
    <p:sldId id="283" r:id="rId28"/>
    <p:sldId id="29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42BC11-90CF-49FF-8D61-E8A8AAFE1BB6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EFAF7DB-220E-474B-A306-B18848A2E64E}">
      <dgm:prSet phldrT="[Text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dirty="0"/>
            <a:t>Social</a:t>
          </a:r>
        </a:p>
      </dgm:t>
    </dgm:pt>
    <dgm:pt modelId="{ADEA5C60-BA03-45CE-8AE4-87E8350E817F}" type="parTrans" cxnId="{E88E6FD0-5EE8-42CE-8AC4-D71962510EE7}">
      <dgm:prSet/>
      <dgm:spPr/>
      <dgm:t>
        <a:bodyPr/>
        <a:lstStyle/>
        <a:p>
          <a:endParaRPr lang="en-US"/>
        </a:p>
      </dgm:t>
    </dgm:pt>
    <dgm:pt modelId="{8655DB40-16AB-41AF-B7B9-C009642A6E8E}" type="sibTrans" cxnId="{E88E6FD0-5EE8-42CE-8AC4-D71962510EE7}">
      <dgm:prSet/>
      <dgm:spPr/>
      <dgm:t>
        <a:bodyPr/>
        <a:lstStyle/>
        <a:p>
          <a:endParaRPr lang="en-US"/>
        </a:p>
      </dgm:t>
    </dgm:pt>
    <dgm:pt modelId="{9CA7C66F-6CF9-4093-95BD-C861D9811AA0}">
      <dgm:prSet phldrT="[Text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US" dirty="0"/>
            <a:t>Environmental</a:t>
          </a:r>
        </a:p>
      </dgm:t>
      <dgm:extLst>
        <a:ext uri="{E40237B7-FDA0-4F09-8148-C483321AD2D9}">
          <dgm14:cNvPr xmlns:dgm14="http://schemas.microsoft.com/office/drawing/2010/diagram" id="0" name="" descr="Basic Block List" title="SmartArt"/>
        </a:ext>
      </dgm:extLst>
    </dgm:pt>
    <dgm:pt modelId="{5C383048-3A83-419C-82E9-AA46D2B4FFD3}" type="parTrans" cxnId="{1A254136-9EEE-43D0-BC71-1289B085104A}">
      <dgm:prSet/>
      <dgm:spPr/>
      <dgm:t>
        <a:bodyPr/>
        <a:lstStyle/>
        <a:p>
          <a:endParaRPr lang="en-US"/>
        </a:p>
      </dgm:t>
    </dgm:pt>
    <dgm:pt modelId="{9AC506A7-F034-46F5-B26F-46FD22856FB4}" type="sibTrans" cxnId="{1A254136-9EEE-43D0-BC71-1289B085104A}">
      <dgm:prSet/>
      <dgm:spPr/>
      <dgm:t>
        <a:bodyPr/>
        <a:lstStyle/>
        <a:p>
          <a:endParaRPr lang="en-US"/>
        </a:p>
      </dgm:t>
    </dgm:pt>
    <dgm:pt modelId="{8AEC6483-23EF-4414-8E2A-6A005181899E}">
      <dgm:prSet phldrT="[Text]"/>
      <dgm:spPr/>
      <dgm:t>
        <a:bodyPr/>
        <a:lstStyle/>
        <a:p>
          <a:r>
            <a:rPr lang="en-US" dirty="0"/>
            <a:t>Nutritional</a:t>
          </a:r>
        </a:p>
      </dgm:t>
    </dgm:pt>
    <dgm:pt modelId="{526DBE94-00A7-461E-AF61-51DFFA468BD0}" type="parTrans" cxnId="{976405B9-79B8-494E-A105-801AB128A327}">
      <dgm:prSet/>
      <dgm:spPr/>
      <dgm:t>
        <a:bodyPr/>
        <a:lstStyle/>
        <a:p>
          <a:endParaRPr lang="en-US"/>
        </a:p>
      </dgm:t>
    </dgm:pt>
    <dgm:pt modelId="{C81D2561-AE20-4589-919A-5479573342B0}" type="sibTrans" cxnId="{976405B9-79B8-494E-A105-801AB128A327}">
      <dgm:prSet/>
      <dgm:spPr/>
      <dgm:t>
        <a:bodyPr/>
        <a:lstStyle/>
        <a:p>
          <a:endParaRPr lang="en-US"/>
        </a:p>
      </dgm:t>
    </dgm:pt>
    <dgm:pt modelId="{056BF56F-CC43-4DDD-9D89-CA94DE101ECC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dirty="0"/>
            <a:t>Economic</a:t>
          </a:r>
        </a:p>
      </dgm:t>
    </dgm:pt>
    <dgm:pt modelId="{001921C4-E4A3-488C-B466-13D798BB2038}" type="parTrans" cxnId="{778F2B2A-B50E-4B4B-8031-BBB0BAF3076A}">
      <dgm:prSet/>
      <dgm:spPr/>
      <dgm:t>
        <a:bodyPr/>
        <a:lstStyle/>
        <a:p>
          <a:endParaRPr lang="en-US"/>
        </a:p>
      </dgm:t>
    </dgm:pt>
    <dgm:pt modelId="{B28DA56B-359A-427D-B40B-7C9A5E29DAD4}" type="sibTrans" cxnId="{778F2B2A-B50E-4B4B-8031-BBB0BAF3076A}">
      <dgm:prSet/>
      <dgm:spPr/>
      <dgm:t>
        <a:bodyPr/>
        <a:lstStyle/>
        <a:p>
          <a:endParaRPr lang="en-US"/>
        </a:p>
      </dgm:t>
    </dgm:pt>
    <dgm:pt modelId="{068CCA7D-1404-4068-AB93-6968EFC37502}" type="pres">
      <dgm:prSet presAssocID="{B842BC11-90CF-49FF-8D61-E8A8AAFE1BB6}" presName="diagram" presStyleCnt="0">
        <dgm:presLayoutVars>
          <dgm:dir/>
          <dgm:resizeHandles val="exact"/>
        </dgm:presLayoutVars>
      </dgm:prSet>
      <dgm:spPr/>
    </dgm:pt>
    <dgm:pt modelId="{EAA4FAF7-2B1B-440D-AB04-52061A8327A8}" type="pres">
      <dgm:prSet presAssocID="{0EFAF7DB-220E-474B-A306-B18848A2E64E}" presName="node" presStyleLbl="node1" presStyleIdx="0" presStyleCnt="4">
        <dgm:presLayoutVars>
          <dgm:bulletEnabled val="1"/>
        </dgm:presLayoutVars>
      </dgm:prSet>
      <dgm:spPr/>
    </dgm:pt>
    <dgm:pt modelId="{D86C629E-FD24-4979-AD6C-FF765663342C}" type="pres">
      <dgm:prSet presAssocID="{8655DB40-16AB-41AF-B7B9-C009642A6E8E}" presName="sibTrans" presStyleCnt="0"/>
      <dgm:spPr/>
    </dgm:pt>
    <dgm:pt modelId="{C593AB34-4B84-4F47-A09D-1663F9F71AFC}" type="pres">
      <dgm:prSet presAssocID="{9CA7C66F-6CF9-4093-95BD-C861D9811AA0}" presName="node" presStyleLbl="node1" presStyleIdx="1" presStyleCnt="4">
        <dgm:presLayoutVars>
          <dgm:bulletEnabled val="1"/>
        </dgm:presLayoutVars>
      </dgm:prSet>
      <dgm:spPr/>
    </dgm:pt>
    <dgm:pt modelId="{5AD6466A-5AEB-4BDD-BDCC-43ADA92E714A}" type="pres">
      <dgm:prSet presAssocID="{9AC506A7-F034-46F5-B26F-46FD22856FB4}" presName="sibTrans" presStyleCnt="0"/>
      <dgm:spPr/>
    </dgm:pt>
    <dgm:pt modelId="{917D3CD9-BA5B-404E-931F-223BF970C99B}" type="pres">
      <dgm:prSet presAssocID="{8AEC6483-23EF-4414-8E2A-6A005181899E}" presName="node" presStyleLbl="node1" presStyleIdx="2" presStyleCnt="4">
        <dgm:presLayoutVars>
          <dgm:bulletEnabled val="1"/>
        </dgm:presLayoutVars>
      </dgm:prSet>
      <dgm:spPr/>
    </dgm:pt>
    <dgm:pt modelId="{D803BB6F-28BD-4A03-B872-7769C680243B}" type="pres">
      <dgm:prSet presAssocID="{C81D2561-AE20-4589-919A-5479573342B0}" presName="sibTrans" presStyleCnt="0"/>
      <dgm:spPr/>
    </dgm:pt>
    <dgm:pt modelId="{4F7EBD7D-DFCF-42D9-919C-E6E65091B79C}" type="pres">
      <dgm:prSet presAssocID="{056BF56F-CC43-4DDD-9D89-CA94DE101ECC}" presName="node" presStyleLbl="node1" presStyleIdx="3" presStyleCnt="4">
        <dgm:presLayoutVars>
          <dgm:bulletEnabled val="1"/>
        </dgm:presLayoutVars>
      </dgm:prSet>
      <dgm:spPr/>
    </dgm:pt>
  </dgm:ptLst>
  <dgm:cxnLst>
    <dgm:cxn modelId="{98E9781F-6C85-4C8B-A8C8-ACC68D56FD26}" type="presOf" srcId="{0EFAF7DB-220E-474B-A306-B18848A2E64E}" destId="{EAA4FAF7-2B1B-440D-AB04-52061A8327A8}" srcOrd="0" destOrd="0" presId="urn:microsoft.com/office/officeart/2005/8/layout/default"/>
    <dgm:cxn modelId="{778F2B2A-B50E-4B4B-8031-BBB0BAF3076A}" srcId="{B842BC11-90CF-49FF-8D61-E8A8AAFE1BB6}" destId="{056BF56F-CC43-4DDD-9D89-CA94DE101ECC}" srcOrd="3" destOrd="0" parTransId="{001921C4-E4A3-488C-B466-13D798BB2038}" sibTransId="{B28DA56B-359A-427D-B40B-7C9A5E29DAD4}"/>
    <dgm:cxn modelId="{4C41BE15-3799-4642-92AF-58F1C6904769}" type="presOf" srcId="{056BF56F-CC43-4DDD-9D89-CA94DE101ECC}" destId="{4F7EBD7D-DFCF-42D9-919C-E6E65091B79C}" srcOrd="0" destOrd="0" presId="urn:microsoft.com/office/officeart/2005/8/layout/default"/>
    <dgm:cxn modelId="{7095E1F8-4EDE-4430-B07D-B7175589A733}" type="presOf" srcId="{B842BC11-90CF-49FF-8D61-E8A8AAFE1BB6}" destId="{068CCA7D-1404-4068-AB93-6968EFC37502}" srcOrd="0" destOrd="0" presId="urn:microsoft.com/office/officeart/2005/8/layout/default"/>
    <dgm:cxn modelId="{E88E6FD0-5EE8-42CE-8AC4-D71962510EE7}" srcId="{B842BC11-90CF-49FF-8D61-E8A8AAFE1BB6}" destId="{0EFAF7DB-220E-474B-A306-B18848A2E64E}" srcOrd="0" destOrd="0" parTransId="{ADEA5C60-BA03-45CE-8AE4-87E8350E817F}" sibTransId="{8655DB40-16AB-41AF-B7B9-C009642A6E8E}"/>
    <dgm:cxn modelId="{1A254136-9EEE-43D0-BC71-1289B085104A}" srcId="{B842BC11-90CF-49FF-8D61-E8A8AAFE1BB6}" destId="{9CA7C66F-6CF9-4093-95BD-C861D9811AA0}" srcOrd="1" destOrd="0" parTransId="{5C383048-3A83-419C-82E9-AA46D2B4FFD3}" sibTransId="{9AC506A7-F034-46F5-B26F-46FD22856FB4}"/>
    <dgm:cxn modelId="{C2739289-C7F5-4C2B-8002-E64A84A3CCF1}" type="presOf" srcId="{9CA7C66F-6CF9-4093-95BD-C861D9811AA0}" destId="{C593AB34-4B84-4F47-A09D-1663F9F71AFC}" srcOrd="0" destOrd="0" presId="urn:microsoft.com/office/officeart/2005/8/layout/default"/>
    <dgm:cxn modelId="{4B3A68AC-F7E0-44C7-B1C8-7CD80B465A26}" type="presOf" srcId="{8AEC6483-23EF-4414-8E2A-6A005181899E}" destId="{917D3CD9-BA5B-404E-931F-223BF970C99B}" srcOrd="0" destOrd="0" presId="urn:microsoft.com/office/officeart/2005/8/layout/default"/>
    <dgm:cxn modelId="{976405B9-79B8-494E-A105-801AB128A327}" srcId="{B842BC11-90CF-49FF-8D61-E8A8AAFE1BB6}" destId="{8AEC6483-23EF-4414-8E2A-6A005181899E}" srcOrd="2" destOrd="0" parTransId="{526DBE94-00A7-461E-AF61-51DFFA468BD0}" sibTransId="{C81D2561-AE20-4589-919A-5479573342B0}"/>
    <dgm:cxn modelId="{BC5FF21A-43E7-485A-B596-C5AADF327B05}" type="presParOf" srcId="{068CCA7D-1404-4068-AB93-6968EFC37502}" destId="{EAA4FAF7-2B1B-440D-AB04-52061A8327A8}" srcOrd="0" destOrd="0" presId="urn:microsoft.com/office/officeart/2005/8/layout/default"/>
    <dgm:cxn modelId="{7DBDEB3C-0922-4C11-B032-8800766EAAC7}" type="presParOf" srcId="{068CCA7D-1404-4068-AB93-6968EFC37502}" destId="{D86C629E-FD24-4979-AD6C-FF765663342C}" srcOrd="1" destOrd="0" presId="urn:microsoft.com/office/officeart/2005/8/layout/default"/>
    <dgm:cxn modelId="{613FE1F9-EF48-4B26-8AF0-FACA67BF29EB}" type="presParOf" srcId="{068CCA7D-1404-4068-AB93-6968EFC37502}" destId="{C593AB34-4B84-4F47-A09D-1663F9F71AFC}" srcOrd="2" destOrd="0" presId="urn:microsoft.com/office/officeart/2005/8/layout/default"/>
    <dgm:cxn modelId="{40AAE183-EE4F-4AB0-9437-11D5128906F3}" type="presParOf" srcId="{068CCA7D-1404-4068-AB93-6968EFC37502}" destId="{5AD6466A-5AEB-4BDD-BDCC-43ADA92E714A}" srcOrd="3" destOrd="0" presId="urn:microsoft.com/office/officeart/2005/8/layout/default"/>
    <dgm:cxn modelId="{0859D5FC-F1F1-41ED-AFE7-9ED996860B28}" type="presParOf" srcId="{068CCA7D-1404-4068-AB93-6968EFC37502}" destId="{917D3CD9-BA5B-404E-931F-223BF970C99B}" srcOrd="4" destOrd="0" presId="urn:microsoft.com/office/officeart/2005/8/layout/default"/>
    <dgm:cxn modelId="{235E33CA-9331-4C4F-9FB8-E86BD246400B}" type="presParOf" srcId="{068CCA7D-1404-4068-AB93-6968EFC37502}" destId="{D803BB6F-28BD-4A03-B872-7769C680243B}" srcOrd="5" destOrd="0" presId="urn:microsoft.com/office/officeart/2005/8/layout/default"/>
    <dgm:cxn modelId="{B063FF6D-1F2D-472D-8B4C-B6A378A09833}" type="presParOf" srcId="{068CCA7D-1404-4068-AB93-6968EFC37502}" destId="{4F7EBD7D-DFCF-42D9-919C-E6E65091B79C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9F9DF4-DD66-445F-AA6B-8E8438B47492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5A9C6ACE-6BE2-4555-B9D4-9E53A9C8B4FB}">
      <dgm:prSet phldrT="[Text]"/>
      <dgm:spPr/>
      <dgm:t>
        <a:bodyPr/>
        <a:lstStyle/>
        <a:p>
          <a:r>
            <a:rPr lang="en-US" dirty="0"/>
            <a:t>January-April 2017</a:t>
          </a:r>
          <a:br>
            <a:rPr lang="en-US" dirty="0"/>
          </a:br>
          <a:br>
            <a:rPr lang="en-US" dirty="0"/>
          </a:br>
          <a:r>
            <a:rPr lang="en-US" dirty="0"/>
            <a:t>Participant Selection, Data Collection and Analysis</a:t>
          </a:r>
        </a:p>
      </dgm:t>
    </dgm:pt>
    <dgm:pt modelId="{B44502A5-2D9E-4B9E-95DA-7C2A039B7A32}" type="parTrans" cxnId="{4C64936E-7966-45EC-987D-AE4E0E0CDB0A}">
      <dgm:prSet/>
      <dgm:spPr/>
      <dgm:t>
        <a:bodyPr/>
        <a:lstStyle/>
        <a:p>
          <a:endParaRPr lang="en-US"/>
        </a:p>
      </dgm:t>
    </dgm:pt>
    <dgm:pt modelId="{FF56073A-DABC-4EC5-A058-44C47CCDC8D3}" type="sibTrans" cxnId="{4C64936E-7966-45EC-987D-AE4E0E0CDB0A}">
      <dgm:prSet/>
      <dgm:spPr/>
      <dgm:t>
        <a:bodyPr/>
        <a:lstStyle/>
        <a:p>
          <a:endParaRPr lang="en-US"/>
        </a:p>
      </dgm:t>
    </dgm:pt>
    <dgm:pt modelId="{E34D5AD3-893A-4730-8A1C-8ED4A35F7FE5}">
      <dgm:prSet phldrT="[Text]"/>
      <dgm:spPr/>
      <dgm:t>
        <a:bodyPr/>
        <a:lstStyle/>
        <a:p>
          <a:r>
            <a:rPr lang="en-US" dirty="0"/>
            <a:t>May 2017</a:t>
          </a:r>
          <a:br>
            <a:rPr lang="en-US" dirty="0"/>
          </a:br>
          <a:br>
            <a:rPr lang="en-US" dirty="0"/>
          </a:br>
          <a:r>
            <a:rPr lang="en-US" dirty="0"/>
            <a:t>Submit Paper for Conference</a:t>
          </a:r>
        </a:p>
      </dgm:t>
    </dgm:pt>
    <dgm:pt modelId="{6D13E050-4067-4E7F-AC00-BF7D6D5B06BC}" type="parTrans" cxnId="{768393D1-811B-4556-BBC1-202860482390}">
      <dgm:prSet/>
      <dgm:spPr/>
      <dgm:t>
        <a:bodyPr/>
        <a:lstStyle/>
        <a:p>
          <a:endParaRPr lang="en-US"/>
        </a:p>
      </dgm:t>
    </dgm:pt>
    <dgm:pt modelId="{DCEABB70-2F67-41C2-AF18-D141597FF52D}" type="sibTrans" cxnId="{768393D1-811B-4556-BBC1-202860482390}">
      <dgm:prSet/>
      <dgm:spPr/>
      <dgm:t>
        <a:bodyPr/>
        <a:lstStyle/>
        <a:p>
          <a:endParaRPr lang="en-US"/>
        </a:p>
      </dgm:t>
    </dgm:pt>
    <dgm:pt modelId="{33B05FFE-C159-4739-889F-ED0CBAABEC59}">
      <dgm:prSet phldrT="[Text]"/>
      <dgm:spPr/>
      <dgm:t>
        <a:bodyPr/>
        <a:lstStyle/>
        <a:p>
          <a:r>
            <a:rPr lang="en-US" dirty="0"/>
            <a:t>June-July 2017</a:t>
          </a:r>
        </a:p>
        <a:p>
          <a:endParaRPr lang="en-US" dirty="0"/>
        </a:p>
        <a:p>
          <a:r>
            <a:rPr lang="en-US" dirty="0"/>
            <a:t>Present at a Conference</a:t>
          </a:r>
        </a:p>
      </dgm:t>
    </dgm:pt>
    <dgm:pt modelId="{BB041F6C-715B-41BB-B42C-60832DC7081B}" type="parTrans" cxnId="{AAE0834A-D9FE-4B34-B8B2-BEBAE37EE469}">
      <dgm:prSet/>
      <dgm:spPr/>
      <dgm:t>
        <a:bodyPr/>
        <a:lstStyle/>
        <a:p>
          <a:endParaRPr lang="en-US"/>
        </a:p>
      </dgm:t>
    </dgm:pt>
    <dgm:pt modelId="{398D8EA2-A0E7-462B-8184-C19362E871F3}" type="sibTrans" cxnId="{AAE0834A-D9FE-4B34-B8B2-BEBAE37EE469}">
      <dgm:prSet/>
      <dgm:spPr/>
      <dgm:t>
        <a:bodyPr/>
        <a:lstStyle/>
        <a:p>
          <a:endParaRPr lang="en-US"/>
        </a:p>
      </dgm:t>
    </dgm:pt>
    <dgm:pt modelId="{AEDEBBBF-D4F2-46D6-AC90-59BF803EE13A}" type="pres">
      <dgm:prSet presAssocID="{F89F9DF4-DD66-445F-AA6B-8E8438B47492}" presName="Name0" presStyleCnt="0">
        <dgm:presLayoutVars>
          <dgm:dir/>
          <dgm:resizeHandles val="exact"/>
        </dgm:presLayoutVars>
      </dgm:prSet>
      <dgm:spPr/>
    </dgm:pt>
    <dgm:pt modelId="{8F299230-44F4-4ED7-B8E6-178A1CF7EFBB}" type="pres">
      <dgm:prSet presAssocID="{F89F9DF4-DD66-445F-AA6B-8E8438B47492}" presName="arrow" presStyleLbl="bgShp" presStyleIdx="0" presStyleCnt="1"/>
      <dgm:spPr/>
    </dgm:pt>
    <dgm:pt modelId="{3FD6D96F-1FAC-4D75-A3B5-0A1D37DECA79}" type="pres">
      <dgm:prSet presAssocID="{F89F9DF4-DD66-445F-AA6B-8E8438B47492}" presName="points" presStyleCnt="0"/>
      <dgm:spPr/>
    </dgm:pt>
    <dgm:pt modelId="{414ADF68-EA20-4452-BBA0-2BEE469C452A}" type="pres">
      <dgm:prSet presAssocID="{5A9C6ACE-6BE2-4555-B9D4-9E53A9C8B4FB}" presName="compositeA" presStyleCnt="0"/>
      <dgm:spPr/>
    </dgm:pt>
    <dgm:pt modelId="{47D0E2B6-C42C-4E87-B6BB-72116771C12B}" type="pres">
      <dgm:prSet presAssocID="{5A9C6ACE-6BE2-4555-B9D4-9E53A9C8B4FB}" presName="textA" presStyleLbl="revTx" presStyleIdx="0" presStyleCnt="3" custScaleX="136787">
        <dgm:presLayoutVars>
          <dgm:bulletEnabled val="1"/>
        </dgm:presLayoutVars>
      </dgm:prSet>
      <dgm:spPr/>
    </dgm:pt>
    <dgm:pt modelId="{EA8A8611-9736-4CA1-9AD8-BC89E1E0A718}" type="pres">
      <dgm:prSet presAssocID="{5A9C6ACE-6BE2-4555-B9D4-9E53A9C8B4FB}" presName="circleA" presStyleLbl="node1" presStyleIdx="0" presStyleCnt="3"/>
      <dgm:spPr/>
    </dgm:pt>
    <dgm:pt modelId="{F568061A-758E-40AC-92DC-E85A000F85C8}" type="pres">
      <dgm:prSet presAssocID="{5A9C6ACE-6BE2-4555-B9D4-9E53A9C8B4FB}" presName="spaceA" presStyleCnt="0"/>
      <dgm:spPr/>
    </dgm:pt>
    <dgm:pt modelId="{A99984F3-64F7-4463-87A1-A5719B3758CB}" type="pres">
      <dgm:prSet presAssocID="{FF56073A-DABC-4EC5-A058-44C47CCDC8D3}" presName="space" presStyleCnt="0"/>
      <dgm:spPr/>
    </dgm:pt>
    <dgm:pt modelId="{836191A8-66D2-4D22-8491-A592EDD8013C}" type="pres">
      <dgm:prSet presAssocID="{E34D5AD3-893A-4730-8A1C-8ED4A35F7FE5}" presName="compositeB" presStyleCnt="0"/>
      <dgm:spPr/>
    </dgm:pt>
    <dgm:pt modelId="{4028BEF8-7A1B-41E3-8617-E23DC437796B}" type="pres">
      <dgm:prSet presAssocID="{E34D5AD3-893A-4730-8A1C-8ED4A35F7FE5}" presName="textB" presStyleLbl="revTx" presStyleIdx="1" presStyleCnt="3">
        <dgm:presLayoutVars>
          <dgm:bulletEnabled val="1"/>
        </dgm:presLayoutVars>
      </dgm:prSet>
      <dgm:spPr/>
    </dgm:pt>
    <dgm:pt modelId="{68BF98FE-007A-4086-90D8-95FCDAC7A569}" type="pres">
      <dgm:prSet presAssocID="{E34D5AD3-893A-4730-8A1C-8ED4A35F7FE5}" presName="circleB" presStyleLbl="node1" presStyleIdx="1" presStyleCnt="3"/>
      <dgm:spPr/>
    </dgm:pt>
    <dgm:pt modelId="{0C826F21-5AB1-4F8E-ADA4-F5E27D221ACB}" type="pres">
      <dgm:prSet presAssocID="{E34D5AD3-893A-4730-8A1C-8ED4A35F7FE5}" presName="spaceB" presStyleCnt="0"/>
      <dgm:spPr/>
    </dgm:pt>
    <dgm:pt modelId="{F4193414-3D72-417B-AF9C-CA1BF96D9AC8}" type="pres">
      <dgm:prSet presAssocID="{DCEABB70-2F67-41C2-AF18-D141597FF52D}" presName="space" presStyleCnt="0"/>
      <dgm:spPr/>
    </dgm:pt>
    <dgm:pt modelId="{2F830039-67AF-4A08-A0EB-3EDB4B4C6E80}" type="pres">
      <dgm:prSet presAssocID="{33B05FFE-C159-4739-889F-ED0CBAABEC59}" presName="compositeA" presStyleCnt="0"/>
      <dgm:spPr/>
    </dgm:pt>
    <dgm:pt modelId="{0393388C-70BE-42F7-9487-ADF89F184642}" type="pres">
      <dgm:prSet presAssocID="{33B05FFE-C159-4739-889F-ED0CBAABEC59}" presName="textA" presStyleLbl="revTx" presStyleIdx="2" presStyleCnt="3">
        <dgm:presLayoutVars>
          <dgm:bulletEnabled val="1"/>
        </dgm:presLayoutVars>
      </dgm:prSet>
      <dgm:spPr/>
    </dgm:pt>
    <dgm:pt modelId="{5ABBA567-9D65-4A3F-B71F-74896E038C65}" type="pres">
      <dgm:prSet presAssocID="{33B05FFE-C159-4739-889F-ED0CBAABEC59}" presName="circleA" presStyleLbl="node1" presStyleIdx="2" presStyleCnt="3"/>
      <dgm:spPr/>
    </dgm:pt>
    <dgm:pt modelId="{07C556DE-82A8-4763-95B7-5AA0F0FFBBA7}" type="pres">
      <dgm:prSet presAssocID="{33B05FFE-C159-4739-889F-ED0CBAABEC59}" presName="spaceA" presStyleCnt="0"/>
      <dgm:spPr/>
    </dgm:pt>
  </dgm:ptLst>
  <dgm:cxnLst>
    <dgm:cxn modelId="{768393D1-811B-4556-BBC1-202860482390}" srcId="{F89F9DF4-DD66-445F-AA6B-8E8438B47492}" destId="{E34D5AD3-893A-4730-8A1C-8ED4A35F7FE5}" srcOrd="1" destOrd="0" parTransId="{6D13E050-4067-4E7F-AC00-BF7D6D5B06BC}" sibTransId="{DCEABB70-2F67-41C2-AF18-D141597FF52D}"/>
    <dgm:cxn modelId="{AAE0834A-D9FE-4B34-B8B2-BEBAE37EE469}" srcId="{F89F9DF4-DD66-445F-AA6B-8E8438B47492}" destId="{33B05FFE-C159-4739-889F-ED0CBAABEC59}" srcOrd="2" destOrd="0" parTransId="{BB041F6C-715B-41BB-B42C-60832DC7081B}" sibTransId="{398D8EA2-A0E7-462B-8184-C19362E871F3}"/>
    <dgm:cxn modelId="{96226743-48A5-4E31-A030-FE064DF09B6A}" type="presOf" srcId="{5A9C6ACE-6BE2-4555-B9D4-9E53A9C8B4FB}" destId="{47D0E2B6-C42C-4E87-B6BB-72116771C12B}" srcOrd="0" destOrd="0" presId="urn:microsoft.com/office/officeart/2005/8/layout/hProcess11"/>
    <dgm:cxn modelId="{4C64936E-7966-45EC-987D-AE4E0E0CDB0A}" srcId="{F89F9DF4-DD66-445F-AA6B-8E8438B47492}" destId="{5A9C6ACE-6BE2-4555-B9D4-9E53A9C8B4FB}" srcOrd="0" destOrd="0" parTransId="{B44502A5-2D9E-4B9E-95DA-7C2A039B7A32}" sibTransId="{FF56073A-DABC-4EC5-A058-44C47CCDC8D3}"/>
    <dgm:cxn modelId="{4D856C35-6CD4-4D77-A99A-6BDED9E89D2A}" type="presOf" srcId="{F89F9DF4-DD66-445F-AA6B-8E8438B47492}" destId="{AEDEBBBF-D4F2-46D6-AC90-59BF803EE13A}" srcOrd="0" destOrd="0" presId="urn:microsoft.com/office/officeart/2005/8/layout/hProcess11"/>
    <dgm:cxn modelId="{738F6123-AEAF-4DA4-8CFE-B6AAB8FD085A}" type="presOf" srcId="{33B05FFE-C159-4739-889F-ED0CBAABEC59}" destId="{0393388C-70BE-42F7-9487-ADF89F184642}" srcOrd="0" destOrd="0" presId="urn:microsoft.com/office/officeart/2005/8/layout/hProcess11"/>
    <dgm:cxn modelId="{3CE6EE3E-CFC5-4C9D-931F-6B15EB1886E8}" type="presOf" srcId="{E34D5AD3-893A-4730-8A1C-8ED4A35F7FE5}" destId="{4028BEF8-7A1B-41E3-8617-E23DC437796B}" srcOrd="0" destOrd="0" presId="urn:microsoft.com/office/officeart/2005/8/layout/hProcess11"/>
    <dgm:cxn modelId="{FBA2FDCC-6B61-467B-AFE3-0CBA1A8C9AD2}" type="presParOf" srcId="{AEDEBBBF-D4F2-46D6-AC90-59BF803EE13A}" destId="{8F299230-44F4-4ED7-B8E6-178A1CF7EFBB}" srcOrd="0" destOrd="0" presId="urn:microsoft.com/office/officeart/2005/8/layout/hProcess11"/>
    <dgm:cxn modelId="{45E7F3D5-7442-4B90-A044-05B1607D8977}" type="presParOf" srcId="{AEDEBBBF-D4F2-46D6-AC90-59BF803EE13A}" destId="{3FD6D96F-1FAC-4D75-A3B5-0A1D37DECA79}" srcOrd="1" destOrd="0" presId="urn:microsoft.com/office/officeart/2005/8/layout/hProcess11"/>
    <dgm:cxn modelId="{60F2E817-5B04-4B20-BA76-61270F494394}" type="presParOf" srcId="{3FD6D96F-1FAC-4D75-A3B5-0A1D37DECA79}" destId="{414ADF68-EA20-4452-BBA0-2BEE469C452A}" srcOrd="0" destOrd="0" presId="urn:microsoft.com/office/officeart/2005/8/layout/hProcess11"/>
    <dgm:cxn modelId="{7E2ED0EA-A32C-4368-B580-34B61C4E3BB7}" type="presParOf" srcId="{414ADF68-EA20-4452-BBA0-2BEE469C452A}" destId="{47D0E2B6-C42C-4E87-B6BB-72116771C12B}" srcOrd="0" destOrd="0" presId="urn:microsoft.com/office/officeart/2005/8/layout/hProcess11"/>
    <dgm:cxn modelId="{1F4E0BF1-8E0D-420B-B6C6-2620F4B20E1E}" type="presParOf" srcId="{414ADF68-EA20-4452-BBA0-2BEE469C452A}" destId="{EA8A8611-9736-4CA1-9AD8-BC89E1E0A718}" srcOrd="1" destOrd="0" presId="urn:microsoft.com/office/officeart/2005/8/layout/hProcess11"/>
    <dgm:cxn modelId="{9A384709-A3FE-4619-8A23-12DF218CE86D}" type="presParOf" srcId="{414ADF68-EA20-4452-BBA0-2BEE469C452A}" destId="{F568061A-758E-40AC-92DC-E85A000F85C8}" srcOrd="2" destOrd="0" presId="urn:microsoft.com/office/officeart/2005/8/layout/hProcess11"/>
    <dgm:cxn modelId="{0B137956-DFEE-4857-B953-F9389839E271}" type="presParOf" srcId="{3FD6D96F-1FAC-4D75-A3B5-0A1D37DECA79}" destId="{A99984F3-64F7-4463-87A1-A5719B3758CB}" srcOrd="1" destOrd="0" presId="urn:microsoft.com/office/officeart/2005/8/layout/hProcess11"/>
    <dgm:cxn modelId="{CB7D4A1E-0E76-4C8D-9EDA-E5F1CEEB599A}" type="presParOf" srcId="{3FD6D96F-1FAC-4D75-A3B5-0A1D37DECA79}" destId="{836191A8-66D2-4D22-8491-A592EDD8013C}" srcOrd="2" destOrd="0" presId="urn:microsoft.com/office/officeart/2005/8/layout/hProcess11"/>
    <dgm:cxn modelId="{7A4EECAC-7C3F-4156-9F35-6497DCC10158}" type="presParOf" srcId="{836191A8-66D2-4D22-8491-A592EDD8013C}" destId="{4028BEF8-7A1B-41E3-8617-E23DC437796B}" srcOrd="0" destOrd="0" presId="urn:microsoft.com/office/officeart/2005/8/layout/hProcess11"/>
    <dgm:cxn modelId="{D3242D75-7F6C-4A10-BEA4-845F7EA02FD8}" type="presParOf" srcId="{836191A8-66D2-4D22-8491-A592EDD8013C}" destId="{68BF98FE-007A-4086-90D8-95FCDAC7A569}" srcOrd="1" destOrd="0" presId="urn:microsoft.com/office/officeart/2005/8/layout/hProcess11"/>
    <dgm:cxn modelId="{FDC675C0-E7C1-4829-9378-E7C1A01C6833}" type="presParOf" srcId="{836191A8-66D2-4D22-8491-A592EDD8013C}" destId="{0C826F21-5AB1-4F8E-ADA4-F5E27D221ACB}" srcOrd="2" destOrd="0" presId="urn:microsoft.com/office/officeart/2005/8/layout/hProcess11"/>
    <dgm:cxn modelId="{1F9A32A7-2516-411C-BD93-DDFC0F050E3E}" type="presParOf" srcId="{3FD6D96F-1FAC-4D75-A3B5-0A1D37DECA79}" destId="{F4193414-3D72-417B-AF9C-CA1BF96D9AC8}" srcOrd="3" destOrd="0" presId="urn:microsoft.com/office/officeart/2005/8/layout/hProcess11"/>
    <dgm:cxn modelId="{C4EB2A6D-E834-4E9B-BE44-65BC8DEC9C8F}" type="presParOf" srcId="{3FD6D96F-1FAC-4D75-A3B5-0A1D37DECA79}" destId="{2F830039-67AF-4A08-A0EB-3EDB4B4C6E80}" srcOrd="4" destOrd="0" presId="urn:microsoft.com/office/officeart/2005/8/layout/hProcess11"/>
    <dgm:cxn modelId="{F1E93021-47C8-40D4-8861-5BAFA5F23001}" type="presParOf" srcId="{2F830039-67AF-4A08-A0EB-3EDB4B4C6E80}" destId="{0393388C-70BE-42F7-9487-ADF89F184642}" srcOrd="0" destOrd="0" presId="urn:microsoft.com/office/officeart/2005/8/layout/hProcess11"/>
    <dgm:cxn modelId="{E186F774-0912-426F-A290-06A81EADBC49}" type="presParOf" srcId="{2F830039-67AF-4A08-A0EB-3EDB4B4C6E80}" destId="{5ABBA567-9D65-4A3F-B71F-74896E038C65}" srcOrd="1" destOrd="0" presId="urn:microsoft.com/office/officeart/2005/8/layout/hProcess11"/>
    <dgm:cxn modelId="{380C4990-C70D-4325-8EE8-0B3775600DC3}" type="presParOf" srcId="{2F830039-67AF-4A08-A0EB-3EDB4B4C6E80}" destId="{07C556DE-82A8-4763-95B7-5AA0F0FFBBA7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A4FAF7-2B1B-440D-AB04-52061A8327A8}">
      <dsp:nvSpPr>
        <dsp:cNvPr id="0" name=""/>
        <dsp:cNvSpPr/>
      </dsp:nvSpPr>
      <dsp:spPr>
        <a:xfrm>
          <a:off x="728" y="670906"/>
          <a:ext cx="2842120" cy="1705272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Social</a:t>
          </a:r>
        </a:p>
      </dsp:txBody>
      <dsp:txXfrm>
        <a:off x="728" y="670906"/>
        <a:ext cx="2842120" cy="1705272"/>
      </dsp:txXfrm>
    </dsp:sp>
    <dsp:sp modelId="{C593AB34-4B84-4F47-A09D-1663F9F71AFC}">
      <dsp:nvSpPr>
        <dsp:cNvPr id="0" name=""/>
        <dsp:cNvSpPr/>
      </dsp:nvSpPr>
      <dsp:spPr>
        <a:xfrm>
          <a:off x="3127061" y="670906"/>
          <a:ext cx="2842120" cy="1705272"/>
        </a:xfrm>
        <a:prstGeom prst="rect">
          <a:avLst/>
        </a:prstGeom>
        <a:solidFill>
          <a:schemeClr val="accent3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Environmental</a:t>
          </a:r>
        </a:p>
      </dsp:txBody>
      <dsp:txXfrm>
        <a:off x="3127061" y="670906"/>
        <a:ext cx="2842120" cy="1705272"/>
      </dsp:txXfrm>
    </dsp:sp>
    <dsp:sp modelId="{917D3CD9-BA5B-404E-931F-223BF970C99B}">
      <dsp:nvSpPr>
        <dsp:cNvPr id="0" name=""/>
        <dsp:cNvSpPr/>
      </dsp:nvSpPr>
      <dsp:spPr>
        <a:xfrm>
          <a:off x="728" y="2660390"/>
          <a:ext cx="2842120" cy="170527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Nutritional</a:t>
          </a:r>
        </a:p>
      </dsp:txBody>
      <dsp:txXfrm>
        <a:off x="728" y="2660390"/>
        <a:ext cx="2842120" cy="1705272"/>
      </dsp:txXfrm>
    </dsp:sp>
    <dsp:sp modelId="{4F7EBD7D-DFCF-42D9-919C-E6E65091B79C}">
      <dsp:nvSpPr>
        <dsp:cNvPr id="0" name=""/>
        <dsp:cNvSpPr/>
      </dsp:nvSpPr>
      <dsp:spPr>
        <a:xfrm>
          <a:off x="3127061" y="2660390"/>
          <a:ext cx="2842120" cy="1705272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Economic</a:t>
          </a:r>
        </a:p>
      </dsp:txBody>
      <dsp:txXfrm>
        <a:off x="3127061" y="2660390"/>
        <a:ext cx="2842120" cy="17052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299230-44F4-4ED7-B8E6-178A1CF7EFBB}">
      <dsp:nvSpPr>
        <dsp:cNvPr id="0" name=""/>
        <dsp:cNvSpPr/>
      </dsp:nvSpPr>
      <dsp:spPr>
        <a:xfrm>
          <a:off x="0" y="1357338"/>
          <a:ext cx="10058402" cy="1809784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D0E2B6-C42C-4E87-B6BB-72116771C12B}">
      <dsp:nvSpPr>
        <dsp:cNvPr id="0" name=""/>
        <dsp:cNvSpPr/>
      </dsp:nvSpPr>
      <dsp:spPr>
        <a:xfrm>
          <a:off x="4324" y="0"/>
          <a:ext cx="3567289" cy="1809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January-April 2017</a:t>
          </a:r>
          <a:br>
            <a:rPr lang="en-US" sz="1500" kern="1200" dirty="0"/>
          </a:br>
          <a:br>
            <a:rPr lang="en-US" sz="1500" kern="1200" dirty="0"/>
          </a:br>
          <a:r>
            <a:rPr lang="en-US" sz="1500" kern="1200" dirty="0"/>
            <a:t>Participant Selection, Data Collection and Analysis</a:t>
          </a:r>
        </a:p>
      </dsp:txBody>
      <dsp:txXfrm>
        <a:off x="4324" y="0"/>
        <a:ext cx="3567289" cy="1809784"/>
      </dsp:txXfrm>
    </dsp:sp>
    <dsp:sp modelId="{EA8A8611-9736-4CA1-9AD8-BC89E1E0A718}">
      <dsp:nvSpPr>
        <dsp:cNvPr id="0" name=""/>
        <dsp:cNvSpPr/>
      </dsp:nvSpPr>
      <dsp:spPr>
        <a:xfrm>
          <a:off x="1561746" y="2036007"/>
          <a:ext cx="452446" cy="4524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28BEF8-7A1B-41E3-8617-E23DC437796B}">
      <dsp:nvSpPr>
        <dsp:cNvPr id="0" name=""/>
        <dsp:cNvSpPr/>
      </dsp:nvSpPr>
      <dsp:spPr>
        <a:xfrm>
          <a:off x="3702010" y="2714676"/>
          <a:ext cx="2607915" cy="1809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May 2017</a:t>
          </a:r>
          <a:br>
            <a:rPr lang="en-US" sz="1500" kern="1200" dirty="0"/>
          </a:br>
          <a:br>
            <a:rPr lang="en-US" sz="1500" kern="1200" dirty="0"/>
          </a:br>
          <a:r>
            <a:rPr lang="en-US" sz="1500" kern="1200" dirty="0"/>
            <a:t>Submit Paper for Conference</a:t>
          </a:r>
        </a:p>
      </dsp:txBody>
      <dsp:txXfrm>
        <a:off x="3702010" y="2714676"/>
        <a:ext cx="2607915" cy="1809784"/>
      </dsp:txXfrm>
    </dsp:sp>
    <dsp:sp modelId="{68BF98FE-007A-4086-90D8-95FCDAC7A569}">
      <dsp:nvSpPr>
        <dsp:cNvPr id="0" name=""/>
        <dsp:cNvSpPr/>
      </dsp:nvSpPr>
      <dsp:spPr>
        <a:xfrm>
          <a:off x="4779744" y="2036007"/>
          <a:ext cx="452446" cy="4524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93388C-70BE-42F7-9487-ADF89F184642}">
      <dsp:nvSpPr>
        <dsp:cNvPr id="0" name=""/>
        <dsp:cNvSpPr/>
      </dsp:nvSpPr>
      <dsp:spPr>
        <a:xfrm>
          <a:off x="6440321" y="0"/>
          <a:ext cx="2607915" cy="1809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June-July 2017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Present at a Conference</a:t>
          </a:r>
        </a:p>
      </dsp:txBody>
      <dsp:txXfrm>
        <a:off x="6440321" y="0"/>
        <a:ext cx="2607915" cy="1809784"/>
      </dsp:txXfrm>
    </dsp:sp>
    <dsp:sp modelId="{5ABBA567-9D65-4A3F-B71F-74896E038C65}">
      <dsp:nvSpPr>
        <dsp:cNvPr id="0" name=""/>
        <dsp:cNvSpPr/>
      </dsp:nvSpPr>
      <dsp:spPr>
        <a:xfrm>
          <a:off x="7518056" y="2036007"/>
          <a:ext cx="452446" cy="4524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12/14/2016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12/14/2016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12/14/2016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12/14/2016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12/14/2016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12/14/2016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12/14/2016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12/14/2016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12/14/2016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12/14/2016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12/14/2016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12/14/2016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12/14/2016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12/14/2016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12/14/2016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4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6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0" y="1166769"/>
            <a:ext cx="6858002" cy="1828800"/>
          </a:xfrm>
        </p:spPr>
        <p:txBody>
          <a:bodyPr>
            <a:normAutofit/>
          </a:bodyPr>
          <a:lstStyle/>
          <a:p>
            <a:r>
              <a:rPr lang="en-US" b="1" u="sng" dirty="0"/>
              <a:t>Food Secure Baltimore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2995569"/>
            <a:ext cx="6858002" cy="914400"/>
          </a:xfrm>
        </p:spPr>
        <p:txBody>
          <a:bodyPr>
            <a:normAutofit/>
          </a:bodyPr>
          <a:lstStyle/>
          <a:p>
            <a:r>
              <a:rPr lang="en-US" b="1" u="sng" dirty="0"/>
              <a:t>Finding Better Ways to Promote Urban Agriculture Through Geonarratives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692591" y="3909969"/>
            <a:ext cx="443102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Penn State MGIS Capstone Proposal</a:t>
            </a:r>
          </a:p>
          <a:p>
            <a:r>
              <a:rPr lang="en-US" dirty="0"/>
              <a:t>Anthony </a:t>
            </a:r>
            <a:r>
              <a:rPr lang="en-US" dirty="0" err="1"/>
              <a:t>Scavone</a:t>
            </a:r>
            <a:endParaRPr lang="en-US" dirty="0"/>
          </a:p>
          <a:p>
            <a:r>
              <a:rPr lang="en-US" dirty="0"/>
              <a:t>Advisor: Katherine Foo</a:t>
            </a:r>
          </a:p>
          <a:p>
            <a:r>
              <a:rPr lang="en-US" dirty="0"/>
              <a:t>Fall 2016</a:t>
            </a: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 Overview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Urban Agriculture and GIS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37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Urban Agriculture and GIS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1" y="1825625"/>
            <a:ext cx="6208044" cy="4187952"/>
          </a:xfrm>
        </p:spPr>
        <p:txBody>
          <a:bodyPr/>
          <a:lstStyle/>
          <a:p>
            <a:pPr>
              <a:spcBef>
                <a:spcPts val="3000"/>
              </a:spcBef>
            </a:pPr>
            <a:r>
              <a:rPr lang="en-US" dirty="0"/>
              <a:t>2006: Portland State University releases “Diggable City”</a:t>
            </a:r>
          </a:p>
          <a:p>
            <a:pPr>
              <a:spcBef>
                <a:spcPts val="3000"/>
              </a:spcBef>
            </a:pPr>
            <a:r>
              <a:rPr lang="en-US" dirty="0"/>
              <a:t>Others follow suit: Vancouver, NYC, Seattle, Detroit, Oakland, etc.</a:t>
            </a:r>
          </a:p>
          <a:p>
            <a:pPr>
              <a:spcBef>
                <a:spcPts val="3000"/>
              </a:spcBef>
            </a:pPr>
            <a:r>
              <a:rPr lang="en-US" dirty="0"/>
              <a:t>Baltimore implemented it in the drafting of “Homegrown Baltimore”</a:t>
            </a:r>
          </a:p>
          <a:p>
            <a:pPr>
              <a:spcBef>
                <a:spcPts val="3000"/>
              </a:spcBef>
            </a:pPr>
            <a:r>
              <a:rPr lang="en-US" dirty="0"/>
              <a:t>Remains limited to land inventory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734" y="2265028"/>
            <a:ext cx="3621880" cy="2444768"/>
          </a:xfrm>
        </p:spPr>
      </p:pic>
    </p:spTree>
    <p:extLst>
      <p:ext uri="{BB962C8B-B14F-4D97-AF65-F5344CB8AC3E}">
        <p14:creationId xmlns:p14="http://schemas.microsoft.com/office/powerpoint/2010/main" val="148536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 Overview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Geonarratives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25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Geonarratives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5847316" cy="4187952"/>
          </a:xfrm>
        </p:spPr>
        <p:txBody>
          <a:bodyPr/>
          <a:lstStyle/>
          <a:p>
            <a:pPr>
              <a:spcBef>
                <a:spcPts val="3000"/>
              </a:spcBef>
            </a:pPr>
            <a:r>
              <a:rPr lang="en-US" dirty="0"/>
              <a:t>A relatively new concept</a:t>
            </a:r>
          </a:p>
          <a:p>
            <a:pPr>
              <a:spcBef>
                <a:spcPts val="3000"/>
              </a:spcBef>
            </a:pPr>
            <a:r>
              <a:rPr lang="en-US" dirty="0"/>
              <a:t>Better understand environmental context of a situation</a:t>
            </a:r>
          </a:p>
          <a:p>
            <a:pPr>
              <a:spcBef>
                <a:spcPts val="3000"/>
              </a:spcBef>
            </a:pPr>
            <a:r>
              <a:rPr lang="en-US" dirty="0"/>
              <a:t>Can generate numerous datasets, is relatively easy to use</a:t>
            </a:r>
          </a:p>
          <a:p>
            <a:pPr>
              <a:spcBef>
                <a:spcPts val="3000"/>
              </a:spcBef>
            </a:pPr>
            <a:r>
              <a:rPr lang="en-US" dirty="0"/>
              <a:t>Spatial Video Geonarrative (SVG)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910" y="1758513"/>
            <a:ext cx="2789900" cy="4187825"/>
          </a:xfrm>
        </p:spPr>
      </p:pic>
    </p:spTree>
    <p:extLst>
      <p:ext uri="{BB962C8B-B14F-4D97-AF65-F5344CB8AC3E}">
        <p14:creationId xmlns:p14="http://schemas.microsoft.com/office/powerpoint/2010/main" val="28115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Objectives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49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Importance of Context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540" y="1752600"/>
            <a:ext cx="3925746" cy="4229100"/>
          </a:xfrm>
        </p:spPr>
      </p:pic>
    </p:spTree>
    <p:extLst>
      <p:ext uri="{BB962C8B-B14F-4D97-AF65-F5344CB8AC3E}">
        <p14:creationId xmlns:p14="http://schemas.microsoft.com/office/powerpoint/2010/main" val="349860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4" y="1627463"/>
            <a:ext cx="5687924" cy="4664279"/>
          </a:xfrm>
        </p:spPr>
        <p:txBody>
          <a:bodyPr>
            <a:normAutofit lnSpcReduction="10000"/>
          </a:bodyPr>
          <a:lstStyle/>
          <a:p>
            <a:pPr>
              <a:spcBef>
                <a:spcPts val="3000"/>
              </a:spcBef>
            </a:pPr>
            <a:r>
              <a:rPr lang="en-US" dirty="0"/>
              <a:t>Investigate the impact of urban agriculture projects on food deserts through the lens of geonarratives</a:t>
            </a:r>
          </a:p>
          <a:p>
            <a:pPr>
              <a:spcBef>
                <a:spcPts val="3000"/>
              </a:spcBef>
            </a:pPr>
            <a:r>
              <a:rPr lang="en-US" dirty="0"/>
              <a:t>Identify a neighborhood (or 2) with an urban agriculture project in a food desert</a:t>
            </a:r>
          </a:p>
          <a:p>
            <a:pPr>
              <a:spcBef>
                <a:spcPts val="3000"/>
              </a:spcBef>
            </a:pPr>
            <a:r>
              <a:rPr lang="en-US" dirty="0"/>
              <a:t>Record SVGs of two groups: community members participating and community members not participating</a:t>
            </a:r>
          </a:p>
          <a:p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985" y="1524000"/>
            <a:ext cx="3187629" cy="446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10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impact does participation in an urban agriculture project have on the manner in which a resident of a food desert procures their food?</a:t>
            </a:r>
          </a:p>
          <a:p>
            <a:endParaRPr lang="en-US" dirty="0"/>
          </a:p>
          <a:p>
            <a:r>
              <a:rPr lang="en-US" dirty="0"/>
              <a:t>(Possible Addition) What differences exist between how the leadership of the urban agriculture project interact with the project vs. how participants interact? </a:t>
            </a:r>
          </a:p>
        </p:txBody>
      </p:sp>
    </p:spTree>
    <p:extLst>
      <p:ext uri="{BB962C8B-B14F-4D97-AF65-F5344CB8AC3E}">
        <p14:creationId xmlns:p14="http://schemas.microsoft.com/office/powerpoint/2010/main" val="235209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2" y="1828800"/>
            <a:ext cx="7748337" cy="1828800"/>
          </a:xfrm>
        </p:spPr>
        <p:txBody>
          <a:bodyPr/>
          <a:lstStyle/>
          <a:p>
            <a:r>
              <a:rPr lang="en-US" dirty="0"/>
              <a:t>Research/Study Structure</a:t>
            </a:r>
          </a:p>
        </p:txBody>
      </p:sp>
    </p:spTree>
    <p:extLst>
      <p:ext uri="{BB962C8B-B14F-4D97-AF65-F5344CB8AC3E}">
        <p14:creationId xmlns:p14="http://schemas.microsoft.com/office/powerpoint/2010/main" val="216570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178965"/>
            <a:ext cx="10058402" cy="1219200"/>
          </a:xfrm>
        </p:spPr>
        <p:txBody>
          <a:bodyPr/>
          <a:lstStyle/>
          <a:p>
            <a:r>
              <a:rPr lang="en-US" dirty="0"/>
              <a:t>Why Geonarratives?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2" y="1553622"/>
            <a:ext cx="5285252" cy="4627054"/>
          </a:xfrm>
          <a:ln>
            <a:noFill/>
          </a:ln>
        </p:spPr>
        <p:txBody>
          <a:bodyPr>
            <a:normAutofit lnSpcReduction="10000"/>
          </a:bodyPr>
          <a:lstStyle/>
          <a:p>
            <a:r>
              <a:rPr lang="en-US" dirty="0"/>
              <a:t>Surveys are quantitative and informative, but lack qualitative context</a:t>
            </a:r>
          </a:p>
          <a:p>
            <a:r>
              <a:rPr lang="en-US" dirty="0"/>
              <a:t>Spatially-based holistic context on the issue</a:t>
            </a:r>
            <a:endParaRPr lang="en-US" dirty="0"/>
          </a:p>
          <a:p>
            <a:r>
              <a:rPr lang="en-US" dirty="0"/>
              <a:t>What do food procurement pathways actually look like in a food desert?</a:t>
            </a:r>
          </a:p>
          <a:p>
            <a:r>
              <a:rPr lang="en-US" dirty="0"/>
              <a:t>What impact does urban agriculture have on those pathways and habits?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9306" y="2246480"/>
            <a:ext cx="4654308" cy="3241339"/>
          </a:xfrm>
          <a:prstGeom prst="rect">
            <a:avLst/>
          </a:prstGeom>
          <a:ln w="127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89632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Topics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65214" y="1752600"/>
            <a:ext cx="10058400" cy="4547532"/>
          </a:xfrm>
        </p:spPr>
        <p:txBody>
          <a:bodyPr>
            <a:normAutofit/>
          </a:bodyPr>
          <a:lstStyle/>
          <a:p>
            <a:r>
              <a:rPr lang="en-US" dirty="0"/>
              <a:t>Topic Overview</a:t>
            </a:r>
          </a:p>
          <a:p>
            <a:pPr lvl="1"/>
            <a:r>
              <a:rPr lang="en-US" sz="1800" dirty="0"/>
              <a:t>Urban Agriculture and its Benefits</a:t>
            </a:r>
          </a:p>
          <a:p>
            <a:pPr lvl="1"/>
            <a:r>
              <a:rPr lang="en-US" sz="1800" dirty="0"/>
              <a:t>A Brief History of Urban Agriculture in the U.S</a:t>
            </a:r>
          </a:p>
          <a:p>
            <a:pPr lvl="1"/>
            <a:r>
              <a:rPr lang="en-US" sz="1800" dirty="0"/>
              <a:t>Baltimore and the Urban Agriculture Renewal</a:t>
            </a:r>
          </a:p>
          <a:p>
            <a:pPr lvl="1"/>
            <a:r>
              <a:rPr lang="en-US" sz="1800" dirty="0"/>
              <a:t>Urban Agriculture and GIS</a:t>
            </a:r>
          </a:p>
          <a:p>
            <a:pPr lvl="1"/>
            <a:r>
              <a:rPr lang="en-US" sz="1800" dirty="0"/>
              <a:t>Geonarratives</a:t>
            </a:r>
            <a:endParaRPr lang="en-US" dirty="0"/>
          </a:p>
          <a:p>
            <a:r>
              <a:rPr lang="en-US" dirty="0"/>
              <a:t>Project Objectives</a:t>
            </a:r>
          </a:p>
          <a:p>
            <a:r>
              <a:rPr lang="en-US" dirty="0"/>
              <a:t>Research/Study Structure</a:t>
            </a:r>
          </a:p>
          <a:p>
            <a:r>
              <a:rPr lang="en-US" dirty="0"/>
              <a:t>Implementation Timeline</a:t>
            </a:r>
          </a:p>
          <a:p>
            <a:endParaRPr lang="en-US"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Contour +2 Video Camera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75" y="2932811"/>
            <a:ext cx="4956175" cy="2621152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Storyteller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397" y="2505075"/>
            <a:ext cx="4391781" cy="3476625"/>
          </a:xfrm>
        </p:spPr>
      </p:pic>
    </p:spTree>
    <p:extLst>
      <p:ext uri="{BB962C8B-B14F-4D97-AF65-F5344CB8AC3E}">
        <p14:creationId xmlns:p14="http://schemas.microsoft.com/office/powerpoint/2010/main" val="401740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7406" y="276351"/>
            <a:ext cx="9445728" cy="947956"/>
          </a:xfrm>
        </p:spPr>
        <p:txBody>
          <a:bodyPr/>
          <a:lstStyle/>
          <a:p>
            <a:r>
              <a:rPr lang="en-US" dirty="0"/>
              <a:t>Three Potential Study Sites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490" y="1758893"/>
            <a:ext cx="3348644" cy="42566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490" y="1291419"/>
            <a:ext cx="3348644" cy="467474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367406" y="1758893"/>
            <a:ext cx="5285252" cy="4159580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0"/>
              </a:spcBef>
            </a:pPr>
            <a:r>
              <a:rPr lang="en-US" dirty="0"/>
              <a:t>BNIA neighborhood health data will serve as the study area</a:t>
            </a:r>
          </a:p>
          <a:p>
            <a:pPr>
              <a:spcBef>
                <a:spcPts val="3000"/>
              </a:spcBef>
            </a:pPr>
            <a:r>
              <a:rPr lang="en-US" dirty="0"/>
              <a:t>Johns Hopkins data will provide additional support</a:t>
            </a:r>
          </a:p>
          <a:p>
            <a:pPr>
              <a:spcBef>
                <a:spcPts val="3000"/>
              </a:spcBef>
            </a:pPr>
            <a:r>
              <a:rPr lang="en-US" dirty="0"/>
              <a:t>Each selected neighborhood has an urban agriculture project within a food desert </a:t>
            </a:r>
          </a:p>
        </p:txBody>
      </p:sp>
    </p:spTree>
    <p:extLst>
      <p:ext uri="{BB962C8B-B14F-4D97-AF65-F5344CB8AC3E}">
        <p14:creationId xmlns:p14="http://schemas.microsoft.com/office/powerpoint/2010/main" val="308806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Clifton-Berea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586094" cy="324872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High Concentration of Food Deserts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Perlman Place Farm (Real Food Farm Affiliate)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Urban Pastoral (indoor vertical farming, Johns Hopkins Alumni operation)</a:t>
            </a:r>
          </a:p>
        </p:txBody>
      </p:sp>
      <p:pic>
        <p:nvPicPr>
          <p:cNvPr id="15" name="Picture Placeholder 14"/>
          <p:cNvPicPr>
            <a:picLocks noGrp="1" noChangeAspect="1"/>
          </p:cNvPicPr>
          <p:nvPr>
            <p:ph type="pic" sz="quarter" idx="18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2" r="6682"/>
          <a:stretch>
            <a:fillRect/>
          </a:stretch>
        </p:blipFill>
        <p:spPr/>
      </p:pic>
      <p:pic>
        <p:nvPicPr>
          <p:cNvPr id="16" name="Picture Placeholder 15"/>
          <p:cNvPicPr>
            <a:picLocks noGrp="1" noChangeAspect="1"/>
          </p:cNvPicPr>
          <p:nvPr>
            <p:ph type="pic" sz="quarter" idx="19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6" b="3716"/>
          <a:stretch>
            <a:fillRect/>
          </a:stretch>
        </p:blipFill>
        <p:spPr/>
      </p:pic>
      <p:pic>
        <p:nvPicPr>
          <p:cNvPr id="19" name="Picture Placeholder 18"/>
          <p:cNvPicPr>
            <a:picLocks noGrp="1" noChangeAspect="1"/>
          </p:cNvPicPr>
          <p:nvPr>
            <p:ph type="pic" sz="quarter" idx="17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4257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Sandtown</a:t>
            </a:r>
            <a:r>
              <a:rPr lang="en-US" dirty="0"/>
              <a:t>-Winchester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552538" cy="324872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High Concentration of Food Deserts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Strength to Love Farm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76" r="21676"/>
          <a:stretch>
            <a:fillRect/>
          </a:stretch>
        </p:blipFill>
        <p:spPr/>
      </p:pic>
      <p:pic>
        <p:nvPicPr>
          <p:cNvPr id="11" name="Picture Placeholder 10"/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2" r="6682"/>
          <a:stretch>
            <a:fillRect/>
          </a:stretch>
        </p:blipFill>
        <p:spPr/>
      </p:pic>
      <p:pic>
        <p:nvPicPr>
          <p:cNvPr id="9" name="Picture Placeholder 8"/>
          <p:cNvPicPr>
            <a:picLocks noGrp="1" noChangeAspect="1"/>
          </p:cNvPicPr>
          <p:nvPr>
            <p:ph type="pic" sz="quarter" idx="19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" r="25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938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Penn North/</a:t>
            </a:r>
            <a:br>
              <a:rPr lang="en-US" dirty="0"/>
            </a:br>
            <a:r>
              <a:rPr lang="en-US" dirty="0"/>
              <a:t>Reservoir Hill</a:t>
            </a:r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1" r="22021"/>
          <a:stretch>
            <a:fillRect/>
          </a:stretch>
        </p:blipFill>
        <p:spPr/>
      </p:pic>
      <p:pic>
        <p:nvPicPr>
          <p:cNvPr id="3" name="Picture Placeholder 2"/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6" r="11206"/>
          <a:stretch>
            <a:fillRect/>
          </a:stretch>
        </p:blipFill>
        <p:spPr/>
      </p:pic>
      <p:pic>
        <p:nvPicPr>
          <p:cNvPr id="4" name="Picture Placeholder 3"/>
          <p:cNvPicPr>
            <a:picLocks noGrp="1" noChangeAspect="1"/>
          </p:cNvPicPr>
          <p:nvPr>
            <p:ph type="pic" sz="quarter" idx="19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1" r="11391"/>
          <a:stretch>
            <a:fillRect/>
          </a:stretch>
        </p:blipFill>
        <p:spPr/>
      </p:pic>
      <p:sp>
        <p:nvSpPr>
          <p:cNvPr id="10" name="Text Placeholder 9"/>
          <p:cNvSpPr>
            <a:spLocks noGrp="1"/>
          </p:cNvSpPr>
          <p:nvPr>
            <p:ph type="body" sz="half" idx="21"/>
          </p:nvPr>
        </p:nvSpPr>
        <p:spPr>
          <a:xfrm>
            <a:off x="9066213" y="2484992"/>
            <a:ext cx="2527371" cy="324872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High Concentration of Food Deserts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Whitelock</a:t>
            </a:r>
            <a:r>
              <a:rPr lang="en-US" dirty="0"/>
              <a:t> Community Farm</a:t>
            </a:r>
          </a:p>
        </p:txBody>
      </p:sp>
    </p:spTree>
    <p:extLst>
      <p:ext uri="{BB962C8B-B14F-4D97-AF65-F5344CB8AC3E}">
        <p14:creationId xmlns:p14="http://schemas.microsoft.com/office/powerpoint/2010/main" val="346041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to be Collected/Analyzed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2" y="2187916"/>
            <a:ext cx="5486588" cy="3358467"/>
          </a:xfrm>
        </p:spPr>
        <p:txBody>
          <a:bodyPr/>
          <a:lstStyle/>
          <a:p>
            <a:pPr>
              <a:spcBef>
                <a:spcPts val="4200"/>
              </a:spcBef>
            </a:pPr>
            <a:r>
              <a:rPr lang="en-US" dirty="0"/>
              <a:t>“The Experience” (perspective on what obtaining food in a food desert is actually like)</a:t>
            </a:r>
          </a:p>
          <a:p>
            <a:pPr>
              <a:spcBef>
                <a:spcPts val="4200"/>
              </a:spcBef>
            </a:pPr>
            <a:r>
              <a:rPr lang="en-US" dirty="0"/>
              <a:t>Geo-Tagged Narratives (word-map generation/analysis)</a:t>
            </a:r>
          </a:p>
          <a:p>
            <a:pPr>
              <a:spcBef>
                <a:spcPts val="4200"/>
              </a:spcBef>
            </a:pPr>
            <a:r>
              <a:rPr lang="en-US" dirty="0"/>
              <a:t>Pathways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6172" y="2187916"/>
            <a:ext cx="4387442" cy="3358467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78028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2" y="1828800"/>
            <a:ext cx="7748337" cy="1828800"/>
          </a:xfrm>
        </p:spPr>
        <p:txBody>
          <a:bodyPr/>
          <a:lstStyle/>
          <a:p>
            <a:r>
              <a:rPr lang="en-US" dirty="0"/>
              <a:t>Implementation Timeline</a:t>
            </a:r>
          </a:p>
        </p:txBody>
      </p:sp>
    </p:spTree>
    <p:extLst>
      <p:ext uri="{BB962C8B-B14F-4D97-AF65-F5344CB8AC3E}">
        <p14:creationId xmlns:p14="http://schemas.microsoft.com/office/powerpoint/2010/main" val="53578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Current Proposed Project Timeline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749672425"/>
              </p:ext>
            </p:extLst>
          </p:nvPr>
        </p:nvGraphicFramePr>
        <p:xfrm>
          <a:off x="1065212" y="1524000"/>
          <a:ext cx="10058402" cy="4524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014" y="4332453"/>
            <a:ext cx="2158330" cy="916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47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66000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 Overview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Urban Agriculture and its Benefits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789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Urban Agriculture and its Benefits</a:t>
            </a:r>
          </a:p>
        </p:txBody>
      </p:sp>
      <p:graphicFrame>
        <p:nvGraphicFramePr>
          <p:cNvPr id="9" name="Content Placeholder 8" descr="Basic Block List showing 6 groups of boxes, each a different color, arranged from left to right and top to bottom by row with 2 boxes in each row.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53482545"/>
              </p:ext>
            </p:extLst>
          </p:nvPr>
        </p:nvGraphicFramePr>
        <p:xfrm>
          <a:off x="3109457" y="1524000"/>
          <a:ext cx="5969911" cy="50365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469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Urban Agriculture and its 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u="sng" dirty="0">
                <a:solidFill>
                  <a:schemeClr val="accent5">
                    <a:lumMod val="50000"/>
                  </a:schemeClr>
                </a:solidFill>
              </a:rPr>
              <a:t>Social:</a:t>
            </a:r>
          </a:p>
          <a:p>
            <a:pPr lvl="1"/>
            <a:r>
              <a:rPr lang="en-US" sz="1800" dirty="0"/>
              <a:t>Pro: Provides gathering space, strengthened sense of community</a:t>
            </a:r>
          </a:p>
          <a:p>
            <a:pPr lvl="1">
              <a:spcAft>
                <a:spcPts val="1200"/>
              </a:spcAft>
            </a:pPr>
            <a:r>
              <a:rPr lang="en-US" sz="1800" dirty="0"/>
              <a:t>Con: Gentrification, well-intentioned outsiders</a:t>
            </a:r>
            <a:endParaRPr lang="en-US" dirty="0"/>
          </a:p>
          <a:p>
            <a:r>
              <a:rPr lang="en-US" u="sng" dirty="0">
                <a:solidFill>
                  <a:schemeClr val="tx1">
                    <a:lumMod val="60000"/>
                    <a:lumOff val="40000"/>
                  </a:schemeClr>
                </a:solidFill>
              </a:rPr>
              <a:t>Nutritional:</a:t>
            </a:r>
          </a:p>
          <a:p>
            <a:pPr lvl="1"/>
            <a:r>
              <a:rPr lang="en-US" sz="1800" dirty="0"/>
              <a:t>Pro: Participants have healthier diets</a:t>
            </a:r>
          </a:p>
          <a:p>
            <a:pPr lvl="1"/>
            <a:r>
              <a:rPr lang="en-US" sz="1800" dirty="0"/>
              <a:t>Con: Not all activities lead to increased produce consumption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4951415" cy="4187952"/>
          </a:xfrm>
        </p:spPr>
        <p:txBody>
          <a:bodyPr/>
          <a:lstStyle/>
          <a:p>
            <a:r>
              <a:rPr lang="en-US" u="sng" dirty="0">
                <a:solidFill>
                  <a:schemeClr val="accent3">
                    <a:lumMod val="75000"/>
                  </a:schemeClr>
                </a:solidFill>
              </a:rPr>
              <a:t>Environmental:</a:t>
            </a:r>
          </a:p>
          <a:p>
            <a:pPr lvl="1"/>
            <a:r>
              <a:rPr lang="en-US" sz="1800" dirty="0"/>
              <a:t>Pro: Can reduce “food miles”</a:t>
            </a:r>
          </a:p>
          <a:p>
            <a:pPr lvl="1">
              <a:spcAft>
                <a:spcPts val="2400"/>
              </a:spcAft>
            </a:pPr>
            <a:r>
              <a:rPr lang="en-US" sz="1800" dirty="0"/>
              <a:t>Con: Inefficiency in smaller scale growing operations, cold climates</a:t>
            </a:r>
            <a:endParaRPr lang="en-US" dirty="0"/>
          </a:p>
          <a:p>
            <a:r>
              <a:rPr lang="en-US" u="sng" dirty="0">
                <a:solidFill>
                  <a:schemeClr val="accent5"/>
                </a:solidFill>
              </a:rPr>
              <a:t>Economic:</a:t>
            </a:r>
          </a:p>
          <a:p>
            <a:pPr lvl="1"/>
            <a:r>
              <a:rPr lang="en-US" sz="1800" dirty="0"/>
              <a:t>Pro: Can provide an extra source of income</a:t>
            </a:r>
          </a:p>
          <a:p>
            <a:pPr lvl="1"/>
            <a:r>
              <a:rPr lang="en-US" sz="1800" dirty="0"/>
              <a:t>Con: The extra income is minimal (often less than minimum wage)</a:t>
            </a:r>
          </a:p>
        </p:txBody>
      </p:sp>
    </p:spTree>
    <p:extLst>
      <p:ext uri="{BB962C8B-B14F-4D97-AF65-F5344CB8AC3E}">
        <p14:creationId xmlns:p14="http://schemas.microsoft.com/office/powerpoint/2010/main" val="3887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 Overview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Brief History of Urban Agriculture in the U.S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92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60728"/>
            <a:ext cx="10058402" cy="1163272"/>
          </a:xfrm>
        </p:spPr>
        <p:txBody>
          <a:bodyPr>
            <a:normAutofit/>
          </a:bodyPr>
          <a:lstStyle/>
          <a:p>
            <a:r>
              <a:rPr lang="en-US" sz="3200" dirty="0"/>
              <a:t>A Brief History of Urban Agriculture in the U.S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5721482" cy="4187952"/>
          </a:xfrm>
        </p:spPr>
        <p:txBody>
          <a:bodyPr/>
          <a:lstStyle/>
          <a:p>
            <a:pPr>
              <a:spcBef>
                <a:spcPts val="3000"/>
              </a:spcBef>
            </a:pPr>
            <a:r>
              <a:rPr lang="en-US" dirty="0"/>
              <a:t>Early 1900s: Urban Farming seen as “an act of charity”</a:t>
            </a:r>
          </a:p>
          <a:p>
            <a:pPr>
              <a:spcBef>
                <a:spcPts val="3000"/>
              </a:spcBef>
            </a:pPr>
            <a:r>
              <a:rPr lang="en-US" dirty="0"/>
              <a:t>Victory Gardens in WWI and WWII</a:t>
            </a:r>
          </a:p>
          <a:p>
            <a:pPr>
              <a:spcBef>
                <a:spcPts val="3000"/>
              </a:spcBef>
            </a:pPr>
            <a:r>
              <a:rPr lang="en-US" dirty="0"/>
              <a:t>After WWII: Declining activity, overtaken by competing economic interests, no policy protection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294" y="1825625"/>
            <a:ext cx="2803225" cy="4187825"/>
          </a:xfrm>
        </p:spPr>
      </p:pic>
    </p:spTree>
    <p:extLst>
      <p:ext uri="{BB962C8B-B14F-4D97-AF65-F5344CB8AC3E}">
        <p14:creationId xmlns:p14="http://schemas.microsoft.com/office/powerpoint/2010/main" val="238998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 Overview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Baltimore and the Urban Agriculture Renewal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68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Baltimore and the Urban Agriculture Renewal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5855705" cy="4187952"/>
          </a:xfrm>
        </p:spPr>
        <p:txBody>
          <a:bodyPr/>
          <a:lstStyle/>
          <a:p>
            <a:pPr>
              <a:spcBef>
                <a:spcPts val="3000"/>
              </a:spcBef>
            </a:pPr>
            <a:r>
              <a:rPr lang="en-US" dirty="0"/>
              <a:t>16,000 vacant buildings, 14,000 vacant lots </a:t>
            </a:r>
          </a:p>
          <a:p>
            <a:pPr>
              <a:spcBef>
                <a:spcPts val="3000"/>
              </a:spcBef>
            </a:pPr>
            <a:r>
              <a:rPr lang="en-US" dirty="0"/>
              <a:t>Sustainability plan for the city drafted</a:t>
            </a:r>
          </a:p>
          <a:p>
            <a:pPr>
              <a:spcBef>
                <a:spcPts val="3000"/>
              </a:spcBef>
            </a:pPr>
            <a:r>
              <a:rPr lang="en-US" dirty="0"/>
              <a:t>2013: Urban agriculture plan released, “Homegrown Baltimore”</a:t>
            </a:r>
          </a:p>
          <a:p>
            <a:pPr>
              <a:spcBef>
                <a:spcPts val="3000"/>
              </a:spcBef>
            </a:pPr>
            <a:r>
              <a:rPr lang="en-US" dirty="0"/>
              <a:t>Ongoing: Zoning law restructuring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589" y="2214626"/>
            <a:ext cx="3248025" cy="3409950"/>
          </a:xfrm>
        </p:spPr>
      </p:pic>
    </p:spTree>
    <p:extLst>
      <p:ext uri="{BB962C8B-B14F-4D97-AF65-F5344CB8AC3E}">
        <p14:creationId xmlns:p14="http://schemas.microsoft.com/office/powerpoint/2010/main" val="67853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Nature presentation, illustrated landscape design  (widescreen)</Template>
  <TotalTime>407</TotalTime>
  <Words>644</Words>
  <Application>Microsoft Office PowerPoint</Application>
  <PresentationFormat>Widescreen</PresentationFormat>
  <Paragraphs>108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Segoe Print</vt:lpstr>
      <vt:lpstr>Nature Illustration 16x9</vt:lpstr>
      <vt:lpstr>Food Secure Baltimore</vt:lpstr>
      <vt:lpstr>Presentation Topics</vt:lpstr>
      <vt:lpstr>Topic Overview</vt:lpstr>
      <vt:lpstr>Urban Agriculture and its Benefits</vt:lpstr>
      <vt:lpstr>Urban Agriculture and its Benefits</vt:lpstr>
      <vt:lpstr>Topic Overview</vt:lpstr>
      <vt:lpstr>A Brief History of Urban Agriculture in the U.S</vt:lpstr>
      <vt:lpstr>Topic Overview</vt:lpstr>
      <vt:lpstr>Baltimore and the Urban Agriculture Renewal</vt:lpstr>
      <vt:lpstr>Topic Overview</vt:lpstr>
      <vt:lpstr>Urban Agriculture and GIS</vt:lpstr>
      <vt:lpstr>Topic Overview</vt:lpstr>
      <vt:lpstr>Geonarratives</vt:lpstr>
      <vt:lpstr>Project Objectives</vt:lpstr>
      <vt:lpstr>The Importance of Context</vt:lpstr>
      <vt:lpstr>Project Objectives</vt:lpstr>
      <vt:lpstr>Major Question</vt:lpstr>
      <vt:lpstr>Research/Study Structure</vt:lpstr>
      <vt:lpstr>Why Geonarratives?</vt:lpstr>
      <vt:lpstr>Tools</vt:lpstr>
      <vt:lpstr>Three Potential Study Sites</vt:lpstr>
      <vt:lpstr>Clifton-Berea</vt:lpstr>
      <vt:lpstr>Sandtown-Winchester</vt:lpstr>
      <vt:lpstr>Penn North/ Reservoir Hill</vt:lpstr>
      <vt:lpstr>Data to be Collected/Analyzed </vt:lpstr>
      <vt:lpstr>Implementation Timeline</vt:lpstr>
      <vt:lpstr>Current Proposed Project Timeline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Secure Baltimore</dc:title>
  <dc:creator>Anthony</dc:creator>
  <cp:lastModifiedBy>Anthony</cp:lastModifiedBy>
  <cp:revision>31</cp:revision>
  <dcterms:created xsi:type="dcterms:W3CDTF">2016-12-13T02:01:49Z</dcterms:created>
  <dcterms:modified xsi:type="dcterms:W3CDTF">2016-12-15T03:45:35Z</dcterms:modified>
</cp:coreProperties>
</file>