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2" r:id="rId1"/>
  </p:sldMasterIdLst>
  <p:notesMasterIdLst>
    <p:notesMasterId r:id="rId15"/>
  </p:notesMasterIdLst>
  <p:sldIdLst>
    <p:sldId id="256" r:id="rId2"/>
    <p:sldId id="265" r:id="rId3"/>
    <p:sldId id="258" r:id="rId4"/>
    <p:sldId id="259" r:id="rId5"/>
    <p:sldId id="271" r:id="rId6"/>
    <p:sldId id="272" r:id="rId7"/>
    <p:sldId id="268" r:id="rId8"/>
    <p:sldId id="260" r:id="rId9"/>
    <p:sldId id="261" r:id="rId10"/>
    <p:sldId id="270" r:id="rId11"/>
    <p:sldId id="273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hor" initials="A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77323" autoAdjust="0"/>
  </p:normalViewPr>
  <p:slideViewPr>
    <p:cSldViewPr snapToGrid="0">
      <p:cViewPr varScale="1">
        <p:scale>
          <a:sx n="48" d="100"/>
          <a:sy n="48" d="100"/>
        </p:scale>
        <p:origin x="420" y="54"/>
      </p:cViewPr>
      <p:guideLst>
        <p:guide orient="horz" pos="216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E71A-D729-4F35-9F57-3BC51387C19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7F39-E774-4BFB-8697-BCB047D4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8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F39-E774-4BFB-8697-BCB047D44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13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F39-E774-4BFB-8697-BCB047D44F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8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F39-E774-4BFB-8697-BCB047D44F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23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F39-E774-4BFB-8697-BCB047D44F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3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F39-E774-4BFB-8697-BCB047D44F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F39-E774-4BFB-8697-BCB047D44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F39-E774-4BFB-8697-BCB047D44F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F39-E774-4BFB-8697-BCB047D44F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5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F39-E774-4BFB-8697-BCB047D44F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6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F39-E774-4BFB-8697-BCB047D44F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9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F39-E774-4BFB-8697-BCB047D44F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2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F39-E774-4BFB-8697-BCB047D44F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04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F39-E774-4BFB-8697-BCB047D44F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4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570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3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2657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84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43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2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6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5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8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0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BE0B-4D62-46B1-B1E7-0061D3223496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808C80-2CF6-4CC6-ADCE-0BCC1C62F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3286" y="110592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Environmental Justice Cumulative Impact Assessment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3286" y="5121705"/>
            <a:ext cx="8915399" cy="112628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Jolynn Schmidt - MGIS Student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Advisor – Amy L. Griffin, PhD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580" y="5425028"/>
            <a:ext cx="130628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580" y="710883"/>
            <a:ext cx="130628" cy="822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80" y="1653712"/>
            <a:ext cx="130628" cy="82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580" y="2596541"/>
            <a:ext cx="130628" cy="8229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580" y="3539370"/>
            <a:ext cx="130628" cy="8229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580" y="4482199"/>
            <a:ext cx="130628" cy="822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469759" y="3521101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an accessible methodology for state and local governments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n Arrow Callout 25"/>
          <p:cNvSpPr/>
          <p:nvPr/>
        </p:nvSpPr>
        <p:spPr>
          <a:xfrm>
            <a:off x="7843940" y="3680341"/>
            <a:ext cx="3640924" cy="1371600"/>
          </a:xfrm>
          <a:prstGeom prst="downArrow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Callout 24"/>
          <p:cNvSpPr/>
          <p:nvPr/>
        </p:nvSpPr>
        <p:spPr>
          <a:xfrm>
            <a:off x="7843940" y="2508457"/>
            <a:ext cx="3640924" cy="1111361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Callout 21"/>
          <p:cNvSpPr/>
          <p:nvPr/>
        </p:nvSpPr>
        <p:spPr>
          <a:xfrm>
            <a:off x="3341120" y="2549185"/>
            <a:ext cx="3291840" cy="1111361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14186" y="5858248"/>
            <a:ext cx="7315200" cy="5275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Callout 18"/>
          <p:cNvSpPr/>
          <p:nvPr/>
        </p:nvSpPr>
        <p:spPr>
          <a:xfrm>
            <a:off x="3647598" y="5069171"/>
            <a:ext cx="7315200" cy="7166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Callout 16"/>
          <p:cNvSpPr/>
          <p:nvPr/>
        </p:nvSpPr>
        <p:spPr>
          <a:xfrm>
            <a:off x="3341120" y="3696956"/>
            <a:ext cx="3291840" cy="1368091"/>
          </a:xfrm>
          <a:prstGeom prst="downArrow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Callout 10"/>
          <p:cNvSpPr/>
          <p:nvPr/>
        </p:nvSpPr>
        <p:spPr>
          <a:xfrm>
            <a:off x="2701040" y="231648"/>
            <a:ext cx="4572000" cy="2245025"/>
          </a:xfrm>
          <a:prstGeom prst="downArrowCallout">
            <a:avLst>
              <a:gd name="adj1" fmla="val 8525"/>
              <a:gd name="adj2" fmla="val 25000"/>
              <a:gd name="adj3" fmla="val 19758"/>
              <a:gd name="adj4" fmla="val 725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2670" y="3616257"/>
            <a:ext cx="2537894" cy="76977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Methodology</a:t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en-US" sz="2800" dirty="0" smtClean="0">
                <a:solidFill>
                  <a:schemeClr val="accent5"/>
                </a:solidFill>
              </a:rPr>
              <a:t>Ranking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580" y="5425028"/>
            <a:ext cx="130628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580" y="710883"/>
            <a:ext cx="130628" cy="822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80" y="1653712"/>
            <a:ext cx="130628" cy="82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580" y="2596541"/>
            <a:ext cx="130628" cy="8229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580" y="3539370"/>
            <a:ext cx="130628" cy="8229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580" y="4482199"/>
            <a:ext cx="130628" cy="822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80832" y="282467"/>
            <a:ext cx="4412417" cy="149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Exposure</a:t>
            </a:r>
            <a:r>
              <a:rPr lang="en-US" sz="17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= Average(Ozone, PM2.5, </a:t>
            </a:r>
            <a:r>
              <a:rPr lang="en-US" sz="1700" dirty="0" err="1" smtClean="0">
                <a:latin typeface="Century Gothic" charset="0"/>
                <a:ea typeface="Century Gothic" charset="0"/>
                <a:cs typeface="Century Gothic" charset="0"/>
              </a:rPr>
              <a:t>NATAdpm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, Lead, </a:t>
            </a:r>
            <a:r>
              <a:rPr lang="en-US" sz="1700" dirty="0" err="1" smtClean="0">
                <a:latin typeface="Century Gothic" charset="0"/>
                <a:ea typeface="Century Gothic" charset="0"/>
                <a:cs typeface="Century Gothic" charset="0"/>
              </a:rPr>
              <a:t>DryClean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, Traffic, RMP)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dirty="0">
              <a:solidFill>
                <a:schemeClr val="accent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Environmental</a:t>
            </a:r>
            <a:r>
              <a:rPr lang="en-US" sz="17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= Average(Superfund, TSD, Wastewater) </a:t>
            </a:r>
            <a:r>
              <a:rPr lang="en-US" sz="1700" dirty="0">
                <a:latin typeface="Century Gothic" charset="0"/>
                <a:ea typeface="Century Gothic" charset="0"/>
                <a:cs typeface="Century Gothic" charset="0"/>
              </a:rPr>
              <a:t>X 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0.5</a:t>
            </a:r>
            <a:endParaRPr lang="en-US" sz="1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2080" y="2592244"/>
            <a:ext cx="3291840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Pollution Burden</a:t>
            </a:r>
            <a:r>
              <a:rPr lang="en-US" sz="17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700" dirty="0">
                <a:latin typeface="Century Gothic" charset="0"/>
                <a:ea typeface="Century Gothic" charset="0"/>
                <a:cs typeface="Century Gothic" charset="0"/>
              </a:rPr>
              <a:t>= (Exposure 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+ Environmental) </a:t>
            </a:r>
            <a:r>
              <a:rPr lang="en-US" sz="1700" dirty="0">
                <a:latin typeface="Century Gothic" charset="0"/>
                <a:ea typeface="Century Gothic" charset="0"/>
                <a:cs typeface="Century Gothic" charset="0"/>
              </a:rPr>
              <a:t>/ (1 + 0.5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sz="1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6463" y="3677602"/>
            <a:ext cx="3291841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Scaled Pollution Burden</a:t>
            </a:r>
            <a:r>
              <a:rPr lang="en-US" sz="17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= (Pollution Burden / Highest Pollution Burden) X 10</a:t>
            </a:r>
            <a:endParaRPr lang="en-US" sz="1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8975" y="5131541"/>
            <a:ext cx="740797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latin typeface="Century Gothic" charset="0"/>
                <a:ea typeface="Century Gothic" charset="0"/>
                <a:cs typeface="Century Gothic" charset="0"/>
              </a:rPr>
              <a:t>Screening Score</a:t>
            </a:r>
            <a:r>
              <a:rPr lang="en-US" sz="1700" dirty="0">
                <a:latin typeface="Century Gothic" charset="0"/>
                <a:ea typeface="Century Gothic" charset="0"/>
                <a:cs typeface="Century Gothic" charset="0"/>
              </a:rPr>
              <a:t> = Scaled Pollution Burden X Scaled 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Pop Char.</a:t>
            </a:r>
            <a:endParaRPr lang="en-US" sz="17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10636" y="5944497"/>
            <a:ext cx="7316286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b="1" dirty="0">
                <a:latin typeface="Century Gothic" charset="0"/>
                <a:ea typeface="Century Gothic" charset="0"/>
                <a:cs typeface="Century Gothic" charset="0"/>
              </a:rPr>
              <a:t>Screening Rank</a:t>
            </a:r>
            <a:r>
              <a:rPr lang="en-US" sz="1700" dirty="0">
                <a:latin typeface="Century Gothic" charset="0"/>
                <a:ea typeface="Century Gothic" charset="0"/>
                <a:cs typeface="Century Gothic" charset="0"/>
              </a:rPr>
              <a:t> = Screening Score/ 100 (total number of scores +1)</a:t>
            </a:r>
            <a:endParaRPr lang="en-US" sz="1700" dirty="0"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7372348" y="231649"/>
            <a:ext cx="4572000" cy="2245024"/>
          </a:xfrm>
          <a:prstGeom prst="downArrowCallout">
            <a:avLst>
              <a:gd name="adj1" fmla="val 8525"/>
              <a:gd name="adj2" fmla="val 25000"/>
              <a:gd name="adj3" fmla="val 19758"/>
              <a:gd name="adj4" fmla="val 725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32125" y="282467"/>
            <a:ext cx="4549983" cy="149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Sensitive </a:t>
            </a:r>
            <a:r>
              <a:rPr lang="en-US" sz="17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Population 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= Average(Respiratory, Cancer)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7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Socioeconomic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700" dirty="0">
                <a:latin typeface="Century Gothic" charset="0"/>
                <a:ea typeface="Century Gothic" charset="0"/>
                <a:cs typeface="Century Gothic" charset="0"/>
              </a:rPr>
              <a:t>= 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Average(Education, </a:t>
            </a:r>
            <a:r>
              <a:rPr lang="en-US" sz="1700" dirty="0" err="1" smtClean="0">
                <a:latin typeface="Century Gothic" charset="0"/>
                <a:ea typeface="Century Gothic" charset="0"/>
                <a:cs typeface="Century Gothic" charset="0"/>
              </a:rPr>
              <a:t>Linguistic_Isolation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, Poverty, Minority)</a:t>
            </a:r>
            <a:endParaRPr lang="en-US" sz="1700" dirty="0"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80516" y="2564437"/>
            <a:ext cx="36409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Pop Char.</a:t>
            </a:r>
            <a:r>
              <a:rPr lang="en-US" sz="17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700" dirty="0">
                <a:latin typeface="Century Gothic" charset="0"/>
                <a:ea typeface="Century Gothic" charset="0"/>
                <a:cs typeface="Century Gothic" charset="0"/>
              </a:rPr>
              <a:t>= (Sensitive Population + Socioeconomic) /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41476" y="3835831"/>
            <a:ext cx="34215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Scaled </a:t>
            </a:r>
            <a:r>
              <a:rPr lang="en-US" sz="17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Pop </a:t>
            </a:r>
            <a:r>
              <a:rPr lang="en-US" sz="17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Char. </a:t>
            </a:r>
            <a:r>
              <a:rPr lang="en-US" sz="1700" dirty="0">
                <a:latin typeface="Century Gothic" charset="0"/>
                <a:ea typeface="Century Gothic" charset="0"/>
                <a:cs typeface="Century Gothic" charset="0"/>
              </a:rPr>
              <a:t>= (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Pop </a:t>
            </a:r>
            <a:r>
              <a:rPr lang="en-US" sz="1700" dirty="0">
                <a:latin typeface="Century Gothic" charset="0"/>
                <a:ea typeface="Century Gothic" charset="0"/>
                <a:cs typeface="Century Gothic" charset="0"/>
              </a:rPr>
              <a:t>Char. / Highest </a:t>
            </a:r>
            <a:r>
              <a:rPr lang="en-US" sz="1700" dirty="0" smtClean="0">
                <a:latin typeface="Century Gothic" charset="0"/>
                <a:ea typeface="Century Gothic" charset="0"/>
                <a:cs typeface="Century Gothic" charset="0"/>
              </a:rPr>
              <a:t>Pop </a:t>
            </a:r>
            <a:r>
              <a:rPr lang="en-US" sz="1700" dirty="0">
                <a:latin typeface="Century Gothic" charset="0"/>
                <a:ea typeface="Century Gothic" charset="0"/>
                <a:cs typeface="Century Gothic" charset="0"/>
              </a:rPr>
              <a:t>Char.) X 10</a:t>
            </a:r>
          </a:p>
        </p:txBody>
      </p:sp>
    </p:spTree>
    <p:extLst>
      <p:ext uri="{BB962C8B-B14F-4D97-AF65-F5344CB8AC3E}">
        <p14:creationId xmlns:p14="http://schemas.microsoft.com/office/powerpoint/2010/main" val="24904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2670" y="3616257"/>
            <a:ext cx="2537894" cy="76977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Methodology</a:t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en-US" sz="2800" dirty="0" smtClean="0">
                <a:solidFill>
                  <a:schemeClr val="accent5"/>
                </a:solidFill>
              </a:rPr>
              <a:t>Assessment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580" y="5425028"/>
            <a:ext cx="130628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580" y="710883"/>
            <a:ext cx="130628" cy="822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80" y="1653712"/>
            <a:ext cx="130628" cy="82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580" y="2596541"/>
            <a:ext cx="130628" cy="8229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580" y="3539370"/>
            <a:ext cx="130628" cy="8229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580" y="4482199"/>
            <a:ext cx="130628" cy="822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10743" y="1231641"/>
            <a:ext cx="180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Simple?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4367" y="1231641"/>
            <a:ext cx="180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Useful?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10743" y="1908886"/>
            <a:ext cx="1996751" cy="36241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980783" y="1908886"/>
            <a:ext cx="1996751" cy="362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34678" y="2286000"/>
            <a:ext cx="16981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Create a Custom Indicator</a:t>
            </a:r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Complexity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Time</a:t>
            </a:r>
            <a:endParaRPr lang="en-US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61649" y="2286000"/>
            <a:ext cx="19158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Compare to CalEnviroScreen</a:t>
            </a:r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Accuracy at different percentile bins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Confusion </a:t>
            </a:r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</a:t>
            </a: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atrix and maps</a:t>
            </a:r>
            <a:endParaRPr lang="en-US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7256" y="4591367"/>
            <a:ext cx="2164669" cy="71379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Products &amp; Summary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10645" y="710883"/>
            <a:ext cx="5181600" cy="5414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Summary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6"/>
                </a:solidFill>
              </a:rPr>
              <a:t>Local Communities need to create EJCI assessments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6"/>
                </a:solidFill>
              </a:rPr>
              <a:t>These assessment are complex and local communities do not have the resources to produce 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6"/>
                </a:solidFill>
              </a:rPr>
              <a:t>OpenEJScreen will provide an accessible methodology for non-scientist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6"/>
                </a:solidFill>
              </a:rPr>
              <a:t>OpenEJScreen methodology will be assessed for simplicity and usefulness</a:t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Products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accent6"/>
                </a:solidFill>
              </a:rPr>
              <a:t>StoryMap</a:t>
            </a:r>
            <a:endParaRPr lang="en-US" dirty="0" smtClean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6"/>
                </a:solidFill>
              </a:rPr>
              <a:t>Project report &amp; methodology description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580" y="5425028"/>
            <a:ext cx="130628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580" y="710883"/>
            <a:ext cx="130628" cy="822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80" y="1653712"/>
            <a:ext cx="130628" cy="82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580" y="2596541"/>
            <a:ext cx="130628" cy="8229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580" y="3539370"/>
            <a:ext cx="130628" cy="8229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580" y="4482199"/>
            <a:ext cx="130628" cy="822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9075" y="5643562"/>
            <a:ext cx="1754121" cy="6044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Timeline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365197" y="763342"/>
            <a:ext cx="5181600" cy="541496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b="1" dirty="0"/>
              <a:t>January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Create custom indicator</a:t>
            </a:r>
          </a:p>
          <a:p>
            <a:pPr marL="457200" lvl="1" indent="0">
              <a:buNone/>
            </a:pPr>
            <a:r>
              <a:rPr lang="en-US" dirty="0"/>
              <a:t>Create OpenEJScreen ranking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/>
              <a:t>February  - March</a:t>
            </a:r>
          </a:p>
          <a:p>
            <a:pPr marL="457200" lvl="1" indent="0">
              <a:buNone/>
            </a:pPr>
            <a:r>
              <a:rPr lang="en-US" dirty="0"/>
              <a:t>Write up steps and report times for creating new methodology</a:t>
            </a:r>
          </a:p>
          <a:p>
            <a:pPr marL="457200" lvl="1" indent="0">
              <a:buNone/>
            </a:pPr>
            <a:r>
              <a:rPr lang="en-US" dirty="0"/>
              <a:t>Assess new methodology against CalEnviroScreen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/>
              <a:t>April</a:t>
            </a:r>
          </a:p>
          <a:p>
            <a:pPr marL="457200" lvl="1" indent="0">
              <a:buNone/>
            </a:pPr>
            <a:r>
              <a:rPr lang="en-US" dirty="0"/>
              <a:t>Create </a:t>
            </a:r>
            <a:r>
              <a:rPr lang="en-US" dirty="0" err="1"/>
              <a:t>StoryMap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/>
              <a:t>May –June</a:t>
            </a:r>
          </a:p>
          <a:p>
            <a:pPr marL="457200" lvl="1" indent="0">
              <a:buNone/>
            </a:pPr>
            <a:r>
              <a:rPr lang="en-US" dirty="0"/>
              <a:t>Final paper and presentation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July</a:t>
            </a:r>
          </a:p>
          <a:p>
            <a:pPr marL="457200" lvl="1" indent="0">
              <a:buNone/>
            </a:pPr>
            <a:r>
              <a:rPr lang="en-US" dirty="0"/>
              <a:t>Present ESRI User </a:t>
            </a:r>
            <a:r>
              <a:rPr lang="en-US" dirty="0" smtClean="0"/>
              <a:t>Conference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580" y="5425028"/>
            <a:ext cx="130628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580" y="710883"/>
            <a:ext cx="130628" cy="822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80" y="1653712"/>
            <a:ext cx="130628" cy="82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580" y="2596541"/>
            <a:ext cx="130628" cy="8229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580" y="3539370"/>
            <a:ext cx="130628" cy="8229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580" y="4482199"/>
            <a:ext cx="130628" cy="822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2620" y="614778"/>
            <a:ext cx="3414972" cy="919065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Problem and Goals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51003" y="987425"/>
            <a:ext cx="7236393" cy="1489247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accent2"/>
                </a:solidFill>
              </a:rPr>
              <a:t>The City </a:t>
            </a:r>
            <a:r>
              <a:rPr lang="en-US" sz="2500" dirty="0">
                <a:solidFill>
                  <a:schemeClr val="accent2"/>
                </a:solidFill>
              </a:rPr>
              <a:t>of Newark passes a Environmental Justice Cumulative Impact (EJCI) </a:t>
            </a:r>
            <a:r>
              <a:rPr lang="en-US" sz="2500" dirty="0" smtClean="0">
                <a:solidFill>
                  <a:schemeClr val="accent2"/>
                </a:solidFill>
              </a:rPr>
              <a:t>ordinance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242218" y="2596541"/>
            <a:ext cx="7345180" cy="28284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consider cumulative pollution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impacts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disproportionate burden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on low-income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communities and communities of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color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580" y="5425028"/>
            <a:ext cx="130628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580" y="710883"/>
            <a:ext cx="130628" cy="822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80" y="1653712"/>
            <a:ext cx="130628" cy="82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580" y="2596541"/>
            <a:ext cx="130628" cy="8229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580" y="3539370"/>
            <a:ext cx="130628" cy="8229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580" y="4482199"/>
            <a:ext cx="130628" cy="822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2620" y="614778"/>
            <a:ext cx="3414972" cy="919065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Problem and Goals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51003" y="987425"/>
            <a:ext cx="7236393" cy="148924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The City </a:t>
            </a:r>
            <a:r>
              <a:rPr lang="en-US" sz="2800" dirty="0">
                <a:solidFill>
                  <a:schemeClr val="accent2"/>
                </a:solidFill>
              </a:rPr>
              <a:t>of Newark passes a Environmental Justice Cumulative Impact (EJCI) </a:t>
            </a:r>
            <a:r>
              <a:rPr lang="en-US" sz="2800" dirty="0" smtClean="0">
                <a:solidFill>
                  <a:schemeClr val="accent2"/>
                </a:solidFill>
              </a:rPr>
              <a:t>ordinance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242217" y="2308485"/>
            <a:ext cx="7345180" cy="4205081"/>
          </a:xfrm>
        </p:spPr>
        <p:txBody>
          <a:bodyPr>
            <a:normAutofit fontScale="85000" lnSpcReduction="10000"/>
          </a:bodyPr>
          <a:lstStyle/>
          <a:p>
            <a:r>
              <a:rPr lang="en-US" sz="3500" dirty="0" smtClean="0"/>
              <a:t>Problem</a:t>
            </a:r>
            <a:endParaRPr lang="en-US" sz="35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US" sz="3300" dirty="0" smtClean="0">
                <a:solidFill>
                  <a:schemeClr val="bg2">
                    <a:lumMod val="25000"/>
                  </a:schemeClr>
                </a:solidFill>
              </a:rPr>
              <a:t>ommunities </a:t>
            </a:r>
            <a:r>
              <a:rPr lang="en-US" sz="3300" dirty="0">
                <a:solidFill>
                  <a:schemeClr val="bg2">
                    <a:lumMod val="25000"/>
                  </a:schemeClr>
                </a:solidFill>
              </a:rPr>
              <a:t>frequently do not have access to the technical expertise or tools </a:t>
            </a:r>
            <a:r>
              <a:rPr lang="en-US" sz="3300" dirty="0" smtClean="0">
                <a:solidFill>
                  <a:schemeClr val="bg2">
                    <a:lumMod val="25000"/>
                  </a:schemeClr>
                </a:solidFill>
              </a:rPr>
              <a:t>required</a:t>
            </a:r>
            <a:br>
              <a:rPr lang="en-US" sz="33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33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</a:rPr>
              <a:t>Goal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300" dirty="0" smtClean="0">
                <a:solidFill>
                  <a:schemeClr val="bg2">
                    <a:lumMod val="25000"/>
                  </a:schemeClr>
                </a:solidFill>
              </a:rPr>
              <a:t>provided </a:t>
            </a:r>
            <a:r>
              <a:rPr lang="en-US" sz="3300" dirty="0">
                <a:solidFill>
                  <a:schemeClr val="bg2">
                    <a:lumMod val="25000"/>
                  </a:schemeClr>
                </a:solidFill>
              </a:rPr>
              <a:t>an accessible methodology for nonscientists in local communities with a GIS-based EJCI assessment tool.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580" y="5425028"/>
            <a:ext cx="130628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580" y="710883"/>
            <a:ext cx="130628" cy="822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80" y="1653712"/>
            <a:ext cx="130628" cy="82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580" y="2596541"/>
            <a:ext cx="130628" cy="8229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580" y="3539370"/>
            <a:ext cx="130628" cy="8229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580" y="4482199"/>
            <a:ext cx="130628" cy="822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2620" y="1706896"/>
            <a:ext cx="2481910" cy="76977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Background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51003" y="987425"/>
            <a:ext cx="6172200" cy="666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accent3"/>
                </a:solidFill>
              </a:rPr>
              <a:t>What is Environmental Justice?</a:t>
            </a:r>
            <a:endParaRPr lang="en-US" sz="2500" dirty="0">
              <a:solidFill>
                <a:schemeClr val="accent3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351003" y="1607694"/>
            <a:ext cx="7236393" cy="3811588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low-income and minority groups could be disproportionately affected by environmental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hazards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distributive justice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procedural justice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justice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recognition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580" y="5425028"/>
            <a:ext cx="130628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580" y="710883"/>
            <a:ext cx="130628" cy="822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80" y="1653712"/>
            <a:ext cx="130628" cy="82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580" y="2596541"/>
            <a:ext cx="130628" cy="8229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580" y="3539370"/>
            <a:ext cx="130628" cy="8229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580" y="4482199"/>
            <a:ext cx="130628" cy="822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2620" y="1706896"/>
            <a:ext cx="2481910" cy="76977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Background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51003" y="987425"/>
            <a:ext cx="7004385" cy="666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accent3"/>
                </a:solidFill>
              </a:rPr>
              <a:t>What is a Cumulative </a:t>
            </a:r>
            <a:r>
              <a:rPr lang="en-US" sz="2500" dirty="0">
                <a:solidFill>
                  <a:schemeClr val="accent3"/>
                </a:solidFill>
              </a:rPr>
              <a:t>I</a:t>
            </a:r>
            <a:r>
              <a:rPr lang="en-US" sz="2500" dirty="0" smtClean="0">
                <a:solidFill>
                  <a:schemeClr val="accent3"/>
                </a:solidFill>
              </a:rPr>
              <a:t>mpact Assessment?</a:t>
            </a:r>
            <a:endParaRPr lang="en-US" sz="2500" dirty="0">
              <a:solidFill>
                <a:schemeClr val="accent3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351003" y="2158586"/>
            <a:ext cx="7236393" cy="41751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Similar to an overlay that analyzes </a:t>
            </a:r>
            <a:r>
              <a:rPr lang="en-US" sz="2800" dirty="0"/>
              <a:t>the combination of multiple stressors, chemicals, or pollutants in a given population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Identify Indicators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Weighting the indicators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Ranking the results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580" y="5425028"/>
            <a:ext cx="130628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580" y="710883"/>
            <a:ext cx="130628" cy="822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80" y="1653712"/>
            <a:ext cx="130628" cy="82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580" y="2596541"/>
            <a:ext cx="130628" cy="8229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580" y="3539370"/>
            <a:ext cx="130628" cy="8229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580" y="4482199"/>
            <a:ext cx="130628" cy="822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2620" y="1706896"/>
            <a:ext cx="2481910" cy="76977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Background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298778" y="487553"/>
            <a:ext cx="6172200" cy="666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accent3"/>
                </a:solidFill>
              </a:rPr>
              <a:t>Limitations of Current EJCI Assessments</a:t>
            </a:r>
            <a:endParaRPr lang="en-US" sz="2500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62" y="1458640"/>
            <a:ext cx="3497527" cy="49465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580" y="5425028"/>
            <a:ext cx="130628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580" y="710883"/>
            <a:ext cx="130628" cy="822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80" y="1653712"/>
            <a:ext cx="130628" cy="82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580" y="2596541"/>
            <a:ext cx="130628" cy="8229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580" y="3539370"/>
            <a:ext cx="130628" cy="8229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580" y="4482199"/>
            <a:ext cx="130628" cy="822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948" y="1428192"/>
            <a:ext cx="3469047" cy="49769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13200" y="6464049"/>
            <a:ext cx="3552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EPA EJScreen</a:t>
            </a:r>
          </a:p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https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://ejscreen.epa.gov/mapper/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5362" y="6464049"/>
            <a:ext cx="3552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CalEnviroScreen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https://oehha.ca.gov/calenviroscreen/report/calenviroscreen-30</a:t>
            </a:r>
          </a:p>
        </p:txBody>
      </p:sp>
    </p:spTree>
    <p:extLst>
      <p:ext uri="{BB962C8B-B14F-4D97-AF65-F5344CB8AC3E}">
        <p14:creationId xmlns:p14="http://schemas.microsoft.com/office/powerpoint/2010/main" val="39682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2752542" y="2546105"/>
            <a:ext cx="2892490" cy="176578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2620" y="1706896"/>
            <a:ext cx="2481910" cy="76977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Solution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51003" y="1040609"/>
            <a:ext cx="6172200" cy="666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accent3"/>
                </a:solidFill>
              </a:rPr>
              <a:t>OpenEJScreen Assessment</a:t>
            </a:r>
            <a:endParaRPr lang="en-US" sz="2500" dirty="0">
              <a:solidFill>
                <a:schemeClr val="accent3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2833654" y="3009918"/>
            <a:ext cx="1744825" cy="107039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EJScreen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Indicators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580" y="5425028"/>
            <a:ext cx="130628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580" y="710883"/>
            <a:ext cx="130628" cy="822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80" y="1653712"/>
            <a:ext cx="130628" cy="82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580" y="2596541"/>
            <a:ext cx="130628" cy="8229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580" y="3539370"/>
            <a:ext cx="130628" cy="8229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580" y="4482199"/>
            <a:ext cx="130628" cy="822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Callout 12"/>
          <p:cNvSpPr/>
          <p:nvPr/>
        </p:nvSpPr>
        <p:spPr>
          <a:xfrm>
            <a:off x="5738336" y="2536606"/>
            <a:ext cx="2892490" cy="1765789"/>
          </a:xfrm>
          <a:prstGeom prst="righ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60827" y="2536606"/>
            <a:ext cx="1885397" cy="17657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1"/>
          <p:cNvSpPr txBox="1">
            <a:spLocks/>
          </p:cNvSpPr>
          <p:nvPr/>
        </p:nvSpPr>
        <p:spPr>
          <a:xfrm>
            <a:off x="5819819" y="2790462"/>
            <a:ext cx="1744825" cy="1070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CalEnviro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Screen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Method</a:t>
            </a:r>
          </a:p>
        </p:txBody>
      </p:sp>
      <p:sp>
        <p:nvSpPr>
          <p:cNvPr id="15" name="Text Placeholder 11"/>
          <p:cNvSpPr txBox="1">
            <a:spLocks/>
          </p:cNvSpPr>
          <p:nvPr/>
        </p:nvSpPr>
        <p:spPr>
          <a:xfrm>
            <a:off x="8840447" y="2936766"/>
            <a:ext cx="1744825" cy="1070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Open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EJScreen</a:t>
            </a:r>
          </a:p>
        </p:txBody>
      </p:sp>
    </p:spTree>
    <p:extLst>
      <p:ext uri="{BB962C8B-B14F-4D97-AF65-F5344CB8AC3E}">
        <p14:creationId xmlns:p14="http://schemas.microsoft.com/office/powerpoint/2010/main" val="38581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8868" y="2743032"/>
            <a:ext cx="1418220" cy="67646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43072" y="333669"/>
            <a:ext cx="8407601" cy="1276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accent4"/>
                </a:solidFill>
              </a:rPr>
              <a:t>EPA Indicators &amp; CalEnviroScreen Methodology</a:t>
            </a:r>
            <a:endParaRPr lang="en-US" sz="2500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580" y="5425028"/>
            <a:ext cx="130628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580" y="710883"/>
            <a:ext cx="130628" cy="822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80" y="1653712"/>
            <a:ext cx="130628" cy="82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580" y="2596541"/>
            <a:ext cx="130628" cy="8229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580" y="3539370"/>
            <a:ext cx="130628" cy="8229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580" y="4482199"/>
            <a:ext cx="130628" cy="822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071879" y="2205456"/>
            <a:ext cx="2733870" cy="1750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084071" y="4428060"/>
            <a:ext cx="2733870" cy="17500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02306" y="4428060"/>
            <a:ext cx="2733870" cy="17500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102306" y="2205455"/>
            <a:ext cx="2733870" cy="17500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89344" y="2636180"/>
            <a:ext cx="2323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17 EJScreen</a:t>
            </a:r>
          </a:p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Indicators Ranked by State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7578" y="2913179"/>
            <a:ext cx="232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Boundary Data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6660" y="4979941"/>
            <a:ext cx="232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Custom Indicator</a:t>
            </a:r>
          </a:p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Dry Cleaners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7579" y="4979941"/>
            <a:ext cx="232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CalEnviroScreen</a:t>
            </a:r>
          </a:p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esults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8750" y="1825121"/>
            <a:ext cx="263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OpenEJScreen 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18750" y="4027388"/>
            <a:ext cx="263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Assessment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5441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09160" y="3592554"/>
            <a:ext cx="2537894" cy="76977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Methodology</a:t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en-US" sz="2800" dirty="0" smtClean="0">
                <a:solidFill>
                  <a:schemeClr val="accent5"/>
                </a:solidFill>
              </a:rPr>
              <a:t>Indicators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580" y="5425028"/>
            <a:ext cx="130628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580" y="710883"/>
            <a:ext cx="130628" cy="8229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580" y="1653712"/>
            <a:ext cx="130628" cy="82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580" y="2596541"/>
            <a:ext cx="130628" cy="8229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580" y="3539370"/>
            <a:ext cx="130628" cy="8229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580" y="4482199"/>
            <a:ext cx="130628" cy="822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212236" y="710883"/>
            <a:ext cx="7143152" cy="1276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dirty="0" smtClean="0">
                <a:solidFill>
                  <a:schemeClr val="accent4"/>
                </a:solidFill>
              </a:rPr>
              <a:t>Understanding the EPA Indicators for use in CalEnviroScreen Methodology</a:t>
            </a:r>
            <a:endParaRPr lang="en-US" sz="2500" dirty="0">
              <a:solidFill>
                <a:schemeClr val="accent4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0633"/>
              </p:ext>
            </p:extLst>
          </p:nvPr>
        </p:nvGraphicFramePr>
        <p:xfrm>
          <a:off x="4212468" y="1991344"/>
          <a:ext cx="7142920" cy="4287872"/>
        </p:xfrm>
        <a:graphic>
          <a:graphicData uri="http://schemas.openxmlformats.org/drawingml/2006/table">
            <a:tbl>
              <a:tblPr firstRow="1" firstCol="1" bandRow="1"/>
              <a:tblGrid>
                <a:gridCol w="1219881"/>
                <a:gridCol w="3027658"/>
                <a:gridCol w="2895381"/>
              </a:tblGrid>
              <a:tr h="163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Component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CalEnviroScreen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EJScreen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Exposure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Ozone concentrations in air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Ozone Concentration Score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Exposure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 2.5 concentrations in air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 2.5 Concentration Score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Exposure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Diesel particulate matter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NATA Diesel Particulate Matter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Exposure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Drinking water contaminants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0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Exposure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a current indicator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Pct. Housing Units older 1960 (lead paint)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Exposure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a current indicator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Dry Cleaners – Custom Indicator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Exposure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Use of pesticides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Exposure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Toxic releases from facilities (TRI)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RMP Proximity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Exposure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Traffic density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Traffic Proximity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Environmental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Toxic cleanup sites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Superfund Proximity (NPL)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Environmental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Groundwater threats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Environmental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Hazardous waste facilities and generators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Hazardous waste TSDF Proximity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Environmental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Impaired water bodies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Wastewater Discharge Indicator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Environmental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Solid waste sites and facilities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Sensitive Pop.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Asthma emergency department visits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NATA Respiratory Hazard Index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Sensitive Pop.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Cardiovascular disease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NATA Cancer Risk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Sensitive Pop.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birth-weight infants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Socioeconomic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Educational attainment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Pct. Less than High School Education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45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Socioeconomic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Housing burdened low-income households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Socioeconomic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Linguistic isolation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Pct. Linguistically Isolated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Socioeconomic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Poverty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Pct. Low Income (&lt;2x poverty level)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Socioeconomic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Unemployment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Socioeconomic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a current indicator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Pct. Minority Population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Pct. Over Age 64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63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Pct. Under Age 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649</Words>
  <Application>Microsoft Office PowerPoint</Application>
  <PresentationFormat>Widescreen</PresentationFormat>
  <Paragraphs>191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Environmental Justice Cumulative Impact Assessment</vt:lpstr>
      <vt:lpstr>Problem and Goals</vt:lpstr>
      <vt:lpstr>Problem and Goals</vt:lpstr>
      <vt:lpstr>Background</vt:lpstr>
      <vt:lpstr>Background</vt:lpstr>
      <vt:lpstr>Background</vt:lpstr>
      <vt:lpstr>Solution</vt:lpstr>
      <vt:lpstr>Data</vt:lpstr>
      <vt:lpstr>Methodology Indicators</vt:lpstr>
      <vt:lpstr>Methodology Ranking</vt:lpstr>
      <vt:lpstr>Methodology Assessment</vt:lpstr>
      <vt:lpstr>Products &amp; Summary</vt:lpstr>
      <vt:lpstr>Timeline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2017-12-19T02:15:00Z</dcterms:created>
  <dcterms:modified xsi:type="dcterms:W3CDTF">2017-12-19T02:15:34Z</dcterms:modified>
</cp:coreProperties>
</file>