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56" r:id="rId2"/>
    <p:sldId id="257" r:id="rId3"/>
    <p:sldId id="276" r:id="rId4"/>
    <p:sldId id="265" r:id="rId5"/>
    <p:sldId id="275" r:id="rId6"/>
    <p:sldId id="281" r:id="rId7"/>
    <p:sldId id="261" r:id="rId8"/>
    <p:sldId id="273" r:id="rId9"/>
    <p:sldId id="283" r:id="rId10"/>
    <p:sldId id="274" r:id="rId11"/>
    <p:sldId id="258" r:id="rId12"/>
    <p:sldId id="262" r:id="rId13"/>
    <p:sldId id="268" r:id="rId14"/>
    <p:sldId id="277" r:id="rId15"/>
    <p:sldId id="280" r:id="rId16"/>
    <p:sldId id="279" r:id="rId17"/>
    <p:sldId id="266" r:id="rId18"/>
    <p:sldId id="267" r:id="rId19"/>
    <p:sldId id="260" r:id="rId20"/>
    <p:sldId id="263" r:id="rId21"/>
    <p:sldId id="282" r:id="rId22"/>
    <p:sldId id="264" r:id="rId23"/>
    <p:sldId id="269" r:id="rId24"/>
    <p:sldId id="270" r:id="rId25"/>
    <p:sldId id="271" r:id="rId26"/>
    <p:sldId id="27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337" autoAdjust="0"/>
  </p:normalViewPr>
  <p:slideViewPr>
    <p:cSldViewPr>
      <p:cViewPr varScale="1">
        <p:scale>
          <a:sx n="82" d="100"/>
          <a:sy n="82" d="100"/>
        </p:scale>
        <p:origin x="-1397" y="-91"/>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Owner\Documents\PSU\GEOG%20596A\Data%20Pull%2028MAR20202\Shot_Spotter_Gun_Shots_Apr_2004_Dec_2019.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Owner\Documents\PSU\GEOG%20596A\Data%20Pull%2028MAR20202\Crime_Al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Owner\Documents\PSU\GEOG%20596A\Data%20Pull%2028MAR20202\Crime_Al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pivotSource>
    <c:name>[Shot_Spotter_Gun_Shots_Apr_2004_Dec_2019.xls]Sheet3!PivotTable3</c:name>
    <c:fmtId val="2"/>
  </c:pivotSource>
  <c:chart>
    <c:title>
      <c:tx>
        <c:rich>
          <a:bodyPr/>
          <a:lstStyle/>
          <a:p>
            <a:pPr>
              <a:defRPr/>
            </a:pPr>
            <a:r>
              <a:rPr lang="en-US" dirty="0" smtClean="0"/>
              <a:t>Washington, D.C. Number of Gunshots 2014-2019</a:t>
            </a:r>
          </a:p>
          <a:p>
            <a:pPr>
              <a:defRPr/>
            </a:pPr>
            <a:r>
              <a:rPr lang="en-US" dirty="0" smtClean="0">
                <a:solidFill>
                  <a:srgbClr val="FF0000"/>
                </a:solidFill>
              </a:rPr>
              <a:t>ShotSpotter Total = 35,750</a:t>
            </a:r>
            <a:endParaRPr lang="en-US" dirty="0">
              <a:solidFill>
                <a:srgbClr val="FF0000"/>
              </a:solidFill>
            </a:endParaRPr>
          </a:p>
        </c:rich>
      </c:tx>
      <c:layout/>
    </c:title>
    <c:pivotFmts>
      <c:pivotFmt>
        <c:idx val="0"/>
        <c:marker>
          <c:symbol val="none"/>
        </c:marker>
        <c:dLbl>
          <c:idx val="0"/>
          <c:spPr/>
          <c:txPr>
            <a:bodyPr/>
            <a:lstStyle/>
            <a:p>
              <a:pPr>
                <a:defRPr/>
              </a:pPr>
              <a:endParaRPr lang="en-US"/>
            </a:p>
          </c:txPr>
          <c:showVal val="1"/>
        </c:dLbl>
      </c:pivotFmt>
      <c:pivotFmt>
        <c:idx val="1"/>
        <c:marker>
          <c:symbol val="none"/>
        </c:marker>
        <c:dLbl>
          <c:idx val="0"/>
          <c:spPr/>
          <c:txPr>
            <a:bodyPr/>
            <a:lstStyle/>
            <a:p>
              <a:pPr>
                <a:defRPr/>
              </a:pPr>
              <a:endParaRPr lang="en-US"/>
            </a:p>
          </c:txPr>
          <c:showVal val="1"/>
        </c:dLbl>
      </c:pivotFmt>
    </c:pivotFmts>
    <c:plotArea>
      <c:layout/>
      <c:barChart>
        <c:barDir val="col"/>
        <c:grouping val="clustered"/>
        <c:ser>
          <c:idx val="0"/>
          <c:order val="0"/>
          <c:tx>
            <c:strRef>
              <c:f>Sheet3!$B$3:$B$4</c:f>
              <c:strCache>
                <c:ptCount val="1"/>
                <c:pt idx="0">
                  <c:v>Total</c:v>
                </c:pt>
              </c:strCache>
            </c:strRef>
          </c:tx>
          <c:dLbls>
            <c:txPr>
              <a:bodyPr/>
              <a:lstStyle/>
              <a:p>
                <a:pPr>
                  <a:defRPr/>
                </a:pPr>
                <a:endParaRPr lang="en-US"/>
              </a:p>
            </c:txPr>
            <c:showVal val="1"/>
          </c:dLbls>
          <c:cat>
            <c:strRef>
              <c:f>Sheet3!$A$5:$A$7</c:f>
              <c:strCache>
                <c:ptCount val="2"/>
                <c:pt idx="0">
                  <c:v>Multiple_Gunshots</c:v>
                </c:pt>
                <c:pt idx="1">
                  <c:v>Single_Gunshot</c:v>
                </c:pt>
              </c:strCache>
            </c:strRef>
          </c:cat>
          <c:val>
            <c:numRef>
              <c:f>Sheet3!$B$5:$B$7</c:f>
              <c:numCache>
                <c:formatCode>General</c:formatCode>
                <c:ptCount val="2"/>
                <c:pt idx="0">
                  <c:v>22062</c:v>
                </c:pt>
                <c:pt idx="1">
                  <c:v>13688</c:v>
                </c:pt>
              </c:numCache>
            </c:numRef>
          </c:val>
        </c:ser>
        <c:axId val="91699456"/>
        <c:axId val="76476416"/>
      </c:barChart>
      <c:catAx>
        <c:axId val="91699456"/>
        <c:scaling>
          <c:orientation val="minMax"/>
        </c:scaling>
        <c:axPos val="b"/>
        <c:tickLblPos val="nextTo"/>
        <c:crossAx val="76476416"/>
        <c:crosses val="autoZero"/>
        <c:auto val="1"/>
        <c:lblAlgn val="ctr"/>
        <c:lblOffset val="100"/>
      </c:catAx>
      <c:valAx>
        <c:axId val="76476416"/>
        <c:scaling>
          <c:orientation val="minMax"/>
        </c:scaling>
        <c:axPos val="l"/>
        <c:numFmt formatCode="General" sourceLinked="1"/>
        <c:tickLblPos val="nextTo"/>
        <c:crossAx val="91699456"/>
        <c:crosses val="autoZero"/>
        <c:crossBetween val="between"/>
      </c:valAx>
      <c:spPr>
        <a:ln>
          <a:solidFill>
            <a:schemeClr val="tx1"/>
          </a:solidFill>
        </a:ln>
        <a:effectLst>
          <a:innerShdw blurRad="63500" dist="50800" dir="16200000">
            <a:prstClr val="black">
              <a:alpha val="50000"/>
            </a:prstClr>
          </a:innerShdw>
        </a:effectLst>
      </c:spPr>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pivotSource>
    <c:name>[Crime_All.xlsx]Sheet5!PivotTable1</c:name>
    <c:fmtId val="2"/>
  </c:pivotSource>
  <c:chart>
    <c:title>
      <c:tx>
        <c:rich>
          <a:bodyPr/>
          <a:lstStyle/>
          <a:p>
            <a:pPr>
              <a:defRPr/>
            </a:pPr>
            <a:r>
              <a:rPr lang="en-US" dirty="0" smtClean="0"/>
              <a:t>Assault</a:t>
            </a:r>
            <a:r>
              <a:rPr lang="en-US" baseline="0" dirty="0" smtClean="0"/>
              <a:t> w/Gun 2008 – 1</a:t>
            </a:r>
            <a:r>
              <a:rPr lang="en-US" baseline="30000" dirty="0" smtClean="0"/>
              <a:t>st</a:t>
            </a:r>
            <a:r>
              <a:rPr lang="en-US" baseline="0" dirty="0" smtClean="0"/>
              <a:t> Qtr 2020</a:t>
            </a:r>
          </a:p>
          <a:p>
            <a:pPr>
              <a:defRPr/>
            </a:pPr>
            <a:r>
              <a:rPr lang="en-US" baseline="0" dirty="0" smtClean="0">
                <a:solidFill>
                  <a:srgbClr val="FF0000"/>
                </a:solidFill>
              </a:rPr>
              <a:t>Call for Service by Month Total = 8122</a:t>
            </a:r>
            <a:endParaRPr lang="en-US" dirty="0"/>
          </a:p>
        </c:rich>
      </c:tx>
      <c:layout/>
    </c:title>
    <c:pivotFmts>
      <c:pivotFmt>
        <c:idx val="0"/>
        <c:marker>
          <c:symbol val="none"/>
        </c:marker>
      </c:pivotFmt>
      <c:pivotFmt>
        <c:idx val="1"/>
        <c:marker>
          <c:symbol val="none"/>
        </c:marker>
      </c:pivotFmt>
    </c:pivotFmts>
    <c:plotArea>
      <c:layout/>
      <c:barChart>
        <c:barDir val="col"/>
        <c:grouping val="clustered"/>
        <c:ser>
          <c:idx val="0"/>
          <c:order val="0"/>
          <c:tx>
            <c:strRef>
              <c:f>Sheet5!$B$3</c:f>
              <c:strCache>
                <c:ptCount val="1"/>
                <c:pt idx="0">
                  <c:v>Total</c:v>
                </c:pt>
              </c:strCache>
            </c:strRef>
          </c:tx>
          <c:cat>
            <c:multiLvlStrRef>
              <c:f>Sheet5!$A$4:$A$176</c:f>
              <c:multiLvlStrCache>
                <c:ptCount val="147"/>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pt idx="42">
                    <c:v>July</c:v>
                  </c:pt>
                  <c:pt idx="43">
                    <c:v>August</c:v>
                  </c:pt>
                  <c:pt idx="44">
                    <c:v>September</c:v>
                  </c:pt>
                  <c:pt idx="45">
                    <c:v>October</c:v>
                  </c:pt>
                  <c:pt idx="46">
                    <c:v>November</c:v>
                  </c:pt>
                  <c:pt idx="47">
                    <c:v>December</c:v>
                  </c:pt>
                  <c:pt idx="48">
                    <c:v>January</c:v>
                  </c:pt>
                  <c:pt idx="49">
                    <c:v>February</c:v>
                  </c:pt>
                  <c:pt idx="50">
                    <c:v>March</c:v>
                  </c:pt>
                  <c:pt idx="51">
                    <c:v>April</c:v>
                  </c:pt>
                  <c:pt idx="52">
                    <c:v>May</c:v>
                  </c:pt>
                  <c:pt idx="53">
                    <c:v>June</c:v>
                  </c:pt>
                  <c:pt idx="54">
                    <c:v>July</c:v>
                  </c:pt>
                  <c:pt idx="55">
                    <c:v>August</c:v>
                  </c:pt>
                  <c:pt idx="56">
                    <c:v>September</c:v>
                  </c:pt>
                  <c:pt idx="57">
                    <c:v>October</c:v>
                  </c:pt>
                  <c:pt idx="58">
                    <c:v>November</c:v>
                  </c:pt>
                  <c:pt idx="59">
                    <c:v>December</c:v>
                  </c:pt>
                  <c:pt idx="60">
                    <c:v>January</c:v>
                  </c:pt>
                  <c:pt idx="61">
                    <c:v>February</c:v>
                  </c:pt>
                  <c:pt idx="62">
                    <c:v>March</c:v>
                  </c:pt>
                  <c:pt idx="63">
                    <c:v>April</c:v>
                  </c:pt>
                  <c:pt idx="64">
                    <c:v>May</c:v>
                  </c:pt>
                  <c:pt idx="65">
                    <c:v>June</c:v>
                  </c:pt>
                  <c:pt idx="66">
                    <c:v>July</c:v>
                  </c:pt>
                  <c:pt idx="67">
                    <c:v>August</c:v>
                  </c:pt>
                  <c:pt idx="68">
                    <c:v>September</c:v>
                  </c:pt>
                  <c:pt idx="69">
                    <c:v>October</c:v>
                  </c:pt>
                  <c:pt idx="70">
                    <c:v>November</c:v>
                  </c:pt>
                  <c:pt idx="71">
                    <c:v>December</c:v>
                  </c:pt>
                  <c:pt idx="72">
                    <c:v>January</c:v>
                  </c:pt>
                  <c:pt idx="73">
                    <c:v>February</c:v>
                  </c:pt>
                  <c:pt idx="74">
                    <c:v>March</c:v>
                  </c:pt>
                  <c:pt idx="75">
                    <c:v>April</c:v>
                  </c:pt>
                  <c:pt idx="76">
                    <c:v>May</c:v>
                  </c:pt>
                  <c:pt idx="77">
                    <c:v>June</c:v>
                  </c:pt>
                  <c:pt idx="78">
                    <c:v>July</c:v>
                  </c:pt>
                  <c:pt idx="79">
                    <c:v>August</c:v>
                  </c:pt>
                  <c:pt idx="80">
                    <c:v>September</c:v>
                  </c:pt>
                  <c:pt idx="81">
                    <c:v>October</c:v>
                  </c:pt>
                  <c:pt idx="82">
                    <c:v>November</c:v>
                  </c:pt>
                  <c:pt idx="83">
                    <c:v>December</c:v>
                  </c:pt>
                  <c:pt idx="84">
                    <c:v>January</c:v>
                  </c:pt>
                  <c:pt idx="85">
                    <c:v>February</c:v>
                  </c:pt>
                  <c:pt idx="86">
                    <c:v>March</c:v>
                  </c:pt>
                  <c:pt idx="87">
                    <c:v>April</c:v>
                  </c:pt>
                  <c:pt idx="88">
                    <c:v>May</c:v>
                  </c:pt>
                  <c:pt idx="89">
                    <c:v>June</c:v>
                  </c:pt>
                  <c:pt idx="90">
                    <c:v>July</c:v>
                  </c:pt>
                  <c:pt idx="91">
                    <c:v>August</c:v>
                  </c:pt>
                  <c:pt idx="92">
                    <c:v>September</c:v>
                  </c:pt>
                  <c:pt idx="93">
                    <c:v>October</c:v>
                  </c:pt>
                  <c:pt idx="94">
                    <c:v>November</c:v>
                  </c:pt>
                  <c:pt idx="95">
                    <c:v>December</c:v>
                  </c:pt>
                  <c:pt idx="96">
                    <c:v>January</c:v>
                  </c:pt>
                  <c:pt idx="97">
                    <c:v>February</c:v>
                  </c:pt>
                  <c:pt idx="98">
                    <c:v>March</c:v>
                  </c:pt>
                  <c:pt idx="99">
                    <c:v>April</c:v>
                  </c:pt>
                  <c:pt idx="100">
                    <c:v>May</c:v>
                  </c:pt>
                  <c:pt idx="101">
                    <c:v>June</c:v>
                  </c:pt>
                  <c:pt idx="102">
                    <c:v>July</c:v>
                  </c:pt>
                  <c:pt idx="103">
                    <c:v>August</c:v>
                  </c:pt>
                  <c:pt idx="104">
                    <c:v>September</c:v>
                  </c:pt>
                  <c:pt idx="105">
                    <c:v>October</c:v>
                  </c:pt>
                  <c:pt idx="106">
                    <c:v>November</c:v>
                  </c:pt>
                  <c:pt idx="107">
                    <c:v>December</c:v>
                  </c:pt>
                  <c:pt idx="108">
                    <c:v>January</c:v>
                  </c:pt>
                  <c:pt idx="109">
                    <c:v>February</c:v>
                  </c:pt>
                  <c:pt idx="110">
                    <c:v>March</c:v>
                  </c:pt>
                  <c:pt idx="111">
                    <c:v>April</c:v>
                  </c:pt>
                  <c:pt idx="112">
                    <c:v>May</c:v>
                  </c:pt>
                  <c:pt idx="113">
                    <c:v>June</c:v>
                  </c:pt>
                  <c:pt idx="114">
                    <c:v>July</c:v>
                  </c:pt>
                  <c:pt idx="115">
                    <c:v>August</c:v>
                  </c:pt>
                  <c:pt idx="116">
                    <c:v>September</c:v>
                  </c:pt>
                  <c:pt idx="117">
                    <c:v>October</c:v>
                  </c:pt>
                  <c:pt idx="118">
                    <c:v>November</c:v>
                  </c:pt>
                  <c:pt idx="119">
                    <c:v>December</c:v>
                  </c:pt>
                  <c:pt idx="120">
                    <c:v>January</c:v>
                  </c:pt>
                  <c:pt idx="121">
                    <c:v>February</c:v>
                  </c:pt>
                  <c:pt idx="122">
                    <c:v>March</c:v>
                  </c:pt>
                  <c:pt idx="123">
                    <c:v>April</c:v>
                  </c:pt>
                  <c:pt idx="124">
                    <c:v>May</c:v>
                  </c:pt>
                  <c:pt idx="125">
                    <c:v>June</c:v>
                  </c:pt>
                  <c:pt idx="126">
                    <c:v>July</c:v>
                  </c:pt>
                  <c:pt idx="127">
                    <c:v>August</c:v>
                  </c:pt>
                  <c:pt idx="128">
                    <c:v>September</c:v>
                  </c:pt>
                  <c:pt idx="129">
                    <c:v>October</c:v>
                  </c:pt>
                  <c:pt idx="130">
                    <c:v>November</c:v>
                  </c:pt>
                  <c:pt idx="131">
                    <c:v>December</c:v>
                  </c:pt>
                  <c:pt idx="132">
                    <c:v>January</c:v>
                  </c:pt>
                  <c:pt idx="133">
                    <c:v>February</c:v>
                  </c:pt>
                  <c:pt idx="134">
                    <c:v>March</c:v>
                  </c:pt>
                  <c:pt idx="135">
                    <c:v>April</c:v>
                  </c:pt>
                  <c:pt idx="136">
                    <c:v>May</c:v>
                  </c:pt>
                  <c:pt idx="137">
                    <c:v>June</c:v>
                  </c:pt>
                  <c:pt idx="138">
                    <c:v>July</c:v>
                  </c:pt>
                  <c:pt idx="139">
                    <c:v>August</c:v>
                  </c:pt>
                  <c:pt idx="140">
                    <c:v>September</c:v>
                  </c:pt>
                  <c:pt idx="141">
                    <c:v>October</c:v>
                  </c:pt>
                  <c:pt idx="142">
                    <c:v>November</c:v>
                  </c:pt>
                  <c:pt idx="143">
                    <c:v>December</c:v>
                  </c:pt>
                  <c:pt idx="144">
                    <c:v>January</c:v>
                  </c:pt>
                  <c:pt idx="145">
                    <c:v>February</c:v>
                  </c:pt>
                  <c:pt idx="146">
                    <c:v>March</c:v>
                  </c:pt>
                </c:lvl>
                <c:lvl>
                  <c:pt idx="0">
                    <c:v>2008</c:v>
                  </c:pt>
                  <c:pt idx="12">
                    <c:v>2009</c:v>
                  </c:pt>
                  <c:pt idx="24">
                    <c:v>2010</c:v>
                  </c:pt>
                  <c:pt idx="36">
                    <c:v>2011</c:v>
                  </c:pt>
                  <c:pt idx="48">
                    <c:v>2012</c:v>
                  </c:pt>
                  <c:pt idx="60">
                    <c:v>2013</c:v>
                  </c:pt>
                  <c:pt idx="72">
                    <c:v>2014</c:v>
                  </c:pt>
                  <c:pt idx="84">
                    <c:v>2015</c:v>
                  </c:pt>
                  <c:pt idx="96">
                    <c:v>2016</c:v>
                  </c:pt>
                  <c:pt idx="108">
                    <c:v>2017</c:v>
                  </c:pt>
                  <c:pt idx="120">
                    <c:v>2018</c:v>
                  </c:pt>
                  <c:pt idx="132">
                    <c:v>2019</c:v>
                  </c:pt>
                  <c:pt idx="144">
                    <c:v>2020</c:v>
                  </c:pt>
                </c:lvl>
              </c:multiLvlStrCache>
            </c:multiLvlStrRef>
          </c:cat>
          <c:val>
            <c:numRef>
              <c:f>Sheet5!$B$4:$B$176</c:f>
              <c:numCache>
                <c:formatCode>General</c:formatCode>
                <c:ptCount val="147"/>
                <c:pt idx="0">
                  <c:v>51</c:v>
                </c:pt>
                <c:pt idx="1">
                  <c:v>40</c:v>
                </c:pt>
                <c:pt idx="2">
                  <c:v>58</c:v>
                </c:pt>
                <c:pt idx="3">
                  <c:v>61</c:v>
                </c:pt>
                <c:pt idx="4">
                  <c:v>72</c:v>
                </c:pt>
                <c:pt idx="5">
                  <c:v>60</c:v>
                </c:pt>
                <c:pt idx="6">
                  <c:v>69</c:v>
                </c:pt>
                <c:pt idx="7">
                  <c:v>74</c:v>
                </c:pt>
                <c:pt idx="8">
                  <c:v>66</c:v>
                </c:pt>
                <c:pt idx="9">
                  <c:v>57</c:v>
                </c:pt>
                <c:pt idx="10">
                  <c:v>66</c:v>
                </c:pt>
                <c:pt idx="11">
                  <c:v>51</c:v>
                </c:pt>
                <c:pt idx="12">
                  <c:v>55</c:v>
                </c:pt>
                <c:pt idx="13">
                  <c:v>39</c:v>
                </c:pt>
                <c:pt idx="14">
                  <c:v>50</c:v>
                </c:pt>
                <c:pt idx="15">
                  <c:v>49</c:v>
                </c:pt>
                <c:pt idx="16">
                  <c:v>47</c:v>
                </c:pt>
                <c:pt idx="17">
                  <c:v>49</c:v>
                </c:pt>
                <c:pt idx="18">
                  <c:v>45</c:v>
                </c:pt>
                <c:pt idx="19">
                  <c:v>73</c:v>
                </c:pt>
                <c:pt idx="20">
                  <c:v>70</c:v>
                </c:pt>
                <c:pt idx="21">
                  <c:v>59</c:v>
                </c:pt>
                <c:pt idx="22">
                  <c:v>47</c:v>
                </c:pt>
                <c:pt idx="23">
                  <c:v>44</c:v>
                </c:pt>
                <c:pt idx="24">
                  <c:v>48</c:v>
                </c:pt>
                <c:pt idx="25">
                  <c:v>26</c:v>
                </c:pt>
                <c:pt idx="26">
                  <c:v>42</c:v>
                </c:pt>
                <c:pt idx="27">
                  <c:v>62</c:v>
                </c:pt>
                <c:pt idx="28">
                  <c:v>52</c:v>
                </c:pt>
                <c:pt idx="29">
                  <c:v>55</c:v>
                </c:pt>
                <c:pt idx="30">
                  <c:v>48</c:v>
                </c:pt>
                <c:pt idx="31">
                  <c:v>64</c:v>
                </c:pt>
                <c:pt idx="32">
                  <c:v>52</c:v>
                </c:pt>
                <c:pt idx="33">
                  <c:v>49</c:v>
                </c:pt>
                <c:pt idx="34">
                  <c:v>51</c:v>
                </c:pt>
                <c:pt idx="35">
                  <c:v>39</c:v>
                </c:pt>
                <c:pt idx="36">
                  <c:v>44</c:v>
                </c:pt>
                <c:pt idx="37">
                  <c:v>25</c:v>
                </c:pt>
                <c:pt idx="38">
                  <c:v>37</c:v>
                </c:pt>
                <c:pt idx="39">
                  <c:v>37</c:v>
                </c:pt>
                <c:pt idx="40">
                  <c:v>46</c:v>
                </c:pt>
                <c:pt idx="41">
                  <c:v>36</c:v>
                </c:pt>
                <c:pt idx="42">
                  <c:v>62</c:v>
                </c:pt>
                <c:pt idx="43">
                  <c:v>39</c:v>
                </c:pt>
                <c:pt idx="44">
                  <c:v>51</c:v>
                </c:pt>
                <c:pt idx="45">
                  <c:v>70</c:v>
                </c:pt>
                <c:pt idx="46">
                  <c:v>43</c:v>
                </c:pt>
                <c:pt idx="47">
                  <c:v>65</c:v>
                </c:pt>
                <c:pt idx="48">
                  <c:v>57</c:v>
                </c:pt>
                <c:pt idx="49">
                  <c:v>28</c:v>
                </c:pt>
                <c:pt idx="50">
                  <c:v>50</c:v>
                </c:pt>
                <c:pt idx="51">
                  <c:v>43</c:v>
                </c:pt>
                <c:pt idx="52">
                  <c:v>42</c:v>
                </c:pt>
                <c:pt idx="53">
                  <c:v>42</c:v>
                </c:pt>
                <c:pt idx="54">
                  <c:v>57</c:v>
                </c:pt>
                <c:pt idx="55">
                  <c:v>67</c:v>
                </c:pt>
                <c:pt idx="56">
                  <c:v>69</c:v>
                </c:pt>
                <c:pt idx="57">
                  <c:v>51</c:v>
                </c:pt>
                <c:pt idx="58">
                  <c:v>33</c:v>
                </c:pt>
                <c:pt idx="59">
                  <c:v>61</c:v>
                </c:pt>
                <c:pt idx="60">
                  <c:v>56</c:v>
                </c:pt>
                <c:pt idx="61">
                  <c:v>36</c:v>
                </c:pt>
                <c:pt idx="62">
                  <c:v>40</c:v>
                </c:pt>
                <c:pt idx="63">
                  <c:v>47</c:v>
                </c:pt>
                <c:pt idx="64">
                  <c:v>52</c:v>
                </c:pt>
                <c:pt idx="65">
                  <c:v>57</c:v>
                </c:pt>
                <c:pt idx="66">
                  <c:v>54</c:v>
                </c:pt>
                <c:pt idx="67">
                  <c:v>65</c:v>
                </c:pt>
                <c:pt idx="68">
                  <c:v>78</c:v>
                </c:pt>
                <c:pt idx="69">
                  <c:v>62</c:v>
                </c:pt>
                <c:pt idx="70">
                  <c:v>60</c:v>
                </c:pt>
                <c:pt idx="71">
                  <c:v>44</c:v>
                </c:pt>
                <c:pt idx="72">
                  <c:v>42</c:v>
                </c:pt>
                <c:pt idx="73">
                  <c:v>34</c:v>
                </c:pt>
                <c:pt idx="74">
                  <c:v>41</c:v>
                </c:pt>
                <c:pt idx="75">
                  <c:v>48</c:v>
                </c:pt>
                <c:pt idx="76">
                  <c:v>51</c:v>
                </c:pt>
                <c:pt idx="77">
                  <c:v>59</c:v>
                </c:pt>
                <c:pt idx="78">
                  <c:v>59</c:v>
                </c:pt>
                <c:pt idx="79">
                  <c:v>72</c:v>
                </c:pt>
                <c:pt idx="80">
                  <c:v>69</c:v>
                </c:pt>
                <c:pt idx="81">
                  <c:v>70</c:v>
                </c:pt>
                <c:pt idx="82">
                  <c:v>60</c:v>
                </c:pt>
                <c:pt idx="83">
                  <c:v>64</c:v>
                </c:pt>
                <c:pt idx="84">
                  <c:v>56</c:v>
                </c:pt>
                <c:pt idx="85">
                  <c:v>40</c:v>
                </c:pt>
                <c:pt idx="86">
                  <c:v>43</c:v>
                </c:pt>
                <c:pt idx="87">
                  <c:v>53</c:v>
                </c:pt>
                <c:pt idx="88">
                  <c:v>70</c:v>
                </c:pt>
                <c:pt idx="89">
                  <c:v>61</c:v>
                </c:pt>
                <c:pt idx="90">
                  <c:v>76</c:v>
                </c:pt>
                <c:pt idx="91">
                  <c:v>74</c:v>
                </c:pt>
                <c:pt idx="92">
                  <c:v>61</c:v>
                </c:pt>
                <c:pt idx="93">
                  <c:v>66</c:v>
                </c:pt>
                <c:pt idx="94">
                  <c:v>64</c:v>
                </c:pt>
                <c:pt idx="95">
                  <c:v>87</c:v>
                </c:pt>
                <c:pt idx="96">
                  <c:v>47</c:v>
                </c:pt>
                <c:pt idx="97">
                  <c:v>43</c:v>
                </c:pt>
                <c:pt idx="98">
                  <c:v>62</c:v>
                </c:pt>
                <c:pt idx="99">
                  <c:v>69</c:v>
                </c:pt>
                <c:pt idx="100">
                  <c:v>76</c:v>
                </c:pt>
                <c:pt idx="101">
                  <c:v>97</c:v>
                </c:pt>
                <c:pt idx="102">
                  <c:v>78</c:v>
                </c:pt>
                <c:pt idx="103">
                  <c:v>54</c:v>
                </c:pt>
                <c:pt idx="104">
                  <c:v>66</c:v>
                </c:pt>
                <c:pt idx="105">
                  <c:v>65</c:v>
                </c:pt>
                <c:pt idx="106">
                  <c:v>57</c:v>
                </c:pt>
                <c:pt idx="107">
                  <c:v>48</c:v>
                </c:pt>
                <c:pt idx="108">
                  <c:v>60</c:v>
                </c:pt>
                <c:pt idx="109">
                  <c:v>56</c:v>
                </c:pt>
                <c:pt idx="110">
                  <c:v>40</c:v>
                </c:pt>
                <c:pt idx="111">
                  <c:v>53</c:v>
                </c:pt>
                <c:pt idx="112">
                  <c:v>55</c:v>
                </c:pt>
                <c:pt idx="113">
                  <c:v>60</c:v>
                </c:pt>
                <c:pt idx="114">
                  <c:v>61</c:v>
                </c:pt>
                <c:pt idx="115">
                  <c:v>60</c:v>
                </c:pt>
                <c:pt idx="116">
                  <c:v>63</c:v>
                </c:pt>
                <c:pt idx="117">
                  <c:v>56</c:v>
                </c:pt>
                <c:pt idx="118">
                  <c:v>58</c:v>
                </c:pt>
                <c:pt idx="119">
                  <c:v>59</c:v>
                </c:pt>
                <c:pt idx="120">
                  <c:v>51</c:v>
                </c:pt>
                <c:pt idx="121">
                  <c:v>47</c:v>
                </c:pt>
                <c:pt idx="122">
                  <c:v>40</c:v>
                </c:pt>
                <c:pt idx="123">
                  <c:v>55</c:v>
                </c:pt>
                <c:pt idx="124">
                  <c:v>65</c:v>
                </c:pt>
                <c:pt idx="125">
                  <c:v>58</c:v>
                </c:pt>
                <c:pt idx="126">
                  <c:v>50</c:v>
                </c:pt>
                <c:pt idx="127">
                  <c:v>62</c:v>
                </c:pt>
                <c:pt idx="128">
                  <c:v>50</c:v>
                </c:pt>
                <c:pt idx="129">
                  <c:v>59</c:v>
                </c:pt>
                <c:pt idx="130">
                  <c:v>40</c:v>
                </c:pt>
                <c:pt idx="131">
                  <c:v>60</c:v>
                </c:pt>
                <c:pt idx="132">
                  <c:v>54</c:v>
                </c:pt>
                <c:pt idx="133">
                  <c:v>52</c:v>
                </c:pt>
                <c:pt idx="134">
                  <c:v>36</c:v>
                </c:pt>
                <c:pt idx="135">
                  <c:v>60</c:v>
                </c:pt>
                <c:pt idx="136">
                  <c:v>77</c:v>
                </c:pt>
                <c:pt idx="137">
                  <c:v>51</c:v>
                </c:pt>
                <c:pt idx="138">
                  <c:v>74</c:v>
                </c:pt>
                <c:pt idx="139">
                  <c:v>63</c:v>
                </c:pt>
                <c:pt idx="140">
                  <c:v>64</c:v>
                </c:pt>
                <c:pt idx="141">
                  <c:v>60</c:v>
                </c:pt>
                <c:pt idx="142">
                  <c:v>65</c:v>
                </c:pt>
                <c:pt idx="143">
                  <c:v>54</c:v>
                </c:pt>
                <c:pt idx="144">
                  <c:v>63</c:v>
                </c:pt>
                <c:pt idx="145">
                  <c:v>48</c:v>
                </c:pt>
                <c:pt idx="146">
                  <c:v>55</c:v>
                </c:pt>
              </c:numCache>
            </c:numRef>
          </c:val>
        </c:ser>
        <c:axId val="76491008"/>
        <c:axId val="76500992"/>
      </c:barChart>
      <c:catAx>
        <c:axId val="76491008"/>
        <c:scaling>
          <c:orientation val="minMax"/>
        </c:scaling>
        <c:axPos val="b"/>
        <c:tickLblPos val="nextTo"/>
        <c:crossAx val="76500992"/>
        <c:crosses val="autoZero"/>
        <c:auto val="1"/>
        <c:lblAlgn val="ctr"/>
        <c:lblOffset val="100"/>
      </c:catAx>
      <c:valAx>
        <c:axId val="76500992"/>
        <c:scaling>
          <c:orientation val="minMax"/>
        </c:scaling>
        <c:axPos val="l"/>
        <c:majorGridlines/>
        <c:numFmt formatCode="General" sourceLinked="1"/>
        <c:tickLblPos val="nextTo"/>
        <c:crossAx val="76491008"/>
        <c:crosses val="autoZero"/>
        <c:crossBetween val="between"/>
      </c:valAx>
      <c:spPr>
        <a:ln>
          <a:solidFill>
            <a:schemeClr val="tx1"/>
          </a:solidFill>
        </a:ln>
      </c:spPr>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pivotSource>
    <c:name>[Crime_All.xlsx]Sheet6!PivotTable2</c:name>
    <c:fmtId val="2"/>
  </c:pivotSource>
  <c:chart>
    <c:title>
      <c:tx>
        <c:rich>
          <a:bodyPr/>
          <a:lstStyle/>
          <a:p>
            <a:pPr>
              <a:defRPr/>
            </a:pPr>
            <a:r>
              <a:rPr lang="en-US" dirty="0"/>
              <a:t>Assault</a:t>
            </a:r>
            <a:r>
              <a:rPr lang="en-US" baseline="0" dirty="0"/>
              <a:t> w/Gun 2008- 1st Qtr 2020</a:t>
            </a:r>
          </a:p>
          <a:p>
            <a:pPr>
              <a:defRPr/>
            </a:pPr>
            <a:r>
              <a:rPr lang="en-US" baseline="0" dirty="0">
                <a:solidFill>
                  <a:srgbClr val="FF0000"/>
                </a:solidFill>
              </a:rPr>
              <a:t>Call </a:t>
            </a:r>
            <a:r>
              <a:rPr lang="en-US" baseline="0" dirty="0" smtClean="0">
                <a:solidFill>
                  <a:srgbClr val="FF0000"/>
                </a:solidFill>
              </a:rPr>
              <a:t>for Service  by Year Total - 8122</a:t>
            </a:r>
            <a:endParaRPr lang="en-US" dirty="0">
              <a:solidFill>
                <a:srgbClr val="FF0000"/>
              </a:solidFill>
            </a:endParaRPr>
          </a:p>
        </c:rich>
      </c:tx>
      <c:layout/>
    </c:title>
    <c:pivotFmts>
      <c:pivotFmt>
        <c:idx val="0"/>
        <c:marker>
          <c:symbol val="none"/>
        </c:marker>
      </c:pivotFmt>
      <c:pivotFmt>
        <c:idx val="1"/>
        <c:marker>
          <c:symbol val="none"/>
        </c:marker>
      </c:pivotFmt>
      <c:pivotFmt>
        <c:idx val="2"/>
        <c:marker>
          <c:symbol val="none"/>
        </c:marker>
      </c:pivotFmt>
      <c:pivotFmt>
        <c:idx val="3"/>
        <c:marker>
          <c:symbol val="none"/>
        </c:marker>
        <c:dLbl>
          <c:idx val="0"/>
          <c:spPr/>
          <c:txPr>
            <a:bodyPr/>
            <a:lstStyle/>
            <a:p>
              <a:pPr>
                <a:defRPr/>
              </a:pPr>
              <a:endParaRPr lang="en-US"/>
            </a:p>
          </c:txPr>
          <c:showVal val="1"/>
        </c:dLbl>
      </c:pivotFmt>
      <c:pivotFmt>
        <c:idx val="4"/>
        <c:marker>
          <c:symbol val="none"/>
        </c:marker>
        <c:dLbl>
          <c:idx val="0"/>
          <c:spPr/>
          <c:txPr>
            <a:bodyPr/>
            <a:lstStyle/>
            <a:p>
              <a:pPr>
                <a:defRPr/>
              </a:pPr>
              <a:endParaRPr lang="en-US"/>
            </a:p>
          </c:txPr>
          <c:showVal val="1"/>
        </c:dLbl>
      </c:pivotFmt>
    </c:pivotFmts>
    <c:plotArea>
      <c:layout/>
      <c:barChart>
        <c:barDir val="col"/>
        <c:grouping val="clustered"/>
        <c:ser>
          <c:idx val="0"/>
          <c:order val="0"/>
          <c:tx>
            <c:strRef>
              <c:f>Sheet6!$B$3</c:f>
              <c:strCache>
                <c:ptCount val="1"/>
                <c:pt idx="0">
                  <c:v>Total</c:v>
                </c:pt>
              </c:strCache>
            </c:strRef>
          </c:tx>
          <c:dLbls>
            <c:txPr>
              <a:bodyPr/>
              <a:lstStyle/>
              <a:p>
                <a:pPr>
                  <a:defRPr/>
                </a:pPr>
                <a:endParaRPr lang="en-US"/>
              </a:p>
            </c:txPr>
            <c:showVal val="1"/>
          </c:dLbls>
          <c:cat>
            <c:strRef>
              <c:f>Sheet6!$A$4:$A$17</c:f>
              <c:strCache>
                <c:ptCount val="1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strCache>
            </c:strRef>
          </c:cat>
          <c:val>
            <c:numRef>
              <c:f>Sheet6!$B$4:$B$17</c:f>
              <c:numCache>
                <c:formatCode>General</c:formatCode>
                <c:ptCount val="13"/>
                <c:pt idx="0">
                  <c:v>725</c:v>
                </c:pt>
                <c:pt idx="1">
                  <c:v>627</c:v>
                </c:pt>
                <c:pt idx="2">
                  <c:v>588</c:v>
                </c:pt>
                <c:pt idx="3">
                  <c:v>555</c:v>
                </c:pt>
                <c:pt idx="4">
                  <c:v>600</c:v>
                </c:pt>
                <c:pt idx="5">
                  <c:v>651</c:v>
                </c:pt>
                <c:pt idx="6">
                  <c:v>669</c:v>
                </c:pt>
                <c:pt idx="7">
                  <c:v>751</c:v>
                </c:pt>
                <c:pt idx="8">
                  <c:v>762</c:v>
                </c:pt>
                <c:pt idx="9">
                  <c:v>681</c:v>
                </c:pt>
                <c:pt idx="10">
                  <c:v>637</c:v>
                </c:pt>
                <c:pt idx="11">
                  <c:v>710</c:v>
                </c:pt>
                <c:pt idx="12">
                  <c:v>166</c:v>
                </c:pt>
              </c:numCache>
            </c:numRef>
          </c:val>
        </c:ser>
        <c:axId val="92481408"/>
        <c:axId val="92482944"/>
      </c:barChart>
      <c:catAx>
        <c:axId val="92481408"/>
        <c:scaling>
          <c:orientation val="minMax"/>
        </c:scaling>
        <c:axPos val="b"/>
        <c:tickLblPos val="nextTo"/>
        <c:crossAx val="92482944"/>
        <c:crosses val="autoZero"/>
        <c:auto val="1"/>
        <c:lblAlgn val="ctr"/>
        <c:lblOffset val="100"/>
      </c:catAx>
      <c:valAx>
        <c:axId val="92482944"/>
        <c:scaling>
          <c:orientation val="minMax"/>
        </c:scaling>
        <c:delete val="1"/>
        <c:axPos val="l"/>
        <c:majorGridlines/>
        <c:numFmt formatCode="General" sourceLinked="1"/>
        <c:tickLblPos val="none"/>
        <c:crossAx val="92481408"/>
        <c:crosses val="autoZero"/>
        <c:crossBetween val="between"/>
      </c:valAx>
      <c:spPr>
        <a:ln>
          <a:solidFill>
            <a:schemeClr val="tx1"/>
          </a:solidFill>
        </a:ln>
      </c:spPr>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0E9FB9-78E6-4D54-8B61-1B97E20BDAA9}" type="datetimeFigureOut">
              <a:rPr lang="en-US" smtClean="0"/>
              <a:pPr/>
              <a:t>5/5/2020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E5134E-5B19-48D8-B036-3BC8BE9B0DF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user/OfficialDCPolice/about"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dc.gov/" TargetMode="External"/><Relationship Id="rId4" Type="http://schemas.openxmlformats.org/officeDocument/2006/relationships/hyperlink" Target="https://octo.dc.gov/agency/office-chief-technology-officer"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user/OfficialDCPolice/about"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dc.gov/" TargetMode="External"/><Relationship Id="rId4" Type="http://schemas.openxmlformats.org/officeDocument/2006/relationships/hyperlink" Target="https://octo.dc.gov/agency/office-chief-technology-officer"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Tide Cleaners https://www.tidecleaners.com/tide-cleaners-in-washington-dc</a:t>
            </a:r>
            <a:endParaRPr lang="en-US" dirty="0"/>
          </a:p>
        </p:txBody>
      </p:sp>
      <p:sp>
        <p:nvSpPr>
          <p:cNvPr id="4" name="Slide Number Placeholder 3"/>
          <p:cNvSpPr>
            <a:spLocks noGrp="1"/>
          </p:cNvSpPr>
          <p:nvPr>
            <p:ph type="sldNum" sz="quarter" idx="10"/>
          </p:nvPr>
        </p:nvSpPr>
        <p:spPr/>
        <p:txBody>
          <a:bodyPr/>
          <a:lstStyle/>
          <a:p>
            <a:fld id="{F8E5134E-5B19-48D8-B036-3BC8BE9B0DF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https://fox2now.com/news/gunshot-detection-system-shotspotter-one-year-later/</a:t>
            </a:r>
          </a:p>
          <a:p>
            <a:endParaRPr lang="en-US" dirty="0" smtClean="0"/>
          </a:p>
          <a:p>
            <a:r>
              <a:rPr lang="en-US" dirty="0" smtClean="0"/>
              <a:t>https://www.youtube.com/watch?v=cc7fqx1vhjc</a:t>
            </a:r>
          </a:p>
          <a:p>
            <a:endParaRPr lang="en-US" dirty="0" smtClean="0"/>
          </a:p>
          <a:p>
            <a:r>
              <a:rPr lang="en-US" dirty="0" smtClean="0"/>
              <a:t>https://en.wikipedia.org/wiki/Gunfire_locator#/media/File:Boomerang_3_Gunfire_Acoustic_Detection_System_MOD_45153048.jpg</a:t>
            </a:r>
            <a:endParaRPr lang="en-US" dirty="0"/>
          </a:p>
        </p:txBody>
      </p:sp>
      <p:sp>
        <p:nvSpPr>
          <p:cNvPr id="4" name="Slide Number Placeholder 3"/>
          <p:cNvSpPr>
            <a:spLocks noGrp="1"/>
          </p:cNvSpPr>
          <p:nvPr>
            <p:ph type="sldNum" sz="quarter" idx="10"/>
          </p:nvPr>
        </p:nvSpPr>
        <p:spPr/>
        <p:txBody>
          <a:bodyPr/>
          <a:lstStyle/>
          <a:p>
            <a:fld id="{F8E5134E-5B19-48D8-B036-3BC8BE9B0DFB}"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E5134E-5B19-48D8-B036-3BC8BE9B0DFB}"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chemeClr val="bg1">
                    <a:lumMod val="50000"/>
                  </a:schemeClr>
                </a:solidFill>
              </a:rPr>
              <a:t>Logo Sources: </a:t>
            </a:r>
          </a:p>
          <a:p>
            <a:r>
              <a:rPr lang="en-US" sz="1200" dirty="0" smtClean="0">
                <a:solidFill>
                  <a:schemeClr val="bg1">
                    <a:lumMod val="50000"/>
                  </a:schemeClr>
                </a:solidFill>
              </a:rPr>
              <a:t>MPD </a:t>
            </a:r>
            <a:r>
              <a:rPr lang="en-US" sz="1200" dirty="0" smtClean="0">
                <a:solidFill>
                  <a:schemeClr val="bg1">
                    <a:lumMod val="50000"/>
                  </a:schemeClr>
                </a:solidFill>
                <a:hlinkClick r:id="rId3"/>
              </a:rPr>
              <a:t>https://www.youtube.com/user/OfficialDCPolice/about</a:t>
            </a:r>
            <a:endParaRPr lang="en-US" sz="1200" dirty="0" smtClean="0">
              <a:solidFill>
                <a:schemeClr val="bg1">
                  <a:lumMod val="50000"/>
                </a:schemeClr>
              </a:solidFill>
            </a:endParaRPr>
          </a:p>
          <a:p>
            <a:r>
              <a:rPr lang="en-US" sz="1200" dirty="0" smtClean="0">
                <a:solidFill>
                  <a:schemeClr val="bg1">
                    <a:lumMod val="50000"/>
                  </a:schemeClr>
                </a:solidFill>
              </a:rPr>
              <a:t>OCTO </a:t>
            </a:r>
            <a:r>
              <a:rPr lang="en-US" sz="1200" dirty="0" smtClean="0">
                <a:solidFill>
                  <a:schemeClr val="bg1">
                    <a:lumMod val="50000"/>
                  </a:schemeClr>
                </a:solidFill>
                <a:hlinkClick r:id="rId4"/>
              </a:rPr>
              <a:t>https://octo.dc.gov/agency/office-chief-technology-officer</a:t>
            </a:r>
            <a:endParaRPr lang="en-US" sz="1200" dirty="0" smtClean="0">
              <a:solidFill>
                <a:schemeClr val="bg1">
                  <a:lumMod val="50000"/>
                </a:schemeClr>
              </a:solidFill>
            </a:endParaRPr>
          </a:p>
          <a:p>
            <a:r>
              <a:rPr lang="en-US" sz="1200" dirty="0" smtClean="0">
                <a:solidFill>
                  <a:schemeClr val="bg1">
                    <a:lumMod val="50000"/>
                  </a:schemeClr>
                </a:solidFill>
              </a:rPr>
              <a:t>DC.GOV </a:t>
            </a:r>
            <a:r>
              <a:rPr lang="en-US" sz="1200" dirty="0" smtClean="0">
                <a:solidFill>
                  <a:schemeClr val="bg1">
                    <a:lumMod val="50000"/>
                  </a:schemeClr>
                </a:solidFill>
                <a:hlinkClick r:id="rId5"/>
              </a:rPr>
              <a:t>https://dc.gov/</a:t>
            </a:r>
            <a:endParaRPr lang="en-US" sz="1200" dirty="0" smtClean="0">
              <a:solidFill>
                <a:schemeClr val="bg1">
                  <a:lumMod val="50000"/>
                </a:schemeClr>
              </a:solidFill>
            </a:endParaRPr>
          </a:p>
          <a:p>
            <a:r>
              <a:rPr lang="en-US" sz="1200" dirty="0" smtClean="0">
                <a:solidFill>
                  <a:schemeClr val="bg1">
                    <a:lumMod val="50000"/>
                  </a:schemeClr>
                </a:solidFill>
              </a:rPr>
              <a:t>Geographic Process</a:t>
            </a:r>
            <a:r>
              <a:rPr lang="en-US" sz="1200" baseline="0" dirty="0" smtClean="0">
                <a:solidFill>
                  <a:schemeClr val="bg1">
                    <a:lumMod val="50000"/>
                  </a:schemeClr>
                </a:solidFill>
              </a:rPr>
              <a:t> ESRI</a:t>
            </a:r>
            <a:endParaRPr lang="en-US" sz="1200" dirty="0" smtClean="0">
              <a:solidFill>
                <a:schemeClr val="bg1">
                  <a:lumMod val="50000"/>
                </a:schemeClr>
              </a:solidFill>
            </a:endParaRPr>
          </a:p>
          <a:p>
            <a:endParaRPr lang="en-US" dirty="0"/>
          </a:p>
        </p:txBody>
      </p:sp>
      <p:sp>
        <p:nvSpPr>
          <p:cNvPr id="4" name="Slide Number Placeholder 3"/>
          <p:cNvSpPr>
            <a:spLocks noGrp="1"/>
          </p:cNvSpPr>
          <p:nvPr>
            <p:ph type="sldNum" sz="quarter" idx="10"/>
          </p:nvPr>
        </p:nvSpPr>
        <p:spPr/>
        <p:txBody>
          <a:bodyPr/>
          <a:lstStyle/>
          <a:p>
            <a:fld id="{F8E5134E-5B19-48D8-B036-3BC8BE9B0DFB}"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chemeClr val="bg1">
                    <a:lumMod val="50000"/>
                  </a:schemeClr>
                </a:solidFill>
              </a:rPr>
              <a:t>Logo Sources: </a:t>
            </a:r>
          </a:p>
          <a:p>
            <a:r>
              <a:rPr lang="en-US" sz="1200" dirty="0" smtClean="0">
                <a:solidFill>
                  <a:schemeClr val="bg1">
                    <a:lumMod val="50000"/>
                  </a:schemeClr>
                </a:solidFill>
              </a:rPr>
              <a:t>MPD </a:t>
            </a:r>
            <a:r>
              <a:rPr lang="en-US" sz="1200" dirty="0" smtClean="0">
                <a:solidFill>
                  <a:schemeClr val="bg1">
                    <a:lumMod val="50000"/>
                  </a:schemeClr>
                </a:solidFill>
                <a:hlinkClick r:id="rId3"/>
              </a:rPr>
              <a:t>https://www.youtube.com/user/OfficialDCPolice/about</a:t>
            </a:r>
            <a:endParaRPr lang="en-US" sz="1200" dirty="0" smtClean="0">
              <a:solidFill>
                <a:schemeClr val="bg1">
                  <a:lumMod val="50000"/>
                </a:schemeClr>
              </a:solidFill>
            </a:endParaRPr>
          </a:p>
          <a:p>
            <a:r>
              <a:rPr lang="en-US" sz="1200" dirty="0" smtClean="0">
                <a:solidFill>
                  <a:schemeClr val="bg1">
                    <a:lumMod val="50000"/>
                  </a:schemeClr>
                </a:solidFill>
              </a:rPr>
              <a:t>OCTO </a:t>
            </a:r>
            <a:r>
              <a:rPr lang="en-US" sz="1200" dirty="0" smtClean="0">
                <a:solidFill>
                  <a:schemeClr val="bg1">
                    <a:lumMod val="50000"/>
                  </a:schemeClr>
                </a:solidFill>
                <a:hlinkClick r:id="rId4"/>
              </a:rPr>
              <a:t>https://octo.dc.gov/agency/office-chief-technology-officer</a:t>
            </a:r>
            <a:endParaRPr lang="en-US" sz="1200" dirty="0" smtClean="0">
              <a:solidFill>
                <a:schemeClr val="bg1">
                  <a:lumMod val="50000"/>
                </a:schemeClr>
              </a:solidFill>
            </a:endParaRPr>
          </a:p>
          <a:p>
            <a:r>
              <a:rPr lang="en-US" sz="1200" dirty="0" smtClean="0">
                <a:solidFill>
                  <a:schemeClr val="bg1">
                    <a:lumMod val="50000"/>
                  </a:schemeClr>
                </a:solidFill>
              </a:rPr>
              <a:t>DC.GOV </a:t>
            </a:r>
            <a:r>
              <a:rPr lang="en-US" sz="1200" dirty="0" smtClean="0">
                <a:solidFill>
                  <a:schemeClr val="bg1">
                    <a:lumMod val="50000"/>
                  </a:schemeClr>
                </a:solidFill>
                <a:hlinkClick r:id="rId5"/>
              </a:rPr>
              <a:t>https://dc.gov/</a:t>
            </a:r>
            <a:endParaRPr lang="en-US" sz="1200" dirty="0" smtClean="0">
              <a:solidFill>
                <a:schemeClr val="bg1">
                  <a:lumMod val="50000"/>
                </a:schemeClr>
              </a:solidFill>
            </a:endParaRPr>
          </a:p>
          <a:p>
            <a:r>
              <a:rPr lang="en-US" sz="1200" dirty="0" smtClean="0">
                <a:solidFill>
                  <a:schemeClr val="bg1">
                    <a:lumMod val="50000"/>
                  </a:schemeClr>
                </a:solidFill>
              </a:rPr>
              <a:t>Geographic Process</a:t>
            </a:r>
            <a:r>
              <a:rPr lang="en-US" sz="1200" baseline="0" dirty="0" smtClean="0">
                <a:solidFill>
                  <a:schemeClr val="bg1">
                    <a:lumMod val="50000"/>
                  </a:schemeClr>
                </a:solidFill>
              </a:rPr>
              <a:t> ESRI</a:t>
            </a:r>
            <a:endParaRPr lang="en-US" sz="1200" dirty="0" smtClean="0">
              <a:solidFill>
                <a:schemeClr val="bg1">
                  <a:lumMod val="50000"/>
                </a:schemeClr>
              </a:solidFill>
            </a:endParaRPr>
          </a:p>
          <a:p>
            <a:endParaRPr lang="en-US" dirty="0"/>
          </a:p>
        </p:txBody>
      </p:sp>
      <p:sp>
        <p:nvSpPr>
          <p:cNvPr id="4" name="Slide Number Placeholder 3"/>
          <p:cNvSpPr>
            <a:spLocks noGrp="1"/>
          </p:cNvSpPr>
          <p:nvPr>
            <p:ph type="sldNum" sz="quarter" idx="10"/>
          </p:nvPr>
        </p:nvSpPr>
        <p:spPr/>
        <p:txBody>
          <a:bodyPr/>
          <a:lstStyle/>
          <a:p>
            <a:fld id="{F8E5134E-5B19-48D8-B036-3BC8BE9B0DFB}"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google.com/url?sa=i&amp;url=https://www.tidecleaners.com/tide-cleaners-in-washington-dc&amp;psig=AOvVaw0XATEwkTVE69oLtN-Bxc5r&amp;ust=1583284543474000&amp;source=images&amp;cd=vfe&amp;ved=0CAIQjRxqFwoTCNi-rtqQ_ecCFQAAAAAdAAAAABAc" TargetMode="External"/><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BE37A3-BEFC-4A8C-B5E3-EA4CE362BA38}" type="datetime1">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9B2B5-ECD2-46F2-8741-A334AE19B064}" type="slidenum">
              <a:rPr lang="en-US" smtClean="0"/>
              <a:pPr/>
              <a:t>‹#›</a:t>
            </a:fld>
            <a:endParaRPr lang="en-US"/>
          </a:p>
        </p:txBody>
      </p:sp>
      <p:pic>
        <p:nvPicPr>
          <p:cNvPr id="8" name="Picture 7" descr="istockphoto-809349300-612x612.jpg"/>
          <p:cNvPicPr>
            <a:picLocks noChangeAspect="1"/>
          </p:cNvPicPr>
          <p:nvPr userDrawn="1"/>
        </p:nvPicPr>
        <p:blipFill>
          <a:blip r:embed="rId2" cstate="print"/>
          <a:stretch>
            <a:fillRect/>
          </a:stretch>
        </p:blipFill>
        <p:spPr>
          <a:xfrm>
            <a:off x="0" y="0"/>
            <a:ext cx="9144000" cy="6858000"/>
          </a:xfrm>
          <a:prstGeom prst="rect">
            <a:avLst/>
          </a:prstGeom>
        </p:spPr>
      </p:pic>
      <p:sp>
        <p:nvSpPr>
          <p:cNvPr id="12290" name="AutoShape 2" descr="Image result for washington dc photos">
            <a:hlinkClick r:id="rId3"/>
          </p:cNvPr>
          <p:cNvSpPr>
            <a:spLocks noChangeAspect="1" noChangeArrowheads="1"/>
          </p:cNvSpPr>
          <p:nvPr userDrawn="1"/>
        </p:nvSpPr>
        <p:spPr bwMode="auto">
          <a:xfrm>
            <a:off x="441166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2" name="AutoShape 4" descr="Image result for washington dc photos">
            <a:hlinkClick r:id="rId3"/>
          </p:cNvPr>
          <p:cNvSpPr>
            <a:spLocks noChangeAspect="1" noChangeArrowheads="1"/>
          </p:cNvSpPr>
          <p:nvPr userDrawn="1"/>
        </p:nvSpPr>
        <p:spPr bwMode="auto">
          <a:xfrm>
            <a:off x="441166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 name="Picture 12" descr="Tide_Cleaners.JPG"/>
          <p:cNvPicPr>
            <a:picLocks noChangeAspect="1"/>
          </p:cNvPicPr>
          <p:nvPr userDrawn="1"/>
        </p:nvPicPr>
        <p:blipFill>
          <a:blip r:embed="rId4" cstate="print"/>
          <a:stretch>
            <a:fillRect/>
          </a:stretch>
        </p:blipFill>
        <p:spPr>
          <a:xfrm>
            <a:off x="0" y="0"/>
            <a:ext cx="9166034"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73D1D0-BBCB-4E82-A9CF-11F4FB767675}" type="datetime1">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9B2B5-ECD2-46F2-8741-A334AE19B0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E339C6-91E2-47D4-9D8B-FFCF954EC40E}" type="datetime1">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9B2B5-ECD2-46F2-8741-A334AE19B0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092412-7C07-4B0E-922F-004FA78839CB}" type="datetime1">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9B2B5-ECD2-46F2-8741-A334AE19B0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609D75-0803-460C-BB97-D6226193CA4E}" type="datetime1">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9B2B5-ECD2-46F2-8741-A334AE19B06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13A0D9-A0FF-4EE8-890B-A122F8321077}" type="datetime1">
              <a:rPr lang="en-US" smtClean="0"/>
              <a:pPr/>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D9B2B5-ECD2-46F2-8741-A334AE19B064}" type="slidenum">
              <a:rPr lang="en-US" smtClean="0"/>
              <a:pPr/>
              <a:t>‹#›</a:t>
            </a:fld>
            <a:endParaRPr lang="en-US"/>
          </a:p>
        </p:txBody>
      </p:sp>
      <p:pic>
        <p:nvPicPr>
          <p:cNvPr id="8" name="Picture 7" descr="Tide_Cleaners.JPG"/>
          <p:cNvPicPr>
            <a:picLocks noChangeAspect="1"/>
          </p:cNvPicPr>
          <p:nvPr userDrawn="1"/>
        </p:nvPicPr>
        <p:blipFill>
          <a:blip r:embed="rId2" cstate="print">
            <a:duotone>
              <a:schemeClr val="bg2">
                <a:shade val="45000"/>
                <a:satMod val="135000"/>
              </a:schemeClr>
              <a:prstClr val="white"/>
            </a:duotone>
          </a:blip>
          <a:stretch>
            <a:fillRect/>
          </a:stretch>
        </p:blipFill>
        <p:spPr>
          <a:xfrm>
            <a:off x="0" y="0"/>
            <a:ext cx="9166034"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C915E9-5E76-4C43-909E-071F3C2E18B2}" type="datetime1">
              <a:rPr lang="en-US" smtClean="0"/>
              <a:pPr/>
              <a:t>5/5/2020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D9B2B5-ECD2-46F2-8741-A334AE19B0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64F194-6E21-4A01-81F8-615115329C44}" type="datetime1">
              <a:rPr lang="en-US" smtClean="0"/>
              <a:pPr/>
              <a:t>5/5/2020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D9B2B5-ECD2-46F2-8741-A334AE19B064}" type="slidenum">
              <a:rPr lang="en-US" smtClean="0"/>
              <a:pPr/>
              <a:t>‹#›</a:t>
            </a:fld>
            <a:endParaRPr lang="en-US"/>
          </a:p>
        </p:txBody>
      </p:sp>
      <p:pic>
        <p:nvPicPr>
          <p:cNvPr id="6" name="Picture 5" descr="Tide_Cleaners.JPG"/>
          <p:cNvPicPr>
            <a:picLocks noChangeAspect="1"/>
          </p:cNvPicPr>
          <p:nvPr userDrawn="1"/>
        </p:nvPicPr>
        <p:blipFill>
          <a:blip r:embed="rId2" cstate="print">
            <a:duotone>
              <a:schemeClr val="bg2">
                <a:shade val="45000"/>
                <a:satMod val="135000"/>
              </a:schemeClr>
              <a:prstClr val="white"/>
            </a:duotone>
            <a:lum bright="10000"/>
          </a:blip>
          <a:stretch>
            <a:fillRect/>
          </a:stretch>
        </p:blipFill>
        <p:spPr>
          <a:xfrm>
            <a:off x="0" y="0"/>
            <a:ext cx="9166034" cy="6858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DE25A5-C81F-4E84-B51A-F0EEA1DBAD62}" type="datetime1">
              <a:rPr lang="en-US" smtClean="0"/>
              <a:pPr/>
              <a:t>5/5/2020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D9B2B5-ECD2-46F2-8741-A334AE19B0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5891E4-7EB0-4DC7-B83D-908CFCF0F1FB}" type="datetime1">
              <a:rPr lang="en-US" smtClean="0"/>
              <a:pPr/>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D9B2B5-ECD2-46F2-8741-A334AE19B06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C63F80-69F0-489F-AFD9-48B6F7FA38CF}" type="datetime1">
              <a:rPr lang="en-US" smtClean="0"/>
              <a:pPr/>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D9B2B5-ECD2-46F2-8741-A334AE19B06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E8A88A-77D2-4F5B-BDB9-32BE01C3E578}" type="datetime1">
              <a:rPr lang="en-US" smtClean="0"/>
              <a:pPr/>
              <a:t>5/5/2020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9B2B5-ECD2-46F2-8741-A334AE19B0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google.com/url?sa=i&amp;url=https://www.youtube.com/user/OfficialDCPolice/about&amp;psig=AOvVaw0M1mFkMxYmDHJICAVtYAnt&amp;ust=1587119738636000&amp;source=images&amp;cd=vfe&amp;ved=0CAIQjRxqFwoTCNiP8PPf7OgCFQAAAAAdAAAAABAI" TargetMode="External"/><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hyperlink" Target="https://dc.gov/" TargetMode="Externa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gunpolicy.org/firearms/region/district-of-columbia" TargetMode="External"/><Relationship Id="rId7" Type="http://schemas.openxmlformats.org/officeDocument/2006/relationships/hyperlink" Target="https://doi.org/10.1177/1057567716639098" TargetMode="External"/><Relationship Id="rId2" Type="http://schemas.openxmlformats.org/officeDocument/2006/relationships/hyperlink" Target="https://doi.org/10.1109/CCST.2013.6922061" TargetMode="External"/><Relationship Id="rId1" Type="http://schemas.openxmlformats.org/officeDocument/2006/relationships/slideLayout" Target="../slideLayouts/slideLayout6.xml"/><Relationship Id="rId6" Type="http://schemas.openxmlformats.org/officeDocument/2006/relationships/hyperlink" Target="https://www.urban.org/sites/default/files/publication/22906/413216-close-range-gunfire-around-dc-schools.pdf" TargetMode="External"/><Relationship Id="rId5" Type="http://schemas.openxmlformats.org/officeDocument/2006/relationships/hyperlink" Target="https://www.baltimoresun.com/news/bs-xpm-1991-04-29-1991119021-story.html" TargetMode="External"/><Relationship Id="rId4" Type="http://schemas.openxmlformats.org/officeDocument/2006/relationships/hyperlink" Target="https://pdfs.semanticscholar.org/9dd5/25b028df1fef693d59c30b1f41a72079f2b2.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ncjrs.gov/pdffiles1/nij/179274.pdf" TargetMode="External"/><Relationship Id="rId7" Type="http://schemas.openxmlformats.org/officeDocument/2006/relationships/hyperlink" Target="https://doi.org/10.1080/0735648X.2016.1226931" TargetMode="External"/><Relationship Id="rId2" Type="http://schemas.openxmlformats.org/officeDocument/2006/relationships/hyperlink" Target="https://journalistsresource.org/studies/government/criminal-justice/surveillance-cameras-and-crime/" TargetMode="External"/><Relationship Id="rId1" Type="http://schemas.openxmlformats.org/officeDocument/2006/relationships/slideLayout" Target="../slideLayouts/slideLayout6.xml"/><Relationship Id="rId6" Type="http://schemas.openxmlformats.org/officeDocument/2006/relationships/hyperlink" Target="https://wamu.org/story/20/02/28/how-d-c-is-addressing-an-ongoing-spike-in-gun-violence/" TargetMode="External"/><Relationship Id="rId5" Type="http://schemas.openxmlformats.org/officeDocument/2006/relationships/hyperlink" Target="https://mpdc.dc.gov/page/closed-circuit-television-cctv-your-home-or-business" TargetMode="External"/><Relationship Id="rId4" Type="http://schemas.openxmlformats.org/officeDocument/2006/relationships/hyperlink" Target="https://mpdc.dc.gov/page/cctv-neighborhood-based-cameras"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doi.org/10.1136/emj.16.4.255" TargetMode="External"/><Relationship Id="rId3" Type="http://schemas.openxmlformats.org/officeDocument/2006/relationships/hyperlink" Target="https://doi.org/10.1057/sj.2014.17" TargetMode="External"/><Relationship Id="rId7" Type="http://schemas.openxmlformats.org/officeDocument/2006/relationships/hyperlink" Target="https://doi.org/10.3390/ijgi8060275" TargetMode="External"/><Relationship Id="rId2" Type="http://schemas.openxmlformats.org/officeDocument/2006/relationships/hyperlink" Target="https://doi.org/10.1177/1057567718759583" TargetMode="External"/><Relationship Id="rId1" Type="http://schemas.openxmlformats.org/officeDocument/2006/relationships/slideLayout" Target="../slideLayouts/slideLayout6.xml"/><Relationship Id="rId6" Type="http://schemas.openxmlformats.org/officeDocument/2006/relationships/hyperlink" Target="https://doi.org/10.1057/cpcs.2012.7" TargetMode="External"/><Relationship Id="rId5" Type="http://schemas.openxmlformats.org/officeDocument/2006/relationships/hyperlink" Target="https://doi.org/10.1080/07418820902873852" TargetMode="External"/><Relationship Id="rId10" Type="http://schemas.openxmlformats.org/officeDocument/2006/relationships/hyperlink" Target="https://doi.org/10.1108/13639510210429400" TargetMode="External"/><Relationship Id="rId4" Type="http://schemas.openxmlformats.org/officeDocument/2006/relationships/hyperlink" Target="https://doi.org/10.1111/1745-9133.12419" TargetMode="External"/><Relationship Id="rId9" Type="http://schemas.openxmlformats.org/officeDocument/2006/relationships/hyperlink" Target="https://doi.org/10.1080/15614263.2018.147377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doi.org/10.1177/0002716202250802" TargetMode="External"/><Relationship Id="rId2" Type="http://schemas.openxmlformats.org/officeDocument/2006/relationships/hyperlink" Target="https://doi.org/10.5772/intechopen.79076"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0" y="1676400"/>
            <a:ext cx="4648200" cy="1524000"/>
          </a:xfrm>
        </p:spPr>
        <p:txBody>
          <a:bodyPr>
            <a:noAutofit/>
          </a:bodyPr>
          <a:lstStyle/>
          <a:p>
            <a:r>
              <a:rPr lang="en-US" sz="1600" dirty="0" smtClean="0">
                <a:solidFill>
                  <a:srgbClr val="FFFF00"/>
                </a:solidFill>
              </a:rPr>
              <a:t>Bill Schwarz</a:t>
            </a:r>
          </a:p>
          <a:p>
            <a:r>
              <a:rPr lang="en-US" sz="1600" dirty="0" smtClean="0">
                <a:solidFill>
                  <a:srgbClr val="FFFF00"/>
                </a:solidFill>
              </a:rPr>
              <a:t>Advisor: Dr. Greg Thomas</a:t>
            </a:r>
          </a:p>
          <a:p>
            <a:r>
              <a:rPr lang="en-US" sz="1600" dirty="0" smtClean="0">
                <a:solidFill>
                  <a:srgbClr val="FFFF00"/>
                </a:solidFill>
              </a:rPr>
              <a:t>Pennsylvania State University</a:t>
            </a:r>
          </a:p>
          <a:p>
            <a:r>
              <a:rPr lang="en-US" sz="1600" dirty="0" smtClean="0">
                <a:solidFill>
                  <a:srgbClr val="FFFF00"/>
                </a:solidFill>
              </a:rPr>
              <a:t>GEOG 596A</a:t>
            </a:r>
          </a:p>
          <a:p>
            <a:r>
              <a:rPr lang="en-US" sz="1600" dirty="0" smtClean="0">
                <a:solidFill>
                  <a:srgbClr val="FFFF00"/>
                </a:solidFill>
              </a:rPr>
              <a:t>Spring 2, 2020</a:t>
            </a:r>
            <a:endParaRPr lang="en-US" sz="1600" dirty="0">
              <a:solidFill>
                <a:srgbClr val="FFFF00"/>
              </a:solidFill>
            </a:endParaRPr>
          </a:p>
        </p:txBody>
      </p:sp>
      <p:sp>
        <p:nvSpPr>
          <p:cNvPr id="4" name="Rectangle 3"/>
          <p:cNvSpPr/>
          <p:nvPr/>
        </p:nvSpPr>
        <p:spPr>
          <a:xfrm>
            <a:off x="0" y="762000"/>
            <a:ext cx="9144000" cy="838200"/>
          </a:xfrm>
          <a:prstGeom prst="rect">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1000" y="533400"/>
            <a:ext cx="8610600" cy="1295400"/>
          </a:xfrm>
          <a:noFill/>
          <a:effectLst>
            <a:outerShdw blurRad="63500" sx="102000" sy="102000" algn="ctr" rotWithShape="0">
              <a:schemeClr val="accent5">
                <a:lumMod val="50000"/>
                <a:alpha val="25000"/>
              </a:schemeClr>
            </a:outerShdw>
          </a:effectLst>
        </p:spPr>
        <p:txBody>
          <a:bodyPr>
            <a:normAutofit/>
          </a:bodyPr>
          <a:lstStyle/>
          <a:p>
            <a:r>
              <a:rPr lang="en-US" sz="2400" dirty="0" smtClean="0">
                <a:solidFill>
                  <a:srgbClr val="FFFF00"/>
                </a:solidFill>
              </a:rPr>
              <a:t>Do CCTV and GDT technology lower gun related crime?</a:t>
            </a:r>
            <a:endParaRPr lang="en-US" sz="2400" dirty="0">
              <a:solidFill>
                <a:srgbClr val="FFFF00"/>
              </a:solidFill>
              <a:latin typeface="Arial" pitchFamily="34" charset="0"/>
              <a:cs typeface="Arial" pitchFamily="34" charset="0"/>
            </a:endParaRPr>
          </a:p>
        </p:txBody>
      </p:sp>
      <p:sp>
        <p:nvSpPr>
          <p:cNvPr id="5" name="TextBox 4"/>
          <p:cNvSpPr txBox="1"/>
          <p:nvPr/>
        </p:nvSpPr>
        <p:spPr>
          <a:xfrm>
            <a:off x="0" y="6611779"/>
            <a:ext cx="1664238" cy="246221"/>
          </a:xfrm>
          <a:prstGeom prst="rect">
            <a:avLst/>
          </a:prstGeom>
          <a:noFill/>
        </p:spPr>
        <p:txBody>
          <a:bodyPr wrap="none" rtlCol="0">
            <a:spAutoFit/>
          </a:bodyPr>
          <a:lstStyle/>
          <a:p>
            <a:r>
              <a:rPr lang="en-US" sz="1000" dirty="0" smtClean="0">
                <a:solidFill>
                  <a:schemeClr val="bg1">
                    <a:lumMod val="50000"/>
                  </a:schemeClr>
                </a:solidFill>
              </a:rPr>
              <a:t>Photo source: Tide Cleaners </a:t>
            </a:r>
            <a:endParaRPr lang="en-US" sz="1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rgbClr val="002060"/>
                </a:solidFill>
              </a:rPr>
              <a:t>Background 6: Calls Data</a:t>
            </a:r>
            <a:endParaRPr lang="en-US" dirty="0">
              <a:solidFill>
                <a:srgbClr val="002060"/>
              </a:solidFill>
            </a:endParaRPr>
          </a:p>
        </p:txBody>
      </p:sp>
      <p:graphicFrame>
        <p:nvGraphicFramePr>
          <p:cNvPr id="5" name="Chart 4"/>
          <p:cNvGraphicFramePr/>
          <p:nvPr/>
        </p:nvGraphicFramePr>
        <p:xfrm>
          <a:off x="0" y="1676400"/>
          <a:ext cx="9144000" cy="28956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8382000" y="2743200"/>
            <a:ext cx="535724" cy="369332"/>
          </a:xfrm>
          <a:prstGeom prst="rect">
            <a:avLst/>
          </a:prstGeom>
          <a:noFill/>
        </p:spPr>
        <p:txBody>
          <a:bodyPr wrap="none" rtlCol="0">
            <a:spAutoFit/>
          </a:bodyPr>
          <a:lstStyle/>
          <a:p>
            <a:r>
              <a:rPr lang="en-US" dirty="0" smtClean="0">
                <a:solidFill>
                  <a:srgbClr val="FF0000"/>
                </a:solidFill>
              </a:rPr>
              <a:t>664</a:t>
            </a:r>
            <a:endParaRPr lang="en-US" dirty="0">
              <a:solidFill>
                <a:srgbClr val="FF0000"/>
              </a:solidFill>
            </a:endParaRPr>
          </a:p>
        </p:txBody>
      </p:sp>
      <p:sp>
        <p:nvSpPr>
          <p:cNvPr id="8" name="TextBox 7"/>
          <p:cNvSpPr txBox="1"/>
          <p:nvPr/>
        </p:nvSpPr>
        <p:spPr>
          <a:xfrm>
            <a:off x="8111602" y="1676400"/>
            <a:ext cx="983859" cy="584775"/>
          </a:xfrm>
          <a:prstGeom prst="rect">
            <a:avLst/>
          </a:prstGeom>
          <a:noFill/>
        </p:spPr>
        <p:txBody>
          <a:bodyPr wrap="none" rtlCol="0">
            <a:spAutoFit/>
          </a:bodyPr>
          <a:lstStyle/>
          <a:p>
            <a:pPr algn="ctr"/>
            <a:r>
              <a:rPr lang="en-US" sz="1600" dirty="0" smtClean="0">
                <a:solidFill>
                  <a:srgbClr val="FF0000"/>
                </a:solidFill>
              </a:rPr>
              <a:t>Projected</a:t>
            </a:r>
          </a:p>
          <a:p>
            <a:pPr algn="ctr"/>
            <a:r>
              <a:rPr lang="en-US" sz="1600" dirty="0" smtClean="0">
                <a:solidFill>
                  <a:srgbClr val="FF0000"/>
                </a:solidFill>
              </a:rPr>
              <a:t>2020</a:t>
            </a:r>
            <a:endParaRPr lang="en-US" sz="1600" dirty="0">
              <a:solidFill>
                <a:srgbClr val="FF0000"/>
              </a:solidFill>
            </a:endParaRPr>
          </a:p>
        </p:txBody>
      </p:sp>
      <p:sp>
        <p:nvSpPr>
          <p:cNvPr id="9" name="Rectangle 8"/>
          <p:cNvSpPr/>
          <p:nvPr/>
        </p:nvSpPr>
        <p:spPr>
          <a:xfrm>
            <a:off x="8183880" y="1676400"/>
            <a:ext cx="822960" cy="1447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6FD9B2B5-ECD2-46F2-8741-A334AE19B064}"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solidFill>
                  <a:srgbClr val="002060"/>
                </a:solidFill>
              </a:rPr>
              <a:t>Literature Review</a:t>
            </a:r>
            <a:endParaRPr lang="en-US" dirty="0">
              <a:solidFill>
                <a:srgbClr val="002060"/>
              </a:solidFill>
            </a:endParaRPr>
          </a:p>
        </p:txBody>
      </p:sp>
      <p:sp>
        <p:nvSpPr>
          <p:cNvPr id="5" name="TextBox 4"/>
          <p:cNvSpPr txBox="1"/>
          <p:nvPr/>
        </p:nvSpPr>
        <p:spPr>
          <a:xfrm>
            <a:off x="787855" y="1676400"/>
            <a:ext cx="7519174" cy="4031873"/>
          </a:xfrm>
          <a:prstGeom prst="rect">
            <a:avLst/>
          </a:prstGeom>
          <a:noFill/>
        </p:spPr>
        <p:txBody>
          <a:bodyPr wrap="none" rtlCol="0">
            <a:spAutoFit/>
          </a:bodyPr>
          <a:lstStyle/>
          <a:p>
            <a:pPr>
              <a:buFont typeface="Arial" pitchFamily="34" charset="0"/>
              <a:buChar char="•"/>
            </a:pPr>
            <a:r>
              <a:rPr lang="en-US" sz="2000" dirty="0" smtClean="0">
                <a:solidFill>
                  <a:srgbClr val="002060"/>
                </a:solidFill>
              </a:rPr>
              <a:t> CCTV minimal to no effect on crime overall</a:t>
            </a:r>
          </a:p>
          <a:p>
            <a:pPr lvl="1">
              <a:buFont typeface="Wingdings" pitchFamily="2" charset="2"/>
              <a:buChar char="Ø"/>
            </a:pPr>
            <a:r>
              <a:rPr lang="en-US" dirty="0" smtClean="0">
                <a:solidFill>
                  <a:srgbClr val="002060"/>
                </a:solidFill>
              </a:rPr>
              <a:t> </a:t>
            </a:r>
            <a:r>
              <a:rPr lang="en-US" sz="1600" dirty="0" smtClean="0">
                <a:solidFill>
                  <a:srgbClr val="002060"/>
                </a:solidFill>
              </a:rPr>
              <a:t>Not a stand alone policing solution</a:t>
            </a:r>
          </a:p>
          <a:p>
            <a:pPr>
              <a:buFont typeface="Arial" pitchFamily="34" charset="0"/>
              <a:buChar char="•"/>
            </a:pPr>
            <a:endParaRPr lang="en-US" sz="2000" dirty="0" smtClean="0">
              <a:solidFill>
                <a:srgbClr val="002060"/>
              </a:solidFill>
            </a:endParaRPr>
          </a:p>
          <a:p>
            <a:pPr>
              <a:buFont typeface="Arial" pitchFamily="34" charset="0"/>
              <a:buChar char="•"/>
            </a:pPr>
            <a:r>
              <a:rPr lang="en-US" sz="2000" dirty="0" smtClean="0">
                <a:solidFill>
                  <a:srgbClr val="002060"/>
                </a:solidFill>
              </a:rPr>
              <a:t> CCTV effective when surveilling parking lots</a:t>
            </a:r>
          </a:p>
          <a:p>
            <a:pPr lvl="1">
              <a:buFont typeface="Wingdings" pitchFamily="2" charset="2"/>
              <a:buChar char="Ø"/>
            </a:pPr>
            <a:r>
              <a:rPr lang="en-US" sz="2000" dirty="0" smtClean="0">
                <a:solidFill>
                  <a:srgbClr val="002060"/>
                </a:solidFill>
              </a:rPr>
              <a:t> </a:t>
            </a:r>
            <a:r>
              <a:rPr lang="en-US" sz="1600" dirty="0" smtClean="0">
                <a:solidFill>
                  <a:srgbClr val="002060"/>
                </a:solidFill>
              </a:rPr>
              <a:t>Theft from inside a vehicle</a:t>
            </a:r>
          </a:p>
          <a:p>
            <a:pPr>
              <a:buFont typeface="Arial" pitchFamily="34" charset="0"/>
              <a:buChar char="•"/>
            </a:pPr>
            <a:endParaRPr lang="en-US" sz="2000" dirty="0" smtClean="0">
              <a:solidFill>
                <a:srgbClr val="002060"/>
              </a:solidFill>
            </a:endParaRPr>
          </a:p>
          <a:p>
            <a:pPr>
              <a:buFont typeface="Arial" pitchFamily="34" charset="0"/>
              <a:buChar char="•"/>
            </a:pPr>
            <a:r>
              <a:rPr lang="en-US" sz="2000" dirty="0" smtClean="0">
                <a:solidFill>
                  <a:srgbClr val="002060"/>
                </a:solidFill>
              </a:rPr>
              <a:t> GDT provides evidence that crime is underreported</a:t>
            </a:r>
          </a:p>
          <a:p>
            <a:pPr lvl="1">
              <a:buFont typeface="Wingdings" pitchFamily="2" charset="2"/>
              <a:buChar char="Ø"/>
            </a:pPr>
            <a:r>
              <a:rPr lang="en-US" sz="2000" dirty="0" smtClean="0">
                <a:solidFill>
                  <a:srgbClr val="002060"/>
                </a:solidFill>
              </a:rPr>
              <a:t> </a:t>
            </a:r>
            <a:r>
              <a:rPr lang="en-US" sz="1600" dirty="0" smtClean="0">
                <a:solidFill>
                  <a:srgbClr val="002060"/>
                </a:solidFill>
              </a:rPr>
              <a:t>Substantial increase between call for service and GDT</a:t>
            </a:r>
          </a:p>
          <a:p>
            <a:endParaRPr lang="en-US" sz="2000" dirty="0" smtClean="0">
              <a:solidFill>
                <a:srgbClr val="002060"/>
              </a:solidFill>
            </a:endParaRPr>
          </a:p>
          <a:p>
            <a:pPr>
              <a:buFont typeface="Arial" pitchFamily="34" charset="0"/>
              <a:buChar char="•"/>
            </a:pPr>
            <a:r>
              <a:rPr lang="en-US" sz="2000" dirty="0" smtClean="0">
                <a:solidFill>
                  <a:srgbClr val="002060"/>
                </a:solidFill>
              </a:rPr>
              <a:t> Limited studies of both technologies which incorporate a GIS analysis</a:t>
            </a:r>
          </a:p>
          <a:p>
            <a:pPr>
              <a:buFont typeface="Arial" pitchFamily="34" charset="0"/>
              <a:buChar char="•"/>
            </a:pPr>
            <a:endParaRPr lang="en-US" sz="2000" dirty="0" smtClean="0">
              <a:solidFill>
                <a:srgbClr val="002060"/>
              </a:solidFill>
            </a:endParaRPr>
          </a:p>
          <a:p>
            <a:pPr>
              <a:buFont typeface="Arial" pitchFamily="34" charset="0"/>
              <a:buChar char="•"/>
            </a:pPr>
            <a:r>
              <a:rPr lang="en-US" sz="2000" dirty="0" smtClean="0">
                <a:solidFill>
                  <a:srgbClr val="002060"/>
                </a:solidFill>
              </a:rPr>
              <a:t> Policies and policing strategy play a role in use of both technologies</a:t>
            </a:r>
            <a:endParaRPr lang="en-US" sz="2000" dirty="0" smtClean="0"/>
          </a:p>
          <a:p>
            <a:pPr>
              <a:buFont typeface="Arial" pitchFamily="34" charset="0"/>
              <a:buChar char="•"/>
            </a:pPr>
            <a:endParaRPr lang="en-US" dirty="0"/>
          </a:p>
        </p:txBody>
      </p:sp>
      <p:sp>
        <p:nvSpPr>
          <p:cNvPr id="6" name="Slide Number Placeholder 5"/>
          <p:cNvSpPr>
            <a:spLocks noGrp="1"/>
          </p:cNvSpPr>
          <p:nvPr>
            <p:ph type="sldNum" sz="quarter" idx="12"/>
          </p:nvPr>
        </p:nvSpPr>
        <p:spPr/>
        <p:txBody>
          <a:bodyPr/>
          <a:lstStyle/>
          <a:p>
            <a:fld id="{6FD9B2B5-ECD2-46F2-8741-A334AE19B064}"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solidFill>
                  <a:srgbClr val="002060"/>
                </a:solidFill>
              </a:rPr>
              <a:t>System Information</a:t>
            </a:r>
            <a:endParaRPr lang="en-US" dirty="0">
              <a:solidFill>
                <a:srgbClr val="002060"/>
              </a:solidFill>
            </a:endParaRPr>
          </a:p>
        </p:txBody>
      </p:sp>
      <p:sp>
        <p:nvSpPr>
          <p:cNvPr id="3" name="Content Placeholder 2"/>
          <p:cNvSpPr>
            <a:spLocks noGrp="1"/>
          </p:cNvSpPr>
          <p:nvPr>
            <p:ph sz="half" idx="1"/>
          </p:nvPr>
        </p:nvSpPr>
        <p:spPr/>
        <p:txBody>
          <a:bodyPr/>
          <a:lstStyle/>
          <a:p>
            <a:pPr algn="ctr">
              <a:buNone/>
            </a:pPr>
            <a:r>
              <a:rPr lang="en-US" u="sng" dirty="0" smtClean="0">
                <a:solidFill>
                  <a:srgbClr val="002060"/>
                </a:solidFill>
              </a:rPr>
              <a:t>CCTV</a:t>
            </a:r>
          </a:p>
          <a:p>
            <a:r>
              <a:rPr lang="en-US" dirty="0" smtClean="0">
                <a:solidFill>
                  <a:srgbClr val="002060"/>
                </a:solidFill>
              </a:rPr>
              <a:t>Active or Passive</a:t>
            </a:r>
          </a:p>
          <a:p>
            <a:r>
              <a:rPr lang="en-US" dirty="0" smtClean="0">
                <a:solidFill>
                  <a:srgbClr val="002060"/>
                </a:solidFill>
              </a:rPr>
              <a:t>Who can monitor</a:t>
            </a:r>
          </a:p>
          <a:p>
            <a:r>
              <a:rPr lang="en-US" dirty="0" smtClean="0">
                <a:solidFill>
                  <a:srgbClr val="002060"/>
                </a:solidFill>
              </a:rPr>
              <a:t>Continuous surveillance or not</a:t>
            </a:r>
          </a:p>
          <a:p>
            <a:pPr lvl="1"/>
            <a:r>
              <a:rPr lang="en-US" dirty="0" smtClean="0">
                <a:solidFill>
                  <a:srgbClr val="002060"/>
                </a:solidFill>
              </a:rPr>
              <a:t>Special events</a:t>
            </a:r>
          </a:p>
          <a:p>
            <a:pPr lvl="1"/>
            <a:r>
              <a:rPr lang="en-US" dirty="0" smtClean="0">
                <a:solidFill>
                  <a:srgbClr val="002060"/>
                </a:solidFill>
              </a:rPr>
              <a:t>Cycle time</a:t>
            </a:r>
          </a:p>
          <a:p>
            <a:pPr lvl="1">
              <a:buNone/>
            </a:pPr>
            <a:endParaRPr lang="en-US" dirty="0" smtClean="0"/>
          </a:p>
        </p:txBody>
      </p:sp>
      <p:sp>
        <p:nvSpPr>
          <p:cNvPr id="4" name="Content Placeholder 3"/>
          <p:cNvSpPr>
            <a:spLocks noGrp="1"/>
          </p:cNvSpPr>
          <p:nvPr>
            <p:ph sz="half" idx="2"/>
          </p:nvPr>
        </p:nvSpPr>
        <p:spPr/>
        <p:txBody>
          <a:bodyPr/>
          <a:lstStyle/>
          <a:p>
            <a:pPr algn="ctr">
              <a:buNone/>
            </a:pPr>
            <a:r>
              <a:rPr lang="en-US" u="sng" dirty="0" smtClean="0">
                <a:solidFill>
                  <a:srgbClr val="002060"/>
                </a:solidFill>
              </a:rPr>
              <a:t>Gunfire Detection</a:t>
            </a:r>
          </a:p>
          <a:p>
            <a:r>
              <a:rPr lang="en-US" dirty="0" smtClean="0">
                <a:solidFill>
                  <a:srgbClr val="002060"/>
                </a:solidFill>
              </a:rPr>
              <a:t>Effective range 200-250m</a:t>
            </a:r>
          </a:p>
          <a:p>
            <a:r>
              <a:rPr lang="en-US" dirty="0" smtClean="0">
                <a:solidFill>
                  <a:srgbClr val="002060"/>
                </a:solidFill>
              </a:rPr>
              <a:t>Accurate to within feet</a:t>
            </a:r>
          </a:p>
          <a:p>
            <a:pPr>
              <a:buNone/>
            </a:pPr>
            <a:r>
              <a:rPr lang="en-US" dirty="0" smtClean="0">
                <a:solidFill>
                  <a:srgbClr val="002060"/>
                </a:solidFill>
              </a:rPr>
              <a:t>     (weapon dependent)</a:t>
            </a:r>
          </a:p>
          <a:p>
            <a:r>
              <a:rPr lang="en-US" dirty="0" smtClean="0">
                <a:solidFill>
                  <a:srgbClr val="002060"/>
                </a:solidFill>
              </a:rPr>
              <a:t>Shows gun crime underreported</a:t>
            </a:r>
          </a:p>
          <a:p>
            <a:endParaRPr lang="en-US" dirty="0"/>
          </a:p>
        </p:txBody>
      </p:sp>
      <p:sp>
        <p:nvSpPr>
          <p:cNvPr id="6" name="Slide Number Placeholder 5"/>
          <p:cNvSpPr>
            <a:spLocks noGrp="1"/>
          </p:cNvSpPr>
          <p:nvPr>
            <p:ph type="sldNum" sz="quarter" idx="12"/>
          </p:nvPr>
        </p:nvSpPr>
        <p:spPr/>
        <p:txBody>
          <a:bodyPr/>
          <a:lstStyle/>
          <a:p>
            <a:fld id="{6FD9B2B5-ECD2-46F2-8741-A334AE19B064}"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solidFill>
                  <a:srgbClr val="002060"/>
                </a:solidFill>
              </a:rPr>
              <a:t>Data Sources</a:t>
            </a:r>
            <a:endParaRPr lang="en-US" dirty="0">
              <a:solidFill>
                <a:srgbClr val="002060"/>
              </a:solidFill>
            </a:endParaRPr>
          </a:p>
        </p:txBody>
      </p:sp>
      <p:pic>
        <p:nvPicPr>
          <p:cNvPr id="1030" name="Picture 6" descr="OfficialDCPolice - YouTube">
            <a:hlinkClick r:id="rId3"/>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760974" y="1819276"/>
            <a:ext cx="1028700" cy="1028700"/>
          </a:xfrm>
          <a:prstGeom prst="rect">
            <a:avLst/>
          </a:prstGeom>
          <a:noFill/>
        </p:spPr>
      </p:pic>
      <p:pic>
        <p:nvPicPr>
          <p:cNvPr id="1036" name="Picture 12" descr="DC.Gov Home">
            <a:hlinkClick r:id="rId5" tooltip="DC.Gov Home"/>
          </p:cNvP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810000" y="1371600"/>
            <a:ext cx="1533525" cy="733426"/>
          </a:xfrm>
          <a:prstGeom prst="rect">
            <a:avLst/>
          </a:prstGeom>
          <a:noFill/>
        </p:spPr>
      </p:pic>
      <p:sp>
        <p:nvSpPr>
          <p:cNvPr id="18" name="TextBox 17"/>
          <p:cNvSpPr txBox="1"/>
          <p:nvPr/>
        </p:nvSpPr>
        <p:spPr>
          <a:xfrm>
            <a:off x="762000" y="2886076"/>
            <a:ext cx="2518318" cy="276999"/>
          </a:xfrm>
          <a:prstGeom prst="rect">
            <a:avLst/>
          </a:prstGeom>
          <a:noFill/>
        </p:spPr>
        <p:txBody>
          <a:bodyPr wrap="none" rtlCol="0">
            <a:spAutoFit/>
          </a:bodyPr>
          <a:lstStyle/>
          <a:p>
            <a:r>
              <a:rPr lang="en-US" sz="1200" dirty="0" smtClean="0"/>
              <a:t>Office of the Chief Technology Officer</a:t>
            </a:r>
            <a:endParaRPr lang="en-US" sz="1200" dirty="0"/>
          </a:p>
        </p:txBody>
      </p:sp>
      <p:sp>
        <p:nvSpPr>
          <p:cNvPr id="19" name="TextBox 18"/>
          <p:cNvSpPr txBox="1"/>
          <p:nvPr/>
        </p:nvSpPr>
        <p:spPr>
          <a:xfrm>
            <a:off x="6168322" y="2886076"/>
            <a:ext cx="2214004" cy="276999"/>
          </a:xfrm>
          <a:prstGeom prst="rect">
            <a:avLst/>
          </a:prstGeom>
          <a:noFill/>
        </p:spPr>
        <p:txBody>
          <a:bodyPr wrap="none" rtlCol="0">
            <a:spAutoFit/>
          </a:bodyPr>
          <a:lstStyle/>
          <a:p>
            <a:r>
              <a:rPr lang="en-US" sz="1200" dirty="0" smtClean="0"/>
              <a:t>Metropolitan Police Department</a:t>
            </a:r>
            <a:endParaRPr lang="en-US" sz="1200" dirty="0"/>
          </a:p>
        </p:txBody>
      </p:sp>
      <p:sp>
        <p:nvSpPr>
          <p:cNvPr id="20" name="TextBox 19"/>
          <p:cNvSpPr txBox="1"/>
          <p:nvPr/>
        </p:nvSpPr>
        <p:spPr>
          <a:xfrm>
            <a:off x="457200" y="3324226"/>
            <a:ext cx="3581622" cy="1846659"/>
          </a:xfrm>
          <a:prstGeom prst="rect">
            <a:avLst/>
          </a:prstGeom>
          <a:noFill/>
        </p:spPr>
        <p:txBody>
          <a:bodyPr wrap="none" rtlCol="0">
            <a:spAutoFit/>
          </a:bodyPr>
          <a:lstStyle/>
          <a:p>
            <a:pPr lvl="0">
              <a:buFont typeface="Arial" pitchFamily="34" charset="0"/>
              <a:buChar char="•"/>
            </a:pPr>
            <a:r>
              <a:rPr lang="en-US" sz="1200" dirty="0" smtClean="0"/>
              <a:t>Census Block Groups (Shapefile titled tl_2019_11_bg)</a:t>
            </a:r>
          </a:p>
          <a:p>
            <a:pPr lvl="0">
              <a:buFont typeface="Arial" pitchFamily="34" charset="0"/>
              <a:buChar char="•"/>
            </a:pPr>
            <a:r>
              <a:rPr lang="en-US" sz="1200" dirty="0" smtClean="0"/>
              <a:t>Closed Circuit TV Street Cameras (Shapefile)</a:t>
            </a:r>
          </a:p>
          <a:p>
            <a:pPr lvl="0">
              <a:buFont typeface="Arial" pitchFamily="34" charset="0"/>
              <a:buChar char="•"/>
            </a:pPr>
            <a:r>
              <a:rPr lang="en-US" sz="1200" dirty="0" smtClean="0"/>
              <a:t>Crime Incidents (Year) (yearly Shapefiles</a:t>
            </a:r>
          </a:p>
          <a:p>
            <a:pPr lvl="1"/>
            <a:r>
              <a:rPr lang="en-US" sz="1200" dirty="0" smtClean="0"/>
              <a:t> 1 January 2008 through 28 March 2020)</a:t>
            </a:r>
          </a:p>
          <a:p>
            <a:pPr lvl="0">
              <a:buFont typeface="Arial" pitchFamily="34" charset="0"/>
              <a:buChar char="•"/>
            </a:pPr>
            <a:r>
              <a:rPr lang="en-US" sz="1200" dirty="0" smtClean="0"/>
              <a:t>Digital Surface Model (DSM 2018)</a:t>
            </a:r>
          </a:p>
          <a:p>
            <a:pPr lvl="0">
              <a:buFont typeface="Arial" pitchFamily="34" charset="0"/>
              <a:buChar char="•"/>
            </a:pPr>
            <a:r>
              <a:rPr lang="en-US" sz="1200" dirty="0" smtClean="0"/>
              <a:t>Police Districts (Shapefile)</a:t>
            </a:r>
          </a:p>
          <a:p>
            <a:pPr lvl="0">
              <a:buFont typeface="Arial" pitchFamily="34" charset="0"/>
              <a:buChar char="•"/>
            </a:pPr>
            <a:r>
              <a:rPr lang="en-US" sz="1200" dirty="0" smtClean="0"/>
              <a:t>Ward from 2012 (Shapefile)</a:t>
            </a:r>
          </a:p>
          <a:p>
            <a:pPr lvl="0">
              <a:buFont typeface="Arial" pitchFamily="34" charset="0"/>
              <a:buChar char="•"/>
            </a:pPr>
            <a:r>
              <a:rPr lang="en-US" sz="1200" dirty="0" smtClean="0"/>
              <a:t>Washington DC Boundary (Shapefile)</a:t>
            </a:r>
          </a:p>
          <a:p>
            <a:endParaRPr lang="en-US" dirty="0"/>
          </a:p>
        </p:txBody>
      </p:sp>
      <p:sp>
        <p:nvSpPr>
          <p:cNvPr id="21" name="TextBox 20"/>
          <p:cNvSpPr txBox="1"/>
          <p:nvPr/>
        </p:nvSpPr>
        <p:spPr>
          <a:xfrm>
            <a:off x="5863848" y="3324226"/>
            <a:ext cx="2822952" cy="1200329"/>
          </a:xfrm>
          <a:prstGeom prst="rect">
            <a:avLst/>
          </a:prstGeom>
          <a:noFill/>
        </p:spPr>
        <p:txBody>
          <a:bodyPr wrap="none" rtlCol="0">
            <a:spAutoFit/>
          </a:bodyPr>
          <a:lstStyle/>
          <a:p>
            <a:pPr lvl="0">
              <a:buFont typeface="Arial" pitchFamily="34" charset="0"/>
              <a:buChar char="•"/>
            </a:pPr>
            <a:r>
              <a:rPr lang="en-US" sz="1200" dirty="0" smtClean="0"/>
              <a:t>ShotSpotter Data (Q4 2019) (</a:t>
            </a:r>
            <a:r>
              <a:rPr lang="en-US" sz="1200" dirty="0" err="1" smtClean="0"/>
              <a:t>csv</a:t>
            </a:r>
            <a:r>
              <a:rPr lang="en-US" sz="1200" dirty="0" smtClean="0"/>
              <a:t>)</a:t>
            </a:r>
          </a:p>
          <a:p>
            <a:pPr lvl="0">
              <a:buFont typeface="Arial" pitchFamily="34" charset="0"/>
              <a:buChar char="•"/>
            </a:pPr>
            <a:r>
              <a:rPr lang="en-US" sz="1200" dirty="0" smtClean="0"/>
              <a:t>ShotSpotter Data (Q3 2019) (</a:t>
            </a:r>
            <a:r>
              <a:rPr lang="en-US" sz="1200" dirty="0" err="1" smtClean="0"/>
              <a:t>csv</a:t>
            </a:r>
            <a:r>
              <a:rPr lang="en-US" sz="1200" dirty="0" smtClean="0"/>
              <a:t>)</a:t>
            </a:r>
          </a:p>
          <a:p>
            <a:pPr lvl="0">
              <a:buFont typeface="Arial" pitchFamily="34" charset="0"/>
              <a:buChar char="•"/>
            </a:pPr>
            <a:r>
              <a:rPr lang="en-US" sz="1200" dirty="0" smtClean="0"/>
              <a:t>ShotSpotter Data (Q2 2019) (</a:t>
            </a:r>
            <a:r>
              <a:rPr lang="en-US" sz="1200" dirty="0" err="1" smtClean="0"/>
              <a:t>csv</a:t>
            </a:r>
            <a:r>
              <a:rPr lang="en-US" sz="1200" dirty="0" smtClean="0"/>
              <a:t>)</a:t>
            </a:r>
          </a:p>
          <a:p>
            <a:pPr lvl="0">
              <a:buFont typeface="Arial" pitchFamily="34" charset="0"/>
              <a:buChar char="•"/>
            </a:pPr>
            <a:r>
              <a:rPr lang="en-US" sz="1200" dirty="0" smtClean="0"/>
              <a:t>ShotSpotter Data (Q1 2019) (</a:t>
            </a:r>
            <a:r>
              <a:rPr lang="en-US" sz="1200" dirty="0" err="1" smtClean="0"/>
              <a:t>csv</a:t>
            </a:r>
            <a:r>
              <a:rPr lang="en-US" sz="1200" dirty="0" smtClean="0"/>
              <a:t>)</a:t>
            </a:r>
          </a:p>
          <a:p>
            <a:pPr lvl="0">
              <a:buFont typeface="Arial" pitchFamily="34" charset="0"/>
              <a:buChar char="•"/>
            </a:pPr>
            <a:r>
              <a:rPr lang="en-US" sz="1200" dirty="0" smtClean="0"/>
              <a:t>ShotSpotter Data (2018) (</a:t>
            </a:r>
            <a:r>
              <a:rPr lang="en-US" sz="1200" dirty="0" err="1" smtClean="0"/>
              <a:t>csv</a:t>
            </a:r>
            <a:r>
              <a:rPr lang="en-US" sz="1200" dirty="0" smtClean="0"/>
              <a:t>)</a:t>
            </a:r>
          </a:p>
          <a:p>
            <a:pPr>
              <a:buFont typeface="Arial" pitchFamily="34" charset="0"/>
              <a:buChar char="•"/>
            </a:pPr>
            <a:r>
              <a:rPr lang="en-US" sz="1200" dirty="0" smtClean="0"/>
              <a:t>ShotSpotter Data (2014-2017) (Excel </a:t>
            </a:r>
            <a:r>
              <a:rPr lang="en-US" sz="1200" dirty="0" err="1" smtClean="0"/>
              <a:t>xlxs</a:t>
            </a:r>
            <a:r>
              <a:rPr lang="en-US" sz="1200" dirty="0" smtClean="0"/>
              <a:t>)</a:t>
            </a:r>
            <a:endParaRPr lang="en-US" sz="1200" dirty="0"/>
          </a:p>
        </p:txBody>
      </p:sp>
      <p:pic>
        <p:nvPicPr>
          <p:cNvPr id="13318" name="Picture 6" descr="OCTO logo"/>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914400" y="1571626"/>
            <a:ext cx="1962150" cy="1476375"/>
          </a:xfrm>
          <a:prstGeom prst="rect">
            <a:avLst/>
          </a:prstGeom>
          <a:noFill/>
        </p:spPr>
      </p:pic>
      <p:pic>
        <p:nvPicPr>
          <p:cNvPr id="2052" name="Picture 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282696" y="4495800"/>
            <a:ext cx="2578608" cy="2125980"/>
          </a:xfrm>
          <a:prstGeom prst="rect">
            <a:avLst/>
          </a:prstGeom>
          <a:noFill/>
          <a:ln w="9525">
            <a:noFill/>
            <a:miter lim="800000"/>
            <a:headEnd/>
            <a:tailEnd/>
          </a:ln>
        </p:spPr>
      </p:pic>
      <p:sp>
        <p:nvSpPr>
          <p:cNvPr id="22" name="Oval 21"/>
          <p:cNvSpPr>
            <a:spLocks noChangeAspect="1"/>
          </p:cNvSpPr>
          <p:nvPr/>
        </p:nvSpPr>
        <p:spPr>
          <a:xfrm>
            <a:off x="4087368" y="4267200"/>
            <a:ext cx="798271" cy="7982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p:cNvSpPr>
            <a:spLocks noGrp="1"/>
          </p:cNvSpPr>
          <p:nvPr>
            <p:ph type="sldNum" sz="quarter" idx="12"/>
          </p:nvPr>
        </p:nvSpPr>
        <p:spPr/>
        <p:txBody>
          <a:bodyPr/>
          <a:lstStyle/>
          <a:p>
            <a:fld id="{6FD9B2B5-ECD2-46F2-8741-A334AE19B064}" type="slidenum">
              <a:rPr lang="en-US" smtClean="0"/>
              <a:pPr/>
              <a:t>13</a:t>
            </a:fld>
            <a:endParaRPr lang="en-US"/>
          </a:p>
        </p:txBody>
      </p:sp>
      <p:sp>
        <p:nvSpPr>
          <p:cNvPr id="14" name="TextBox 13"/>
          <p:cNvSpPr txBox="1"/>
          <p:nvPr/>
        </p:nvSpPr>
        <p:spPr>
          <a:xfrm>
            <a:off x="3886200" y="6611779"/>
            <a:ext cx="1250663" cy="246221"/>
          </a:xfrm>
          <a:prstGeom prst="rect">
            <a:avLst/>
          </a:prstGeom>
          <a:noFill/>
        </p:spPr>
        <p:txBody>
          <a:bodyPr wrap="none" rtlCol="0">
            <a:spAutoFit/>
          </a:bodyPr>
          <a:lstStyle/>
          <a:p>
            <a:r>
              <a:rPr lang="en-US" sz="1000" dirty="0" smtClean="0">
                <a:solidFill>
                  <a:schemeClr val="bg1">
                    <a:lumMod val="50000"/>
                  </a:schemeClr>
                </a:solidFill>
              </a:rPr>
              <a:t>Graphic source: ESRI</a:t>
            </a:r>
            <a:endParaRPr lang="en-US" sz="1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solidFill>
                  <a:srgbClr val="002060"/>
                </a:solidFill>
              </a:rPr>
              <a:t>Data</a:t>
            </a:r>
            <a:endParaRPr lang="en-US" dirty="0">
              <a:solidFill>
                <a:srgbClr val="002060"/>
              </a:solidFill>
            </a:endParaRPr>
          </a:p>
        </p:txBody>
      </p:sp>
      <p:pic>
        <p:nvPicPr>
          <p:cNvPr id="2052"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82696" y="4495800"/>
            <a:ext cx="2578608" cy="2125980"/>
          </a:xfrm>
          <a:prstGeom prst="rect">
            <a:avLst/>
          </a:prstGeom>
          <a:noFill/>
          <a:ln w="9525">
            <a:noFill/>
            <a:miter lim="800000"/>
            <a:headEnd/>
            <a:tailEnd/>
          </a:ln>
        </p:spPr>
      </p:pic>
      <p:sp>
        <p:nvSpPr>
          <p:cNvPr id="22" name="Oval 21"/>
          <p:cNvSpPr>
            <a:spLocks noChangeAspect="1"/>
          </p:cNvSpPr>
          <p:nvPr/>
        </p:nvSpPr>
        <p:spPr>
          <a:xfrm>
            <a:off x="5056632" y="4828032"/>
            <a:ext cx="798271" cy="7982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999677" y="1895817"/>
            <a:ext cx="676339" cy="369332"/>
          </a:xfrm>
          <a:prstGeom prst="rect">
            <a:avLst/>
          </a:prstGeom>
          <a:noFill/>
        </p:spPr>
        <p:txBody>
          <a:bodyPr wrap="none" rtlCol="0">
            <a:spAutoFit/>
          </a:bodyPr>
          <a:lstStyle/>
          <a:p>
            <a:r>
              <a:rPr lang="en-US" dirty="0" smtClean="0">
                <a:solidFill>
                  <a:srgbClr val="002060"/>
                </a:solidFill>
              </a:rPr>
              <a:t>CCTV</a:t>
            </a:r>
            <a:endParaRPr lang="en-US" dirty="0">
              <a:solidFill>
                <a:srgbClr val="002060"/>
              </a:solidFill>
            </a:endParaRPr>
          </a:p>
        </p:txBody>
      </p:sp>
      <p:sp>
        <p:nvSpPr>
          <p:cNvPr id="14" name="TextBox 13"/>
          <p:cNvSpPr txBox="1"/>
          <p:nvPr/>
        </p:nvSpPr>
        <p:spPr>
          <a:xfrm>
            <a:off x="4229156" y="1895817"/>
            <a:ext cx="582852" cy="369332"/>
          </a:xfrm>
          <a:prstGeom prst="rect">
            <a:avLst/>
          </a:prstGeom>
          <a:noFill/>
        </p:spPr>
        <p:txBody>
          <a:bodyPr wrap="none" rtlCol="0">
            <a:spAutoFit/>
          </a:bodyPr>
          <a:lstStyle/>
          <a:p>
            <a:r>
              <a:rPr lang="en-US" dirty="0" smtClean="0">
                <a:solidFill>
                  <a:srgbClr val="002060"/>
                </a:solidFill>
              </a:rPr>
              <a:t>GDT</a:t>
            </a:r>
            <a:endParaRPr lang="en-US" dirty="0">
              <a:solidFill>
                <a:srgbClr val="002060"/>
              </a:solidFill>
            </a:endParaRPr>
          </a:p>
        </p:txBody>
      </p:sp>
      <p:sp>
        <p:nvSpPr>
          <p:cNvPr id="15" name="TextBox 14"/>
          <p:cNvSpPr txBox="1"/>
          <p:nvPr/>
        </p:nvSpPr>
        <p:spPr>
          <a:xfrm>
            <a:off x="228600" y="2514600"/>
            <a:ext cx="2298643" cy="646331"/>
          </a:xfrm>
          <a:prstGeom prst="rect">
            <a:avLst/>
          </a:prstGeom>
          <a:noFill/>
        </p:spPr>
        <p:txBody>
          <a:bodyPr wrap="none" rtlCol="0">
            <a:spAutoFit/>
          </a:bodyPr>
          <a:lstStyle/>
          <a:p>
            <a:pPr>
              <a:buFont typeface="Arial" pitchFamily="34" charset="0"/>
              <a:buChar char="•"/>
            </a:pPr>
            <a:r>
              <a:rPr lang="en-US" dirty="0" smtClean="0">
                <a:solidFill>
                  <a:srgbClr val="002060"/>
                </a:solidFill>
              </a:rPr>
              <a:t>The camera is located</a:t>
            </a:r>
          </a:p>
          <a:p>
            <a:pPr>
              <a:buFont typeface="Arial" pitchFamily="34" charset="0"/>
              <a:buChar char="•"/>
            </a:pPr>
            <a:r>
              <a:rPr lang="en-US" dirty="0" smtClean="0">
                <a:solidFill>
                  <a:srgbClr val="002060"/>
                </a:solidFill>
              </a:rPr>
              <a:t>Shapefile</a:t>
            </a:r>
          </a:p>
        </p:txBody>
      </p:sp>
      <p:sp>
        <p:nvSpPr>
          <p:cNvPr id="16" name="TextBox 15"/>
          <p:cNvSpPr txBox="1"/>
          <p:nvPr/>
        </p:nvSpPr>
        <p:spPr>
          <a:xfrm>
            <a:off x="3048000" y="2514600"/>
            <a:ext cx="3025315" cy="923330"/>
          </a:xfrm>
          <a:prstGeom prst="rect">
            <a:avLst/>
          </a:prstGeom>
          <a:noFill/>
        </p:spPr>
        <p:txBody>
          <a:bodyPr wrap="none" rtlCol="0">
            <a:spAutoFit/>
          </a:bodyPr>
          <a:lstStyle/>
          <a:p>
            <a:pPr>
              <a:buFont typeface="Arial" pitchFamily="34" charset="0"/>
              <a:buChar char="•"/>
            </a:pPr>
            <a:r>
              <a:rPr lang="en-US" dirty="0" smtClean="0">
                <a:solidFill>
                  <a:srgbClr val="002060"/>
                </a:solidFill>
              </a:rPr>
              <a:t>The event is located to 100m </a:t>
            </a:r>
          </a:p>
          <a:p>
            <a:pPr>
              <a:buFont typeface="Arial" pitchFamily="34" charset="0"/>
              <a:buChar char="•"/>
            </a:pPr>
            <a:r>
              <a:rPr lang="en-US" dirty="0" smtClean="0">
                <a:solidFill>
                  <a:srgbClr val="002060"/>
                </a:solidFill>
              </a:rPr>
              <a:t>Shapefile and Spreadsheet</a:t>
            </a:r>
          </a:p>
          <a:p>
            <a:pPr>
              <a:buFont typeface="Arial" pitchFamily="34" charset="0"/>
              <a:buChar char="•"/>
            </a:pPr>
            <a:r>
              <a:rPr lang="en-US" dirty="0" smtClean="0">
                <a:solidFill>
                  <a:srgbClr val="002060"/>
                </a:solidFill>
              </a:rPr>
              <a:t>6 years of data</a:t>
            </a:r>
          </a:p>
        </p:txBody>
      </p:sp>
      <p:sp>
        <p:nvSpPr>
          <p:cNvPr id="17" name="TextBox 16"/>
          <p:cNvSpPr txBox="1"/>
          <p:nvPr/>
        </p:nvSpPr>
        <p:spPr>
          <a:xfrm>
            <a:off x="7391400" y="1895817"/>
            <a:ext cx="740908" cy="369332"/>
          </a:xfrm>
          <a:prstGeom prst="rect">
            <a:avLst/>
          </a:prstGeom>
          <a:noFill/>
        </p:spPr>
        <p:txBody>
          <a:bodyPr wrap="none" rtlCol="0">
            <a:spAutoFit/>
          </a:bodyPr>
          <a:lstStyle/>
          <a:p>
            <a:r>
              <a:rPr lang="en-US" dirty="0" smtClean="0">
                <a:solidFill>
                  <a:srgbClr val="002060"/>
                </a:solidFill>
              </a:rPr>
              <a:t>Crime</a:t>
            </a:r>
            <a:endParaRPr lang="en-US" dirty="0">
              <a:solidFill>
                <a:srgbClr val="002060"/>
              </a:solidFill>
            </a:endParaRPr>
          </a:p>
        </p:txBody>
      </p:sp>
      <p:sp>
        <p:nvSpPr>
          <p:cNvPr id="23" name="TextBox 22"/>
          <p:cNvSpPr txBox="1"/>
          <p:nvPr/>
        </p:nvSpPr>
        <p:spPr>
          <a:xfrm>
            <a:off x="6400800" y="2514600"/>
            <a:ext cx="2738378" cy="923330"/>
          </a:xfrm>
          <a:prstGeom prst="rect">
            <a:avLst/>
          </a:prstGeom>
          <a:noFill/>
        </p:spPr>
        <p:txBody>
          <a:bodyPr wrap="none" rtlCol="0">
            <a:spAutoFit/>
          </a:bodyPr>
          <a:lstStyle/>
          <a:p>
            <a:pPr>
              <a:buFont typeface="Arial" pitchFamily="34" charset="0"/>
              <a:buChar char="•"/>
            </a:pPr>
            <a:r>
              <a:rPr lang="en-US" dirty="0" smtClean="0">
                <a:solidFill>
                  <a:srgbClr val="002060"/>
                </a:solidFill>
              </a:rPr>
              <a:t>The event is located to 1m</a:t>
            </a:r>
          </a:p>
          <a:p>
            <a:pPr>
              <a:buFont typeface="Arial" pitchFamily="34" charset="0"/>
              <a:buChar char="•"/>
            </a:pPr>
            <a:r>
              <a:rPr lang="en-US" dirty="0" smtClean="0">
                <a:solidFill>
                  <a:srgbClr val="002060"/>
                </a:solidFill>
              </a:rPr>
              <a:t>Shapefile by year</a:t>
            </a:r>
          </a:p>
          <a:p>
            <a:pPr>
              <a:buFont typeface="Arial" pitchFamily="34" charset="0"/>
              <a:buChar char="•"/>
            </a:pPr>
            <a:r>
              <a:rPr lang="en-US" dirty="0" smtClean="0">
                <a:solidFill>
                  <a:srgbClr val="002060"/>
                </a:solidFill>
              </a:rPr>
              <a:t>Over 12 years of data</a:t>
            </a:r>
          </a:p>
        </p:txBody>
      </p:sp>
      <p:sp>
        <p:nvSpPr>
          <p:cNvPr id="12" name="Slide Number Placeholder 11"/>
          <p:cNvSpPr>
            <a:spLocks noGrp="1"/>
          </p:cNvSpPr>
          <p:nvPr>
            <p:ph type="sldNum" sz="quarter" idx="12"/>
          </p:nvPr>
        </p:nvSpPr>
        <p:spPr/>
        <p:txBody>
          <a:bodyPr/>
          <a:lstStyle/>
          <a:p>
            <a:fld id="{6FD9B2B5-ECD2-46F2-8741-A334AE19B064}" type="slidenum">
              <a:rPr lang="en-US" smtClean="0"/>
              <a:pPr/>
              <a:t>14</a:t>
            </a:fld>
            <a:endParaRPr lang="en-US"/>
          </a:p>
        </p:txBody>
      </p:sp>
      <p:sp>
        <p:nvSpPr>
          <p:cNvPr id="18" name="TextBox 17"/>
          <p:cNvSpPr txBox="1"/>
          <p:nvPr/>
        </p:nvSpPr>
        <p:spPr>
          <a:xfrm>
            <a:off x="3930937" y="6611779"/>
            <a:ext cx="1250663" cy="246221"/>
          </a:xfrm>
          <a:prstGeom prst="rect">
            <a:avLst/>
          </a:prstGeom>
          <a:noFill/>
        </p:spPr>
        <p:txBody>
          <a:bodyPr wrap="none" rtlCol="0">
            <a:spAutoFit/>
          </a:bodyPr>
          <a:lstStyle/>
          <a:p>
            <a:r>
              <a:rPr lang="en-US" sz="1000" dirty="0" smtClean="0">
                <a:solidFill>
                  <a:schemeClr val="bg1">
                    <a:lumMod val="50000"/>
                  </a:schemeClr>
                </a:solidFill>
              </a:rPr>
              <a:t>Graphic source: ESRI</a:t>
            </a:r>
            <a:endParaRPr lang="en-US" sz="1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2" name="Title 1"/>
          <p:cNvSpPr>
            <a:spLocks noGrp="1"/>
          </p:cNvSpPr>
          <p:nvPr>
            <p:ph type="title"/>
          </p:nvPr>
        </p:nvSpPr>
        <p:spPr>
          <a:xfrm>
            <a:off x="457200" y="76200"/>
            <a:ext cx="8229600" cy="1143000"/>
          </a:xfrm>
        </p:spPr>
        <p:txBody>
          <a:bodyPr/>
          <a:lstStyle/>
          <a:p>
            <a:r>
              <a:rPr lang="en-US" dirty="0" smtClean="0">
                <a:solidFill>
                  <a:srgbClr val="002060"/>
                </a:solidFill>
              </a:rPr>
              <a:t>Methodology</a:t>
            </a:r>
            <a:endParaRPr lang="en-US" dirty="0">
              <a:solidFill>
                <a:srgbClr val="002060"/>
              </a:solidFill>
            </a:endParaRPr>
          </a:p>
        </p:txBody>
      </p:sp>
      <p:sp>
        <p:nvSpPr>
          <p:cNvPr id="55" name="TextBox 54"/>
          <p:cNvSpPr txBox="1"/>
          <p:nvPr/>
        </p:nvSpPr>
        <p:spPr>
          <a:xfrm>
            <a:off x="990600" y="1600200"/>
            <a:ext cx="7086600" cy="2308324"/>
          </a:xfrm>
          <a:prstGeom prst="rect">
            <a:avLst/>
          </a:prstGeom>
          <a:noFill/>
        </p:spPr>
        <p:txBody>
          <a:bodyPr wrap="square" rtlCol="0">
            <a:spAutoFit/>
          </a:bodyPr>
          <a:lstStyle/>
          <a:p>
            <a:pPr algn="just"/>
            <a:r>
              <a:rPr lang="en-US" dirty="0" smtClean="0">
                <a:solidFill>
                  <a:srgbClr val="002060"/>
                </a:solidFill>
              </a:rPr>
              <a:t>This study compares similar demographic areas. One area serves as a treatment area with both CCTV and GDT coverage against a non-treatment control area lacking CCTV and GDT coverage. Within the treatment area, surveillance areas will be buffered down to 500 feet for CCTV and 250 meters for GDT. Intersecting buffers will then be examined for gun crime occurring within them. The dependent variable is gun related crime and the independent variables are CCTV coverage and GDT coverage.</a:t>
            </a:r>
            <a:endParaRPr lang="en-US" dirty="0">
              <a:solidFill>
                <a:srgbClr val="002060"/>
              </a:solidFill>
            </a:endParaRPr>
          </a:p>
        </p:txBody>
      </p:sp>
      <p:pic>
        <p:nvPicPr>
          <p:cNvPr id="57"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82696" y="4495800"/>
            <a:ext cx="2578608" cy="2125980"/>
          </a:xfrm>
          <a:prstGeom prst="rect">
            <a:avLst/>
          </a:prstGeom>
          <a:noFill/>
          <a:ln w="9525">
            <a:noFill/>
            <a:miter lim="800000"/>
            <a:headEnd/>
            <a:tailEnd/>
          </a:ln>
        </p:spPr>
      </p:pic>
      <p:sp>
        <p:nvSpPr>
          <p:cNvPr id="59" name="Freeform 58"/>
          <p:cNvSpPr/>
          <p:nvPr/>
        </p:nvSpPr>
        <p:spPr>
          <a:xfrm>
            <a:off x="3200400" y="4953000"/>
            <a:ext cx="2743200" cy="1752600"/>
          </a:xfrm>
          <a:custGeom>
            <a:avLst/>
            <a:gdLst>
              <a:gd name="connsiteX0" fmla="*/ 0 w 2743200"/>
              <a:gd name="connsiteY0" fmla="*/ 0 h 1973656"/>
              <a:gd name="connsiteX1" fmla="*/ 2743200 w 2743200"/>
              <a:gd name="connsiteY1" fmla="*/ 36214 h 1973656"/>
              <a:gd name="connsiteX2" fmla="*/ 2218099 w 2743200"/>
              <a:gd name="connsiteY2" fmla="*/ 1973656 h 1973656"/>
              <a:gd name="connsiteX3" fmla="*/ 54320 w 2743200"/>
              <a:gd name="connsiteY3" fmla="*/ 1104523 h 1973656"/>
              <a:gd name="connsiteX4" fmla="*/ 0 w 2743200"/>
              <a:gd name="connsiteY4" fmla="*/ 0 h 1973656"/>
              <a:gd name="connsiteX0" fmla="*/ 0 w 2743200"/>
              <a:gd name="connsiteY0" fmla="*/ 0 h 1973656"/>
              <a:gd name="connsiteX1" fmla="*/ 2743200 w 2743200"/>
              <a:gd name="connsiteY1" fmla="*/ 36214 h 1973656"/>
              <a:gd name="connsiteX2" fmla="*/ 2218099 w 2743200"/>
              <a:gd name="connsiteY2" fmla="*/ 1973656 h 1973656"/>
              <a:gd name="connsiteX3" fmla="*/ 0 w 2743200"/>
              <a:gd name="connsiteY3" fmla="*/ 1066800 h 1973656"/>
              <a:gd name="connsiteX4" fmla="*/ 0 w 2743200"/>
              <a:gd name="connsiteY4" fmla="*/ 0 h 1973656"/>
              <a:gd name="connsiteX0" fmla="*/ 0 w 2743200"/>
              <a:gd name="connsiteY0" fmla="*/ 0 h 1905000"/>
              <a:gd name="connsiteX1" fmla="*/ 2743200 w 2743200"/>
              <a:gd name="connsiteY1" fmla="*/ 36214 h 1905000"/>
              <a:gd name="connsiteX2" fmla="*/ 2209800 w 2743200"/>
              <a:gd name="connsiteY2" fmla="*/ 1905000 h 1905000"/>
              <a:gd name="connsiteX3" fmla="*/ 0 w 2743200"/>
              <a:gd name="connsiteY3" fmla="*/ 1066800 h 1905000"/>
              <a:gd name="connsiteX4" fmla="*/ 0 w 2743200"/>
              <a:gd name="connsiteY4" fmla="*/ 0 h 1905000"/>
              <a:gd name="connsiteX0" fmla="*/ 0 w 2743200"/>
              <a:gd name="connsiteY0" fmla="*/ 0 h 1905000"/>
              <a:gd name="connsiteX1" fmla="*/ 2743200 w 2743200"/>
              <a:gd name="connsiteY1" fmla="*/ 36214 h 1905000"/>
              <a:gd name="connsiteX2" fmla="*/ 2209800 w 2743200"/>
              <a:gd name="connsiteY2" fmla="*/ 1905000 h 1905000"/>
              <a:gd name="connsiteX3" fmla="*/ 0 w 2743200"/>
              <a:gd name="connsiteY3" fmla="*/ 914400 h 1905000"/>
              <a:gd name="connsiteX4" fmla="*/ 0 w 2743200"/>
              <a:gd name="connsiteY4" fmla="*/ 0 h 1905000"/>
              <a:gd name="connsiteX0" fmla="*/ 0 w 2743200"/>
              <a:gd name="connsiteY0" fmla="*/ 0 h 1752600"/>
              <a:gd name="connsiteX1" fmla="*/ 2743200 w 2743200"/>
              <a:gd name="connsiteY1" fmla="*/ 36214 h 1752600"/>
              <a:gd name="connsiteX2" fmla="*/ 2286000 w 2743200"/>
              <a:gd name="connsiteY2" fmla="*/ 1752600 h 1752600"/>
              <a:gd name="connsiteX3" fmla="*/ 0 w 2743200"/>
              <a:gd name="connsiteY3" fmla="*/ 914400 h 1752600"/>
              <a:gd name="connsiteX4" fmla="*/ 0 w 2743200"/>
              <a:gd name="connsiteY4" fmla="*/ 0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1752600">
                <a:moveTo>
                  <a:pt x="0" y="0"/>
                </a:moveTo>
                <a:lnTo>
                  <a:pt x="2743200" y="36214"/>
                </a:lnTo>
                <a:lnTo>
                  <a:pt x="2286000" y="1752600"/>
                </a:lnTo>
                <a:lnTo>
                  <a:pt x="0" y="914400"/>
                </a:lnTo>
                <a:lnTo>
                  <a:pt x="0" y="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6FD9B2B5-ECD2-46F2-8741-A334AE19B064}" type="slidenum">
              <a:rPr lang="en-US" smtClean="0"/>
              <a:pPr/>
              <a:t>15</a:t>
            </a:fld>
            <a:endParaRPr lang="en-US"/>
          </a:p>
        </p:txBody>
      </p:sp>
      <p:sp>
        <p:nvSpPr>
          <p:cNvPr id="8" name="TextBox 7"/>
          <p:cNvSpPr txBox="1"/>
          <p:nvPr/>
        </p:nvSpPr>
        <p:spPr>
          <a:xfrm>
            <a:off x="3886200" y="6611779"/>
            <a:ext cx="1250663" cy="246221"/>
          </a:xfrm>
          <a:prstGeom prst="rect">
            <a:avLst/>
          </a:prstGeom>
          <a:noFill/>
        </p:spPr>
        <p:txBody>
          <a:bodyPr wrap="none" rtlCol="0">
            <a:spAutoFit/>
          </a:bodyPr>
          <a:lstStyle/>
          <a:p>
            <a:r>
              <a:rPr lang="en-US" sz="1000" dirty="0" smtClean="0">
                <a:solidFill>
                  <a:schemeClr val="bg1">
                    <a:lumMod val="50000"/>
                  </a:schemeClr>
                </a:solidFill>
              </a:rPr>
              <a:t>Graphic source: ESRI</a:t>
            </a:r>
            <a:endParaRPr lang="en-US" sz="1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2" name="Title 1"/>
          <p:cNvSpPr>
            <a:spLocks noGrp="1"/>
          </p:cNvSpPr>
          <p:nvPr>
            <p:ph type="title"/>
          </p:nvPr>
        </p:nvSpPr>
        <p:spPr>
          <a:xfrm>
            <a:off x="457200" y="76200"/>
            <a:ext cx="8229600" cy="1143000"/>
          </a:xfrm>
        </p:spPr>
        <p:txBody>
          <a:bodyPr/>
          <a:lstStyle/>
          <a:p>
            <a:r>
              <a:rPr lang="en-US" dirty="0" smtClean="0">
                <a:solidFill>
                  <a:srgbClr val="002060"/>
                </a:solidFill>
              </a:rPr>
              <a:t>Methodology</a:t>
            </a:r>
            <a:endParaRPr lang="en-US" dirty="0">
              <a:solidFill>
                <a:srgbClr val="002060"/>
              </a:solidFill>
            </a:endParaRPr>
          </a:p>
        </p:txBody>
      </p:sp>
      <p:grpSp>
        <p:nvGrpSpPr>
          <p:cNvPr id="55" name="Group 54"/>
          <p:cNvGrpSpPr/>
          <p:nvPr/>
        </p:nvGrpSpPr>
        <p:grpSpPr>
          <a:xfrm>
            <a:off x="152400" y="1066800"/>
            <a:ext cx="8763000" cy="5715000"/>
            <a:chOff x="152400" y="1066800"/>
            <a:chExt cx="8763000" cy="5715000"/>
          </a:xfrm>
        </p:grpSpPr>
        <p:sp>
          <p:nvSpPr>
            <p:cNvPr id="12" name="Rectangle 11"/>
            <p:cNvSpPr/>
            <p:nvPr/>
          </p:nvSpPr>
          <p:spPr>
            <a:xfrm>
              <a:off x="2400300" y="3709417"/>
              <a:ext cx="1447800" cy="1143000"/>
            </a:xfrm>
            <a:prstGeom prst="rect">
              <a:avLst/>
            </a:prstGeom>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52400" y="4038600"/>
              <a:ext cx="1571584" cy="369332"/>
            </a:xfrm>
            <a:prstGeom prst="rect">
              <a:avLst/>
            </a:prstGeom>
            <a:noFill/>
          </p:spPr>
          <p:txBody>
            <a:bodyPr wrap="none" rtlCol="0">
              <a:spAutoFit/>
            </a:bodyPr>
            <a:lstStyle/>
            <a:p>
              <a:r>
                <a:rPr lang="en-US" dirty="0" smtClean="0"/>
                <a:t>CCTV locations</a:t>
              </a:r>
              <a:endParaRPr lang="en-US" dirty="0"/>
            </a:p>
          </p:txBody>
        </p:sp>
        <p:sp>
          <p:nvSpPr>
            <p:cNvPr id="14" name="Rectangle 13"/>
            <p:cNvSpPr/>
            <p:nvPr/>
          </p:nvSpPr>
          <p:spPr>
            <a:xfrm>
              <a:off x="2400300" y="3227834"/>
              <a:ext cx="1447800" cy="1143000"/>
            </a:xfrm>
            <a:prstGeom prst="rect">
              <a:avLst/>
            </a:prstGeom>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52400" y="3685034"/>
              <a:ext cx="1705852" cy="369332"/>
            </a:xfrm>
            <a:prstGeom prst="rect">
              <a:avLst/>
            </a:prstGeom>
            <a:noFill/>
          </p:spPr>
          <p:txBody>
            <a:bodyPr wrap="none" rtlCol="0">
              <a:spAutoFit/>
            </a:bodyPr>
            <a:lstStyle/>
            <a:p>
              <a:r>
                <a:rPr lang="en-US" dirty="0" smtClean="0"/>
                <a:t>Gunfire Detects</a:t>
              </a:r>
              <a:endParaRPr lang="en-US" dirty="0"/>
            </a:p>
          </p:txBody>
        </p:sp>
        <p:sp>
          <p:nvSpPr>
            <p:cNvPr id="20" name="Right Arrow 19"/>
            <p:cNvSpPr/>
            <p:nvPr/>
          </p:nvSpPr>
          <p:spPr>
            <a:xfrm>
              <a:off x="4495800" y="3456434"/>
              <a:ext cx="109728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250 m Buffer</a:t>
              </a:r>
              <a:endParaRPr lang="en-US" sz="1100" dirty="0"/>
            </a:p>
          </p:txBody>
        </p:sp>
        <p:sp>
          <p:nvSpPr>
            <p:cNvPr id="21" name="Right Arrow 20"/>
            <p:cNvSpPr/>
            <p:nvPr/>
          </p:nvSpPr>
          <p:spPr>
            <a:xfrm>
              <a:off x="4495800" y="4066034"/>
              <a:ext cx="109728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500 ft Buffer</a:t>
              </a:r>
              <a:endParaRPr lang="en-US" sz="1200" dirty="0"/>
            </a:p>
          </p:txBody>
        </p:sp>
        <p:sp>
          <p:nvSpPr>
            <p:cNvPr id="25" name="Right Brace 24"/>
            <p:cNvSpPr/>
            <p:nvPr/>
          </p:nvSpPr>
          <p:spPr>
            <a:xfrm>
              <a:off x="4038600" y="3532634"/>
              <a:ext cx="457200" cy="106680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p:cNvSpPr/>
            <p:nvPr/>
          </p:nvSpPr>
          <p:spPr>
            <a:xfrm>
              <a:off x="2400300" y="1981200"/>
              <a:ext cx="1447800" cy="1143000"/>
            </a:xfrm>
            <a:prstGeom prst="rect">
              <a:avLst/>
            </a:prstGeom>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8600" y="2438400"/>
              <a:ext cx="1813510" cy="369332"/>
            </a:xfrm>
            <a:prstGeom prst="rect">
              <a:avLst/>
            </a:prstGeom>
            <a:noFill/>
          </p:spPr>
          <p:txBody>
            <a:bodyPr wrap="none" rtlCol="0">
              <a:spAutoFit/>
            </a:bodyPr>
            <a:lstStyle/>
            <a:p>
              <a:r>
                <a:rPr lang="en-US" dirty="0" smtClean="0"/>
                <a:t>District Boundary</a:t>
              </a:r>
              <a:endParaRPr lang="en-US" dirty="0"/>
            </a:p>
          </p:txBody>
        </p:sp>
        <p:sp>
          <p:nvSpPr>
            <p:cNvPr id="8" name="Rectangle 7"/>
            <p:cNvSpPr/>
            <p:nvPr/>
          </p:nvSpPr>
          <p:spPr>
            <a:xfrm>
              <a:off x="2400300" y="1524000"/>
              <a:ext cx="1447800" cy="1143000"/>
            </a:xfrm>
            <a:prstGeom prst="rect">
              <a:avLst/>
            </a:prstGeom>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8600" y="1992868"/>
              <a:ext cx="781048" cy="369332"/>
            </a:xfrm>
            <a:prstGeom prst="rect">
              <a:avLst/>
            </a:prstGeom>
            <a:noFill/>
          </p:spPr>
          <p:txBody>
            <a:bodyPr wrap="none" rtlCol="0">
              <a:spAutoFit/>
            </a:bodyPr>
            <a:lstStyle/>
            <a:p>
              <a:r>
                <a:rPr lang="en-US" dirty="0" smtClean="0"/>
                <a:t>Wards</a:t>
              </a:r>
              <a:endParaRPr lang="en-US" dirty="0"/>
            </a:p>
          </p:txBody>
        </p:sp>
        <p:sp>
          <p:nvSpPr>
            <p:cNvPr id="10" name="Rectangle 9"/>
            <p:cNvSpPr/>
            <p:nvPr/>
          </p:nvSpPr>
          <p:spPr>
            <a:xfrm>
              <a:off x="2400300" y="1066800"/>
              <a:ext cx="1447800" cy="1143000"/>
            </a:xfrm>
            <a:prstGeom prst="rect">
              <a:avLst/>
            </a:prstGeom>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28600" y="1535668"/>
              <a:ext cx="1609736" cy="369332"/>
            </a:xfrm>
            <a:prstGeom prst="rect">
              <a:avLst/>
            </a:prstGeom>
            <a:noFill/>
          </p:spPr>
          <p:txBody>
            <a:bodyPr wrap="none" rtlCol="0">
              <a:spAutoFit/>
            </a:bodyPr>
            <a:lstStyle/>
            <a:p>
              <a:r>
                <a:rPr lang="en-US" dirty="0" smtClean="0"/>
                <a:t>Assault w/Gun</a:t>
              </a:r>
              <a:endParaRPr lang="en-US" dirty="0"/>
            </a:p>
          </p:txBody>
        </p:sp>
        <p:sp>
          <p:nvSpPr>
            <p:cNvPr id="22" name="Rectangle 21"/>
            <p:cNvSpPr/>
            <p:nvPr/>
          </p:nvSpPr>
          <p:spPr>
            <a:xfrm>
              <a:off x="7467600" y="1219200"/>
              <a:ext cx="1447800" cy="1143000"/>
            </a:xfrm>
            <a:prstGeom prst="rect">
              <a:avLst/>
            </a:prstGeom>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a:off x="4572000" y="1539240"/>
              <a:ext cx="109728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Optimized Hot Spot</a:t>
              </a:r>
              <a:endParaRPr lang="en-US" sz="1050" dirty="0"/>
            </a:p>
          </p:txBody>
        </p:sp>
        <p:sp>
          <p:nvSpPr>
            <p:cNvPr id="28" name="Right Brace 27"/>
            <p:cNvSpPr/>
            <p:nvPr/>
          </p:nvSpPr>
          <p:spPr>
            <a:xfrm>
              <a:off x="4038600" y="1447800"/>
              <a:ext cx="457200" cy="76200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p:cNvSpPr txBox="1"/>
            <p:nvPr/>
          </p:nvSpPr>
          <p:spPr>
            <a:xfrm>
              <a:off x="5791200" y="1600200"/>
              <a:ext cx="1324209" cy="369332"/>
            </a:xfrm>
            <a:prstGeom prst="rect">
              <a:avLst/>
            </a:prstGeom>
            <a:noFill/>
          </p:spPr>
          <p:txBody>
            <a:bodyPr wrap="none" rtlCol="0">
              <a:spAutoFit/>
            </a:bodyPr>
            <a:lstStyle/>
            <a:p>
              <a:r>
                <a:rPr lang="en-US" dirty="0" smtClean="0"/>
                <a:t>Target Ward</a:t>
              </a:r>
              <a:endParaRPr lang="en-US" dirty="0"/>
            </a:p>
          </p:txBody>
        </p:sp>
        <p:sp>
          <p:nvSpPr>
            <p:cNvPr id="34" name="Rectangle 33"/>
            <p:cNvSpPr/>
            <p:nvPr/>
          </p:nvSpPr>
          <p:spPr>
            <a:xfrm>
              <a:off x="2362200" y="4191000"/>
              <a:ext cx="1447800" cy="1143000"/>
            </a:xfrm>
            <a:prstGeom prst="rect">
              <a:avLst/>
            </a:prstGeom>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52400" y="4419600"/>
              <a:ext cx="1324209" cy="369332"/>
            </a:xfrm>
            <a:prstGeom prst="rect">
              <a:avLst/>
            </a:prstGeom>
            <a:noFill/>
          </p:spPr>
          <p:txBody>
            <a:bodyPr wrap="none" rtlCol="0">
              <a:spAutoFit/>
            </a:bodyPr>
            <a:lstStyle/>
            <a:p>
              <a:r>
                <a:rPr lang="en-US" dirty="0" smtClean="0"/>
                <a:t>Target Ward</a:t>
              </a:r>
              <a:endParaRPr lang="en-US" dirty="0"/>
            </a:p>
          </p:txBody>
        </p:sp>
        <p:sp>
          <p:nvSpPr>
            <p:cNvPr id="36" name="Bent Arrow 35"/>
            <p:cNvSpPr/>
            <p:nvPr/>
          </p:nvSpPr>
          <p:spPr>
            <a:xfrm rot="10800000">
              <a:off x="7434072" y="2209800"/>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Bent Arrow 36"/>
            <p:cNvSpPr/>
            <p:nvPr/>
          </p:nvSpPr>
          <p:spPr>
            <a:xfrm rot="16200000" flipH="1">
              <a:off x="865632" y="2944368"/>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Rectangle 37"/>
            <p:cNvSpPr/>
            <p:nvPr/>
          </p:nvSpPr>
          <p:spPr>
            <a:xfrm>
              <a:off x="7467600" y="3532634"/>
              <a:ext cx="1447800" cy="1143000"/>
            </a:xfrm>
            <a:prstGeom prst="rect">
              <a:avLst/>
            </a:prstGeom>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543800" y="3429000"/>
              <a:ext cx="1276247" cy="369332"/>
            </a:xfrm>
            <a:prstGeom prst="rect">
              <a:avLst/>
            </a:prstGeom>
            <a:noFill/>
          </p:spPr>
          <p:txBody>
            <a:bodyPr wrap="none" rtlCol="0">
              <a:spAutoFit/>
            </a:bodyPr>
            <a:lstStyle/>
            <a:p>
              <a:r>
                <a:rPr lang="en-US" dirty="0" smtClean="0"/>
                <a:t>Target Tract</a:t>
              </a:r>
              <a:endParaRPr lang="en-US" dirty="0"/>
            </a:p>
          </p:txBody>
        </p:sp>
        <p:sp>
          <p:nvSpPr>
            <p:cNvPr id="40" name="Bent Arrow 39"/>
            <p:cNvSpPr/>
            <p:nvPr/>
          </p:nvSpPr>
          <p:spPr>
            <a:xfrm rot="10800000">
              <a:off x="7434072" y="4495800"/>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Rectangle 40"/>
            <p:cNvSpPr/>
            <p:nvPr/>
          </p:nvSpPr>
          <p:spPr>
            <a:xfrm>
              <a:off x="2438400" y="5638800"/>
              <a:ext cx="1447800" cy="1143000"/>
            </a:xfrm>
            <a:prstGeom prst="rect">
              <a:avLst/>
            </a:prstGeom>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304800" y="6031468"/>
              <a:ext cx="1276247" cy="369332"/>
            </a:xfrm>
            <a:prstGeom prst="rect">
              <a:avLst/>
            </a:prstGeom>
            <a:noFill/>
          </p:spPr>
          <p:txBody>
            <a:bodyPr wrap="none" rtlCol="0">
              <a:spAutoFit/>
            </a:bodyPr>
            <a:lstStyle/>
            <a:p>
              <a:r>
                <a:rPr lang="en-US" dirty="0" smtClean="0"/>
                <a:t>Target Tract</a:t>
              </a:r>
              <a:endParaRPr lang="en-US" dirty="0"/>
            </a:p>
          </p:txBody>
        </p:sp>
        <p:sp>
          <p:nvSpPr>
            <p:cNvPr id="43" name="Bent Arrow 42"/>
            <p:cNvSpPr/>
            <p:nvPr/>
          </p:nvSpPr>
          <p:spPr>
            <a:xfrm rot="16200000" flipH="1">
              <a:off x="865632" y="5178552"/>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Rectangle 44"/>
            <p:cNvSpPr/>
            <p:nvPr/>
          </p:nvSpPr>
          <p:spPr>
            <a:xfrm>
              <a:off x="7467600" y="5638800"/>
              <a:ext cx="1447800" cy="1143000"/>
            </a:xfrm>
            <a:prstGeom prst="rect">
              <a:avLst/>
            </a:prstGeom>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657953" y="6031468"/>
              <a:ext cx="1389291" cy="369332"/>
            </a:xfrm>
            <a:prstGeom prst="rect">
              <a:avLst/>
            </a:prstGeom>
            <a:noFill/>
          </p:spPr>
          <p:txBody>
            <a:bodyPr wrap="none" rtlCol="0">
              <a:spAutoFit/>
            </a:bodyPr>
            <a:lstStyle/>
            <a:p>
              <a:r>
                <a:rPr lang="en-US" dirty="0" smtClean="0"/>
                <a:t>Control Tract</a:t>
              </a:r>
              <a:endParaRPr lang="en-US" dirty="0"/>
            </a:p>
          </p:txBody>
        </p:sp>
        <p:sp>
          <p:nvSpPr>
            <p:cNvPr id="47" name="Right Arrow 46"/>
            <p:cNvSpPr/>
            <p:nvPr/>
          </p:nvSpPr>
          <p:spPr>
            <a:xfrm>
              <a:off x="4419600" y="5943600"/>
              <a:ext cx="109728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Compare to</a:t>
              </a:r>
              <a:endParaRPr lang="en-US" sz="1200" dirty="0"/>
            </a:p>
          </p:txBody>
        </p:sp>
        <p:sp>
          <p:nvSpPr>
            <p:cNvPr id="48" name="Oval 47"/>
            <p:cNvSpPr>
              <a:spLocks noChangeAspect="1"/>
            </p:cNvSpPr>
            <p:nvPr/>
          </p:nvSpPr>
          <p:spPr>
            <a:xfrm>
              <a:off x="1089660" y="1143000"/>
              <a:ext cx="365760" cy="365760"/>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49" name="Oval 48"/>
            <p:cNvSpPr>
              <a:spLocks noChangeAspect="1"/>
            </p:cNvSpPr>
            <p:nvPr/>
          </p:nvSpPr>
          <p:spPr>
            <a:xfrm>
              <a:off x="7882128" y="3886200"/>
              <a:ext cx="365760" cy="365760"/>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50" name="Oval 49"/>
            <p:cNvSpPr>
              <a:spLocks noChangeAspect="1"/>
            </p:cNvSpPr>
            <p:nvPr/>
          </p:nvSpPr>
          <p:spPr>
            <a:xfrm>
              <a:off x="1089660" y="3124200"/>
              <a:ext cx="365760" cy="365760"/>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51" name="Oval 50"/>
            <p:cNvSpPr>
              <a:spLocks noChangeAspect="1"/>
            </p:cNvSpPr>
            <p:nvPr/>
          </p:nvSpPr>
          <p:spPr>
            <a:xfrm>
              <a:off x="7882128" y="1600200"/>
              <a:ext cx="365760" cy="365760"/>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52" name="Oval 51"/>
            <p:cNvSpPr>
              <a:spLocks noChangeAspect="1"/>
            </p:cNvSpPr>
            <p:nvPr/>
          </p:nvSpPr>
          <p:spPr>
            <a:xfrm>
              <a:off x="1089660" y="5410200"/>
              <a:ext cx="365760" cy="365760"/>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53" name="Oval 52"/>
            <p:cNvSpPr>
              <a:spLocks noChangeAspect="1"/>
            </p:cNvSpPr>
            <p:nvPr/>
          </p:nvSpPr>
          <p:spPr>
            <a:xfrm>
              <a:off x="4648200" y="5715000"/>
              <a:ext cx="365760" cy="365760"/>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44" name="Right Brace 43"/>
            <p:cNvSpPr/>
            <p:nvPr/>
          </p:nvSpPr>
          <p:spPr>
            <a:xfrm>
              <a:off x="5638800" y="3505200"/>
              <a:ext cx="457200" cy="106680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Right Arrow 53"/>
            <p:cNvSpPr/>
            <p:nvPr/>
          </p:nvSpPr>
          <p:spPr>
            <a:xfrm>
              <a:off x="6172200" y="3733800"/>
              <a:ext cx="109728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Buffer Intersection</a:t>
              </a:r>
              <a:endParaRPr lang="en-US" sz="1100" dirty="0"/>
            </a:p>
          </p:txBody>
        </p:sp>
        <p:cxnSp>
          <p:nvCxnSpPr>
            <p:cNvPr id="56" name="Straight Connector 55"/>
            <p:cNvCxnSpPr/>
            <p:nvPr/>
          </p:nvCxnSpPr>
          <p:spPr>
            <a:xfrm>
              <a:off x="2590800" y="2971800"/>
              <a:ext cx="419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590800" y="5257800"/>
              <a:ext cx="41910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7" name="Slide Number Placeholder 56"/>
          <p:cNvSpPr>
            <a:spLocks noGrp="1"/>
          </p:cNvSpPr>
          <p:nvPr>
            <p:ph type="sldNum" sz="quarter" idx="12"/>
          </p:nvPr>
        </p:nvSpPr>
        <p:spPr/>
        <p:txBody>
          <a:bodyPr/>
          <a:lstStyle/>
          <a:p>
            <a:fld id="{6FD9B2B5-ECD2-46F2-8741-A334AE19B064}"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2" name="Title 1"/>
          <p:cNvSpPr>
            <a:spLocks noGrp="1"/>
          </p:cNvSpPr>
          <p:nvPr>
            <p:ph type="title"/>
          </p:nvPr>
        </p:nvSpPr>
        <p:spPr>
          <a:xfrm>
            <a:off x="457200" y="76200"/>
            <a:ext cx="8229600" cy="1143000"/>
          </a:xfrm>
        </p:spPr>
        <p:txBody>
          <a:bodyPr/>
          <a:lstStyle/>
          <a:p>
            <a:r>
              <a:rPr lang="en-US" dirty="0" smtClean="0">
                <a:solidFill>
                  <a:srgbClr val="002060"/>
                </a:solidFill>
              </a:rPr>
              <a:t>Methodology</a:t>
            </a:r>
            <a:endParaRPr lang="en-US" dirty="0">
              <a:solidFill>
                <a:srgbClr val="002060"/>
              </a:solidFill>
            </a:endParaRPr>
          </a:p>
        </p:txBody>
      </p:sp>
      <p:sp>
        <p:nvSpPr>
          <p:cNvPr id="6" name="Rectangle 5"/>
          <p:cNvSpPr/>
          <p:nvPr/>
        </p:nvSpPr>
        <p:spPr>
          <a:xfrm>
            <a:off x="2400300" y="1981200"/>
            <a:ext cx="1447800" cy="1143000"/>
          </a:xfrm>
          <a:prstGeom prst="rect">
            <a:avLst/>
          </a:prstGeom>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400300" y="1524000"/>
            <a:ext cx="1447800" cy="1143000"/>
          </a:xfrm>
          <a:prstGeom prst="rect">
            <a:avLst/>
          </a:prstGeom>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8600" y="1992868"/>
            <a:ext cx="781048" cy="369332"/>
          </a:xfrm>
          <a:prstGeom prst="rect">
            <a:avLst/>
          </a:prstGeom>
          <a:noFill/>
        </p:spPr>
        <p:txBody>
          <a:bodyPr wrap="none" rtlCol="0">
            <a:spAutoFit/>
          </a:bodyPr>
          <a:lstStyle/>
          <a:p>
            <a:r>
              <a:rPr lang="en-US" dirty="0" smtClean="0"/>
              <a:t>Wards</a:t>
            </a:r>
            <a:endParaRPr lang="en-US" dirty="0"/>
          </a:p>
        </p:txBody>
      </p:sp>
      <p:sp>
        <p:nvSpPr>
          <p:cNvPr id="10" name="Rectangle 9"/>
          <p:cNvSpPr/>
          <p:nvPr/>
        </p:nvSpPr>
        <p:spPr>
          <a:xfrm>
            <a:off x="2400300" y="1066800"/>
            <a:ext cx="1447800" cy="1143000"/>
          </a:xfrm>
          <a:prstGeom prst="rect">
            <a:avLst/>
          </a:prstGeom>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28600" y="1535668"/>
            <a:ext cx="1609736" cy="369332"/>
          </a:xfrm>
          <a:prstGeom prst="rect">
            <a:avLst/>
          </a:prstGeom>
          <a:noFill/>
        </p:spPr>
        <p:txBody>
          <a:bodyPr wrap="none" rtlCol="0">
            <a:spAutoFit/>
          </a:bodyPr>
          <a:lstStyle/>
          <a:p>
            <a:r>
              <a:rPr lang="en-US" dirty="0" smtClean="0"/>
              <a:t>Assault w/Gun</a:t>
            </a:r>
            <a:endParaRPr lang="en-US" dirty="0"/>
          </a:p>
        </p:txBody>
      </p:sp>
      <p:sp>
        <p:nvSpPr>
          <p:cNvPr id="27" name="Right Arrow 26"/>
          <p:cNvSpPr/>
          <p:nvPr/>
        </p:nvSpPr>
        <p:spPr>
          <a:xfrm>
            <a:off x="4572000" y="1539240"/>
            <a:ext cx="109728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Optimized Hot Spot</a:t>
            </a:r>
            <a:endParaRPr lang="en-US" sz="1050" dirty="0"/>
          </a:p>
        </p:txBody>
      </p:sp>
      <p:sp>
        <p:nvSpPr>
          <p:cNvPr id="28" name="Right Brace 27"/>
          <p:cNvSpPr/>
          <p:nvPr/>
        </p:nvSpPr>
        <p:spPr>
          <a:xfrm>
            <a:off x="4038600" y="1447800"/>
            <a:ext cx="457200" cy="76200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p:cNvSpPr txBox="1"/>
          <p:nvPr/>
        </p:nvSpPr>
        <p:spPr>
          <a:xfrm>
            <a:off x="5791200" y="1600200"/>
            <a:ext cx="1324209" cy="369332"/>
          </a:xfrm>
          <a:prstGeom prst="rect">
            <a:avLst/>
          </a:prstGeom>
          <a:noFill/>
        </p:spPr>
        <p:txBody>
          <a:bodyPr wrap="none" rtlCol="0">
            <a:spAutoFit/>
          </a:bodyPr>
          <a:lstStyle/>
          <a:p>
            <a:r>
              <a:rPr lang="en-US" dirty="0" smtClean="0"/>
              <a:t>Target Ward</a:t>
            </a:r>
            <a:endParaRPr lang="en-US" dirty="0"/>
          </a:p>
        </p:txBody>
      </p:sp>
      <p:sp>
        <p:nvSpPr>
          <p:cNvPr id="48" name="Oval 47"/>
          <p:cNvSpPr>
            <a:spLocks noChangeAspect="1"/>
          </p:cNvSpPr>
          <p:nvPr/>
        </p:nvSpPr>
        <p:spPr>
          <a:xfrm>
            <a:off x="1089660" y="1143000"/>
            <a:ext cx="365760" cy="365760"/>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pic>
        <p:nvPicPr>
          <p:cNvPr id="55" name="Picture 54" descr="Crime1_Hotspot_Comparison1.jpg"/>
          <p:cNvPicPr>
            <a:picLocks noChangeAspect="1"/>
          </p:cNvPicPr>
          <p:nvPr/>
        </p:nvPicPr>
        <p:blipFill>
          <a:blip r:embed="rId2" cstate="print"/>
          <a:stretch>
            <a:fillRect/>
          </a:stretch>
        </p:blipFill>
        <p:spPr>
          <a:xfrm>
            <a:off x="2261348" y="2971800"/>
            <a:ext cx="4621305" cy="3571009"/>
          </a:xfrm>
          <a:prstGeom prst="rect">
            <a:avLst/>
          </a:prstGeom>
          <a:ln>
            <a:solidFill>
              <a:schemeClr val="tx1">
                <a:lumMod val="95000"/>
                <a:lumOff val="5000"/>
              </a:schemeClr>
            </a:solidFill>
          </a:ln>
          <a:effectLst>
            <a:innerShdw blurRad="114300">
              <a:prstClr val="black"/>
            </a:innerShdw>
          </a:effectLst>
        </p:spPr>
      </p:pic>
      <p:sp>
        <p:nvSpPr>
          <p:cNvPr id="58" name="Oval 57"/>
          <p:cNvSpPr/>
          <p:nvPr/>
        </p:nvSpPr>
        <p:spPr>
          <a:xfrm>
            <a:off x="3048000" y="4800600"/>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3581400" y="4114800"/>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3886200" y="5181600"/>
            <a:ext cx="861198" cy="369332"/>
          </a:xfrm>
          <a:prstGeom prst="rect">
            <a:avLst/>
          </a:prstGeom>
          <a:noFill/>
        </p:spPr>
        <p:txBody>
          <a:bodyPr wrap="none" rtlCol="0">
            <a:spAutoFit/>
          </a:bodyPr>
          <a:lstStyle/>
          <a:p>
            <a:r>
              <a:rPr lang="en-US" dirty="0" smtClean="0"/>
              <a:t>Ward 8</a:t>
            </a:r>
            <a:endParaRPr lang="en-US" dirty="0"/>
          </a:p>
        </p:txBody>
      </p:sp>
      <p:sp>
        <p:nvSpPr>
          <p:cNvPr id="62" name="TextBox 61"/>
          <p:cNvSpPr txBox="1"/>
          <p:nvPr/>
        </p:nvSpPr>
        <p:spPr>
          <a:xfrm>
            <a:off x="4343400" y="4724400"/>
            <a:ext cx="861198" cy="369332"/>
          </a:xfrm>
          <a:prstGeom prst="rect">
            <a:avLst/>
          </a:prstGeom>
          <a:noFill/>
        </p:spPr>
        <p:txBody>
          <a:bodyPr wrap="none" rtlCol="0">
            <a:spAutoFit/>
          </a:bodyPr>
          <a:lstStyle/>
          <a:p>
            <a:r>
              <a:rPr lang="en-US" dirty="0" smtClean="0"/>
              <a:t>Ward 7</a:t>
            </a:r>
            <a:endParaRPr lang="en-US" dirty="0"/>
          </a:p>
        </p:txBody>
      </p:sp>
      <p:sp>
        <p:nvSpPr>
          <p:cNvPr id="63" name="Rectangle 62"/>
          <p:cNvSpPr/>
          <p:nvPr/>
        </p:nvSpPr>
        <p:spPr>
          <a:xfrm>
            <a:off x="7467600" y="1219200"/>
            <a:ext cx="1447800" cy="1143000"/>
          </a:xfrm>
          <a:prstGeom prst="rect">
            <a:avLst/>
          </a:prstGeom>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5791200" y="1600200"/>
            <a:ext cx="1324209" cy="369332"/>
          </a:xfrm>
          <a:prstGeom prst="rect">
            <a:avLst/>
          </a:prstGeom>
          <a:noFill/>
        </p:spPr>
        <p:txBody>
          <a:bodyPr wrap="none" rtlCol="0">
            <a:spAutoFit/>
          </a:bodyPr>
          <a:lstStyle/>
          <a:p>
            <a:r>
              <a:rPr lang="en-US" dirty="0" smtClean="0"/>
              <a:t>Target Ward</a:t>
            </a:r>
            <a:endParaRPr lang="en-US" dirty="0"/>
          </a:p>
        </p:txBody>
      </p:sp>
      <p:sp>
        <p:nvSpPr>
          <p:cNvPr id="65" name="Bent Arrow 64"/>
          <p:cNvSpPr/>
          <p:nvPr/>
        </p:nvSpPr>
        <p:spPr>
          <a:xfrm rot="10800000">
            <a:off x="7434072" y="2209800"/>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Oval 65"/>
          <p:cNvSpPr>
            <a:spLocks noChangeAspect="1"/>
          </p:cNvSpPr>
          <p:nvPr/>
        </p:nvSpPr>
        <p:spPr>
          <a:xfrm>
            <a:off x="7882128" y="1600200"/>
            <a:ext cx="365760" cy="365760"/>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67" name="TextBox 66"/>
          <p:cNvSpPr txBox="1"/>
          <p:nvPr/>
        </p:nvSpPr>
        <p:spPr>
          <a:xfrm>
            <a:off x="228600" y="2438400"/>
            <a:ext cx="1813510" cy="369332"/>
          </a:xfrm>
          <a:prstGeom prst="rect">
            <a:avLst/>
          </a:prstGeom>
          <a:noFill/>
        </p:spPr>
        <p:txBody>
          <a:bodyPr wrap="none" rtlCol="0">
            <a:spAutoFit/>
          </a:bodyPr>
          <a:lstStyle/>
          <a:p>
            <a:r>
              <a:rPr lang="en-US" dirty="0" smtClean="0"/>
              <a:t>District Boundary</a:t>
            </a:r>
            <a:endParaRPr lang="en-US" dirty="0"/>
          </a:p>
        </p:txBody>
      </p:sp>
      <p:sp>
        <p:nvSpPr>
          <p:cNvPr id="68" name="TextBox 67"/>
          <p:cNvSpPr txBox="1"/>
          <p:nvPr/>
        </p:nvSpPr>
        <p:spPr>
          <a:xfrm>
            <a:off x="2514600" y="3578423"/>
            <a:ext cx="1057021" cy="307777"/>
          </a:xfrm>
          <a:prstGeom prst="rect">
            <a:avLst/>
          </a:prstGeom>
          <a:solidFill>
            <a:schemeClr val="bg1">
              <a:lumMod val="75000"/>
            </a:schemeClr>
          </a:solidFill>
        </p:spPr>
        <p:txBody>
          <a:bodyPr wrap="none" rtlCol="0">
            <a:spAutoFit/>
          </a:bodyPr>
          <a:lstStyle/>
          <a:p>
            <a:r>
              <a:rPr lang="en-US" sz="1400" dirty="0" smtClean="0"/>
              <a:t>ShotSpotter</a:t>
            </a:r>
            <a:endParaRPr lang="en-US" sz="1400" dirty="0"/>
          </a:p>
        </p:txBody>
      </p:sp>
      <p:sp>
        <p:nvSpPr>
          <p:cNvPr id="69" name="TextBox 68"/>
          <p:cNvSpPr txBox="1"/>
          <p:nvPr/>
        </p:nvSpPr>
        <p:spPr>
          <a:xfrm>
            <a:off x="4495800" y="3578423"/>
            <a:ext cx="2133600" cy="307777"/>
          </a:xfrm>
          <a:prstGeom prst="rect">
            <a:avLst/>
          </a:prstGeom>
          <a:solidFill>
            <a:schemeClr val="bg1">
              <a:lumMod val="75000"/>
            </a:schemeClr>
          </a:solidFill>
        </p:spPr>
        <p:txBody>
          <a:bodyPr wrap="square" rtlCol="0">
            <a:spAutoFit/>
          </a:bodyPr>
          <a:lstStyle/>
          <a:p>
            <a:pPr algn="ctr"/>
            <a:r>
              <a:rPr lang="en-US" sz="1400" dirty="0" smtClean="0"/>
              <a:t>Service Call Assault w/Gun</a:t>
            </a:r>
            <a:endParaRPr lang="en-US" sz="1400" dirty="0"/>
          </a:p>
        </p:txBody>
      </p:sp>
      <p:sp>
        <p:nvSpPr>
          <p:cNvPr id="25" name="Slide Number Placeholder 24"/>
          <p:cNvSpPr>
            <a:spLocks noGrp="1"/>
          </p:cNvSpPr>
          <p:nvPr>
            <p:ph type="sldNum" sz="quarter" idx="12"/>
          </p:nvPr>
        </p:nvSpPr>
        <p:spPr/>
        <p:txBody>
          <a:bodyPr/>
          <a:lstStyle/>
          <a:p>
            <a:fld id="{6FD9B2B5-ECD2-46F2-8741-A334AE19B064}"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2" name="Title 1"/>
          <p:cNvSpPr>
            <a:spLocks noGrp="1"/>
          </p:cNvSpPr>
          <p:nvPr>
            <p:ph type="title"/>
          </p:nvPr>
        </p:nvSpPr>
        <p:spPr>
          <a:xfrm>
            <a:off x="457200" y="76200"/>
            <a:ext cx="8229600" cy="1143000"/>
          </a:xfrm>
        </p:spPr>
        <p:txBody>
          <a:bodyPr/>
          <a:lstStyle/>
          <a:p>
            <a:r>
              <a:rPr lang="en-US" dirty="0" smtClean="0">
                <a:solidFill>
                  <a:srgbClr val="002060"/>
                </a:solidFill>
              </a:rPr>
              <a:t>Methodology</a:t>
            </a:r>
            <a:endParaRPr lang="en-US" dirty="0">
              <a:solidFill>
                <a:srgbClr val="002060"/>
              </a:solidFill>
            </a:endParaRPr>
          </a:p>
        </p:txBody>
      </p:sp>
      <p:sp>
        <p:nvSpPr>
          <p:cNvPr id="12" name="Rectangle 11"/>
          <p:cNvSpPr/>
          <p:nvPr/>
        </p:nvSpPr>
        <p:spPr>
          <a:xfrm>
            <a:off x="2400300" y="1880618"/>
            <a:ext cx="1447800" cy="1143000"/>
          </a:xfrm>
          <a:prstGeom prst="rect">
            <a:avLst/>
          </a:prstGeom>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52400" y="2209801"/>
            <a:ext cx="1571584" cy="369332"/>
          </a:xfrm>
          <a:prstGeom prst="rect">
            <a:avLst/>
          </a:prstGeom>
          <a:noFill/>
        </p:spPr>
        <p:txBody>
          <a:bodyPr wrap="none" rtlCol="0">
            <a:spAutoFit/>
          </a:bodyPr>
          <a:lstStyle/>
          <a:p>
            <a:r>
              <a:rPr lang="en-US" dirty="0" smtClean="0"/>
              <a:t>CCTV locations</a:t>
            </a:r>
            <a:endParaRPr lang="en-US" dirty="0"/>
          </a:p>
        </p:txBody>
      </p:sp>
      <p:sp>
        <p:nvSpPr>
          <p:cNvPr id="14" name="Rectangle 13"/>
          <p:cNvSpPr/>
          <p:nvPr/>
        </p:nvSpPr>
        <p:spPr>
          <a:xfrm>
            <a:off x="2400300" y="1399035"/>
            <a:ext cx="1447800" cy="1143000"/>
          </a:xfrm>
          <a:prstGeom prst="rect">
            <a:avLst/>
          </a:prstGeom>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52400" y="1856235"/>
            <a:ext cx="1705852" cy="369332"/>
          </a:xfrm>
          <a:prstGeom prst="rect">
            <a:avLst/>
          </a:prstGeom>
          <a:noFill/>
        </p:spPr>
        <p:txBody>
          <a:bodyPr wrap="none" rtlCol="0">
            <a:spAutoFit/>
          </a:bodyPr>
          <a:lstStyle/>
          <a:p>
            <a:r>
              <a:rPr lang="en-US" dirty="0" smtClean="0"/>
              <a:t>Gunfire Detects</a:t>
            </a:r>
            <a:endParaRPr lang="en-US" dirty="0"/>
          </a:p>
        </p:txBody>
      </p:sp>
      <p:sp>
        <p:nvSpPr>
          <p:cNvPr id="20" name="Right Arrow 19"/>
          <p:cNvSpPr/>
          <p:nvPr/>
        </p:nvSpPr>
        <p:spPr>
          <a:xfrm>
            <a:off x="4495800" y="1627635"/>
            <a:ext cx="109728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250 m Buffer</a:t>
            </a:r>
            <a:endParaRPr lang="en-US" sz="1100" dirty="0"/>
          </a:p>
        </p:txBody>
      </p:sp>
      <p:sp>
        <p:nvSpPr>
          <p:cNvPr id="21" name="Right Arrow 20"/>
          <p:cNvSpPr/>
          <p:nvPr/>
        </p:nvSpPr>
        <p:spPr>
          <a:xfrm>
            <a:off x="4495800" y="2237235"/>
            <a:ext cx="109728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500 ft Buffer</a:t>
            </a:r>
            <a:endParaRPr lang="en-US" sz="1200" dirty="0"/>
          </a:p>
        </p:txBody>
      </p:sp>
      <p:sp>
        <p:nvSpPr>
          <p:cNvPr id="25" name="Right Brace 24"/>
          <p:cNvSpPr/>
          <p:nvPr/>
        </p:nvSpPr>
        <p:spPr>
          <a:xfrm>
            <a:off x="4038600" y="1703835"/>
            <a:ext cx="457200" cy="106680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ectangle 33"/>
          <p:cNvSpPr/>
          <p:nvPr/>
        </p:nvSpPr>
        <p:spPr>
          <a:xfrm>
            <a:off x="2362200" y="2362201"/>
            <a:ext cx="1447800" cy="1143000"/>
          </a:xfrm>
          <a:prstGeom prst="rect">
            <a:avLst/>
          </a:prstGeom>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52400" y="2590801"/>
            <a:ext cx="1324209" cy="369332"/>
          </a:xfrm>
          <a:prstGeom prst="rect">
            <a:avLst/>
          </a:prstGeom>
          <a:noFill/>
        </p:spPr>
        <p:txBody>
          <a:bodyPr wrap="none" rtlCol="0">
            <a:spAutoFit/>
          </a:bodyPr>
          <a:lstStyle/>
          <a:p>
            <a:r>
              <a:rPr lang="en-US" dirty="0" smtClean="0"/>
              <a:t>Target Ward</a:t>
            </a:r>
            <a:endParaRPr lang="en-US" dirty="0"/>
          </a:p>
        </p:txBody>
      </p:sp>
      <p:sp>
        <p:nvSpPr>
          <p:cNvPr id="37" name="Bent Arrow 36"/>
          <p:cNvSpPr/>
          <p:nvPr/>
        </p:nvSpPr>
        <p:spPr>
          <a:xfrm rot="16200000" flipH="1">
            <a:off x="865632" y="1115569"/>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Rectangle 37"/>
          <p:cNvSpPr/>
          <p:nvPr/>
        </p:nvSpPr>
        <p:spPr>
          <a:xfrm>
            <a:off x="7467600" y="1703835"/>
            <a:ext cx="1447800" cy="1143000"/>
          </a:xfrm>
          <a:prstGeom prst="rect">
            <a:avLst/>
          </a:prstGeom>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543800" y="1600201"/>
            <a:ext cx="1276247" cy="369332"/>
          </a:xfrm>
          <a:prstGeom prst="rect">
            <a:avLst/>
          </a:prstGeom>
          <a:noFill/>
        </p:spPr>
        <p:txBody>
          <a:bodyPr wrap="none" rtlCol="0">
            <a:spAutoFit/>
          </a:bodyPr>
          <a:lstStyle/>
          <a:p>
            <a:r>
              <a:rPr lang="en-US" dirty="0" smtClean="0"/>
              <a:t>Target Tract</a:t>
            </a:r>
            <a:endParaRPr lang="en-US" dirty="0"/>
          </a:p>
        </p:txBody>
      </p:sp>
      <p:sp>
        <p:nvSpPr>
          <p:cNvPr id="49" name="Oval 48"/>
          <p:cNvSpPr>
            <a:spLocks noChangeAspect="1"/>
          </p:cNvSpPr>
          <p:nvPr/>
        </p:nvSpPr>
        <p:spPr>
          <a:xfrm>
            <a:off x="7882128" y="2057401"/>
            <a:ext cx="365760" cy="365760"/>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50" name="Oval 49"/>
          <p:cNvSpPr>
            <a:spLocks noChangeAspect="1"/>
          </p:cNvSpPr>
          <p:nvPr/>
        </p:nvSpPr>
        <p:spPr>
          <a:xfrm>
            <a:off x="1089660" y="1295401"/>
            <a:ext cx="365760" cy="365760"/>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44" name="Right Brace 43"/>
          <p:cNvSpPr/>
          <p:nvPr/>
        </p:nvSpPr>
        <p:spPr>
          <a:xfrm>
            <a:off x="5638800" y="1676401"/>
            <a:ext cx="457200" cy="106680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Right Arrow 53"/>
          <p:cNvSpPr/>
          <p:nvPr/>
        </p:nvSpPr>
        <p:spPr>
          <a:xfrm>
            <a:off x="6172200" y="1905001"/>
            <a:ext cx="109728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Buffer Intersection</a:t>
            </a:r>
            <a:endParaRPr lang="en-US" sz="1100" dirty="0"/>
          </a:p>
        </p:txBody>
      </p:sp>
      <p:pic>
        <p:nvPicPr>
          <p:cNvPr id="55" name="Picture 54" descr="Crime1_Camera_Locations.jpg"/>
          <p:cNvPicPr>
            <a:picLocks noChangeAspect="1"/>
          </p:cNvPicPr>
          <p:nvPr/>
        </p:nvPicPr>
        <p:blipFill>
          <a:blip r:embed="rId2" cstate="print">
            <a:duotone>
              <a:schemeClr val="bg2">
                <a:shade val="45000"/>
                <a:satMod val="135000"/>
              </a:schemeClr>
              <a:prstClr val="white"/>
            </a:duotone>
          </a:blip>
          <a:stretch>
            <a:fillRect/>
          </a:stretch>
        </p:blipFill>
        <p:spPr>
          <a:xfrm>
            <a:off x="152400" y="3459480"/>
            <a:ext cx="2331720" cy="3017520"/>
          </a:xfrm>
          <a:prstGeom prst="rect">
            <a:avLst/>
          </a:prstGeom>
          <a:ln>
            <a:solidFill>
              <a:schemeClr val="tx1"/>
            </a:solidFill>
          </a:ln>
        </p:spPr>
      </p:pic>
      <p:pic>
        <p:nvPicPr>
          <p:cNvPr id="57" name="Picture 56" descr="Crime1_Camera_Buffers_500ft.jpg"/>
          <p:cNvPicPr>
            <a:picLocks noChangeAspect="1"/>
          </p:cNvPicPr>
          <p:nvPr/>
        </p:nvPicPr>
        <p:blipFill>
          <a:blip r:embed="rId3" cstate="print">
            <a:duotone>
              <a:schemeClr val="bg2">
                <a:shade val="45000"/>
                <a:satMod val="135000"/>
              </a:schemeClr>
              <a:prstClr val="white"/>
            </a:duotone>
          </a:blip>
          <a:stretch>
            <a:fillRect/>
          </a:stretch>
        </p:blipFill>
        <p:spPr>
          <a:xfrm>
            <a:off x="1082040" y="3459480"/>
            <a:ext cx="2331720" cy="3017520"/>
          </a:xfrm>
          <a:prstGeom prst="rect">
            <a:avLst/>
          </a:prstGeom>
          <a:ln>
            <a:solidFill>
              <a:schemeClr val="tx1"/>
            </a:solidFill>
          </a:ln>
        </p:spPr>
      </p:pic>
      <p:pic>
        <p:nvPicPr>
          <p:cNvPr id="58" name="Picture 57" descr="Crime1_ShotSpotter_Detections_and Buffer.jpg"/>
          <p:cNvPicPr>
            <a:picLocks noChangeAspect="1"/>
          </p:cNvPicPr>
          <p:nvPr/>
        </p:nvPicPr>
        <p:blipFill>
          <a:blip r:embed="rId4" cstate="print">
            <a:duotone>
              <a:schemeClr val="bg2">
                <a:shade val="45000"/>
                <a:satMod val="135000"/>
              </a:schemeClr>
              <a:prstClr val="white"/>
            </a:duotone>
          </a:blip>
          <a:stretch>
            <a:fillRect/>
          </a:stretch>
        </p:blipFill>
        <p:spPr>
          <a:xfrm>
            <a:off x="2011680" y="3459480"/>
            <a:ext cx="2331720" cy="3017520"/>
          </a:xfrm>
          <a:prstGeom prst="rect">
            <a:avLst/>
          </a:prstGeom>
          <a:ln>
            <a:solidFill>
              <a:schemeClr val="tx1"/>
            </a:solidFill>
          </a:ln>
        </p:spPr>
      </p:pic>
      <p:pic>
        <p:nvPicPr>
          <p:cNvPr id="59" name="Picture 58" descr="Crime1_Camera_Detection_Buffers.jpg"/>
          <p:cNvPicPr>
            <a:picLocks noChangeAspect="1"/>
          </p:cNvPicPr>
          <p:nvPr/>
        </p:nvPicPr>
        <p:blipFill>
          <a:blip r:embed="rId5" cstate="print">
            <a:duotone>
              <a:schemeClr val="bg2">
                <a:shade val="45000"/>
                <a:satMod val="135000"/>
              </a:schemeClr>
              <a:prstClr val="white"/>
            </a:duotone>
          </a:blip>
          <a:stretch>
            <a:fillRect/>
          </a:stretch>
        </p:blipFill>
        <p:spPr>
          <a:xfrm>
            <a:off x="2941320" y="3459480"/>
            <a:ext cx="2331720" cy="3017520"/>
          </a:xfrm>
          <a:prstGeom prst="rect">
            <a:avLst/>
          </a:prstGeom>
          <a:ln>
            <a:solidFill>
              <a:schemeClr val="tx1"/>
            </a:solidFill>
          </a:ln>
        </p:spPr>
      </p:pic>
      <p:pic>
        <p:nvPicPr>
          <p:cNvPr id="61" name="Picture 60" descr="Crime1_Combined_Buffer.jpg"/>
          <p:cNvPicPr>
            <a:picLocks noChangeAspect="1"/>
          </p:cNvPicPr>
          <p:nvPr/>
        </p:nvPicPr>
        <p:blipFill>
          <a:blip r:embed="rId6" cstate="print">
            <a:duotone>
              <a:schemeClr val="bg2">
                <a:shade val="45000"/>
                <a:satMod val="135000"/>
              </a:schemeClr>
              <a:prstClr val="white"/>
            </a:duotone>
          </a:blip>
          <a:stretch>
            <a:fillRect/>
          </a:stretch>
        </p:blipFill>
        <p:spPr>
          <a:xfrm>
            <a:off x="3870960" y="3459480"/>
            <a:ext cx="2331720" cy="3017520"/>
          </a:xfrm>
          <a:prstGeom prst="rect">
            <a:avLst/>
          </a:prstGeom>
          <a:ln>
            <a:solidFill>
              <a:schemeClr val="tx1"/>
            </a:solidFill>
          </a:ln>
        </p:spPr>
      </p:pic>
      <p:pic>
        <p:nvPicPr>
          <p:cNvPr id="62" name="Picture 61" descr="Crime1_Assault_w_Gun_within_Combined_Buffer.jpg"/>
          <p:cNvPicPr>
            <a:picLocks noChangeAspect="1"/>
          </p:cNvPicPr>
          <p:nvPr/>
        </p:nvPicPr>
        <p:blipFill>
          <a:blip r:embed="rId7" cstate="print">
            <a:duotone>
              <a:schemeClr val="bg2">
                <a:shade val="45000"/>
                <a:satMod val="135000"/>
              </a:schemeClr>
              <a:prstClr val="white"/>
            </a:duotone>
          </a:blip>
          <a:stretch>
            <a:fillRect/>
          </a:stretch>
        </p:blipFill>
        <p:spPr>
          <a:xfrm>
            <a:off x="4800600" y="3459480"/>
            <a:ext cx="2331720" cy="3017520"/>
          </a:xfrm>
          <a:prstGeom prst="rect">
            <a:avLst/>
          </a:prstGeom>
          <a:ln>
            <a:solidFill>
              <a:schemeClr val="tx1"/>
            </a:solidFill>
          </a:ln>
        </p:spPr>
      </p:pic>
      <p:pic>
        <p:nvPicPr>
          <p:cNvPr id="63" name="Picture 62" descr="Crime1_Choropleth.jpg"/>
          <p:cNvPicPr>
            <a:picLocks noChangeAspect="1"/>
          </p:cNvPicPr>
          <p:nvPr/>
        </p:nvPicPr>
        <p:blipFill>
          <a:blip r:embed="rId8" cstate="print">
            <a:duotone>
              <a:schemeClr val="bg2">
                <a:shade val="45000"/>
                <a:satMod val="135000"/>
              </a:schemeClr>
              <a:prstClr val="white"/>
            </a:duotone>
          </a:blip>
          <a:stretch>
            <a:fillRect/>
          </a:stretch>
        </p:blipFill>
        <p:spPr>
          <a:xfrm>
            <a:off x="5730240" y="3459480"/>
            <a:ext cx="2331720" cy="3017520"/>
          </a:xfrm>
          <a:prstGeom prst="rect">
            <a:avLst/>
          </a:prstGeom>
          <a:ln>
            <a:solidFill>
              <a:schemeClr val="tx1"/>
            </a:solidFill>
          </a:ln>
        </p:spPr>
      </p:pic>
      <p:pic>
        <p:nvPicPr>
          <p:cNvPr id="64" name="Picture 63" descr="Crime1_Choropleth2.jpg"/>
          <p:cNvPicPr>
            <a:picLocks noChangeAspect="1"/>
          </p:cNvPicPr>
          <p:nvPr/>
        </p:nvPicPr>
        <p:blipFill>
          <a:blip r:embed="rId9" cstate="print"/>
          <a:stretch>
            <a:fillRect/>
          </a:stretch>
        </p:blipFill>
        <p:spPr>
          <a:xfrm>
            <a:off x="6659880" y="3459480"/>
            <a:ext cx="2331720" cy="3017520"/>
          </a:xfrm>
          <a:prstGeom prst="rect">
            <a:avLst/>
          </a:prstGeom>
          <a:ln>
            <a:solidFill>
              <a:schemeClr val="tx1"/>
            </a:solidFill>
          </a:ln>
          <a:effectLst>
            <a:innerShdw blurRad="114300">
              <a:prstClr val="black"/>
            </a:innerShdw>
          </a:effectLst>
        </p:spPr>
      </p:pic>
      <p:sp>
        <p:nvSpPr>
          <p:cNvPr id="66" name="Oval 65"/>
          <p:cNvSpPr>
            <a:spLocks noChangeAspect="1"/>
          </p:cNvSpPr>
          <p:nvPr/>
        </p:nvSpPr>
        <p:spPr>
          <a:xfrm>
            <a:off x="7315200" y="4876800"/>
            <a:ext cx="640080" cy="64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Arrow Connector 67"/>
          <p:cNvCxnSpPr/>
          <p:nvPr/>
        </p:nvCxnSpPr>
        <p:spPr>
          <a:xfrm flipH="1">
            <a:off x="7924800" y="2514600"/>
            <a:ext cx="76200" cy="685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2209800" y="4800600"/>
            <a:ext cx="3236207" cy="369332"/>
          </a:xfrm>
          <a:prstGeom prst="rect">
            <a:avLst/>
          </a:prstGeom>
          <a:solidFill>
            <a:schemeClr val="bg1">
              <a:lumMod val="75000"/>
            </a:schemeClr>
          </a:solidFill>
          <a:ln>
            <a:solidFill>
              <a:schemeClr val="tx1"/>
            </a:solidFill>
          </a:ln>
        </p:spPr>
        <p:txBody>
          <a:bodyPr wrap="none" rtlCol="0">
            <a:spAutoFit/>
          </a:bodyPr>
          <a:lstStyle/>
          <a:p>
            <a:r>
              <a:rPr lang="en-US" dirty="0" smtClean="0"/>
              <a:t>Buffering and Intersection Series</a:t>
            </a:r>
            <a:endParaRPr lang="en-US" dirty="0"/>
          </a:p>
        </p:txBody>
      </p:sp>
      <p:sp>
        <p:nvSpPr>
          <p:cNvPr id="31" name="Slide Number Placeholder 30"/>
          <p:cNvSpPr>
            <a:spLocks noGrp="1"/>
          </p:cNvSpPr>
          <p:nvPr>
            <p:ph type="sldNum" sz="quarter" idx="12"/>
          </p:nvPr>
        </p:nvSpPr>
        <p:spPr/>
        <p:txBody>
          <a:bodyPr/>
          <a:lstStyle/>
          <a:p>
            <a:fld id="{6FD9B2B5-ECD2-46F2-8741-A334AE19B064}"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2" name="Title 1"/>
          <p:cNvSpPr>
            <a:spLocks noGrp="1"/>
          </p:cNvSpPr>
          <p:nvPr>
            <p:ph type="title"/>
          </p:nvPr>
        </p:nvSpPr>
        <p:spPr>
          <a:xfrm>
            <a:off x="457200" y="76200"/>
            <a:ext cx="8229600" cy="1143000"/>
          </a:xfrm>
        </p:spPr>
        <p:txBody>
          <a:bodyPr/>
          <a:lstStyle/>
          <a:p>
            <a:r>
              <a:rPr lang="en-US" dirty="0" smtClean="0">
                <a:solidFill>
                  <a:srgbClr val="002060"/>
                </a:solidFill>
              </a:rPr>
              <a:t>Methodology</a:t>
            </a:r>
            <a:endParaRPr lang="en-US" dirty="0">
              <a:solidFill>
                <a:srgbClr val="002060"/>
              </a:solidFill>
            </a:endParaRPr>
          </a:p>
        </p:txBody>
      </p:sp>
      <p:grpSp>
        <p:nvGrpSpPr>
          <p:cNvPr id="12" name="Group 11"/>
          <p:cNvGrpSpPr/>
          <p:nvPr/>
        </p:nvGrpSpPr>
        <p:grpSpPr>
          <a:xfrm>
            <a:off x="304800" y="2209800"/>
            <a:ext cx="8458200" cy="1932432"/>
            <a:chOff x="304800" y="2209800"/>
            <a:chExt cx="8458200" cy="1932432"/>
          </a:xfrm>
        </p:grpSpPr>
        <p:sp>
          <p:nvSpPr>
            <p:cNvPr id="41" name="Rectangle 40"/>
            <p:cNvSpPr/>
            <p:nvPr/>
          </p:nvSpPr>
          <p:spPr>
            <a:xfrm>
              <a:off x="2209800" y="2590800"/>
              <a:ext cx="1447800" cy="1143000"/>
            </a:xfrm>
            <a:prstGeom prst="rect">
              <a:avLst/>
            </a:prstGeom>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304800" y="2983468"/>
              <a:ext cx="1276247" cy="369332"/>
            </a:xfrm>
            <a:prstGeom prst="rect">
              <a:avLst/>
            </a:prstGeom>
            <a:noFill/>
          </p:spPr>
          <p:txBody>
            <a:bodyPr wrap="none" rtlCol="0">
              <a:spAutoFit/>
            </a:bodyPr>
            <a:lstStyle/>
            <a:p>
              <a:r>
                <a:rPr lang="en-US" dirty="0" smtClean="0"/>
                <a:t>Target Tract</a:t>
              </a:r>
              <a:endParaRPr lang="en-US" dirty="0"/>
            </a:p>
          </p:txBody>
        </p:sp>
        <p:sp>
          <p:nvSpPr>
            <p:cNvPr id="45" name="Rectangle 44"/>
            <p:cNvSpPr/>
            <p:nvPr/>
          </p:nvSpPr>
          <p:spPr>
            <a:xfrm>
              <a:off x="7315200" y="2590800"/>
              <a:ext cx="1447800" cy="1143000"/>
            </a:xfrm>
            <a:prstGeom prst="rect">
              <a:avLst/>
            </a:prstGeom>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657953" y="2983468"/>
              <a:ext cx="1389291" cy="369332"/>
            </a:xfrm>
            <a:prstGeom prst="rect">
              <a:avLst/>
            </a:prstGeom>
            <a:noFill/>
          </p:spPr>
          <p:txBody>
            <a:bodyPr wrap="none" rtlCol="0">
              <a:spAutoFit/>
            </a:bodyPr>
            <a:lstStyle/>
            <a:p>
              <a:r>
                <a:rPr lang="en-US" dirty="0" smtClean="0"/>
                <a:t>Control Tract</a:t>
              </a:r>
              <a:endParaRPr lang="en-US" dirty="0"/>
            </a:p>
          </p:txBody>
        </p:sp>
        <p:sp>
          <p:nvSpPr>
            <p:cNvPr id="47" name="Right Arrow 46"/>
            <p:cNvSpPr/>
            <p:nvPr/>
          </p:nvSpPr>
          <p:spPr>
            <a:xfrm>
              <a:off x="4419600" y="2895600"/>
              <a:ext cx="109728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Compare to</a:t>
              </a:r>
              <a:endParaRPr lang="en-US" sz="1200" dirty="0"/>
            </a:p>
          </p:txBody>
        </p:sp>
        <p:sp>
          <p:nvSpPr>
            <p:cNvPr id="54" name="TextBox 53"/>
            <p:cNvSpPr txBox="1"/>
            <p:nvPr/>
          </p:nvSpPr>
          <p:spPr>
            <a:xfrm>
              <a:off x="2514600" y="2209800"/>
              <a:ext cx="676339" cy="646331"/>
            </a:xfrm>
            <a:prstGeom prst="rect">
              <a:avLst/>
            </a:prstGeom>
            <a:noFill/>
          </p:spPr>
          <p:txBody>
            <a:bodyPr wrap="none" rtlCol="0">
              <a:spAutoFit/>
            </a:bodyPr>
            <a:lstStyle/>
            <a:p>
              <a:r>
                <a:rPr lang="en-US" dirty="0" smtClean="0"/>
                <a:t>CCTV</a:t>
              </a:r>
            </a:p>
            <a:p>
              <a:r>
                <a:rPr lang="en-US" dirty="0" smtClean="0"/>
                <a:t>GDT</a:t>
              </a:r>
              <a:endParaRPr lang="en-US" dirty="0"/>
            </a:p>
          </p:txBody>
        </p:sp>
        <p:sp>
          <p:nvSpPr>
            <p:cNvPr id="55" name="TextBox 54"/>
            <p:cNvSpPr txBox="1"/>
            <p:nvPr/>
          </p:nvSpPr>
          <p:spPr>
            <a:xfrm>
              <a:off x="7467600" y="2209800"/>
              <a:ext cx="1000146" cy="646331"/>
            </a:xfrm>
            <a:prstGeom prst="rect">
              <a:avLst/>
            </a:prstGeom>
            <a:noFill/>
          </p:spPr>
          <p:txBody>
            <a:bodyPr wrap="none" rtlCol="0">
              <a:spAutoFit/>
            </a:bodyPr>
            <a:lstStyle/>
            <a:p>
              <a:r>
                <a:rPr lang="en-US" dirty="0" smtClean="0"/>
                <a:t>No CCTV</a:t>
              </a:r>
            </a:p>
            <a:p>
              <a:r>
                <a:rPr lang="en-US" dirty="0" smtClean="0"/>
                <a:t>No GDT</a:t>
              </a:r>
              <a:endParaRPr lang="en-US" dirty="0"/>
            </a:p>
          </p:txBody>
        </p:sp>
        <p:sp>
          <p:nvSpPr>
            <p:cNvPr id="57" name="Left-Right Arrow 56"/>
            <p:cNvSpPr/>
            <p:nvPr/>
          </p:nvSpPr>
          <p:spPr>
            <a:xfrm>
              <a:off x="4114800" y="3657600"/>
              <a:ext cx="2667000"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Similar Demographics</a:t>
              </a:r>
              <a:endParaRPr lang="en-US" dirty="0"/>
            </a:p>
          </p:txBody>
        </p:sp>
      </p:grpSp>
      <p:sp>
        <p:nvSpPr>
          <p:cNvPr id="13" name="Slide Number Placeholder 12"/>
          <p:cNvSpPr>
            <a:spLocks noGrp="1"/>
          </p:cNvSpPr>
          <p:nvPr>
            <p:ph type="sldNum" sz="quarter" idx="12"/>
          </p:nvPr>
        </p:nvSpPr>
        <p:spPr/>
        <p:txBody>
          <a:bodyPr/>
          <a:lstStyle/>
          <a:p>
            <a:fld id="{6FD9B2B5-ECD2-46F2-8741-A334AE19B064}"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rgbClr val="002060"/>
                </a:solidFill>
              </a:rPr>
              <a:t>Agenda</a:t>
            </a:r>
            <a:endParaRPr lang="en-US" dirty="0">
              <a:solidFill>
                <a:srgbClr val="002060"/>
              </a:solidFill>
            </a:endParaRPr>
          </a:p>
        </p:txBody>
      </p:sp>
      <p:sp>
        <p:nvSpPr>
          <p:cNvPr id="3" name="TextBox 2"/>
          <p:cNvSpPr txBox="1"/>
          <p:nvPr/>
        </p:nvSpPr>
        <p:spPr>
          <a:xfrm>
            <a:off x="796544" y="1447800"/>
            <a:ext cx="2427268" cy="4708981"/>
          </a:xfrm>
          <a:prstGeom prst="rect">
            <a:avLst/>
          </a:prstGeom>
          <a:noFill/>
        </p:spPr>
        <p:txBody>
          <a:bodyPr wrap="none" rtlCol="0">
            <a:spAutoFit/>
          </a:bodyPr>
          <a:lstStyle/>
          <a:p>
            <a:pPr>
              <a:buFont typeface="Arial" pitchFamily="34" charset="0"/>
              <a:buChar char="•"/>
            </a:pPr>
            <a:r>
              <a:rPr lang="en-US" sz="2000" dirty="0" smtClean="0">
                <a:solidFill>
                  <a:srgbClr val="002060"/>
                </a:solidFill>
              </a:rPr>
              <a:t> Interest</a:t>
            </a:r>
          </a:p>
          <a:p>
            <a:pPr>
              <a:buFont typeface="Arial" pitchFamily="34" charset="0"/>
              <a:buChar char="•"/>
            </a:pPr>
            <a:endParaRPr lang="en-US" sz="2000" dirty="0" smtClean="0">
              <a:solidFill>
                <a:srgbClr val="002060"/>
              </a:solidFill>
            </a:endParaRPr>
          </a:p>
          <a:p>
            <a:pPr>
              <a:buFont typeface="Arial" pitchFamily="34" charset="0"/>
              <a:buChar char="•"/>
            </a:pPr>
            <a:r>
              <a:rPr lang="en-US" sz="2000" dirty="0" smtClean="0">
                <a:solidFill>
                  <a:srgbClr val="002060"/>
                </a:solidFill>
              </a:rPr>
              <a:t> Research Questions</a:t>
            </a:r>
          </a:p>
          <a:p>
            <a:r>
              <a:rPr lang="en-US" sz="2000" dirty="0" smtClean="0">
                <a:solidFill>
                  <a:srgbClr val="002060"/>
                </a:solidFill>
              </a:rPr>
              <a:t> </a:t>
            </a:r>
          </a:p>
          <a:p>
            <a:pPr>
              <a:buFont typeface="Arial" pitchFamily="34" charset="0"/>
              <a:buChar char="•"/>
            </a:pPr>
            <a:r>
              <a:rPr lang="en-US" sz="2000" dirty="0" smtClean="0">
                <a:solidFill>
                  <a:srgbClr val="002060"/>
                </a:solidFill>
              </a:rPr>
              <a:t> Background </a:t>
            </a:r>
          </a:p>
          <a:p>
            <a:pPr>
              <a:buFont typeface="Arial" pitchFamily="34" charset="0"/>
              <a:buChar char="•"/>
            </a:pPr>
            <a:endParaRPr lang="en-US" sz="2000" dirty="0" smtClean="0">
              <a:solidFill>
                <a:srgbClr val="002060"/>
              </a:solidFill>
            </a:endParaRPr>
          </a:p>
          <a:p>
            <a:pPr>
              <a:buFont typeface="Arial" pitchFamily="34" charset="0"/>
              <a:buChar char="•"/>
            </a:pPr>
            <a:r>
              <a:rPr lang="en-US" sz="2000" dirty="0" smtClean="0">
                <a:solidFill>
                  <a:srgbClr val="002060"/>
                </a:solidFill>
              </a:rPr>
              <a:t> Review of Literature</a:t>
            </a:r>
          </a:p>
          <a:p>
            <a:pPr>
              <a:buFont typeface="Arial" pitchFamily="34" charset="0"/>
              <a:buChar char="•"/>
            </a:pPr>
            <a:endParaRPr lang="en-US" sz="2000" dirty="0" smtClean="0">
              <a:solidFill>
                <a:srgbClr val="002060"/>
              </a:solidFill>
            </a:endParaRPr>
          </a:p>
          <a:p>
            <a:pPr>
              <a:buFont typeface="Arial" pitchFamily="34" charset="0"/>
              <a:buChar char="•"/>
            </a:pPr>
            <a:r>
              <a:rPr lang="en-US" sz="2000" dirty="0" smtClean="0">
                <a:solidFill>
                  <a:srgbClr val="002060"/>
                </a:solidFill>
              </a:rPr>
              <a:t> System Information</a:t>
            </a:r>
          </a:p>
          <a:p>
            <a:pPr>
              <a:buFont typeface="Arial" pitchFamily="34" charset="0"/>
              <a:buChar char="•"/>
            </a:pPr>
            <a:endParaRPr lang="en-US" sz="2000" dirty="0" smtClean="0">
              <a:solidFill>
                <a:srgbClr val="002060"/>
              </a:solidFill>
            </a:endParaRPr>
          </a:p>
          <a:p>
            <a:pPr>
              <a:buFont typeface="Arial" pitchFamily="34" charset="0"/>
              <a:buChar char="•"/>
            </a:pPr>
            <a:r>
              <a:rPr lang="en-US" sz="2000" dirty="0" smtClean="0">
                <a:solidFill>
                  <a:srgbClr val="002060"/>
                </a:solidFill>
              </a:rPr>
              <a:t> Data Sources</a:t>
            </a:r>
          </a:p>
          <a:p>
            <a:pPr>
              <a:buFont typeface="Arial" pitchFamily="34" charset="0"/>
              <a:buChar char="•"/>
            </a:pPr>
            <a:endParaRPr lang="en-US" sz="2000" dirty="0" smtClean="0">
              <a:solidFill>
                <a:srgbClr val="002060"/>
              </a:solidFill>
            </a:endParaRPr>
          </a:p>
          <a:p>
            <a:pPr>
              <a:buFont typeface="Arial" pitchFamily="34" charset="0"/>
              <a:buChar char="•"/>
            </a:pPr>
            <a:r>
              <a:rPr lang="en-US" sz="2000" dirty="0" smtClean="0">
                <a:solidFill>
                  <a:srgbClr val="002060"/>
                </a:solidFill>
              </a:rPr>
              <a:t> Methodology</a:t>
            </a:r>
          </a:p>
          <a:p>
            <a:pPr>
              <a:buFont typeface="Arial" pitchFamily="34" charset="0"/>
              <a:buChar char="•"/>
            </a:pPr>
            <a:endParaRPr lang="en-US" sz="2000" dirty="0" smtClean="0">
              <a:solidFill>
                <a:srgbClr val="002060"/>
              </a:solidFill>
            </a:endParaRPr>
          </a:p>
          <a:p>
            <a:pPr>
              <a:buFont typeface="Arial" pitchFamily="34" charset="0"/>
              <a:buChar char="•"/>
            </a:pPr>
            <a:r>
              <a:rPr lang="en-US" sz="2000" dirty="0" smtClean="0">
                <a:solidFill>
                  <a:srgbClr val="002060"/>
                </a:solidFill>
              </a:rPr>
              <a:t> Expected Outcome</a:t>
            </a:r>
            <a:endParaRPr lang="en-US" dirty="0"/>
          </a:p>
        </p:txBody>
      </p:sp>
      <p:sp>
        <p:nvSpPr>
          <p:cNvPr id="5" name="Slide Number Placeholder 4"/>
          <p:cNvSpPr>
            <a:spLocks noGrp="1"/>
          </p:cNvSpPr>
          <p:nvPr>
            <p:ph type="sldNum" sz="quarter" idx="12"/>
          </p:nvPr>
        </p:nvSpPr>
        <p:spPr/>
        <p:txBody>
          <a:bodyPr/>
          <a:lstStyle/>
          <a:p>
            <a:fld id="{6FD9B2B5-ECD2-46F2-8741-A334AE19B064}"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2" name="Title 1"/>
          <p:cNvSpPr>
            <a:spLocks noGrp="1"/>
          </p:cNvSpPr>
          <p:nvPr>
            <p:ph type="title"/>
          </p:nvPr>
        </p:nvSpPr>
        <p:spPr>
          <a:xfrm>
            <a:off x="457200" y="76200"/>
            <a:ext cx="8229600" cy="1143000"/>
          </a:xfrm>
        </p:spPr>
        <p:txBody>
          <a:bodyPr/>
          <a:lstStyle/>
          <a:p>
            <a:r>
              <a:rPr lang="en-US" dirty="0" smtClean="0">
                <a:solidFill>
                  <a:srgbClr val="002060"/>
                </a:solidFill>
              </a:rPr>
              <a:t>Expected Outcome</a:t>
            </a:r>
            <a:endParaRPr lang="en-US" dirty="0">
              <a:solidFill>
                <a:srgbClr val="002060"/>
              </a:solidFill>
            </a:endParaRPr>
          </a:p>
        </p:txBody>
      </p:sp>
      <p:sp>
        <p:nvSpPr>
          <p:cNvPr id="12" name="TextBox 11"/>
          <p:cNvSpPr txBox="1"/>
          <p:nvPr/>
        </p:nvSpPr>
        <p:spPr>
          <a:xfrm>
            <a:off x="670035" y="1828800"/>
            <a:ext cx="7918450" cy="1015663"/>
          </a:xfrm>
          <a:prstGeom prst="rect">
            <a:avLst/>
          </a:prstGeom>
          <a:noFill/>
        </p:spPr>
        <p:txBody>
          <a:bodyPr wrap="none" rtlCol="0">
            <a:spAutoFit/>
          </a:bodyPr>
          <a:lstStyle/>
          <a:p>
            <a:r>
              <a:rPr lang="en-US" sz="2000" dirty="0" smtClean="0">
                <a:solidFill>
                  <a:srgbClr val="002060"/>
                </a:solidFill>
              </a:rPr>
              <a:t>When used together as part of a policing program, closed circuit television</a:t>
            </a:r>
          </a:p>
          <a:p>
            <a:r>
              <a:rPr lang="en-US" sz="2000" dirty="0" smtClean="0">
                <a:solidFill>
                  <a:srgbClr val="002060"/>
                </a:solidFill>
              </a:rPr>
              <a:t>and gunfire detection technology will reduce crime in a target area when</a:t>
            </a:r>
          </a:p>
          <a:p>
            <a:r>
              <a:rPr lang="en-US" sz="2000" dirty="0" smtClean="0">
                <a:solidFill>
                  <a:srgbClr val="002060"/>
                </a:solidFill>
              </a:rPr>
              <a:t>examined using GIS/spatial technology.</a:t>
            </a:r>
          </a:p>
        </p:txBody>
      </p:sp>
      <p:sp>
        <p:nvSpPr>
          <p:cNvPr id="5" name="Slide Number Placeholder 4"/>
          <p:cNvSpPr>
            <a:spLocks noGrp="1"/>
          </p:cNvSpPr>
          <p:nvPr>
            <p:ph type="sldNum" sz="quarter" idx="12"/>
          </p:nvPr>
        </p:nvSpPr>
        <p:spPr/>
        <p:txBody>
          <a:bodyPr/>
          <a:lstStyle/>
          <a:p>
            <a:fld id="{6FD9B2B5-ECD2-46F2-8741-A334AE19B064}"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2" name="Title 1"/>
          <p:cNvSpPr>
            <a:spLocks noGrp="1"/>
          </p:cNvSpPr>
          <p:nvPr>
            <p:ph type="title"/>
          </p:nvPr>
        </p:nvSpPr>
        <p:spPr>
          <a:xfrm>
            <a:off x="457200" y="76200"/>
            <a:ext cx="8229600" cy="1143000"/>
          </a:xfrm>
        </p:spPr>
        <p:txBody>
          <a:bodyPr/>
          <a:lstStyle/>
          <a:p>
            <a:r>
              <a:rPr lang="en-US" dirty="0" smtClean="0">
                <a:solidFill>
                  <a:srgbClr val="002060"/>
                </a:solidFill>
              </a:rPr>
              <a:t>Potential Conferences</a:t>
            </a:r>
            <a:endParaRPr lang="en-US" dirty="0">
              <a:solidFill>
                <a:srgbClr val="002060"/>
              </a:solidFill>
            </a:endParaRPr>
          </a:p>
        </p:txBody>
      </p:sp>
      <p:sp>
        <p:nvSpPr>
          <p:cNvPr id="12" name="TextBox 11"/>
          <p:cNvSpPr txBox="1"/>
          <p:nvPr/>
        </p:nvSpPr>
        <p:spPr>
          <a:xfrm>
            <a:off x="228600" y="1066800"/>
            <a:ext cx="8686799" cy="3785652"/>
          </a:xfrm>
          <a:prstGeom prst="rect">
            <a:avLst/>
          </a:prstGeom>
          <a:noFill/>
        </p:spPr>
        <p:txBody>
          <a:bodyPr wrap="square" rtlCol="0">
            <a:spAutoFit/>
          </a:bodyPr>
          <a:lstStyle/>
          <a:p>
            <a:pPr algn="ctr"/>
            <a:r>
              <a:rPr lang="en-US" sz="2000" dirty="0" smtClean="0">
                <a:solidFill>
                  <a:srgbClr val="002060"/>
                </a:solidFill>
              </a:rPr>
              <a:t>Multiple Events Per Year</a:t>
            </a:r>
          </a:p>
          <a:p>
            <a:pPr algn="ctr"/>
            <a:endParaRPr lang="en-US" sz="2000" dirty="0" smtClean="0">
              <a:solidFill>
                <a:srgbClr val="002060"/>
              </a:solidFill>
            </a:endParaRPr>
          </a:p>
          <a:p>
            <a:r>
              <a:rPr lang="en-US" sz="2000" dirty="0" smtClean="0">
                <a:solidFill>
                  <a:srgbClr val="002060"/>
                </a:solidFill>
              </a:rPr>
              <a:t>International Association of Chiefs Of Police </a:t>
            </a:r>
          </a:p>
          <a:p>
            <a:r>
              <a:rPr lang="en-US" sz="2000" dirty="0" smtClean="0">
                <a:solidFill>
                  <a:srgbClr val="002060"/>
                </a:solidFill>
              </a:rPr>
              <a:t>Commission on Accreditation for Law Enforcement Agencies, Inc. March 2021</a:t>
            </a:r>
          </a:p>
          <a:p>
            <a:endParaRPr lang="en-US" sz="2000" dirty="0" smtClean="0">
              <a:solidFill>
                <a:srgbClr val="002060"/>
              </a:solidFill>
            </a:endParaRPr>
          </a:p>
          <a:p>
            <a:pPr algn="ctr"/>
            <a:r>
              <a:rPr lang="en-US" sz="2000" dirty="0" smtClean="0">
                <a:solidFill>
                  <a:srgbClr val="002060"/>
                </a:solidFill>
              </a:rPr>
              <a:t>Annual Events</a:t>
            </a:r>
          </a:p>
          <a:p>
            <a:pPr algn="ctr"/>
            <a:endParaRPr lang="en-US" sz="2000" dirty="0" smtClean="0">
              <a:solidFill>
                <a:srgbClr val="002060"/>
              </a:solidFill>
            </a:endParaRPr>
          </a:p>
          <a:p>
            <a:r>
              <a:rPr lang="en-US" sz="2000" dirty="0" smtClean="0">
                <a:solidFill>
                  <a:srgbClr val="002060"/>
                </a:solidFill>
              </a:rPr>
              <a:t>National Sheriffs’ Association  June 2021</a:t>
            </a:r>
          </a:p>
          <a:p>
            <a:r>
              <a:rPr lang="en-US" sz="2000" dirty="0" smtClean="0">
                <a:solidFill>
                  <a:srgbClr val="FF0000"/>
                </a:solidFill>
              </a:rPr>
              <a:t>*</a:t>
            </a:r>
            <a:r>
              <a:rPr lang="en-US" sz="2000" dirty="0" smtClean="0">
                <a:solidFill>
                  <a:srgbClr val="002060"/>
                </a:solidFill>
              </a:rPr>
              <a:t>The Association of Law Enforcement Emergency Response Trainers  Sept 2021</a:t>
            </a:r>
          </a:p>
          <a:p>
            <a:r>
              <a:rPr lang="en-US" sz="2000" dirty="0" smtClean="0">
                <a:solidFill>
                  <a:srgbClr val="002060"/>
                </a:solidFill>
              </a:rPr>
              <a:t>National Association for Civilian Oversight of Law Enforcement</a:t>
            </a:r>
          </a:p>
          <a:p>
            <a:r>
              <a:rPr lang="en-US" sz="2000" dirty="0" smtClean="0">
                <a:solidFill>
                  <a:srgbClr val="FF0000"/>
                </a:solidFill>
              </a:rPr>
              <a:t>*</a:t>
            </a:r>
            <a:r>
              <a:rPr lang="en-US" sz="2000" dirty="0" smtClean="0">
                <a:solidFill>
                  <a:srgbClr val="002060"/>
                </a:solidFill>
              </a:rPr>
              <a:t>National Interdiction Conference</a:t>
            </a:r>
          </a:p>
          <a:p>
            <a:r>
              <a:rPr lang="en-US" sz="2000" dirty="0" smtClean="0">
                <a:solidFill>
                  <a:srgbClr val="FF0000"/>
                </a:solidFill>
              </a:rPr>
              <a:t>*</a:t>
            </a:r>
            <a:r>
              <a:rPr lang="en-US" sz="2000" dirty="0" smtClean="0">
                <a:solidFill>
                  <a:srgbClr val="002060"/>
                </a:solidFill>
              </a:rPr>
              <a:t>International Association of Law Enforcement Intelligence Analysts </a:t>
            </a:r>
            <a:endParaRPr lang="en-US" sz="2000" dirty="0">
              <a:solidFill>
                <a:srgbClr val="002060"/>
              </a:solidFill>
            </a:endParaRPr>
          </a:p>
        </p:txBody>
      </p:sp>
      <p:pic>
        <p:nvPicPr>
          <p:cNvPr id="5"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82698" y="4732020"/>
            <a:ext cx="2435352" cy="2007870"/>
          </a:xfrm>
          <a:prstGeom prst="rect">
            <a:avLst/>
          </a:prstGeom>
          <a:noFill/>
          <a:ln w="9525">
            <a:noFill/>
            <a:miter lim="800000"/>
            <a:headEnd/>
            <a:tailEnd/>
          </a:ln>
        </p:spPr>
      </p:pic>
      <p:sp>
        <p:nvSpPr>
          <p:cNvPr id="6" name="Oval 5"/>
          <p:cNvSpPr>
            <a:spLocks noChangeAspect="1"/>
          </p:cNvSpPr>
          <p:nvPr/>
        </p:nvSpPr>
        <p:spPr>
          <a:xfrm>
            <a:off x="3429000" y="6166990"/>
            <a:ext cx="647905" cy="6479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6FD9B2B5-ECD2-46F2-8741-A334AE19B064}"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6600" y="762000"/>
            <a:ext cx="2819400" cy="838200"/>
          </a:xfrm>
          <a:prstGeom prst="rect">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1000" y="533400"/>
            <a:ext cx="8610600" cy="1295400"/>
          </a:xfrm>
          <a:noFill/>
          <a:effectLst>
            <a:outerShdw blurRad="63500" sx="102000" sy="102000" algn="ctr" rotWithShape="0">
              <a:schemeClr val="accent5">
                <a:lumMod val="50000"/>
                <a:alpha val="25000"/>
              </a:schemeClr>
            </a:outerShdw>
          </a:effectLst>
        </p:spPr>
        <p:txBody>
          <a:bodyPr>
            <a:normAutofit/>
          </a:bodyPr>
          <a:lstStyle/>
          <a:p>
            <a:r>
              <a:rPr lang="en-US" sz="4800" dirty="0" smtClean="0">
                <a:solidFill>
                  <a:srgbClr val="FFFF00"/>
                </a:solidFill>
              </a:rPr>
              <a:t>Questions?</a:t>
            </a:r>
            <a:endParaRPr lang="en-US" sz="4800"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2" name="Title 1"/>
          <p:cNvSpPr>
            <a:spLocks noGrp="1"/>
          </p:cNvSpPr>
          <p:nvPr>
            <p:ph type="title"/>
          </p:nvPr>
        </p:nvSpPr>
        <p:spPr>
          <a:xfrm>
            <a:off x="457200" y="76200"/>
            <a:ext cx="8229600" cy="1143000"/>
          </a:xfrm>
        </p:spPr>
        <p:txBody>
          <a:bodyPr/>
          <a:lstStyle/>
          <a:p>
            <a:r>
              <a:rPr lang="en-US" dirty="0" smtClean="0">
                <a:solidFill>
                  <a:srgbClr val="002060"/>
                </a:solidFill>
              </a:rPr>
              <a:t>References</a:t>
            </a:r>
            <a:endParaRPr lang="en-US" dirty="0">
              <a:solidFill>
                <a:srgbClr val="002060"/>
              </a:solidFill>
            </a:endParaRPr>
          </a:p>
        </p:txBody>
      </p:sp>
      <p:sp>
        <p:nvSpPr>
          <p:cNvPr id="12" name="TextBox 11"/>
          <p:cNvSpPr txBox="1"/>
          <p:nvPr/>
        </p:nvSpPr>
        <p:spPr>
          <a:xfrm>
            <a:off x="670035" y="1219200"/>
            <a:ext cx="8339655" cy="5940088"/>
          </a:xfrm>
          <a:prstGeom prst="rect">
            <a:avLst/>
          </a:prstGeom>
          <a:noFill/>
        </p:spPr>
        <p:txBody>
          <a:bodyPr wrap="none" rtlCol="0">
            <a:spAutoFit/>
          </a:bodyPr>
          <a:lstStyle/>
          <a:p>
            <a:r>
              <a:rPr lang="en-US" sz="1200" dirty="0" smtClean="0"/>
              <a:t>Aguilar, J. R. (2013). Gunshot location systems the transfer of the sniper detection technology from military to civilian applications. </a:t>
            </a:r>
          </a:p>
          <a:p>
            <a:r>
              <a:rPr lang="en-US" sz="1200" i="1" dirty="0" smtClean="0"/>
              <a:t>Proceedings - International Carnahan Conference on Security Technology</a:t>
            </a:r>
            <a:r>
              <a:rPr lang="en-US" sz="1200" dirty="0" smtClean="0"/>
              <a:t>. </a:t>
            </a:r>
            <a:r>
              <a:rPr lang="en-US" sz="1200" dirty="0" smtClean="0">
                <a:hlinkClick r:id="rId2"/>
              </a:rPr>
              <a:t>https://doi.org/10.1109/CCST.2013.6922061</a:t>
            </a:r>
            <a:endParaRPr lang="en-US" sz="1200" dirty="0" smtClean="0"/>
          </a:p>
          <a:p>
            <a:endParaRPr lang="en-US" sz="1200" dirty="0" smtClean="0"/>
          </a:p>
          <a:p>
            <a:r>
              <a:rPr lang="en-US" sz="1200" dirty="0" err="1" smtClean="0"/>
              <a:t>Alpers</a:t>
            </a:r>
            <a:r>
              <a:rPr lang="en-US" sz="1200" dirty="0" smtClean="0"/>
              <a:t>, P. A. (2020, January 20). District of Columbia — Gun Facts, Figures and the Law. Sydney School of Public Health. </a:t>
            </a:r>
          </a:p>
          <a:p>
            <a:r>
              <a:rPr lang="en-US" sz="1200" i="1" dirty="0" smtClean="0"/>
              <a:t>GunPolicy.org</a:t>
            </a:r>
            <a:r>
              <a:rPr lang="en-US" sz="1200" dirty="0" smtClean="0"/>
              <a:t>. (P. </a:t>
            </a:r>
            <a:r>
              <a:rPr lang="en-US" sz="1200" dirty="0" err="1" smtClean="0"/>
              <a:t>Alpers</a:t>
            </a:r>
            <a:r>
              <a:rPr lang="en-US" sz="1200" dirty="0" smtClean="0"/>
              <a:t>, Ed.) </a:t>
            </a:r>
            <a:r>
              <a:rPr lang="en-US" sz="1200" dirty="0" err="1" smtClean="0"/>
              <a:t>Syndey</a:t>
            </a:r>
            <a:r>
              <a:rPr lang="en-US" sz="1200" dirty="0" smtClean="0"/>
              <a:t>, New South Wales, Australia. Retrieved April 11, 2020, from</a:t>
            </a:r>
          </a:p>
          <a:p>
            <a:r>
              <a:rPr lang="en-US" sz="1200" dirty="0" smtClean="0"/>
              <a:t> </a:t>
            </a:r>
            <a:r>
              <a:rPr lang="en-US" sz="1200" dirty="0" smtClean="0">
                <a:hlinkClick r:id="rId3"/>
              </a:rPr>
              <a:t>https://www.gunpolicy.org/firearms/region/district-of-columbia</a:t>
            </a:r>
            <a:endParaRPr lang="en-US" sz="1200" dirty="0" smtClean="0"/>
          </a:p>
          <a:p>
            <a:endParaRPr lang="en-US" sz="1200" dirty="0" smtClean="0"/>
          </a:p>
          <a:p>
            <a:r>
              <a:rPr lang="en-US" sz="1200" dirty="0" err="1" smtClean="0"/>
              <a:t>Armitage</a:t>
            </a:r>
            <a:r>
              <a:rPr lang="en-US" sz="1200" dirty="0" smtClean="0"/>
              <a:t>, R., Smyth, G., &amp; Pease, K. (1999). </a:t>
            </a:r>
            <a:r>
              <a:rPr lang="en-US" sz="1200" dirty="0" err="1" smtClean="0"/>
              <a:t>Burnley</a:t>
            </a:r>
            <a:r>
              <a:rPr lang="en-US" sz="1200" dirty="0" smtClean="0"/>
              <a:t> CCTV Evaluation. </a:t>
            </a:r>
            <a:r>
              <a:rPr lang="en-US" sz="1200" i="1" dirty="0" smtClean="0"/>
              <a:t>Crime Prevention Studies</a:t>
            </a:r>
            <a:r>
              <a:rPr lang="en-US" sz="1200" dirty="0" smtClean="0"/>
              <a:t>, </a:t>
            </a:r>
            <a:r>
              <a:rPr lang="en-US" sz="1200" i="1" dirty="0" smtClean="0"/>
              <a:t>10</a:t>
            </a:r>
            <a:r>
              <a:rPr lang="en-US" sz="1200" dirty="0" smtClean="0"/>
              <a:t>, 225–249.</a:t>
            </a:r>
          </a:p>
          <a:p>
            <a:r>
              <a:rPr lang="en-US" sz="1200" dirty="0" smtClean="0">
                <a:hlinkClick r:id="rId4"/>
              </a:rPr>
              <a:t>https://pdfs.semanticscholar.org/9dd5/25b028df1fef693d59c30b1f41a72079f2b2.pdf</a:t>
            </a:r>
            <a:endParaRPr lang="en-US" sz="1200" dirty="0" smtClean="0"/>
          </a:p>
          <a:p>
            <a:endParaRPr lang="en-US" sz="1200" dirty="0" smtClean="0"/>
          </a:p>
          <a:p>
            <a:r>
              <a:rPr lang="en-US" sz="1200" dirty="0" err="1" smtClean="0"/>
              <a:t>Ashenfelter</a:t>
            </a:r>
            <a:r>
              <a:rPr lang="en-US" sz="1200" dirty="0" smtClean="0"/>
              <a:t>, D. (1991, April 29). Washington is murder capital for second year. </a:t>
            </a:r>
            <a:r>
              <a:rPr lang="en-US" sz="1200" i="1" dirty="0" smtClean="0"/>
              <a:t>The Baltimore Sun</a:t>
            </a:r>
            <a:r>
              <a:rPr lang="en-US" sz="1200" dirty="0" smtClean="0"/>
              <a:t>. </a:t>
            </a:r>
          </a:p>
          <a:p>
            <a:r>
              <a:rPr lang="en-US" sz="1200" dirty="0" smtClean="0"/>
              <a:t>(T. </a:t>
            </a:r>
            <a:r>
              <a:rPr lang="en-US" sz="1200" dirty="0" err="1" smtClean="0"/>
              <a:t>Alatzas</a:t>
            </a:r>
            <a:r>
              <a:rPr lang="en-US" sz="1200" dirty="0" smtClean="0"/>
              <a:t>, Ed.) Baltimore, Maryland, United States: </a:t>
            </a:r>
            <a:r>
              <a:rPr lang="en-US" sz="1200" dirty="0" err="1" smtClean="0"/>
              <a:t>Trif</a:t>
            </a:r>
            <a:r>
              <a:rPr lang="en-US" sz="1200" dirty="0" smtClean="0"/>
              <a:t> </a:t>
            </a:r>
            <a:r>
              <a:rPr lang="en-US" sz="1200" dirty="0" err="1" smtClean="0"/>
              <a:t>Alatzas</a:t>
            </a:r>
            <a:r>
              <a:rPr lang="en-US" sz="1200" dirty="0" smtClean="0"/>
              <a:t>. Retrieved February 26, 2020, from</a:t>
            </a:r>
          </a:p>
          <a:p>
            <a:r>
              <a:rPr lang="en-US" sz="1200" dirty="0" smtClean="0">
                <a:hlinkClick r:id="rId5"/>
              </a:rPr>
              <a:t>https://www.baltimoresun.com/news/bs-xpm-1991-04-29-1991119021-story.html</a:t>
            </a:r>
            <a:endParaRPr lang="en-US" sz="1200" dirty="0" smtClean="0"/>
          </a:p>
          <a:p>
            <a:endParaRPr lang="en-US" sz="1200" dirty="0" smtClean="0"/>
          </a:p>
          <a:p>
            <a:r>
              <a:rPr lang="en-US" sz="1200" dirty="0" err="1" smtClean="0"/>
              <a:t>Bieler</a:t>
            </a:r>
            <a:r>
              <a:rPr lang="en-US" sz="1200" dirty="0" smtClean="0"/>
              <a:t>, S., &amp; La </a:t>
            </a:r>
            <a:r>
              <a:rPr lang="en-US" sz="1200" dirty="0" err="1" smtClean="0"/>
              <a:t>Vigne</a:t>
            </a:r>
            <a:r>
              <a:rPr lang="en-US" sz="1200" dirty="0" smtClean="0"/>
              <a:t>, N. (2014). </a:t>
            </a:r>
            <a:r>
              <a:rPr lang="en-US" sz="1200" i="1" dirty="0" smtClean="0"/>
              <a:t>Close-Range Gunfire around DC Schools .</a:t>
            </a:r>
            <a:r>
              <a:rPr lang="en-US" sz="1200" dirty="0" smtClean="0"/>
              <a:t> Washington, D.C.: Urban Institute. </a:t>
            </a:r>
          </a:p>
          <a:p>
            <a:r>
              <a:rPr lang="en-US" sz="1200" dirty="0" smtClean="0"/>
              <a:t>Retrieved February 28, 2020, from</a:t>
            </a:r>
          </a:p>
          <a:p>
            <a:r>
              <a:rPr lang="en-US" sz="1200" dirty="0" smtClean="0">
                <a:hlinkClick r:id="rId6"/>
              </a:rPr>
              <a:t>https://www.urban.org/sites/default/files/publication/22906/413216-close-range-gunfire-around-dc-schools.pdf</a:t>
            </a:r>
            <a:endParaRPr lang="en-US" sz="1200" dirty="0" smtClean="0"/>
          </a:p>
          <a:p>
            <a:endParaRPr lang="en-US" sz="1200" dirty="0" smtClean="0"/>
          </a:p>
          <a:p>
            <a:r>
              <a:rPr lang="en-US" sz="1200" dirty="0" smtClean="0"/>
              <a:t>College of Policing. (2013). </a:t>
            </a:r>
            <a:r>
              <a:rPr lang="en-US" sz="1200" i="1" dirty="0" smtClean="0"/>
              <a:t>The effects of CCTV on crime. What works briefing</a:t>
            </a:r>
            <a:r>
              <a:rPr lang="en-US" sz="1200" dirty="0" smtClean="0"/>
              <a:t>.</a:t>
            </a:r>
          </a:p>
          <a:p>
            <a:endParaRPr lang="en-US" sz="1200" dirty="0" smtClean="0"/>
          </a:p>
          <a:p>
            <a:r>
              <a:rPr lang="en-US" sz="1200" dirty="0" smtClean="0"/>
              <a:t>Farrington, D., &amp; Welsh, B. (2008). Effects of closed circuit television surveillance on crime. In </a:t>
            </a:r>
            <a:r>
              <a:rPr lang="en-US" sz="1200" i="1" dirty="0" smtClean="0"/>
              <a:t>Campbell Systematic Reviews</a:t>
            </a:r>
            <a:r>
              <a:rPr lang="en-US" sz="1200" dirty="0" smtClean="0"/>
              <a:t>.</a:t>
            </a:r>
          </a:p>
          <a:p>
            <a:endParaRPr lang="en-US" sz="1200" dirty="0" smtClean="0"/>
          </a:p>
          <a:p>
            <a:r>
              <a:rPr lang="en-US" sz="1200" dirty="0" err="1" smtClean="0"/>
              <a:t>Gerell</a:t>
            </a:r>
            <a:r>
              <a:rPr lang="en-US" sz="1200" dirty="0" smtClean="0"/>
              <a:t>, M. (2015). Hot Spot Policing With Actively Monitored CCTV Cameras: Does it Reduce Assaults in Public Places? </a:t>
            </a:r>
          </a:p>
          <a:p>
            <a:r>
              <a:rPr lang="en-US" sz="1200" i="1" dirty="0" smtClean="0"/>
              <a:t>International Criminal Justice Review</a:t>
            </a:r>
            <a:r>
              <a:rPr lang="en-US" sz="1200" dirty="0" smtClean="0"/>
              <a:t>. </a:t>
            </a:r>
            <a:r>
              <a:rPr lang="en-US" sz="1200" dirty="0" smtClean="0">
                <a:hlinkClick r:id="rId7"/>
              </a:rPr>
              <a:t>https://doi.org/10.1177/1057567716639098</a:t>
            </a:r>
            <a:endParaRPr lang="en-US" sz="1200" dirty="0" smtClean="0"/>
          </a:p>
          <a:p>
            <a:endParaRPr lang="en-US" sz="1200" dirty="0" smtClean="0"/>
          </a:p>
          <a:p>
            <a:r>
              <a:rPr lang="en-US" sz="1200" dirty="0" smtClean="0"/>
              <a:t>J. </a:t>
            </a:r>
            <a:r>
              <a:rPr lang="en-US" sz="1200" dirty="0" err="1" smtClean="0"/>
              <a:t>Ditton</a:t>
            </a:r>
            <a:r>
              <a:rPr lang="en-US" sz="1200" dirty="0" smtClean="0"/>
              <a:t> and E. Short. (1999). Yes , it works , no , it doesn’t: comparing the effects of open- street CCTV in two adjacent Scottish</a:t>
            </a:r>
          </a:p>
          <a:p>
            <a:r>
              <a:rPr lang="en-US" sz="1200" dirty="0" err="1" smtClean="0"/>
              <a:t>towne</a:t>
            </a:r>
            <a:r>
              <a:rPr lang="en-US" sz="1200" dirty="0" smtClean="0"/>
              <a:t> </a:t>
            </a:r>
            <a:r>
              <a:rPr lang="en-US" sz="1200" dirty="0" err="1" smtClean="0"/>
              <a:t>centres</a:t>
            </a:r>
            <a:r>
              <a:rPr lang="en-US" sz="1200" dirty="0" smtClean="0"/>
              <a:t>. </a:t>
            </a:r>
            <a:r>
              <a:rPr lang="en-US" sz="1200" i="1" dirty="0" smtClean="0"/>
              <a:t>Crime Prevention Studies</a:t>
            </a:r>
            <a:r>
              <a:rPr lang="en-US" sz="1200" dirty="0" smtClean="0"/>
              <a:t>, </a:t>
            </a:r>
            <a:r>
              <a:rPr lang="en-US" sz="1200" i="1" dirty="0" smtClean="0"/>
              <a:t>10</a:t>
            </a:r>
            <a:r>
              <a:rPr lang="en-US" sz="1200" dirty="0" smtClean="0"/>
              <a:t>, 201–223.</a:t>
            </a:r>
          </a:p>
          <a:p>
            <a:endParaRPr lang="en-US" sz="1200" dirty="0" smtClean="0"/>
          </a:p>
          <a:p>
            <a:endParaRPr lang="en-US" sz="1200" dirty="0" smtClean="0"/>
          </a:p>
          <a:p>
            <a:endParaRPr lang="en-US" sz="1200" dirty="0" smtClean="0"/>
          </a:p>
          <a:p>
            <a:endParaRPr lang="en-US" sz="2000" dirty="0">
              <a:solidFill>
                <a:srgbClr val="002060"/>
              </a:solidFill>
            </a:endParaRPr>
          </a:p>
        </p:txBody>
      </p:sp>
      <p:sp>
        <p:nvSpPr>
          <p:cNvPr id="5" name="Slide Number Placeholder 4"/>
          <p:cNvSpPr>
            <a:spLocks noGrp="1"/>
          </p:cNvSpPr>
          <p:nvPr>
            <p:ph type="sldNum" sz="quarter" idx="12"/>
          </p:nvPr>
        </p:nvSpPr>
        <p:spPr/>
        <p:txBody>
          <a:bodyPr/>
          <a:lstStyle/>
          <a:p>
            <a:fld id="{6FD9B2B5-ECD2-46F2-8741-A334AE19B064}"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2" name="Title 1"/>
          <p:cNvSpPr>
            <a:spLocks noGrp="1"/>
          </p:cNvSpPr>
          <p:nvPr>
            <p:ph type="title"/>
          </p:nvPr>
        </p:nvSpPr>
        <p:spPr>
          <a:xfrm>
            <a:off x="457200" y="76200"/>
            <a:ext cx="8229600" cy="1143000"/>
          </a:xfrm>
        </p:spPr>
        <p:txBody>
          <a:bodyPr/>
          <a:lstStyle/>
          <a:p>
            <a:r>
              <a:rPr lang="en-US" dirty="0" smtClean="0">
                <a:solidFill>
                  <a:srgbClr val="002060"/>
                </a:solidFill>
              </a:rPr>
              <a:t>References</a:t>
            </a:r>
            <a:endParaRPr lang="en-US" dirty="0">
              <a:solidFill>
                <a:srgbClr val="002060"/>
              </a:solidFill>
            </a:endParaRPr>
          </a:p>
        </p:txBody>
      </p:sp>
      <p:sp>
        <p:nvSpPr>
          <p:cNvPr id="12" name="TextBox 11"/>
          <p:cNvSpPr txBox="1"/>
          <p:nvPr/>
        </p:nvSpPr>
        <p:spPr>
          <a:xfrm>
            <a:off x="670035" y="1219200"/>
            <a:ext cx="11418639" cy="5755422"/>
          </a:xfrm>
          <a:prstGeom prst="rect">
            <a:avLst/>
          </a:prstGeom>
          <a:noFill/>
        </p:spPr>
        <p:txBody>
          <a:bodyPr wrap="none" rtlCol="0">
            <a:spAutoFit/>
          </a:bodyPr>
          <a:lstStyle/>
          <a:p>
            <a:r>
              <a:rPr lang="en-US" sz="1200" dirty="0" smtClean="0"/>
              <a:t>La </a:t>
            </a:r>
            <a:r>
              <a:rPr lang="en-US" sz="1200" dirty="0" err="1" smtClean="0"/>
              <a:t>Vigne</a:t>
            </a:r>
            <a:r>
              <a:rPr lang="en-US" sz="1200" dirty="0" smtClean="0"/>
              <a:t>, N. G., Lowry, S. S., </a:t>
            </a:r>
            <a:r>
              <a:rPr lang="en-US" sz="1200" dirty="0" err="1" smtClean="0"/>
              <a:t>Markman</a:t>
            </a:r>
            <a:r>
              <a:rPr lang="en-US" sz="1200" dirty="0" smtClean="0"/>
              <a:t>, J. A., &amp; Dwyer, A. M. (2011). </a:t>
            </a:r>
            <a:r>
              <a:rPr lang="en-US" sz="1200" i="1" dirty="0" smtClean="0"/>
              <a:t>Evaluating the Use of Public Surveillance Cameras for </a:t>
            </a:r>
          </a:p>
          <a:p>
            <a:r>
              <a:rPr lang="en-US" sz="1200" i="1" dirty="0" smtClean="0"/>
              <a:t>Crime Control and Prevention</a:t>
            </a:r>
            <a:r>
              <a:rPr lang="en-US" sz="1200" dirty="0" smtClean="0"/>
              <a:t>. </a:t>
            </a:r>
          </a:p>
          <a:p>
            <a:r>
              <a:rPr lang="en-US" sz="1200" dirty="0" smtClean="0"/>
              <a:t>https://www.researchgate.net/publication/280090022_Evaluating_the_Use_of_Public_Surveillance_Cameras_for_Crime_Control_and_Prevention-_A_Summary/citation/download</a:t>
            </a:r>
          </a:p>
          <a:p>
            <a:endParaRPr lang="en-US" sz="1200" dirty="0" smtClean="0"/>
          </a:p>
          <a:p>
            <a:r>
              <a:rPr lang="en-US" sz="1200" dirty="0" smtClean="0"/>
              <a:t>La </a:t>
            </a:r>
            <a:r>
              <a:rPr lang="en-US" sz="1200" dirty="0" err="1" smtClean="0"/>
              <a:t>Vigne</a:t>
            </a:r>
            <a:r>
              <a:rPr lang="en-US" sz="1200" dirty="0" smtClean="0"/>
              <a:t>, N. G., Thompson, P. S., Lawrence, D. S., &amp; Goff, M. (2019). </a:t>
            </a:r>
            <a:r>
              <a:rPr lang="en-US" sz="1200" i="1" dirty="0" smtClean="0"/>
              <a:t>Implementing Gunshot Detection Technology</a:t>
            </a:r>
            <a:r>
              <a:rPr lang="en-US" sz="1200" dirty="0" smtClean="0"/>
              <a:t>. </a:t>
            </a:r>
            <a:r>
              <a:rPr lang="en-US" sz="1200" i="1" dirty="0" smtClean="0"/>
              <a:t>October</a:t>
            </a:r>
            <a:r>
              <a:rPr lang="en-US" sz="1200" dirty="0" smtClean="0"/>
              <a:t>.</a:t>
            </a:r>
          </a:p>
          <a:p>
            <a:endParaRPr lang="en-US" sz="1200" dirty="0" smtClean="0"/>
          </a:p>
          <a:p>
            <a:r>
              <a:rPr lang="en-US" sz="1200" dirty="0" smtClean="0"/>
              <a:t>Leighton, W. K., &amp; </a:t>
            </a:r>
            <a:r>
              <a:rPr lang="en-US" sz="1200" dirty="0" err="1" smtClean="0"/>
              <a:t>Maximino</a:t>
            </a:r>
            <a:r>
              <a:rPr lang="en-US" sz="1200" dirty="0" smtClean="0"/>
              <a:t>, M. (2014). The effect of CCTV on public safety: Research roundup. </a:t>
            </a:r>
            <a:r>
              <a:rPr lang="en-US" sz="1200" i="1" dirty="0" smtClean="0"/>
              <a:t>Journalist’s Resource</a:t>
            </a:r>
            <a:r>
              <a:rPr lang="en-US" sz="1200" dirty="0" smtClean="0"/>
              <a:t>.</a:t>
            </a:r>
          </a:p>
          <a:p>
            <a:r>
              <a:rPr lang="en-US" sz="1200" dirty="0" smtClean="0">
                <a:hlinkClick r:id="rId2"/>
              </a:rPr>
              <a:t>https://journalistsresource.org/studies/government/criminal-justice/surveillance-cameras-and-crime/</a:t>
            </a:r>
            <a:endParaRPr lang="en-US" sz="1200" dirty="0" smtClean="0"/>
          </a:p>
          <a:p>
            <a:endParaRPr lang="en-US" sz="1200" dirty="0" smtClean="0"/>
          </a:p>
          <a:p>
            <a:r>
              <a:rPr lang="en-US" sz="1200" dirty="0" err="1" smtClean="0"/>
              <a:t>Mazerolle</a:t>
            </a:r>
            <a:r>
              <a:rPr lang="en-US" sz="1200" dirty="0" smtClean="0"/>
              <a:t>, L., Watkins, C., Rogan, D., &amp; Frank, J. (1999). Random gunfire problems and gunshot detection systems.</a:t>
            </a:r>
          </a:p>
          <a:p>
            <a:r>
              <a:rPr lang="en-US" sz="1200" i="1" dirty="0" smtClean="0"/>
              <a:t>National Institute of Justice: Research in Brief</a:t>
            </a:r>
            <a:r>
              <a:rPr lang="en-US" sz="1200" dirty="0" smtClean="0"/>
              <a:t>, 1–8. </a:t>
            </a:r>
            <a:r>
              <a:rPr lang="en-US" sz="1200" dirty="0" smtClean="0">
                <a:hlinkClick r:id="rId3"/>
              </a:rPr>
              <a:t>https://www.ncjrs.gov/pdffiles1/nij/179274.pdf</a:t>
            </a:r>
            <a:endParaRPr lang="en-US" sz="1200" dirty="0" smtClean="0"/>
          </a:p>
          <a:p>
            <a:endParaRPr lang="en-US" sz="1200" dirty="0" smtClean="0"/>
          </a:p>
          <a:p>
            <a:r>
              <a:rPr lang="en-US" sz="1200" dirty="0" smtClean="0"/>
              <a:t>Metropolitan Police Department. (2020, January 6). </a:t>
            </a:r>
            <a:r>
              <a:rPr lang="en-US" sz="1200" i="1" dirty="0" smtClean="0"/>
              <a:t>CCTV - Neighborhood-Based Cameras</a:t>
            </a:r>
            <a:r>
              <a:rPr lang="en-US" sz="1200" dirty="0" smtClean="0"/>
              <a:t>. Retrieved February 22, 2020, from </a:t>
            </a:r>
          </a:p>
          <a:p>
            <a:r>
              <a:rPr lang="en-US" sz="1200" dirty="0" smtClean="0"/>
              <a:t>Metropolitan Police Department: </a:t>
            </a:r>
            <a:r>
              <a:rPr lang="en-US" sz="1200" dirty="0" smtClean="0">
                <a:hlinkClick r:id="rId4"/>
              </a:rPr>
              <a:t>https://mpdc.dc.gov/page/cctv-neighborhood-based-cameras</a:t>
            </a:r>
            <a:endParaRPr lang="en-US" sz="1200" dirty="0" smtClean="0"/>
          </a:p>
          <a:p>
            <a:endParaRPr lang="en-US" sz="1200" dirty="0" smtClean="0"/>
          </a:p>
          <a:p>
            <a:r>
              <a:rPr lang="en-US" sz="1200" dirty="0" smtClean="0"/>
              <a:t>Metropolitan Police Department. (</a:t>
            </a:r>
            <a:r>
              <a:rPr lang="en-US" sz="1200" dirty="0" err="1" smtClean="0"/>
              <a:t>nd</a:t>
            </a:r>
            <a:r>
              <a:rPr lang="en-US" sz="1200" dirty="0" smtClean="0"/>
              <a:t>). </a:t>
            </a:r>
            <a:r>
              <a:rPr lang="en-US" sz="1200" i="1" dirty="0" smtClean="0"/>
              <a:t>Closed Circuit Television (CCTV) for Your Home or Business</a:t>
            </a:r>
            <a:r>
              <a:rPr lang="en-US" sz="1200" dirty="0" smtClean="0"/>
              <a:t>. Retrieved February 26, 2020, from</a:t>
            </a:r>
          </a:p>
          <a:p>
            <a:r>
              <a:rPr lang="en-US" sz="1200" dirty="0" smtClean="0"/>
              <a:t>Metropolitan Police Department: </a:t>
            </a:r>
            <a:r>
              <a:rPr lang="en-US" sz="1200" dirty="0" smtClean="0">
                <a:hlinkClick r:id="rId5"/>
              </a:rPr>
              <a:t>https://mpdc.dc.gov/page/closed-circuit-television-cctv-your-home-or-business</a:t>
            </a:r>
            <a:endParaRPr lang="en-US" sz="1200" dirty="0" smtClean="0"/>
          </a:p>
          <a:p>
            <a:endParaRPr lang="en-US" sz="1200" dirty="0" smtClean="0"/>
          </a:p>
          <a:p>
            <a:r>
              <a:rPr lang="en-US" sz="1200" dirty="0" smtClean="0"/>
              <a:t>National Institute of Justice. (2003). CCTV : Constant Cameras Track Violators. </a:t>
            </a:r>
            <a:r>
              <a:rPr lang="en-US" sz="1200" i="1" dirty="0" smtClean="0"/>
              <a:t>NIJ Journal</a:t>
            </a:r>
            <a:r>
              <a:rPr lang="en-US" sz="1200" dirty="0" smtClean="0"/>
              <a:t>, </a:t>
            </a:r>
            <a:r>
              <a:rPr lang="en-US" sz="1200" i="1" dirty="0" smtClean="0"/>
              <a:t>249</a:t>
            </a:r>
            <a:r>
              <a:rPr lang="en-US" sz="1200" dirty="0" smtClean="0"/>
              <a:t>.</a:t>
            </a:r>
          </a:p>
          <a:p>
            <a:endParaRPr lang="en-US" sz="1200" dirty="0" smtClean="0"/>
          </a:p>
          <a:p>
            <a:r>
              <a:rPr lang="en-US" sz="1200" dirty="0" err="1" smtClean="0"/>
              <a:t>Pao</a:t>
            </a:r>
            <a:r>
              <a:rPr lang="en-US" sz="1200" dirty="0" smtClean="0"/>
              <a:t>, M. (2020, February 28). How D.C. Is Addressing An Ongoing Spike In Gun Violence. </a:t>
            </a:r>
            <a:r>
              <a:rPr lang="en-US" sz="1200" i="1" dirty="0" smtClean="0"/>
              <a:t>WAMU 88.5 American University Radio</a:t>
            </a:r>
            <a:r>
              <a:rPr lang="en-US" sz="1200" dirty="0" smtClean="0"/>
              <a:t>.</a:t>
            </a:r>
          </a:p>
          <a:p>
            <a:r>
              <a:rPr lang="en-US" sz="1200" dirty="0" smtClean="0"/>
              <a:t>Washington, District of Columbia, United States. Retrieved February 12, 2020, from</a:t>
            </a:r>
          </a:p>
          <a:p>
            <a:r>
              <a:rPr lang="en-US" sz="1200" dirty="0" smtClean="0">
                <a:hlinkClick r:id="rId6"/>
              </a:rPr>
              <a:t>https://wamu.org/story/20/02/28/how-d-c-is-addressing-an-ongoing-spike-in-gun-violence/</a:t>
            </a:r>
            <a:endParaRPr lang="en-US" sz="1200" dirty="0" smtClean="0"/>
          </a:p>
          <a:p>
            <a:endParaRPr lang="en-US" sz="1200" dirty="0" smtClean="0"/>
          </a:p>
          <a:p>
            <a:r>
              <a:rPr lang="en-US" sz="1200" dirty="0" err="1" smtClean="0"/>
              <a:t>Piza</a:t>
            </a:r>
            <a:r>
              <a:rPr lang="en-US" sz="1200" dirty="0" smtClean="0"/>
              <a:t>, E. L. (2018a). The crime prevention effect of CCTV in public places: a propensity score analysis. </a:t>
            </a:r>
            <a:r>
              <a:rPr lang="en-US" sz="1200" i="1" dirty="0" smtClean="0"/>
              <a:t>Journal of Crime and Justice</a:t>
            </a:r>
            <a:r>
              <a:rPr lang="en-US" sz="1200" dirty="0" smtClean="0"/>
              <a:t>,</a:t>
            </a:r>
          </a:p>
          <a:p>
            <a:r>
              <a:rPr lang="en-US" sz="1200" i="1" dirty="0" smtClean="0"/>
              <a:t>41</a:t>
            </a:r>
            <a:r>
              <a:rPr lang="en-US" sz="1200" dirty="0" smtClean="0"/>
              <a:t>(1), 14–30. </a:t>
            </a:r>
            <a:r>
              <a:rPr lang="en-US" sz="1200" dirty="0" smtClean="0">
                <a:hlinkClick r:id="rId7"/>
              </a:rPr>
              <a:t>https://doi.org/10.1080/0735648X.2016.1226931</a:t>
            </a:r>
            <a:endParaRPr lang="en-US" sz="1200" dirty="0" smtClean="0"/>
          </a:p>
          <a:p>
            <a:endParaRPr lang="en-US" sz="1200" dirty="0" smtClean="0"/>
          </a:p>
          <a:p>
            <a:endParaRPr lang="en-US" sz="1200" dirty="0" smtClean="0"/>
          </a:p>
          <a:p>
            <a:endParaRPr lang="en-US" sz="1200" dirty="0" smtClean="0"/>
          </a:p>
          <a:p>
            <a:endParaRPr lang="en-US" sz="2000" dirty="0">
              <a:solidFill>
                <a:srgbClr val="002060"/>
              </a:solidFill>
            </a:endParaRPr>
          </a:p>
        </p:txBody>
      </p:sp>
      <p:sp>
        <p:nvSpPr>
          <p:cNvPr id="5" name="Slide Number Placeholder 4"/>
          <p:cNvSpPr>
            <a:spLocks noGrp="1"/>
          </p:cNvSpPr>
          <p:nvPr>
            <p:ph type="sldNum" sz="quarter" idx="12"/>
          </p:nvPr>
        </p:nvSpPr>
        <p:spPr/>
        <p:txBody>
          <a:bodyPr/>
          <a:lstStyle/>
          <a:p>
            <a:fld id="{6FD9B2B5-ECD2-46F2-8741-A334AE19B064}"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2" name="Title 1"/>
          <p:cNvSpPr>
            <a:spLocks noGrp="1"/>
          </p:cNvSpPr>
          <p:nvPr>
            <p:ph type="title"/>
          </p:nvPr>
        </p:nvSpPr>
        <p:spPr>
          <a:xfrm>
            <a:off x="457200" y="76200"/>
            <a:ext cx="8229600" cy="1143000"/>
          </a:xfrm>
        </p:spPr>
        <p:txBody>
          <a:bodyPr/>
          <a:lstStyle/>
          <a:p>
            <a:r>
              <a:rPr lang="en-US" dirty="0" smtClean="0">
                <a:solidFill>
                  <a:srgbClr val="002060"/>
                </a:solidFill>
              </a:rPr>
              <a:t>References</a:t>
            </a:r>
            <a:endParaRPr lang="en-US" dirty="0">
              <a:solidFill>
                <a:srgbClr val="002060"/>
              </a:solidFill>
            </a:endParaRPr>
          </a:p>
        </p:txBody>
      </p:sp>
      <p:sp>
        <p:nvSpPr>
          <p:cNvPr id="12" name="TextBox 11"/>
          <p:cNvSpPr txBox="1"/>
          <p:nvPr/>
        </p:nvSpPr>
        <p:spPr>
          <a:xfrm>
            <a:off x="670035" y="1219200"/>
            <a:ext cx="8183202" cy="5940088"/>
          </a:xfrm>
          <a:prstGeom prst="rect">
            <a:avLst/>
          </a:prstGeom>
          <a:noFill/>
        </p:spPr>
        <p:txBody>
          <a:bodyPr wrap="none" rtlCol="0">
            <a:spAutoFit/>
          </a:bodyPr>
          <a:lstStyle/>
          <a:p>
            <a:r>
              <a:rPr lang="en-US" sz="1200" dirty="0" err="1" smtClean="0"/>
              <a:t>Piza</a:t>
            </a:r>
            <a:r>
              <a:rPr lang="en-US" sz="1200" dirty="0" smtClean="0"/>
              <a:t>, E. L. (2018b). The History, Policy Implications, and Knowledge Gaps of the CCTV Literature: Insights for the Development of</a:t>
            </a:r>
          </a:p>
          <a:p>
            <a:r>
              <a:rPr lang="en-US" sz="1200" dirty="0" smtClean="0"/>
              <a:t>Body-Worn Video Camera Research. </a:t>
            </a:r>
            <a:r>
              <a:rPr lang="en-US" sz="1200" i="1" dirty="0" smtClean="0"/>
              <a:t>International Criminal Justice Review</a:t>
            </a:r>
            <a:r>
              <a:rPr lang="en-US" sz="1200" dirty="0" smtClean="0"/>
              <a:t>. </a:t>
            </a:r>
            <a:r>
              <a:rPr lang="en-US" sz="1200" dirty="0" smtClean="0">
                <a:hlinkClick r:id="rId2"/>
              </a:rPr>
              <a:t>https://doi.org/10.1177/1057567718759583</a:t>
            </a:r>
            <a:endParaRPr lang="en-US" sz="1200" dirty="0" smtClean="0"/>
          </a:p>
          <a:p>
            <a:endParaRPr lang="en-US" sz="1200" dirty="0" smtClean="0"/>
          </a:p>
          <a:p>
            <a:r>
              <a:rPr lang="en-US" sz="1200" dirty="0" err="1" smtClean="0"/>
              <a:t>Piza</a:t>
            </a:r>
            <a:r>
              <a:rPr lang="en-US" sz="1200" dirty="0" smtClean="0"/>
              <a:t>, E. L., </a:t>
            </a:r>
            <a:r>
              <a:rPr lang="en-US" sz="1200" dirty="0" err="1" smtClean="0"/>
              <a:t>Caplan</a:t>
            </a:r>
            <a:r>
              <a:rPr lang="en-US" sz="1200" dirty="0" smtClean="0"/>
              <a:t>, J. M., &amp; Kennedy, L. W. (2014). CCTV as a tool for early police intervention: Preliminary lessons from nine</a:t>
            </a:r>
          </a:p>
          <a:p>
            <a:r>
              <a:rPr lang="en-US" sz="1200" dirty="0" smtClean="0"/>
              <a:t>case studies. </a:t>
            </a:r>
            <a:r>
              <a:rPr lang="en-US" sz="1200" i="1" dirty="0" smtClean="0"/>
              <a:t>Security Journal</a:t>
            </a:r>
            <a:r>
              <a:rPr lang="en-US" sz="1200" dirty="0" smtClean="0"/>
              <a:t>, </a:t>
            </a:r>
            <a:r>
              <a:rPr lang="en-US" sz="1200" i="1" dirty="0" smtClean="0"/>
              <a:t>30</a:t>
            </a:r>
            <a:r>
              <a:rPr lang="en-US" sz="1200" dirty="0" smtClean="0"/>
              <a:t>(1), 247–265. </a:t>
            </a:r>
            <a:r>
              <a:rPr lang="en-US" sz="1200" dirty="0" smtClean="0">
                <a:hlinkClick r:id="rId3"/>
              </a:rPr>
              <a:t>https://doi.org/10.1057/sj.2014.17</a:t>
            </a:r>
            <a:endParaRPr lang="en-US" sz="1200" dirty="0" smtClean="0"/>
          </a:p>
          <a:p>
            <a:endParaRPr lang="en-US" sz="1200" dirty="0" smtClean="0"/>
          </a:p>
          <a:p>
            <a:r>
              <a:rPr lang="en-US" sz="1200" dirty="0" err="1" smtClean="0"/>
              <a:t>Piza</a:t>
            </a:r>
            <a:r>
              <a:rPr lang="en-US" sz="1200" dirty="0" smtClean="0"/>
              <a:t>, E. L., Welsh, B. C., Farrington, D. P., &amp; Thomas, A. L. (2019). CCTV surveillance for crime prevention: A 40-year systematic</a:t>
            </a:r>
          </a:p>
          <a:p>
            <a:r>
              <a:rPr lang="en-US" sz="1200" dirty="0" smtClean="0"/>
              <a:t>review with meta-analysis. </a:t>
            </a:r>
            <a:r>
              <a:rPr lang="en-US" sz="1200" i="1" dirty="0" smtClean="0"/>
              <a:t>Criminology and Public Policy</a:t>
            </a:r>
            <a:r>
              <a:rPr lang="en-US" sz="1200" dirty="0" smtClean="0"/>
              <a:t>, </a:t>
            </a:r>
            <a:r>
              <a:rPr lang="en-US" sz="1200" i="1" dirty="0" smtClean="0"/>
              <a:t>18</a:t>
            </a:r>
            <a:r>
              <a:rPr lang="en-US" sz="1200" dirty="0" smtClean="0"/>
              <a:t>(1), 135–159. </a:t>
            </a:r>
            <a:r>
              <a:rPr lang="en-US" sz="1200" dirty="0" smtClean="0">
                <a:hlinkClick r:id="rId4"/>
              </a:rPr>
              <a:t>https://doi.org/10.1111/1745-9133.12419</a:t>
            </a:r>
            <a:endParaRPr lang="en-US" sz="1200" dirty="0" smtClean="0"/>
          </a:p>
          <a:p>
            <a:endParaRPr lang="en-US" sz="1200" dirty="0" smtClean="0"/>
          </a:p>
          <a:p>
            <a:r>
              <a:rPr lang="en-US" sz="1200" dirty="0" err="1" smtClean="0"/>
              <a:t>Ratcliffe</a:t>
            </a:r>
            <a:r>
              <a:rPr lang="en-US" sz="1200" dirty="0" smtClean="0"/>
              <a:t>, J. H., Taniguchi, T., &amp; Taylor, R. B. (2009). The crime reduction effects of public CCTV cameras: A multi-method spatial</a:t>
            </a:r>
          </a:p>
          <a:p>
            <a:r>
              <a:rPr lang="en-US" sz="1200" dirty="0" smtClean="0"/>
              <a:t>approach. </a:t>
            </a:r>
            <a:r>
              <a:rPr lang="en-US" sz="1200" i="1" dirty="0" smtClean="0"/>
              <a:t>Justice Quarterly</a:t>
            </a:r>
            <a:r>
              <a:rPr lang="en-US" sz="1200" dirty="0" smtClean="0"/>
              <a:t>, </a:t>
            </a:r>
            <a:r>
              <a:rPr lang="en-US" sz="1200" i="1" dirty="0" smtClean="0"/>
              <a:t>26</a:t>
            </a:r>
            <a:r>
              <a:rPr lang="en-US" sz="1200" dirty="0" smtClean="0"/>
              <a:t>(4), 746–770. </a:t>
            </a:r>
            <a:r>
              <a:rPr lang="en-US" sz="1200" dirty="0" smtClean="0">
                <a:hlinkClick r:id="rId5"/>
              </a:rPr>
              <a:t>https://doi.org/10.1080/07418820902873852</a:t>
            </a:r>
            <a:endParaRPr lang="en-US" sz="1200" dirty="0" smtClean="0"/>
          </a:p>
          <a:p>
            <a:endParaRPr lang="en-US" sz="1200" dirty="0" smtClean="0"/>
          </a:p>
          <a:p>
            <a:r>
              <a:rPr lang="en-US" sz="1200" dirty="0" smtClean="0"/>
              <a:t>Reid, A. A., &amp; Andresen, M. A. (2012). The impact of closed-circuit television in a car park on the fear of crime: Evidence from a</a:t>
            </a:r>
          </a:p>
          <a:p>
            <a:r>
              <a:rPr lang="en-US" sz="1200" dirty="0" smtClean="0"/>
              <a:t>victimization survey. </a:t>
            </a:r>
            <a:r>
              <a:rPr lang="en-US" sz="1200" i="1" dirty="0" smtClean="0"/>
              <a:t>Crime Prevention and Community Safety</a:t>
            </a:r>
            <a:r>
              <a:rPr lang="en-US" sz="1200" dirty="0" smtClean="0"/>
              <a:t>, </a:t>
            </a:r>
            <a:r>
              <a:rPr lang="en-US" sz="1200" i="1" dirty="0" smtClean="0"/>
              <a:t>14</a:t>
            </a:r>
            <a:r>
              <a:rPr lang="en-US" sz="1200" dirty="0" smtClean="0"/>
              <a:t>(4), 293–316. </a:t>
            </a:r>
            <a:r>
              <a:rPr lang="en-US" sz="1200" dirty="0" smtClean="0">
                <a:hlinkClick r:id="rId6"/>
              </a:rPr>
              <a:t>https://doi.org/10.1057/cpcs.2012.7</a:t>
            </a:r>
            <a:endParaRPr lang="en-US" sz="1200" dirty="0" smtClean="0"/>
          </a:p>
          <a:p>
            <a:endParaRPr lang="en-US" sz="1200" dirty="0" smtClean="0"/>
          </a:p>
          <a:p>
            <a:r>
              <a:rPr lang="en-US" sz="1200" dirty="0" err="1" smtClean="0"/>
              <a:t>Renda</a:t>
            </a:r>
            <a:r>
              <a:rPr lang="en-US" sz="1200" dirty="0" smtClean="0"/>
              <a:t>, W., &amp; Zhang, C. H. (2019). Comparative analysis of firearm discharge recorded by gunshot detection technology and</a:t>
            </a:r>
          </a:p>
          <a:p>
            <a:r>
              <a:rPr lang="en-US" sz="1200" dirty="0" smtClean="0"/>
              <a:t>calls for service in Louisville, Kentucky. </a:t>
            </a:r>
            <a:r>
              <a:rPr lang="en-US" sz="1200" i="1" dirty="0" smtClean="0"/>
              <a:t>ISPRS International Journal of Geo-Information</a:t>
            </a:r>
            <a:r>
              <a:rPr lang="en-US" sz="1200" dirty="0" smtClean="0"/>
              <a:t>, </a:t>
            </a:r>
            <a:r>
              <a:rPr lang="en-US" sz="1200" i="1" dirty="0" smtClean="0"/>
              <a:t>8</a:t>
            </a:r>
            <a:r>
              <a:rPr lang="en-US" sz="1200" dirty="0" smtClean="0"/>
              <a:t>(6). </a:t>
            </a:r>
            <a:r>
              <a:rPr lang="en-US" sz="1200" dirty="0" smtClean="0">
                <a:hlinkClick r:id="rId7"/>
              </a:rPr>
              <a:t>https://doi.org/10.3390/ijgi8060275</a:t>
            </a:r>
            <a:endParaRPr lang="en-US" sz="1200" dirty="0" smtClean="0"/>
          </a:p>
          <a:p>
            <a:endParaRPr lang="en-US" sz="1200" dirty="0" smtClean="0"/>
          </a:p>
          <a:p>
            <a:r>
              <a:rPr lang="en-US" sz="1200" dirty="0" err="1" smtClean="0"/>
              <a:t>Sivarajasingam</a:t>
            </a:r>
            <a:r>
              <a:rPr lang="en-US" sz="1200" dirty="0" smtClean="0"/>
              <a:t>, V., &amp; Shepherd, J. P. (1999). Effect of closed circuit television on urban violence. </a:t>
            </a:r>
            <a:r>
              <a:rPr lang="en-US" sz="1200" i="1" dirty="0" smtClean="0"/>
              <a:t>Journal of Accident and</a:t>
            </a:r>
          </a:p>
          <a:p>
            <a:r>
              <a:rPr lang="en-US" sz="1200" i="1" dirty="0" smtClean="0"/>
              <a:t>Emergency Medicine</a:t>
            </a:r>
            <a:r>
              <a:rPr lang="en-US" sz="1200" dirty="0" smtClean="0"/>
              <a:t>, </a:t>
            </a:r>
            <a:r>
              <a:rPr lang="en-US" sz="1200" i="1" dirty="0" smtClean="0"/>
              <a:t>16</a:t>
            </a:r>
            <a:r>
              <a:rPr lang="en-US" sz="1200" dirty="0" smtClean="0"/>
              <a:t>(4), 255–257. </a:t>
            </a:r>
            <a:r>
              <a:rPr lang="en-US" sz="1200" dirty="0" smtClean="0">
                <a:hlinkClick r:id="rId8"/>
              </a:rPr>
              <a:t>https://doi.org/10.1136/emj.16.4.255</a:t>
            </a:r>
            <a:endParaRPr lang="en-US" sz="1200" dirty="0" smtClean="0"/>
          </a:p>
          <a:p>
            <a:endParaRPr lang="en-US" sz="1200" dirty="0" smtClean="0"/>
          </a:p>
          <a:p>
            <a:r>
              <a:rPr lang="en-US" sz="1200" dirty="0" err="1" smtClean="0"/>
              <a:t>Vilalta</a:t>
            </a:r>
            <a:r>
              <a:rPr lang="en-US" sz="1200" dirty="0" smtClean="0"/>
              <a:t>, C. J., Sanchez, T. W., </a:t>
            </a:r>
            <a:r>
              <a:rPr lang="en-US" sz="1200" dirty="0" err="1" smtClean="0"/>
              <a:t>Fondevila</a:t>
            </a:r>
            <a:r>
              <a:rPr lang="en-US" sz="1200" dirty="0" smtClean="0"/>
              <a:t>, G., &amp; Ramirez, M. (2018). A descriptive model of the relationship between police CCTV</a:t>
            </a:r>
          </a:p>
          <a:p>
            <a:r>
              <a:rPr lang="en-US" sz="1200" dirty="0" smtClean="0"/>
              <a:t>systems and crime. Evidence from Mexico City. </a:t>
            </a:r>
            <a:r>
              <a:rPr lang="en-US" sz="1200" i="1" dirty="0" smtClean="0"/>
              <a:t>Police Practice and Research</a:t>
            </a:r>
            <a:r>
              <a:rPr lang="en-US" sz="1200" dirty="0" smtClean="0"/>
              <a:t>, </a:t>
            </a:r>
            <a:r>
              <a:rPr lang="en-US" sz="1200" i="1" dirty="0" smtClean="0"/>
              <a:t>20</a:t>
            </a:r>
            <a:r>
              <a:rPr lang="en-US" sz="1200" dirty="0" smtClean="0"/>
              <a:t>(2), 105–121.</a:t>
            </a:r>
          </a:p>
          <a:p>
            <a:r>
              <a:rPr lang="en-US" sz="1200" dirty="0" smtClean="0">
                <a:hlinkClick r:id="rId9"/>
              </a:rPr>
              <a:t>https://doi.org/10.1080/15614263.2018.1473770</a:t>
            </a:r>
            <a:endParaRPr lang="en-US" sz="1200" dirty="0" smtClean="0"/>
          </a:p>
          <a:p>
            <a:endParaRPr lang="en-US" sz="1200" dirty="0" smtClean="0"/>
          </a:p>
          <a:p>
            <a:r>
              <a:rPr lang="en-US" sz="1200" dirty="0" smtClean="0"/>
              <a:t>Watkins, C., </a:t>
            </a:r>
            <a:r>
              <a:rPr lang="en-US" sz="1200" dirty="0" err="1" smtClean="0"/>
              <a:t>Mazerolle</a:t>
            </a:r>
            <a:r>
              <a:rPr lang="en-US" sz="1200" dirty="0" smtClean="0"/>
              <a:t>, L. G., Rogan, D., &amp; Frank, J. (2002). Technological approaches to controlling random gunfire: Results of</a:t>
            </a:r>
          </a:p>
          <a:p>
            <a:r>
              <a:rPr lang="en-US" sz="1200" dirty="0" smtClean="0"/>
              <a:t>a gunshot detection system field test. In </a:t>
            </a:r>
            <a:r>
              <a:rPr lang="en-US" sz="1200" i="1" dirty="0" smtClean="0"/>
              <a:t>Policing</a:t>
            </a:r>
            <a:r>
              <a:rPr lang="en-US" sz="1200" dirty="0" smtClean="0"/>
              <a:t>. </a:t>
            </a:r>
            <a:r>
              <a:rPr lang="en-US" sz="1200" dirty="0" smtClean="0">
                <a:hlinkClick r:id="rId10"/>
              </a:rPr>
              <a:t>https://doi.org/10.1108/13639510210429400</a:t>
            </a:r>
            <a:endParaRPr lang="en-US" sz="1200" dirty="0" smtClean="0"/>
          </a:p>
          <a:p>
            <a:endParaRPr lang="en-US" sz="1200" dirty="0" smtClean="0"/>
          </a:p>
          <a:p>
            <a:endParaRPr lang="en-US" sz="1200" dirty="0" smtClean="0"/>
          </a:p>
          <a:p>
            <a:endParaRPr lang="en-US" sz="1200" dirty="0" smtClean="0"/>
          </a:p>
          <a:p>
            <a:endParaRPr lang="en-US" sz="2000" dirty="0">
              <a:solidFill>
                <a:srgbClr val="002060"/>
              </a:solidFill>
            </a:endParaRPr>
          </a:p>
        </p:txBody>
      </p:sp>
      <p:sp>
        <p:nvSpPr>
          <p:cNvPr id="5" name="Slide Number Placeholder 4"/>
          <p:cNvSpPr>
            <a:spLocks noGrp="1"/>
          </p:cNvSpPr>
          <p:nvPr>
            <p:ph type="sldNum" sz="quarter" idx="12"/>
          </p:nvPr>
        </p:nvSpPr>
        <p:spPr/>
        <p:txBody>
          <a:bodyPr/>
          <a:lstStyle/>
          <a:p>
            <a:fld id="{6FD9B2B5-ECD2-46F2-8741-A334AE19B064}"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2" name="Title 1"/>
          <p:cNvSpPr>
            <a:spLocks noGrp="1"/>
          </p:cNvSpPr>
          <p:nvPr>
            <p:ph type="title"/>
          </p:nvPr>
        </p:nvSpPr>
        <p:spPr>
          <a:xfrm>
            <a:off x="457200" y="76200"/>
            <a:ext cx="8229600" cy="1143000"/>
          </a:xfrm>
        </p:spPr>
        <p:txBody>
          <a:bodyPr/>
          <a:lstStyle/>
          <a:p>
            <a:r>
              <a:rPr lang="en-US" dirty="0" smtClean="0">
                <a:solidFill>
                  <a:srgbClr val="002060"/>
                </a:solidFill>
              </a:rPr>
              <a:t>References</a:t>
            </a:r>
            <a:endParaRPr lang="en-US" dirty="0">
              <a:solidFill>
                <a:srgbClr val="002060"/>
              </a:solidFill>
            </a:endParaRPr>
          </a:p>
        </p:txBody>
      </p:sp>
      <p:sp>
        <p:nvSpPr>
          <p:cNvPr id="12" name="TextBox 11"/>
          <p:cNvSpPr txBox="1"/>
          <p:nvPr/>
        </p:nvSpPr>
        <p:spPr>
          <a:xfrm>
            <a:off x="670035" y="1219200"/>
            <a:ext cx="7906908" cy="1508105"/>
          </a:xfrm>
          <a:prstGeom prst="rect">
            <a:avLst/>
          </a:prstGeom>
          <a:noFill/>
        </p:spPr>
        <p:txBody>
          <a:bodyPr wrap="none" rtlCol="0">
            <a:spAutoFit/>
          </a:bodyPr>
          <a:lstStyle/>
          <a:p>
            <a:r>
              <a:rPr lang="en-US" sz="1200" dirty="0" smtClean="0"/>
              <a:t>Ways, B., &amp; C. Pearson, B. (2018). Evaluating the Effectiveness of CCTV in Baltimore, Maryland. In </a:t>
            </a:r>
            <a:r>
              <a:rPr lang="en-US" sz="1200" i="1" dirty="0" smtClean="0"/>
              <a:t>Spatial Analysis, </a:t>
            </a:r>
            <a:r>
              <a:rPr lang="en-US" sz="1200" i="1" dirty="0" err="1" smtClean="0"/>
              <a:t>Modelling</a:t>
            </a:r>
            <a:endParaRPr lang="en-US" sz="1200" i="1" dirty="0" smtClean="0"/>
          </a:p>
          <a:p>
            <a:r>
              <a:rPr lang="en-US" sz="1200" i="1" dirty="0" smtClean="0"/>
              <a:t>and Planning</a:t>
            </a:r>
            <a:r>
              <a:rPr lang="en-US" sz="1200" dirty="0" smtClean="0"/>
              <a:t>. </a:t>
            </a:r>
            <a:r>
              <a:rPr lang="en-US" sz="1200" dirty="0" smtClean="0">
                <a:hlinkClick r:id="rId2"/>
              </a:rPr>
              <a:t>https://doi.org/10.5772/intechopen.79076</a:t>
            </a:r>
            <a:endParaRPr lang="en-US" sz="1200" dirty="0" smtClean="0"/>
          </a:p>
          <a:p>
            <a:endParaRPr lang="en-US" sz="1200" dirty="0" smtClean="0"/>
          </a:p>
          <a:p>
            <a:r>
              <a:rPr lang="en-US" sz="1200" dirty="0" smtClean="0"/>
              <a:t>Welsh, B. C., &amp; Farrington, D. P. (2003). Effects of closed-circuit television on crime. </a:t>
            </a:r>
            <a:r>
              <a:rPr lang="en-US" sz="1200" i="1" dirty="0" smtClean="0"/>
              <a:t>Annals of the American Academy of </a:t>
            </a:r>
          </a:p>
          <a:p>
            <a:r>
              <a:rPr lang="en-US" sz="1200" i="1" dirty="0" smtClean="0"/>
              <a:t>Political and Social Science</a:t>
            </a:r>
            <a:r>
              <a:rPr lang="en-US" sz="1200" dirty="0" smtClean="0"/>
              <a:t>, </a:t>
            </a:r>
            <a:r>
              <a:rPr lang="en-US" sz="1200" i="1" dirty="0" smtClean="0"/>
              <a:t>587</a:t>
            </a:r>
            <a:r>
              <a:rPr lang="en-US" sz="1200" dirty="0" smtClean="0"/>
              <a:t>, 110–135. </a:t>
            </a:r>
            <a:r>
              <a:rPr lang="en-US" sz="1200" dirty="0" smtClean="0">
                <a:hlinkClick r:id="rId3"/>
              </a:rPr>
              <a:t>https://doi.org/10.1177/0002716202250802</a:t>
            </a:r>
            <a:endParaRPr lang="en-US" sz="1200" dirty="0" smtClean="0"/>
          </a:p>
          <a:p>
            <a:endParaRPr lang="en-US" sz="1200" dirty="0" smtClean="0"/>
          </a:p>
          <a:p>
            <a:endParaRPr lang="en-US" sz="2000" dirty="0">
              <a:solidFill>
                <a:srgbClr val="002060"/>
              </a:solidFill>
            </a:endParaRPr>
          </a:p>
        </p:txBody>
      </p:sp>
      <p:sp>
        <p:nvSpPr>
          <p:cNvPr id="5" name="Slide Number Placeholder 4"/>
          <p:cNvSpPr>
            <a:spLocks noGrp="1"/>
          </p:cNvSpPr>
          <p:nvPr>
            <p:ph type="sldNum" sz="quarter" idx="12"/>
          </p:nvPr>
        </p:nvSpPr>
        <p:spPr/>
        <p:txBody>
          <a:bodyPr/>
          <a:lstStyle/>
          <a:p>
            <a:fld id="{6FD9B2B5-ECD2-46F2-8741-A334AE19B064}" type="slidenum">
              <a:rPr lang="en-US" smtClean="0"/>
              <a:pPr/>
              <a:t>26</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solidFill>
                  <a:srgbClr val="002060"/>
                </a:solidFill>
              </a:rPr>
              <a:t>Interest</a:t>
            </a:r>
            <a:endParaRPr lang="en-US" dirty="0">
              <a:solidFill>
                <a:srgbClr val="002060"/>
              </a:solidFill>
            </a:endParaRPr>
          </a:p>
        </p:txBody>
      </p:sp>
      <p:sp>
        <p:nvSpPr>
          <p:cNvPr id="7" name="TextBox 6"/>
          <p:cNvSpPr txBox="1"/>
          <p:nvPr/>
        </p:nvSpPr>
        <p:spPr>
          <a:xfrm>
            <a:off x="530477" y="1447800"/>
            <a:ext cx="8366201" cy="3139321"/>
          </a:xfrm>
          <a:prstGeom prst="rect">
            <a:avLst/>
          </a:prstGeom>
          <a:noFill/>
        </p:spPr>
        <p:txBody>
          <a:bodyPr wrap="none" rtlCol="0">
            <a:spAutoFit/>
          </a:bodyPr>
          <a:lstStyle/>
          <a:p>
            <a:pPr>
              <a:buFont typeface="Arial" pitchFamily="34" charset="0"/>
              <a:buChar char="•"/>
            </a:pPr>
            <a:r>
              <a:rPr lang="en-US" dirty="0" smtClean="0">
                <a:solidFill>
                  <a:srgbClr val="002060"/>
                </a:solidFill>
              </a:rPr>
              <a:t>Relocated to the Washington, D.C. area in 2012 from a small town in Rhode Island.  </a:t>
            </a:r>
          </a:p>
          <a:p>
            <a:pPr>
              <a:buFont typeface="Arial" pitchFamily="34" charset="0"/>
              <a:buChar char="•"/>
            </a:pPr>
            <a:endParaRPr lang="en-US" dirty="0" smtClean="0">
              <a:solidFill>
                <a:srgbClr val="002060"/>
              </a:solidFill>
            </a:endParaRPr>
          </a:p>
          <a:p>
            <a:pPr>
              <a:buFont typeface="Arial" pitchFamily="34" charset="0"/>
              <a:buChar char="•"/>
            </a:pPr>
            <a:r>
              <a:rPr lang="en-US" dirty="0" smtClean="0">
                <a:solidFill>
                  <a:srgbClr val="002060"/>
                </a:solidFill>
              </a:rPr>
              <a:t>Listening to morning news always hearing about gun crime.</a:t>
            </a:r>
          </a:p>
          <a:p>
            <a:pPr>
              <a:buFont typeface="Arial" pitchFamily="34" charset="0"/>
              <a:buChar char="•"/>
            </a:pPr>
            <a:endParaRPr lang="en-US" dirty="0" smtClean="0">
              <a:solidFill>
                <a:srgbClr val="002060"/>
              </a:solidFill>
            </a:endParaRPr>
          </a:p>
          <a:p>
            <a:pPr>
              <a:buFont typeface="Arial" pitchFamily="34" charset="0"/>
              <a:buChar char="•"/>
            </a:pPr>
            <a:r>
              <a:rPr lang="en-US" dirty="0" smtClean="0">
                <a:solidFill>
                  <a:srgbClr val="002060"/>
                </a:solidFill>
              </a:rPr>
              <a:t>Repeated killings overnight</a:t>
            </a:r>
          </a:p>
          <a:p>
            <a:r>
              <a:rPr lang="en-US" dirty="0" smtClean="0">
                <a:solidFill>
                  <a:srgbClr val="002060"/>
                </a:solidFill>
              </a:rPr>
              <a:t> </a:t>
            </a:r>
          </a:p>
          <a:p>
            <a:pPr>
              <a:buFont typeface="Arial" pitchFamily="34" charset="0"/>
              <a:buChar char="•"/>
            </a:pPr>
            <a:r>
              <a:rPr lang="en-US" dirty="0" smtClean="0">
                <a:solidFill>
                  <a:srgbClr val="002060"/>
                </a:solidFill>
              </a:rPr>
              <a:t>Regarding CCTV, Washington, D.C. 28</a:t>
            </a:r>
            <a:r>
              <a:rPr lang="en-US" baseline="30000" dirty="0" smtClean="0">
                <a:solidFill>
                  <a:srgbClr val="002060"/>
                </a:solidFill>
              </a:rPr>
              <a:t>th</a:t>
            </a:r>
            <a:r>
              <a:rPr lang="en-US" dirty="0" smtClean="0">
                <a:solidFill>
                  <a:srgbClr val="002060"/>
                </a:solidFill>
              </a:rPr>
              <a:t> most surveilled city in the World.</a:t>
            </a:r>
          </a:p>
          <a:p>
            <a:pPr>
              <a:buFont typeface="Arial" pitchFamily="34" charset="0"/>
              <a:buChar char="•"/>
            </a:pPr>
            <a:endParaRPr lang="en-US" dirty="0" smtClean="0">
              <a:solidFill>
                <a:srgbClr val="002060"/>
              </a:solidFill>
            </a:endParaRPr>
          </a:p>
          <a:p>
            <a:pPr>
              <a:buFont typeface="Arial" pitchFamily="34" charset="0"/>
              <a:buChar char="•"/>
            </a:pPr>
            <a:r>
              <a:rPr lang="en-US" dirty="0" smtClean="0">
                <a:solidFill>
                  <a:srgbClr val="002060"/>
                </a:solidFill>
              </a:rPr>
              <a:t>In the U.S., Washington, D.C. is third behind Atlanta and Chicago.</a:t>
            </a:r>
          </a:p>
          <a:p>
            <a:pPr>
              <a:buFont typeface="Arial" pitchFamily="34" charset="0"/>
              <a:buChar char="•"/>
            </a:pPr>
            <a:endParaRPr lang="en-US" dirty="0" smtClean="0">
              <a:solidFill>
                <a:srgbClr val="002060"/>
              </a:solidFill>
            </a:endParaRPr>
          </a:p>
          <a:p>
            <a:pPr>
              <a:buFont typeface="Arial" pitchFamily="34" charset="0"/>
              <a:buChar char="•"/>
            </a:pPr>
            <a:r>
              <a:rPr lang="en-US" dirty="0" smtClean="0">
                <a:solidFill>
                  <a:srgbClr val="002060"/>
                </a:solidFill>
              </a:rPr>
              <a:t> D.C. also uses gunfire detection technology (GDT) specifically the ShotSpotter system</a:t>
            </a:r>
            <a:endParaRPr lang="en-US" dirty="0">
              <a:solidFill>
                <a:srgbClr val="002060"/>
              </a:solidFill>
            </a:endParaRPr>
          </a:p>
        </p:txBody>
      </p:sp>
      <p:grpSp>
        <p:nvGrpSpPr>
          <p:cNvPr id="11" name="Group 10"/>
          <p:cNvGrpSpPr/>
          <p:nvPr/>
        </p:nvGrpSpPr>
        <p:grpSpPr>
          <a:xfrm>
            <a:off x="3244596" y="4572000"/>
            <a:ext cx="2654808" cy="2125980"/>
            <a:chOff x="6019800" y="2133600"/>
            <a:chExt cx="2654808" cy="2125980"/>
          </a:xfrm>
        </p:grpSpPr>
        <p:pic>
          <p:nvPicPr>
            <p:cNvPr id="9"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96000" y="2133600"/>
              <a:ext cx="2578608" cy="2125980"/>
            </a:xfrm>
            <a:prstGeom prst="rect">
              <a:avLst/>
            </a:prstGeom>
            <a:noFill/>
            <a:ln w="9525">
              <a:noFill/>
              <a:miter lim="800000"/>
              <a:headEnd/>
              <a:tailEnd/>
            </a:ln>
          </p:spPr>
        </p:pic>
        <p:sp>
          <p:nvSpPr>
            <p:cNvPr id="10" name="Oval 9"/>
            <p:cNvSpPr>
              <a:spLocks noChangeAspect="1"/>
            </p:cNvSpPr>
            <p:nvPr/>
          </p:nvSpPr>
          <p:spPr>
            <a:xfrm>
              <a:off x="6019800" y="2590800"/>
              <a:ext cx="798271" cy="7982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Slide Number Placeholder 11"/>
          <p:cNvSpPr>
            <a:spLocks noGrp="1"/>
          </p:cNvSpPr>
          <p:nvPr>
            <p:ph type="sldNum" sz="quarter" idx="12"/>
          </p:nvPr>
        </p:nvSpPr>
        <p:spPr/>
        <p:txBody>
          <a:bodyPr/>
          <a:lstStyle/>
          <a:p>
            <a:fld id="{6FD9B2B5-ECD2-46F2-8741-A334AE19B064}" type="slidenum">
              <a:rPr lang="en-US" smtClean="0"/>
              <a:pPr/>
              <a:t>3</a:t>
            </a:fld>
            <a:endParaRPr lang="en-US"/>
          </a:p>
        </p:txBody>
      </p:sp>
      <p:sp>
        <p:nvSpPr>
          <p:cNvPr id="13" name="TextBox 12"/>
          <p:cNvSpPr txBox="1"/>
          <p:nvPr/>
        </p:nvSpPr>
        <p:spPr>
          <a:xfrm>
            <a:off x="3962400" y="6611779"/>
            <a:ext cx="1250663" cy="246221"/>
          </a:xfrm>
          <a:prstGeom prst="rect">
            <a:avLst/>
          </a:prstGeom>
          <a:noFill/>
        </p:spPr>
        <p:txBody>
          <a:bodyPr wrap="none" rtlCol="0">
            <a:spAutoFit/>
          </a:bodyPr>
          <a:lstStyle/>
          <a:p>
            <a:r>
              <a:rPr lang="en-US" sz="1000" dirty="0" smtClean="0">
                <a:solidFill>
                  <a:schemeClr val="bg1">
                    <a:lumMod val="50000"/>
                  </a:schemeClr>
                </a:solidFill>
              </a:rPr>
              <a:t>Graphic source: ESRI</a:t>
            </a:r>
            <a:endParaRPr lang="en-US" sz="1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solidFill>
                  <a:srgbClr val="002060"/>
                </a:solidFill>
              </a:rPr>
              <a:t>Research Questions</a:t>
            </a:r>
            <a:endParaRPr lang="en-US" dirty="0">
              <a:solidFill>
                <a:srgbClr val="002060"/>
              </a:solidFill>
            </a:endParaRPr>
          </a:p>
        </p:txBody>
      </p:sp>
      <p:sp>
        <p:nvSpPr>
          <p:cNvPr id="5" name="TextBox 4"/>
          <p:cNvSpPr txBox="1"/>
          <p:nvPr/>
        </p:nvSpPr>
        <p:spPr>
          <a:xfrm>
            <a:off x="787855" y="2130385"/>
            <a:ext cx="7639335" cy="3139321"/>
          </a:xfrm>
          <a:prstGeom prst="rect">
            <a:avLst/>
          </a:prstGeom>
          <a:noFill/>
        </p:spPr>
        <p:txBody>
          <a:bodyPr wrap="none" rtlCol="0">
            <a:spAutoFit/>
          </a:bodyPr>
          <a:lstStyle/>
          <a:p>
            <a:pPr>
              <a:buFont typeface="Arial" pitchFamily="34" charset="0"/>
              <a:buChar char="•"/>
            </a:pPr>
            <a:r>
              <a:rPr lang="en-US" sz="2000" dirty="0" smtClean="0">
                <a:solidFill>
                  <a:srgbClr val="002060"/>
                </a:solidFill>
              </a:rPr>
              <a:t> Is there a reduction in gun crime in an area surveilled by both closed</a:t>
            </a:r>
          </a:p>
          <a:p>
            <a:r>
              <a:rPr lang="en-US" sz="2000" dirty="0" smtClean="0">
                <a:solidFill>
                  <a:srgbClr val="002060"/>
                </a:solidFill>
              </a:rPr>
              <a:t>circuit television and gunfire detection technology as compared to </a:t>
            </a:r>
          </a:p>
          <a:p>
            <a:r>
              <a:rPr lang="en-US" sz="2000" dirty="0" smtClean="0">
                <a:solidFill>
                  <a:srgbClr val="002060"/>
                </a:solidFill>
              </a:rPr>
              <a:t>an area not under surveillance?</a:t>
            </a:r>
          </a:p>
          <a:p>
            <a:endParaRPr lang="en-US" sz="2000" dirty="0" smtClean="0">
              <a:solidFill>
                <a:srgbClr val="002060"/>
              </a:solidFill>
            </a:endParaRPr>
          </a:p>
          <a:p>
            <a:pPr>
              <a:buFont typeface="Arial" pitchFamily="34" charset="0"/>
              <a:buChar char="•"/>
            </a:pPr>
            <a:r>
              <a:rPr lang="en-US" sz="2000" dirty="0" smtClean="0">
                <a:solidFill>
                  <a:srgbClr val="002060"/>
                </a:solidFill>
              </a:rPr>
              <a:t> Are these technologies optimally located both spatially and temporally</a:t>
            </a:r>
          </a:p>
          <a:p>
            <a:endParaRPr lang="en-US" sz="2000" dirty="0" smtClean="0">
              <a:solidFill>
                <a:srgbClr val="002060"/>
              </a:solidFill>
            </a:endParaRPr>
          </a:p>
          <a:p>
            <a:endParaRPr lang="en-US" sz="2000" dirty="0" smtClean="0">
              <a:solidFill>
                <a:srgbClr val="002060"/>
              </a:solidFill>
            </a:endParaRPr>
          </a:p>
          <a:p>
            <a:endParaRPr lang="en-US" sz="2000" dirty="0" smtClean="0">
              <a:solidFill>
                <a:srgbClr val="002060"/>
              </a:solidFill>
            </a:endParaRPr>
          </a:p>
          <a:p>
            <a:endParaRPr lang="en-US" sz="2000" dirty="0" smtClean="0"/>
          </a:p>
          <a:p>
            <a:pPr>
              <a:buFont typeface="Arial" pitchFamily="34" charset="0"/>
              <a:buChar char="•"/>
            </a:pPr>
            <a:endParaRPr lang="en-US" dirty="0"/>
          </a:p>
        </p:txBody>
      </p:sp>
      <p:grpSp>
        <p:nvGrpSpPr>
          <p:cNvPr id="8" name="Group 7"/>
          <p:cNvGrpSpPr/>
          <p:nvPr/>
        </p:nvGrpSpPr>
        <p:grpSpPr>
          <a:xfrm>
            <a:off x="3244596" y="4572000"/>
            <a:ext cx="2654808" cy="2125980"/>
            <a:chOff x="6019800" y="2133600"/>
            <a:chExt cx="2654808" cy="2125980"/>
          </a:xfrm>
        </p:grpSpPr>
        <p:pic>
          <p:nvPicPr>
            <p:cNvPr id="9"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96000" y="2133600"/>
              <a:ext cx="2578608" cy="2125980"/>
            </a:xfrm>
            <a:prstGeom prst="rect">
              <a:avLst/>
            </a:prstGeom>
            <a:noFill/>
            <a:ln w="9525">
              <a:noFill/>
              <a:miter lim="800000"/>
              <a:headEnd/>
              <a:tailEnd/>
            </a:ln>
          </p:spPr>
        </p:pic>
        <p:sp>
          <p:nvSpPr>
            <p:cNvPr id="10" name="Oval 9"/>
            <p:cNvSpPr>
              <a:spLocks noChangeAspect="1"/>
            </p:cNvSpPr>
            <p:nvPr/>
          </p:nvSpPr>
          <p:spPr>
            <a:xfrm>
              <a:off x="6019800" y="2590800"/>
              <a:ext cx="798271" cy="7982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Slide Number Placeholder 10"/>
          <p:cNvSpPr>
            <a:spLocks noGrp="1"/>
          </p:cNvSpPr>
          <p:nvPr>
            <p:ph type="sldNum" sz="quarter" idx="12"/>
          </p:nvPr>
        </p:nvSpPr>
        <p:spPr/>
        <p:txBody>
          <a:bodyPr/>
          <a:lstStyle/>
          <a:p>
            <a:fld id="{6FD9B2B5-ECD2-46F2-8741-A334AE19B064}" type="slidenum">
              <a:rPr lang="en-US" smtClean="0"/>
              <a:pPr/>
              <a:t>4</a:t>
            </a:fld>
            <a:endParaRPr lang="en-US"/>
          </a:p>
        </p:txBody>
      </p:sp>
      <p:sp>
        <p:nvSpPr>
          <p:cNvPr id="12" name="TextBox 11"/>
          <p:cNvSpPr txBox="1"/>
          <p:nvPr/>
        </p:nvSpPr>
        <p:spPr>
          <a:xfrm>
            <a:off x="3962400" y="6611779"/>
            <a:ext cx="1250663" cy="246221"/>
          </a:xfrm>
          <a:prstGeom prst="rect">
            <a:avLst/>
          </a:prstGeom>
          <a:noFill/>
        </p:spPr>
        <p:txBody>
          <a:bodyPr wrap="none" rtlCol="0">
            <a:spAutoFit/>
          </a:bodyPr>
          <a:lstStyle/>
          <a:p>
            <a:r>
              <a:rPr lang="en-US" sz="1000" dirty="0" smtClean="0">
                <a:solidFill>
                  <a:schemeClr val="bg1">
                    <a:lumMod val="50000"/>
                  </a:schemeClr>
                </a:solidFill>
              </a:rPr>
              <a:t>Graphic source: ESRI</a:t>
            </a:r>
            <a:endParaRPr lang="en-US" sz="1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solidFill>
                  <a:srgbClr val="002060"/>
                </a:solidFill>
              </a:rPr>
              <a:t>Background 1: Tech in DC</a:t>
            </a:r>
            <a:endParaRPr lang="en-US" dirty="0">
              <a:solidFill>
                <a:srgbClr val="002060"/>
              </a:solidFill>
            </a:endParaRPr>
          </a:p>
        </p:txBody>
      </p:sp>
      <p:sp>
        <p:nvSpPr>
          <p:cNvPr id="3" name="TextBox 2"/>
          <p:cNvSpPr txBox="1"/>
          <p:nvPr/>
        </p:nvSpPr>
        <p:spPr>
          <a:xfrm>
            <a:off x="971271" y="1524000"/>
            <a:ext cx="7201459" cy="1908215"/>
          </a:xfrm>
          <a:prstGeom prst="rect">
            <a:avLst/>
          </a:prstGeom>
          <a:noFill/>
        </p:spPr>
        <p:txBody>
          <a:bodyPr wrap="none" rtlCol="0">
            <a:spAutoFit/>
          </a:bodyPr>
          <a:lstStyle/>
          <a:p>
            <a:pPr>
              <a:buFont typeface="Arial" pitchFamily="34" charset="0"/>
              <a:buChar char="•"/>
            </a:pPr>
            <a:r>
              <a:rPr lang="en-US" sz="2000" dirty="0" smtClean="0">
                <a:solidFill>
                  <a:srgbClr val="002060"/>
                </a:solidFill>
              </a:rPr>
              <a:t> Early 1990s Washington, D.C. became country’s murder capital</a:t>
            </a:r>
          </a:p>
          <a:p>
            <a:pPr>
              <a:buFont typeface="Arial" pitchFamily="34" charset="0"/>
              <a:buChar char="•"/>
            </a:pPr>
            <a:endParaRPr lang="en-US" sz="2000" dirty="0" smtClean="0">
              <a:solidFill>
                <a:srgbClr val="002060"/>
              </a:solidFill>
            </a:endParaRPr>
          </a:p>
          <a:p>
            <a:pPr>
              <a:buFont typeface="Arial" pitchFamily="34" charset="0"/>
              <a:buChar char="•"/>
            </a:pPr>
            <a:r>
              <a:rPr lang="en-US" sz="2000" dirty="0" smtClean="0">
                <a:solidFill>
                  <a:srgbClr val="002060"/>
                </a:solidFill>
              </a:rPr>
              <a:t> 2005 District begins using gunfire detection technology</a:t>
            </a:r>
          </a:p>
          <a:p>
            <a:endParaRPr lang="en-US" sz="2000" dirty="0" smtClean="0">
              <a:solidFill>
                <a:srgbClr val="002060"/>
              </a:solidFill>
            </a:endParaRPr>
          </a:p>
          <a:p>
            <a:pPr>
              <a:buFont typeface="Arial" pitchFamily="34" charset="0"/>
              <a:buChar char="•"/>
            </a:pPr>
            <a:r>
              <a:rPr lang="en-US" sz="2000" dirty="0" smtClean="0">
                <a:solidFill>
                  <a:srgbClr val="002060"/>
                </a:solidFill>
              </a:rPr>
              <a:t> 2006 District begins using closed circuit television to fight crime</a:t>
            </a:r>
            <a:endParaRPr lang="en-US" sz="2000" dirty="0" smtClean="0"/>
          </a:p>
          <a:p>
            <a:pPr>
              <a:buFont typeface="Arial" pitchFamily="34" charset="0"/>
              <a:buChar char="•"/>
            </a:pPr>
            <a:endParaRPr lang="en-US" dirty="0"/>
          </a:p>
        </p:txBody>
      </p:sp>
      <p:sp>
        <p:nvSpPr>
          <p:cNvPr id="5" name="TextBox 4"/>
          <p:cNvSpPr txBox="1"/>
          <p:nvPr/>
        </p:nvSpPr>
        <p:spPr>
          <a:xfrm>
            <a:off x="3829265" y="3584615"/>
            <a:ext cx="1485471" cy="369332"/>
          </a:xfrm>
          <a:prstGeom prst="rect">
            <a:avLst/>
          </a:prstGeom>
          <a:noFill/>
        </p:spPr>
        <p:txBody>
          <a:bodyPr wrap="none" rtlCol="0">
            <a:spAutoFit/>
          </a:bodyPr>
          <a:lstStyle/>
          <a:p>
            <a:pPr algn="ctr"/>
            <a:r>
              <a:rPr lang="en-US" dirty="0" smtClean="0">
                <a:solidFill>
                  <a:srgbClr val="002060"/>
                </a:solidFill>
              </a:rPr>
              <a:t>CCTV Systems</a:t>
            </a:r>
          </a:p>
        </p:txBody>
      </p:sp>
      <p:sp>
        <p:nvSpPr>
          <p:cNvPr id="6" name="TextBox 5"/>
          <p:cNvSpPr txBox="1"/>
          <p:nvPr/>
        </p:nvSpPr>
        <p:spPr>
          <a:xfrm>
            <a:off x="76200" y="4194215"/>
            <a:ext cx="3440173" cy="1754326"/>
          </a:xfrm>
          <a:prstGeom prst="rect">
            <a:avLst/>
          </a:prstGeom>
          <a:noFill/>
        </p:spPr>
        <p:txBody>
          <a:bodyPr wrap="none" rtlCol="0">
            <a:spAutoFit/>
          </a:bodyPr>
          <a:lstStyle/>
          <a:p>
            <a:r>
              <a:rPr lang="en-US" u="sng" dirty="0" smtClean="0">
                <a:solidFill>
                  <a:srgbClr val="002060"/>
                </a:solidFill>
              </a:rPr>
              <a:t>Department of Homeland Security</a:t>
            </a:r>
          </a:p>
          <a:p>
            <a:endParaRPr lang="en-US" dirty="0" smtClean="0">
              <a:solidFill>
                <a:srgbClr val="002060"/>
              </a:solidFill>
            </a:endParaRPr>
          </a:p>
          <a:p>
            <a:r>
              <a:rPr lang="en-US" dirty="0" smtClean="0">
                <a:solidFill>
                  <a:srgbClr val="002060"/>
                </a:solidFill>
              </a:rPr>
              <a:t>Came online before District</a:t>
            </a:r>
          </a:p>
          <a:p>
            <a:r>
              <a:rPr lang="en-US" dirty="0" smtClean="0">
                <a:solidFill>
                  <a:srgbClr val="002060"/>
                </a:solidFill>
              </a:rPr>
              <a:t>Federal cannot surveil U.S. Citizens</a:t>
            </a:r>
          </a:p>
          <a:p>
            <a:r>
              <a:rPr lang="en-US" dirty="0" smtClean="0">
                <a:solidFill>
                  <a:srgbClr val="002060"/>
                </a:solidFill>
              </a:rPr>
              <a:t>Increases number of cameras</a:t>
            </a:r>
          </a:p>
          <a:p>
            <a:r>
              <a:rPr lang="en-US" dirty="0" smtClean="0">
                <a:solidFill>
                  <a:srgbClr val="002060"/>
                </a:solidFill>
              </a:rPr>
              <a:t>Special events only</a:t>
            </a:r>
            <a:endParaRPr lang="en-US" dirty="0"/>
          </a:p>
        </p:txBody>
      </p:sp>
      <p:sp>
        <p:nvSpPr>
          <p:cNvPr id="7" name="TextBox 6"/>
          <p:cNvSpPr txBox="1"/>
          <p:nvPr/>
        </p:nvSpPr>
        <p:spPr>
          <a:xfrm>
            <a:off x="4629766" y="4194215"/>
            <a:ext cx="4309513" cy="2308324"/>
          </a:xfrm>
          <a:prstGeom prst="rect">
            <a:avLst/>
          </a:prstGeom>
          <a:noFill/>
        </p:spPr>
        <p:txBody>
          <a:bodyPr wrap="none" rtlCol="0">
            <a:spAutoFit/>
          </a:bodyPr>
          <a:lstStyle/>
          <a:p>
            <a:pPr algn="ctr"/>
            <a:r>
              <a:rPr lang="en-US" u="sng" dirty="0" smtClean="0">
                <a:solidFill>
                  <a:srgbClr val="002060"/>
                </a:solidFill>
              </a:rPr>
              <a:t>District of Columbia</a:t>
            </a:r>
          </a:p>
          <a:p>
            <a:endParaRPr lang="en-US" dirty="0" smtClean="0">
              <a:solidFill>
                <a:srgbClr val="002060"/>
              </a:solidFill>
            </a:endParaRPr>
          </a:p>
          <a:p>
            <a:r>
              <a:rPr lang="en-US" dirty="0" smtClean="0">
                <a:solidFill>
                  <a:srgbClr val="002060"/>
                </a:solidFill>
              </a:rPr>
              <a:t>Passive, not around the clock monitoring</a:t>
            </a:r>
          </a:p>
          <a:p>
            <a:r>
              <a:rPr lang="en-US" dirty="0" smtClean="0">
                <a:solidFill>
                  <a:srgbClr val="002060"/>
                </a:solidFill>
              </a:rPr>
              <a:t>Public spaces only</a:t>
            </a:r>
          </a:p>
          <a:p>
            <a:r>
              <a:rPr lang="en-US" dirty="0" smtClean="0">
                <a:solidFill>
                  <a:srgbClr val="002060"/>
                </a:solidFill>
              </a:rPr>
              <a:t>Cannot view all simultaneously</a:t>
            </a:r>
          </a:p>
          <a:p>
            <a:r>
              <a:rPr lang="en-US" dirty="0" smtClean="0">
                <a:solidFill>
                  <a:srgbClr val="002060"/>
                </a:solidFill>
              </a:rPr>
              <a:t>Linkable to indoor school cameras</a:t>
            </a:r>
          </a:p>
          <a:p>
            <a:r>
              <a:rPr lang="en-US" dirty="0" smtClean="0">
                <a:solidFill>
                  <a:srgbClr val="002060"/>
                </a:solidFill>
              </a:rPr>
              <a:t>Linkable to traffic cameras</a:t>
            </a:r>
          </a:p>
          <a:p>
            <a:r>
              <a:rPr lang="en-US" dirty="0" smtClean="0">
                <a:solidFill>
                  <a:srgbClr val="002060"/>
                </a:solidFill>
              </a:rPr>
              <a:t>Not linkable to red light/photo enforcement</a:t>
            </a:r>
            <a:endParaRPr lang="en-US" dirty="0"/>
          </a:p>
        </p:txBody>
      </p:sp>
      <p:sp>
        <p:nvSpPr>
          <p:cNvPr id="8" name="TextBox 7"/>
          <p:cNvSpPr txBox="1"/>
          <p:nvPr/>
        </p:nvSpPr>
        <p:spPr>
          <a:xfrm>
            <a:off x="4343400" y="4191000"/>
            <a:ext cx="435312" cy="369332"/>
          </a:xfrm>
          <a:prstGeom prst="rect">
            <a:avLst/>
          </a:prstGeom>
          <a:noFill/>
        </p:spPr>
        <p:txBody>
          <a:bodyPr wrap="none" rtlCol="0">
            <a:spAutoFit/>
          </a:bodyPr>
          <a:lstStyle/>
          <a:p>
            <a:pPr algn="ctr"/>
            <a:r>
              <a:rPr lang="en-US" dirty="0" smtClean="0">
                <a:solidFill>
                  <a:srgbClr val="002060"/>
                </a:solidFill>
              </a:rPr>
              <a:t>vs.</a:t>
            </a:r>
          </a:p>
        </p:txBody>
      </p:sp>
      <p:sp>
        <p:nvSpPr>
          <p:cNvPr id="9" name="Slide Number Placeholder 8"/>
          <p:cNvSpPr>
            <a:spLocks noGrp="1"/>
          </p:cNvSpPr>
          <p:nvPr>
            <p:ph type="sldNum" sz="quarter" idx="12"/>
          </p:nvPr>
        </p:nvSpPr>
        <p:spPr/>
        <p:txBody>
          <a:bodyPr/>
          <a:lstStyle/>
          <a:p>
            <a:fld id="{6FD9B2B5-ECD2-46F2-8741-A334AE19B064}"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169178" y="4876800"/>
            <a:ext cx="1281120" cy="246221"/>
          </a:xfrm>
          <a:prstGeom prst="rect">
            <a:avLst/>
          </a:prstGeom>
          <a:noFill/>
        </p:spPr>
        <p:txBody>
          <a:bodyPr wrap="none" rtlCol="0">
            <a:spAutoFit/>
          </a:bodyPr>
          <a:lstStyle/>
          <a:p>
            <a:r>
              <a:rPr lang="en-US" sz="1000" dirty="0" smtClean="0"/>
              <a:t>Graphic source: MPD</a:t>
            </a:r>
            <a:endParaRPr lang="en-US" sz="1000" dirty="0"/>
          </a:p>
        </p:txBody>
      </p:sp>
      <p:pic>
        <p:nvPicPr>
          <p:cNvPr id="12" name="Picture 2"/>
          <p:cNvPicPr>
            <a:picLocks noChangeAspect="1" noChangeArrowheads="1"/>
          </p:cNvPicPr>
          <p:nvPr/>
        </p:nvPicPr>
        <p:blipFill>
          <a:blip r:embed="rId2" cstate="print"/>
          <a:srcRect/>
          <a:stretch>
            <a:fillRect/>
          </a:stretch>
        </p:blipFill>
        <p:spPr bwMode="auto">
          <a:xfrm>
            <a:off x="6705600" y="2057400"/>
            <a:ext cx="2208276" cy="2852928"/>
          </a:xfrm>
          <a:prstGeom prst="rect">
            <a:avLst/>
          </a:prstGeom>
          <a:noFill/>
          <a:ln w="9525">
            <a:noFill/>
            <a:miter lim="800000"/>
            <a:headEnd/>
            <a:tailEnd/>
          </a:ln>
        </p:spPr>
      </p:pic>
      <p:sp>
        <p:nvSpPr>
          <p:cNvPr id="4" name="Rectangle 3"/>
          <p:cNvSpPr/>
          <p:nvPr/>
        </p:nvSpPr>
        <p:spPr>
          <a:xfrm>
            <a:off x="0" y="0"/>
            <a:ext cx="9144000" cy="685800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solidFill>
                  <a:srgbClr val="002060"/>
                </a:solidFill>
              </a:rPr>
              <a:t>Background 2: CCTV Owners</a:t>
            </a:r>
            <a:endParaRPr lang="en-US" dirty="0">
              <a:solidFill>
                <a:srgbClr val="002060"/>
              </a:solidFill>
            </a:endParaRPr>
          </a:p>
        </p:txBody>
      </p:sp>
      <p:sp>
        <p:nvSpPr>
          <p:cNvPr id="10" name="TextBox 9"/>
          <p:cNvSpPr txBox="1"/>
          <p:nvPr/>
        </p:nvSpPr>
        <p:spPr>
          <a:xfrm>
            <a:off x="2242159" y="1307068"/>
            <a:ext cx="3326680" cy="369332"/>
          </a:xfrm>
          <a:prstGeom prst="rect">
            <a:avLst/>
          </a:prstGeom>
          <a:noFill/>
        </p:spPr>
        <p:txBody>
          <a:bodyPr wrap="none" rtlCol="0">
            <a:spAutoFit/>
          </a:bodyPr>
          <a:lstStyle/>
          <a:p>
            <a:r>
              <a:rPr lang="en-US" dirty="0" smtClean="0">
                <a:solidFill>
                  <a:srgbClr val="002060"/>
                </a:solidFill>
              </a:rPr>
              <a:t>District of Columbia CCTV owners</a:t>
            </a:r>
            <a:endParaRPr lang="en-US" dirty="0">
              <a:solidFill>
                <a:srgbClr val="002060"/>
              </a:solidFill>
            </a:endParaRPr>
          </a:p>
        </p:txBody>
      </p:sp>
      <p:sp>
        <p:nvSpPr>
          <p:cNvPr id="11" name="TextBox 10"/>
          <p:cNvSpPr txBox="1"/>
          <p:nvPr/>
        </p:nvSpPr>
        <p:spPr>
          <a:xfrm>
            <a:off x="1371600" y="1828800"/>
            <a:ext cx="5067798" cy="5078313"/>
          </a:xfrm>
          <a:prstGeom prst="rect">
            <a:avLst/>
          </a:prstGeom>
          <a:noFill/>
        </p:spPr>
        <p:txBody>
          <a:bodyPr wrap="none" rtlCol="0">
            <a:spAutoFit/>
          </a:bodyPr>
          <a:lstStyle/>
          <a:p>
            <a:pPr>
              <a:buFont typeface="Arial" pitchFamily="34" charset="0"/>
              <a:buChar char="•"/>
            </a:pPr>
            <a:r>
              <a:rPr lang="en-US" dirty="0" smtClean="0">
                <a:solidFill>
                  <a:srgbClr val="002060"/>
                </a:solidFill>
              </a:rPr>
              <a:t>DCHA - District of Columbia Housing Authority (28)</a:t>
            </a:r>
          </a:p>
          <a:p>
            <a:endParaRPr lang="en-US" dirty="0" smtClean="0">
              <a:solidFill>
                <a:srgbClr val="002060"/>
              </a:solidFill>
            </a:endParaRPr>
          </a:p>
          <a:p>
            <a:pPr>
              <a:buFont typeface="Arial" pitchFamily="34" charset="0"/>
              <a:buChar char="•"/>
            </a:pPr>
            <a:r>
              <a:rPr lang="en-US" dirty="0" smtClean="0">
                <a:solidFill>
                  <a:srgbClr val="002060"/>
                </a:solidFill>
              </a:rPr>
              <a:t>DCPS - District of Columbia Public Schools (175)</a:t>
            </a:r>
          </a:p>
          <a:p>
            <a:endParaRPr lang="en-US" dirty="0" smtClean="0">
              <a:solidFill>
                <a:srgbClr val="002060"/>
              </a:solidFill>
            </a:endParaRPr>
          </a:p>
          <a:p>
            <a:pPr>
              <a:buFont typeface="Arial" pitchFamily="34" charset="0"/>
              <a:buChar char="•"/>
            </a:pPr>
            <a:r>
              <a:rPr lang="en-US" dirty="0" smtClean="0">
                <a:solidFill>
                  <a:srgbClr val="002060"/>
                </a:solidFill>
              </a:rPr>
              <a:t>DDOT - District Department of Transportation (166)</a:t>
            </a:r>
          </a:p>
          <a:p>
            <a:endParaRPr lang="en-US" dirty="0" smtClean="0">
              <a:solidFill>
                <a:srgbClr val="002060"/>
              </a:solidFill>
            </a:endParaRPr>
          </a:p>
          <a:p>
            <a:pPr>
              <a:buFont typeface="Arial" pitchFamily="34" charset="0"/>
              <a:buChar char="•"/>
            </a:pPr>
            <a:r>
              <a:rPr lang="en-US" dirty="0" smtClean="0">
                <a:solidFill>
                  <a:srgbClr val="002060"/>
                </a:solidFill>
              </a:rPr>
              <a:t>DOC - Department of Corrections (2)</a:t>
            </a:r>
          </a:p>
          <a:p>
            <a:endParaRPr lang="en-US" dirty="0" smtClean="0">
              <a:solidFill>
                <a:srgbClr val="002060"/>
              </a:solidFill>
            </a:endParaRPr>
          </a:p>
          <a:p>
            <a:pPr>
              <a:buFont typeface="Arial" pitchFamily="34" charset="0"/>
              <a:buChar char="•"/>
            </a:pPr>
            <a:r>
              <a:rPr lang="en-US" dirty="0" smtClean="0">
                <a:solidFill>
                  <a:srgbClr val="002060"/>
                </a:solidFill>
              </a:rPr>
              <a:t>DPR - Department of Parks and Recreation (26)</a:t>
            </a:r>
          </a:p>
          <a:p>
            <a:endParaRPr lang="en-US" dirty="0" smtClean="0">
              <a:solidFill>
                <a:srgbClr val="002060"/>
              </a:solidFill>
            </a:endParaRPr>
          </a:p>
          <a:p>
            <a:pPr>
              <a:buFont typeface="Arial" pitchFamily="34" charset="0"/>
              <a:buChar char="•"/>
            </a:pPr>
            <a:r>
              <a:rPr lang="en-US" dirty="0" smtClean="0">
                <a:solidFill>
                  <a:srgbClr val="002060"/>
                </a:solidFill>
              </a:rPr>
              <a:t>MPD - Metropolitan Police Department (104)</a:t>
            </a:r>
            <a:r>
              <a:rPr lang="en-US" dirty="0" smtClean="0">
                <a:solidFill>
                  <a:srgbClr val="FF0000"/>
                </a:solidFill>
              </a:rPr>
              <a:t>*</a:t>
            </a:r>
          </a:p>
          <a:p>
            <a:endParaRPr lang="en-US" dirty="0" smtClean="0">
              <a:solidFill>
                <a:srgbClr val="002060"/>
              </a:solidFill>
            </a:endParaRPr>
          </a:p>
          <a:p>
            <a:pPr>
              <a:buFont typeface="Arial" pitchFamily="34" charset="0"/>
              <a:buChar char="•"/>
            </a:pPr>
            <a:r>
              <a:rPr lang="en-US" dirty="0" smtClean="0">
                <a:solidFill>
                  <a:srgbClr val="002060"/>
                </a:solidFill>
              </a:rPr>
              <a:t>PSD - Protective Services Division (37)</a:t>
            </a:r>
          </a:p>
          <a:p>
            <a:endParaRPr lang="en-US" dirty="0" smtClean="0">
              <a:solidFill>
                <a:srgbClr val="002060"/>
              </a:solidFill>
            </a:endParaRPr>
          </a:p>
          <a:p>
            <a:pPr>
              <a:buFont typeface="Arial" pitchFamily="34" charset="0"/>
              <a:buChar char="•"/>
            </a:pPr>
            <a:r>
              <a:rPr lang="en-US" dirty="0" smtClean="0">
                <a:solidFill>
                  <a:srgbClr val="002060"/>
                </a:solidFill>
              </a:rPr>
              <a:t>UNK - No information (2) </a:t>
            </a:r>
          </a:p>
          <a:p>
            <a:pPr>
              <a:buFont typeface="Arial" pitchFamily="34" charset="0"/>
              <a:buChar char="•"/>
            </a:pPr>
            <a:endParaRPr lang="en-US" dirty="0" smtClean="0">
              <a:solidFill>
                <a:srgbClr val="002060"/>
              </a:solidFill>
            </a:endParaRPr>
          </a:p>
          <a:p>
            <a:pPr>
              <a:buFont typeface="Arial" pitchFamily="34" charset="0"/>
              <a:buChar char="•"/>
            </a:pPr>
            <a:r>
              <a:rPr lang="en-US" dirty="0" smtClean="0">
                <a:solidFill>
                  <a:srgbClr val="002060"/>
                </a:solidFill>
              </a:rPr>
              <a:t>Total 540</a:t>
            </a:r>
          </a:p>
          <a:p>
            <a:endParaRPr lang="en-US" dirty="0"/>
          </a:p>
        </p:txBody>
      </p:sp>
      <p:sp>
        <p:nvSpPr>
          <p:cNvPr id="7" name="Slide Number Placeholder 6"/>
          <p:cNvSpPr>
            <a:spLocks noGrp="1"/>
          </p:cNvSpPr>
          <p:nvPr>
            <p:ph type="sldNum" sz="quarter" idx="12"/>
          </p:nvPr>
        </p:nvSpPr>
        <p:spPr/>
        <p:txBody>
          <a:bodyPr/>
          <a:lstStyle/>
          <a:p>
            <a:fld id="{6FD9B2B5-ECD2-46F2-8741-A334AE19B064}"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76200"/>
            <a:ext cx="8229600" cy="1143000"/>
          </a:xfrm>
        </p:spPr>
        <p:txBody>
          <a:bodyPr/>
          <a:lstStyle/>
          <a:p>
            <a:r>
              <a:rPr lang="en-US" dirty="0" smtClean="0">
                <a:solidFill>
                  <a:srgbClr val="002060"/>
                </a:solidFill>
              </a:rPr>
              <a:t>Background 3: Systems</a:t>
            </a:r>
            <a:endParaRPr lang="en-US" dirty="0">
              <a:solidFill>
                <a:srgbClr val="002060"/>
              </a:solidFill>
            </a:endParaRPr>
          </a:p>
        </p:txBody>
      </p:sp>
      <p:sp>
        <p:nvSpPr>
          <p:cNvPr id="17409" name="AutoShape 1" descr="Crime Eye • &#10;Washington D.C. Metropolitan Police camera. &#10;Source: The Washington Times "/>
          <p:cNvSpPr>
            <a:spLocks noChangeAspect="1" noChangeArrowheads="1"/>
          </p:cNvSpPr>
          <p:nvPr/>
        </p:nvSpPr>
        <p:spPr bwMode="auto">
          <a:xfrm>
            <a:off x="0" y="0"/>
            <a:ext cx="6819900" cy="49625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0" name="AutoShape 2" descr="Crime Eye • &#10;Washington D.C. Metropolitan Police camera. &#10;Source: The Washington Times "/>
          <p:cNvSpPr>
            <a:spLocks noChangeAspect="1" noChangeArrowheads="1"/>
          </p:cNvSpPr>
          <p:nvPr/>
        </p:nvSpPr>
        <p:spPr bwMode="auto">
          <a:xfrm>
            <a:off x="0" y="0"/>
            <a:ext cx="6819900" cy="49625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1" name="AutoShape 3" descr="Crime Eye • &#10;Washington D.C. Metropolitan Police camera. &#10;Source: The Washington Times "/>
          <p:cNvSpPr>
            <a:spLocks noChangeAspect="1" noChangeArrowheads="1"/>
          </p:cNvSpPr>
          <p:nvPr/>
        </p:nvSpPr>
        <p:spPr bwMode="auto">
          <a:xfrm>
            <a:off x="0" y="0"/>
            <a:ext cx="6819900" cy="49625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413" name="Picture 5"/>
          <p:cNvPicPr>
            <a:picLocks noChangeAspect="1" noChangeArrowheads="1"/>
          </p:cNvPicPr>
          <p:nvPr/>
        </p:nvPicPr>
        <p:blipFill>
          <a:blip r:embed="rId3" cstate="print"/>
          <a:srcRect/>
          <a:stretch>
            <a:fillRect/>
          </a:stretch>
        </p:blipFill>
        <p:spPr bwMode="auto">
          <a:xfrm>
            <a:off x="609600" y="4089952"/>
            <a:ext cx="3657600" cy="2335696"/>
          </a:xfrm>
          <a:prstGeom prst="rect">
            <a:avLst/>
          </a:prstGeom>
          <a:noFill/>
          <a:ln w="9525">
            <a:solidFill>
              <a:schemeClr val="tx1"/>
            </a:solidFill>
            <a:miter lim="800000"/>
            <a:headEnd/>
            <a:tailEnd/>
          </a:ln>
          <a:effectLst>
            <a:innerShdw blurRad="114300">
              <a:prstClr val="black"/>
            </a:innerShdw>
          </a:effectLst>
        </p:spPr>
      </p:pic>
      <p:sp>
        <p:nvSpPr>
          <p:cNvPr id="10" name="TextBox 9"/>
          <p:cNvSpPr txBox="1"/>
          <p:nvPr/>
        </p:nvSpPr>
        <p:spPr>
          <a:xfrm>
            <a:off x="609600" y="3581400"/>
            <a:ext cx="3657600" cy="400110"/>
          </a:xfrm>
          <a:prstGeom prst="rect">
            <a:avLst/>
          </a:prstGeom>
          <a:noFill/>
        </p:spPr>
        <p:txBody>
          <a:bodyPr wrap="square" rtlCol="0">
            <a:spAutoFit/>
          </a:bodyPr>
          <a:lstStyle/>
          <a:p>
            <a:r>
              <a:rPr lang="en-US" sz="1000" dirty="0" smtClean="0"/>
              <a:t>Washington, D.C. Metropolitan Police camera.</a:t>
            </a:r>
          </a:p>
          <a:p>
            <a:r>
              <a:rPr lang="en-US" sz="1000" dirty="0" smtClean="0"/>
              <a:t>Source: The Washington Times</a:t>
            </a:r>
            <a:endParaRPr lang="en-US" sz="1000" dirty="0"/>
          </a:p>
        </p:txBody>
      </p:sp>
      <p:pic>
        <p:nvPicPr>
          <p:cNvPr id="17414" name="Picture 6"/>
          <p:cNvPicPr>
            <a:picLocks noChangeAspect="1" noChangeArrowheads="1"/>
          </p:cNvPicPr>
          <p:nvPr/>
        </p:nvPicPr>
        <p:blipFill>
          <a:blip r:embed="rId4" cstate="print"/>
          <a:srcRect/>
          <a:stretch>
            <a:fillRect/>
          </a:stretch>
        </p:blipFill>
        <p:spPr bwMode="auto">
          <a:xfrm>
            <a:off x="609600" y="1143000"/>
            <a:ext cx="3619500" cy="2409825"/>
          </a:xfrm>
          <a:prstGeom prst="rect">
            <a:avLst/>
          </a:prstGeom>
          <a:noFill/>
          <a:ln w="9525">
            <a:solidFill>
              <a:schemeClr val="tx1"/>
            </a:solidFill>
            <a:miter lim="800000"/>
            <a:headEnd/>
            <a:tailEnd/>
          </a:ln>
          <a:effectLst>
            <a:innerShdw blurRad="114300">
              <a:prstClr val="black"/>
            </a:innerShdw>
          </a:effectLst>
        </p:spPr>
      </p:pic>
      <p:sp>
        <p:nvSpPr>
          <p:cNvPr id="13" name="TextBox 12"/>
          <p:cNvSpPr txBox="1"/>
          <p:nvPr/>
        </p:nvSpPr>
        <p:spPr>
          <a:xfrm>
            <a:off x="5105400" y="3581400"/>
            <a:ext cx="3657600" cy="400110"/>
          </a:xfrm>
          <a:prstGeom prst="rect">
            <a:avLst/>
          </a:prstGeom>
          <a:noFill/>
        </p:spPr>
        <p:txBody>
          <a:bodyPr wrap="square" rtlCol="0">
            <a:spAutoFit/>
          </a:bodyPr>
          <a:lstStyle/>
          <a:p>
            <a:r>
              <a:rPr lang="en-US" sz="1000" dirty="0" smtClean="0"/>
              <a:t>ShotSpotter sensor</a:t>
            </a:r>
          </a:p>
          <a:p>
            <a:r>
              <a:rPr lang="en-US" sz="1000" dirty="0" smtClean="0"/>
              <a:t>Source:  CBSChicago.com</a:t>
            </a:r>
            <a:endParaRPr lang="en-US" sz="1000" dirty="0"/>
          </a:p>
        </p:txBody>
      </p:sp>
      <p:sp>
        <p:nvSpPr>
          <p:cNvPr id="14" name="TextBox 13"/>
          <p:cNvSpPr txBox="1"/>
          <p:nvPr/>
        </p:nvSpPr>
        <p:spPr>
          <a:xfrm>
            <a:off x="609600" y="6457890"/>
            <a:ext cx="3657600" cy="400110"/>
          </a:xfrm>
          <a:prstGeom prst="rect">
            <a:avLst/>
          </a:prstGeom>
          <a:noFill/>
        </p:spPr>
        <p:txBody>
          <a:bodyPr wrap="square" rtlCol="0">
            <a:spAutoFit/>
          </a:bodyPr>
          <a:lstStyle/>
          <a:p>
            <a:r>
              <a:rPr lang="en-US" sz="1000" dirty="0" smtClean="0"/>
              <a:t>ShotSpotter sensor</a:t>
            </a:r>
          </a:p>
          <a:p>
            <a:r>
              <a:rPr lang="en-US" sz="1000" dirty="0" smtClean="0"/>
              <a:t>Source:  Fox2Now St. Louis</a:t>
            </a:r>
            <a:endParaRPr lang="en-US" sz="1000" dirty="0"/>
          </a:p>
        </p:txBody>
      </p:sp>
      <p:pic>
        <p:nvPicPr>
          <p:cNvPr id="17416" name="Picture 8"/>
          <p:cNvPicPr>
            <a:picLocks noChangeAspect="1" noChangeArrowheads="1"/>
          </p:cNvPicPr>
          <p:nvPr/>
        </p:nvPicPr>
        <p:blipFill>
          <a:blip r:embed="rId5" cstate="print"/>
          <a:srcRect/>
          <a:stretch>
            <a:fillRect/>
          </a:stretch>
        </p:blipFill>
        <p:spPr bwMode="auto">
          <a:xfrm>
            <a:off x="5124450" y="1143000"/>
            <a:ext cx="3581400" cy="2438399"/>
          </a:xfrm>
          <a:prstGeom prst="rect">
            <a:avLst/>
          </a:prstGeom>
          <a:noFill/>
          <a:ln w="9525">
            <a:solidFill>
              <a:schemeClr val="tx1"/>
            </a:solidFill>
            <a:miter lim="800000"/>
            <a:headEnd/>
            <a:tailEnd/>
          </a:ln>
          <a:effectLst>
            <a:innerShdw blurRad="114300">
              <a:prstClr val="black"/>
            </a:innerShdw>
          </a:effectLst>
        </p:spPr>
      </p:pic>
      <p:pic>
        <p:nvPicPr>
          <p:cNvPr id="17417" name="Picture 9"/>
          <p:cNvPicPr>
            <a:picLocks noChangeAspect="1" noChangeArrowheads="1"/>
          </p:cNvPicPr>
          <p:nvPr/>
        </p:nvPicPr>
        <p:blipFill>
          <a:blip r:embed="rId6" cstate="print"/>
          <a:srcRect/>
          <a:stretch>
            <a:fillRect/>
          </a:stretch>
        </p:blipFill>
        <p:spPr bwMode="auto">
          <a:xfrm>
            <a:off x="5086350" y="4114800"/>
            <a:ext cx="3657600" cy="2286000"/>
          </a:xfrm>
          <a:prstGeom prst="rect">
            <a:avLst/>
          </a:prstGeom>
          <a:noFill/>
          <a:ln w="9525">
            <a:solidFill>
              <a:schemeClr val="tx1"/>
            </a:solidFill>
            <a:miter lim="800000"/>
            <a:headEnd/>
            <a:tailEnd/>
          </a:ln>
          <a:effectLst>
            <a:innerShdw blurRad="114300">
              <a:prstClr val="black"/>
            </a:innerShdw>
          </a:effectLst>
        </p:spPr>
      </p:pic>
      <p:sp>
        <p:nvSpPr>
          <p:cNvPr id="17" name="TextBox 16"/>
          <p:cNvSpPr txBox="1"/>
          <p:nvPr/>
        </p:nvSpPr>
        <p:spPr>
          <a:xfrm>
            <a:off x="5105400" y="6477000"/>
            <a:ext cx="3657600" cy="400110"/>
          </a:xfrm>
          <a:prstGeom prst="rect">
            <a:avLst/>
          </a:prstGeom>
          <a:noFill/>
        </p:spPr>
        <p:txBody>
          <a:bodyPr wrap="square" rtlCol="0">
            <a:spAutoFit/>
          </a:bodyPr>
          <a:lstStyle/>
          <a:p>
            <a:r>
              <a:rPr lang="en-US" sz="1000" dirty="0" smtClean="0"/>
              <a:t>Boomerang gunfire detection sensor</a:t>
            </a:r>
          </a:p>
          <a:p>
            <a:r>
              <a:rPr lang="en-US" sz="1000" dirty="0" smtClean="0"/>
              <a:t>Source:  Wikipedia</a:t>
            </a:r>
            <a:endParaRPr lang="en-US" sz="1000" dirty="0"/>
          </a:p>
        </p:txBody>
      </p:sp>
      <p:sp>
        <p:nvSpPr>
          <p:cNvPr id="18" name="TextBox 17"/>
          <p:cNvSpPr txBox="1"/>
          <p:nvPr/>
        </p:nvSpPr>
        <p:spPr>
          <a:xfrm>
            <a:off x="3438461" y="1295400"/>
            <a:ext cx="676339" cy="369332"/>
          </a:xfrm>
          <a:prstGeom prst="rect">
            <a:avLst/>
          </a:prstGeom>
          <a:noFill/>
        </p:spPr>
        <p:txBody>
          <a:bodyPr wrap="none" rtlCol="0">
            <a:spAutoFit/>
          </a:bodyPr>
          <a:lstStyle/>
          <a:p>
            <a:r>
              <a:rPr lang="en-US" dirty="0" smtClean="0"/>
              <a:t>CCTV</a:t>
            </a:r>
            <a:endParaRPr lang="en-US" dirty="0"/>
          </a:p>
        </p:txBody>
      </p:sp>
      <p:sp>
        <p:nvSpPr>
          <p:cNvPr id="19" name="TextBox 18"/>
          <p:cNvSpPr txBox="1"/>
          <p:nvPr/>
        </p:nvSpPr>
        <p:spPr>
          <a:xfrm>
            <a:off x="3505200" y="4229100"/>
            <a:ext cx="609600" cy="369332"/>
          </a:xfrm>
          <a:prstGeom prst="rect">
            <a:avLst/>
          </a:prstGeom>
          <a:noFill/>
        </p:spPr>
        <p:txBody>
          <a:bodyPr wrap="square" rtlCol="0">
            <a:spAutoFit/>
          </a:bodyPr>
          <a:lstStyle/>
          <a:p>
            <a:r>
              <a:rPr lang="en-US" dirty="0" smtClean="0"/>
              <a:t>GDT</a:t>
            </a:r>
            <a:endParaRPr lang="en-US" dirty="0"/>
          </a:p>
        </p:txBody>
      </p:sp>
      <p:sp>
        <p:nvSpPr>
          <p:cNvPr id="20" name="TextBox 19"/>
          <p:cNvSpPr txBox="1"/>
          <p:nvPr/>
        </p:nvSpPr>
        <p:spPr>
          <a:xfrm>
            <a:off x="5181600" y="1295400"/>
            <a:ext cx="609600" cy="369332"/>
          </a:xfrm>
          <a:prstGeom prst="rect">
            <a:avLst/>
          </a:prstGeom>
          <a:noFill/>
        </p:spPr>
        <p:txBody>
          <a:bodyPr wrap="square" rtlCol="0">
            <a:spAutoFit/>
          </a:bodyPr>
          <a:lstStyle/>
          <a:p>
            <a:r>
              <a:rPr lang="en-US" dirty="0" smtClean="0"/>
              <a:t>GDT</a:t>
            </a:r>
            <a:endParaRPr lang="en-US" dirty="0"/>
          </a:p>
        </p:txBody>
      </p:sp>
      <p:sp>
        <p:nvSpPr>
          <p:cNvPr id="21" name="TextBox 20"/>
          <p:cNvSpPr txBox="1"/>
          <p:nvPr/>
        </p:nvSpPr>
        <p:spPr>
          <a:xfrm>
            <a:off x="5181600" y="4229100"/>
            <a:ext cx="609600" cy="369332"/>
          </a:xfrm>
          <a:prstGeom prst="rect">
            <a:avLst/>
          </a:prstGeom>
          <a:noFill/>
        </p:spPr>
        <p:txBody>
          <a:bodyPr wrap="square" rtlCol="0">
            <a:spAutoFit/>
          </a:bodyPr>
          <a:lstStyle/>
          <a:p>
            <a:r>
              <a:rPr lang="en-US" dirty="0" smtClean="0"/>
              <a:t>GDT</a:t>
            </a:r>
            <a:endParaRPr lang="en-US" dirty="0"/>
          </a:p>
        </p:txBody>
      </p:sp>
      <p:sp>
        <p:nvSpPr>
          <p:cNvPr id="22" name="Slide Number Placeholder 21"/>
          <p:cNvSpPr>
            <a:spLocks noGrp="1"/>
          </p:cNvSpPr>
          <p:nvPr>
            <p:ph type="sldNum" sz="quarter" idx="12"/>
          </p:nvPr>
        </p:nvSpPr>
        <p:spPr/>
        <p:txBody>
          <a:bodyPr/>
          <a:lstStyle/>
          <a:p>
            <a:fld id="{6FD9B2B5-ECD2-46F2-8741-A334AE19B064}"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rgbClr val="002060"/>
                </a:solidFill>
              </a:rPr>
              <a:t>Background 4: GDT Data</a:t>
            </a:r>
            <a:endParaRPr lang="en-US" dirty="0">
              <a:solidFill>
                <a:srgbClr val="002060"/>
              </a:solidFill>
            </a:endParaRPr>
          </a:p>
        </p:txBody>
      </p:sp>
      <p:graphicFrame>
        <p:nvGraphicFramePr>
          <p:cNvPr id="5" name="Chart 4"/>
          <p:cNvGraphicFramePr/>
          <p:nvPr/>
        </p:nvGraphicFramePr>
        <p:xfrm>
          <a:off x="990600" y="1752600"/>
          <a:ext cx="7239000" cy="338328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2"/>
          </p:nvPr>
        </p:nvSpPr>
        <p:spPr/>
        <p:txBody>
          <a:bodyPr/>
          <a:lstStyle/>
          <a:p>
            <a:fld id="{6FD9B2B5-ECD2-46F2-8741-A334AE19B064}"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rgbClr val="002060"/>
                </a:solidFill>
              </a:rPr>
              <a:t>Background 5: Calls Data</a:t>
            </a:r>
            <a:endParaRPr lang="en-US" dirty="0">
              <a:solidFill>
                <a:srgbClr val="002060"/>
              </a:solidFill>
            </a:endParaRPr>
          </a:p>
        </p:txBody>
      </p:sp>
      <p:graphicFrame>
        <p:nvGraphicFramePr>
          <p:cNvPr id="6" name="Chart 5"/>
          <p:cNvGraphicFramePr/>
          <p:nvPr/>
        </p:nvGraphicFramePr>
        <p:xfrm>
          <a:off x="228600" y="1234440"/>
          <a:ext cx="8686800" cy="438912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fld id="{6FD9B2B5-ECD2-46F2-8741-A334AE19B064}"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1646</TotalTime>
  <Words>2157</Words>
  <Application>Microsoft Office PowerPoint</Application>
  <PresentationFormat>On-screen Show (4:3)</PresentationFormat>
  <Paragraphs>385</Paragraphs>
  <Slides>26</Slides>
  <Notes>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Do CCTV and GDT technology lower gun related crime?</vt:lpstr>
      <vt:lpstr>Agenda</vt:lpstr>
      <vt:lpstr>Interest</vt:lpstr>
      <vt:lpstr>Research Questions</vt:lpstr>
      <vt:lpstr>Background 1: Tech in DC</vt:lpstr>
      <vt:lpstr>Background 2: CCTV Owners</vt:lpstr>
      <vt:lpstr>Background 3: Systems</vt:lpstr>
      <vt:lpstr>Background 4: GDT Data</vt:lpstr>
      <vt:lpstr>Background 5: Calls Data</vt:lpstr>
      <vt:lpstr>Background 6: Calls Data</vt:lpstr>
      <vt:lpstr>Literature Review</vt:lpstr>
      <vt:lpstr>System Information</vt:lpstr>
      <vt:lpstr>Data Sources</vt:lpstr>
      <vt:lpstr>Data</vt:lpstr>
      <vt:lpstr>Methodology</vt:lpstr>
      <vt:lpstr>Methodology</vt:lpstr>
      <vt:lpstr>Methodology</vt:lpstr>
      <vt:lpstr>Methodology</vt:lpstr>
      <vt:lpstr>Methodology</vt:lpstr>
      <vt:lpstr>Expected Outcome</vt:lpstr>
      <vt:lpstr>Potential Conferences</vt:lpstr>
      <vt:lpstr>Questions?</vt:lpstr>
      <vt:lpstr>References</vt:lpstr>
      <vt:lpstr>References</vt:lpstr>
      <vt:lpstr>References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Use of Closed Circuit Television (CCTV) and the ShotSpotter Gunfire Detection System’s Affects on Gun Crime in Washington, D.C.</dc:title>
  <dc:creator>Owner</dc:creator>
  <cp:lastModifiedBy>Owner</cp:lastModifiedBy>
  <cp:revision>152</cp:revision>
  <dcterms:created xsi:type="dcterms:W3CDTF">2020-03-03T01:09:49Z</dcterms:created>
  <dcterms:modified xsi:type="dcterms:W3CDTF">2020-05-05T16:06:46Z</dcterms:modified>
</cp:coreProperties>
</file>