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8" r:id="rId2"/>
    <p:sldId id="282" r:id="rId3"/>
    <p:sldId id="267" r:id="rId4"/>
    <p:sldId id="275" r:id="rId5"/>
    <p:sldId id="285" r:id="rId6"/>
    <p:sldId id="284" r:id="rId7"/>
    <p:sldId id="281" r:id="rId8"/>
    <p:sldId id="279" r:id="rId9"/>
    <p:sldId id="280" r:id="rId10"/>
    <p:sldId id="283" r:id="rId11"/>
    <p:sldId id="297" r:id="rId12"/>
    <p:sldId id="288" r:id="rId13"/>
    <p:sldId id="286" r:id="rId14"/>
    <p:sldId id="273" r:id="rId15"/>
    <p:sldId id="296" r:id="rId16"/>
    <p:sldId id="298" r:id="rId17"/>
    <p:sldId id="287" r:id="rId18"/>
    <p:sldId id="289" r:id="rId19"/>
    <p:sldId id="290" r:id="rId20"/>
    <p:sldId id="293" r:id="rId21"/>
  </p:sldIdLst>
  <p:sldSz cx="100584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2448">
          <p15:clr>
            <a:srgbClr val="A4A3A4"/>
          </p15:clr>
        </p15:guide>
        <p15:guide id="4" pos="316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256" autoAdjust="0"/>
    <p:restoredTop sz="96532" autoAdjust="0"/>
  </p:normalViewPr>
  <p:slideViewPr>
    <p:cSldViewPr snapToGrid="0">
      <p:cViewPr varScale="1">
        <p:scale>
          <a:sx n="113" d="100"/>
          <a:sy n="113" d="100"/>
        </p:scale>
        <p:origin x="-2118" y="-114"/>
      </p:cViewPr>
      <p:guideLst>
        <p:guide orient="horz" pos="2160"/>
        <p:guide orient="horz" pos="2448"/>
        <p:guide pos="3840"/>
        <p:guide pos="3168"/>
      </p:guideLst>
    </p:cSldViewPr>
  </p:slideViewPr>
  <p:outlineViewPr>
    <p:cViewPr>
      <p:scale>
        <a:sx n="33" d="100"/>
        <a:sy n="33" d="100"/>
      </p:scale>
      <p:origin x="0" y="-73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-3600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pPr/>
              <a:t>7/28/2018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pPr/>
              <a:t>7/28/2018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0713" y="220663"/>
            <a:ext cx="5854700" cy="4524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20713" y="5082363"/>
            <a:ext cx="5854699" cy="13078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735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4513" y="265113"/>
            <a:ext cx="5829300" cy="4505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77331" y="5053913"/>
            <a:ext cx="5189838" cy="17929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1315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4525" y="231775"/>
            <a:ext cx="5845175" cy="4516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1013" y="4957590"/>
            <a:ext cx="5849956" cy="32720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3855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6925" y="231775"/>
            <a:ext cx="5486400" cy="4241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827" y="4627085"/>
            <a:ext cx="5905041" cy="44287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778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1963" y="277813"/>
            <a:ext cx="5937250" cy="4587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626" y="5055576"/>
            <a:ext cx="5970225" cy="33524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5520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9600" y="211138"/>
            <a:ext cx="5956300" cy="460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78194" y="5023693"/>
            <a:ext cx="5221884" cy="29932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5832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1175" y="276225"/>
            <a:ext cx="6037263" cy="4664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24559" y="5295013"/>
            <a:ext cx="6035729" cy="28725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5967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7175" y="296863"/>
            <a:ext cx="3881438" cy="2998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4259" y="3454323"/>
            <a:ext cx="6381882" cy="527708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0481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5188" y="211138"/>
            <a:ext cx="4748212" cy="3668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1" y="4058377"/>
            <a:ext cx="5840238" cy="48625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0963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9750" y="231775"/>
            <a:ext cx="5961063" cy="4606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1376" y="5118410"/>
            <a:ext cx="5542156" cy="253132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50009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244475"/>
            <a:ext cx="5815013" cy="4494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57225" y="5118410"/>
            <a:ext cx="5815013" cy="38253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8936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328613"/>
            <a:ext cx="5588000" cy="43195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4850" y="4944139"/>
            <a:ext cx="5582093" cy="309407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30953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7838" y="306388"/>
            <a:ext cx="6045200" cy="4672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70157" y="5307981"/>
            <a:ext cx="5218770" cy="130469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8033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258763"/>
            <a:ext cx="5591175" cy="4322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949121"/>
            <a:ext cx="5592724" cy="38808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2699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412750"/>
            <a:ext cx="5538787" cy="4279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76288" y="5050464"/>
            <a:ext cx="5539563" cy="3631037"/>
          </a:xfrm>
        </p:spPr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084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0400" y="531813"/>
            <a:ext cx="5608638" cy="4335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0400" y="5239437"/>
            <a:ext cx="5608320" cy="313753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1129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0588" y="215900"/>
            <a:ext cx="5229225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1758" y="4458944"/>
            <a:ext cx="6166884" cy="462155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28629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4238" y="265113"/>
            <a:ext cx="4937125" cy="381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84238" y="4385282"/>
            <a:ext cx="5392737" cy="4323819"/>
          </a:xfrm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2510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231775"/>
            <a:ext cx="5695950" cy="4402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41406" y="4893276"/>
            <a:ext cx="5684108" cy="275646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0258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8650" y="211138"/>
            <a:ext cx="5657850" cy="4373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42552" y="4884450"/>
            <a:ext cx="5659394" cy="373544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4801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3A43D6D-D8A1-4E63-B9C8-107408BB9BAB}"/>
              </a:ext>
            </a:extLst>
          </p:cNvPr>
          <p:cNvSpPr/>
          <p:nvPr userDrawn="1"/>
        </p:nvSpPr>
        <p:spPr>
          <a:xfrm>
            <a:off x="0" y="0"/>
            <a:ext cx="10058400" cy="7772400"/>
          </a:xfrm>
          <a:prstGeom prst="rect">
            <a:avLst/>
          </a:prstGeom>
          <a:blipFill dpi="0" rotWithShape="1">
            <a:blip r:embed="rId3" cstate="print">
              <a:alphaModFix amt="31000"/>
            </a:blip>
            <a:srcRect/>
            <a:stretch>
              <a:fillRect t="-1" b="-1020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933950"/>
            <a:ext cx="10058400" cy="1917192"/>
          </a:xfrm>
        </p:spPr>
        <p:txBody>
          <a:bodyPr anchor="b">
            <a:noAutofit/>
          </a:bodyPr>
          <a:lstStyle>
            <a:lvl1pPr algn="ctr">
              <a:lnSpc>
                <a:spcPct val="110000"/>
              </a:lnSpc>
              <a:defRPr sz="3600" i="0" cap="none" baseline="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Determining Success of the </a:t>
            </a:r>
            <a:br>
              <a:rPr lang="en-US" dirty="0"/>
            </a:br>
            <a:r>
              <a:rPr lang="en-US" dirty="0"/>
              <a:t>Neighborhood Stabilization Program in Jacksonville, FL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6838950"/>
            <a:ext cx="10058400" cy="4762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100" b="1" i="1" cap="none" spc="0" normalizeH="0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Response to the Housing Collapse During the Great Recession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7329221"/>
            <a:ext cx="10058400" cy="12435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3905250" y="171450"/>
            <a:ext cx="5848350" cy="14749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1" cap="none" spc="300" normalizeH="0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none" strike="noStrike" kern="1200" cap="none" spc="3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n-cs"/>
              </a:rPr>
              <a:t>GREG SCOTT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 Pro Cond"/>
                <a:ea typeface="+mn-ea"/>
                <a:cs typeface="+mn-cs"/>
              </a:rPr>
              <a:t>Penn State MGIS Program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 Pro Cond"/>
                <a:ea typeface="+mn-ea"/>
                <a:cs typeface="+mn-cs"/>
              </a:rPr>
              <a:t>Geog. 596A, Summer 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15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 Pro Cond"/>
                <a:ea typeface="+mn-ea"/>
                <a:cs typeface="+mn-cs"/>
              </a:rPr>
              <a:t>Advisor: Chris Fowler, Ph.D.</a:t>
            </a:r>
          </a:p>
        </p:txBody>
      </p:sp>
    </p:spTree>
    <p:extLst>
      <p:ext uri="{BB962C8B-B14F-4D97-AF65-F5344CB8AC3E}">
        <p14:creationId xmlns=""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 Pro Cond" panose="020B0606030504040204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9872EE9-AF66-483C-961F-59B9F002993E}" type="datetime1">
              <a:rPr lang="en-US" smtClean="0"/>
              <a:pPr/>
              <a:t>7/28/2018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8125" y="433195"/>
            <a:ext cx="1131570" cy="63028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705" y="433194"/>
            <a:ext cx="6487668" cy="6302886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 Pro Cond" panose="020B0606030504040204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7BEAFD5-7FA3-40FB-875B-457FB46B25A4}" type="datetime1">
              <a:rPr lang="en-US" smtClean="0"/>
              <a:pPr/>
              <a:t>7/28/2018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latin typeface="Verdana Pro Cond" panose="020B0606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baseline="0">
                <a:latin typeface="Verdana Pro Cond" panose="020B0606030504040204" pitchFamily="34" charset="0"/>
              </a:defRPr>
            </a:lvl1pPr>
            <a:lvl2pPr>
              <a:defRPr b="0" baseline="0">
                <a:latin typeface="Verdana Pro Cond" panose="020B0606030504040204" pitchFamily="34" charset="0"/>
              </a:defRPr>
            </a:lvl2pPr>
            <a:lvl3pPr>
              <a:defRPr b="0" baseline="0">
                <a:latin typeface="Verdana Pro Cond" panose="020B0606030504040204" pitchFamily="34" charset="0"/>
              </a:defRPr>
            </a:lvl3pPr>
            <a:lvl4pPr>
              <a:defRPr b="0" baseline="0">
                <a:latin typeface="Verdana Pro Cond" panose="020B0606030504040204" pitchFamily="34" charset="0"/>
              </a:defRPr>
            </a:lvl4pPr>
            <a:lvl5pPr>
              <a:defRPr b="0" baseline="0">
                <a:latin typeface="Verdana Pro Cond" panose="020B0606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7/28/2018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774606"/>
            <a:ext cx="4903470" cy="466344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 cap="none" baseline="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Verdana Pro Cond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1" y="6439989"/>
            <a:ext cx="4903470" cy="46528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none" baseline="0">
                <a:latin typeface="Verdana Pro Cond" panose="020B060603050404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358344" y="0"/>
            <a:ext cx="45263" cy="77724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6403607" y="321"/>
            <a:ext cx="3652694" cy="77704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latin typeface="Verdana Pro Cond" panose="020B0606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705" y="2069042"/>
            <a:ext cx="3897630" cy="4667038"/>
          </a:xfrm>
        </p:spPr>
        <p:txBody>
          <a:bodyPr>
            <a:normAutofit/>
          </a:bodyPr>
          <a:lstStyle>
            <a:lvl1pPr>
              <a:defRPr sz="2000">
                <a:latin typeface="Verdana Pro Cond" panose="020B0606030504040204" pitchFamily="34" charset="0"/>
              </a:defRPr>
            </a:lvl1pPr>
            <a:lvl2pPr>
              <a:defRPr sz="1800">
                <a:latin typeface="Verdana Pro Cond" panose="020B0606030504040204" pitchFamily="34" charset="0"/>
              </a:defRPr>
            </a:lvl2pPr>
            <a:lvl3pPr>
              <a:defRPr sz="1600">
                <a:latin typeface="Verdana Pro Cond" panose="020B0606030504040204" pitchFamily="34" charset="0"/>
              </a:defRPr>
            </a:lvl3pPr>
            <a:lvl4pPr>
              <a:defRPr sz="1400">
                <a:latin typeface="Verdana Pro Cond" panose="020B0606030504040204" pitchFamily="34" charset="0"/>
              </a:defRPr>
            </a:lvl4pPr>
            <a:lvl5pPr>
              <a:defRPr sz="1400">
                <a:latin typeface="Verdana Pro Cond" panose="020B0606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4" y="2069042"/>
            <a:ext cx="3897630" cy="4667038"/>
          </a:xfrm>
        </p:spPr>
        <p:txBody>
          <a:bodyPr>
            <a:normAutofit/>
          </a:bodyPr>
          <a:lstStyle>
            <a:lvl1pPr>
              <a:defRPr sz="2000">
                <a:latin typeface="Verdana Pro Cond" panose="020B0606030504040204" pitchFamily="34" charset="0"/>
              </a:defRPr>
            </a:lvl1pPr>
            <a:lvl2pPr>
              <a:defRPr sz="1800">
                <a:latin typeface="Verdana Pro Cond" panose="020B0606030504040204" pitchFamily="34" charset="0"/>
              </a:defRPr>
            </a:lvl2pPr>
            <a:lvl3pPr>
              <a:defRPr sz="1600">
                <a:latin typeface="Verdana Pro Cond" panose="020B0606030504040204" pitchFamily="34" charset="0"/>
              </a:defRPr>
            </a:lvl3pPr>
            <a:lvl4pPr>
              <a:defRPr sz="1400">
                <a:latin typeface="Verdana Pro Cond" panose="020B0606030504040204" pitchFamily="34" charset="0"/>
              </a:defRPr>
            </a:lvl4pPr>
            <a:lvl5pPr>
              <a:defRPr sz="1400">
                <a:latin typeface="Verdana Pro Cond" panose="020B0606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7/28/2018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latin typeface="Verdana Pro Cond" panose="020B0606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2072640"/>
            <a:ext cx="3900145" cy="726863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none" baseline="0">
                <a:latin typeface="Verdana Pro Cond" panose="020B0606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8705" y="2799504"/>
            <a:ext cx="3900145" cy="3936577"/>
          </a:xfrm>
        </p:spPr>
        <p:txBody>
          <a:bodyPr>
            <a:normAutofit/>
          </a:bodyPr>
          <a:lstStyle>
            <a:lvl1pPr>
              <a:defRPr sz="2000">
                <a:latin typeface="Verdana Pro Cond" panose="020B0606030504040204" pitchFamily="34" charset="0"/>
              </a:defRPr>
            </a:lvl1pPr>
            <a:lvl2pPr>
              <a:defRPr sz="1800">
                <a:latin typeface="Verdana Pro Cond" panose="020B0606030504040204" pitchFamily="34" charset="0"/>
              </a:defRPr>
            </a:lvl2pPr>
            <a:lvl3pPr>
              <a:defRPr sz="1600">
                <a:latin typeface="Verdana Pro Cond" panose="020B0606030504040204" pitchFamily="34" charset="0"/>
              </a:defRPr>
            </a:lvl3pPr>
            <a:lvl4pPr>
              <a:defRPr sz="1400">
                <a:latin typeface="Verdana Pro Cond" panose="020B0606030504040204" pitchFamily="34" charset="0"/>
              </a:defRPr>
            </a:lvl4pPr>
            <a:lvl5pPr>
              <a:defRPr sz="1400">
                <a:latin typeface="Verdana Pro Cond" panose="020B0606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293" y="2072640"/>
            <a:ext cx="3900145" cy="726863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9550" y="2799504"/>
            <a:ext cx="3900145" cy="39365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7/28/2018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7/28/2018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7/28/2018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6407312" y="321"/>
            <a:ext cx="3659467" cy="7770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9421" y="2849880"/>
            <a:ext cx="2866644" cy="181356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999" y="777240"/>
            <a:ext cx="5054346" cy="62179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89420" y="4922520"/>
            <a:ext cx="2866644" cy="1347216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362154" y="0"/>
            <a:ext cx="45263" cy="77724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 Pro Cond" panose="020B0606030504040204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8B012C0-B102-441D-AA86-2C80DFA84E68}" type="datetime1">
              <a:rPr lang="en-US" smtClean="0"/>
              <a:pPr/>
              <a:t>7/28/2018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6407312" y="321"/>
            <a:ext cx="3659467" cy="7770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9420" y="2849880"/>
            <a:ext cx="2866644" cy="181356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502664"/>
            <a:ext cx="5657850" cy="4767072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89420" y="4922520"/>
            <a:ext cx="2866644" cy="134721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>
                <a:latin typeface="Calibri"/>
                <a:cs typeface="Calibri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●Edit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 Pro Cond" panose="020B0606030504040204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01E0B12-F9DE-47EF-A076-CF602073F1B2}" type="datetime1">
              <a:rPr lang="en-US" smtClean="0"/>
              <a:pPr/>
              <a:t>7/28/2018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362154" y="0"/>
            <a:ext cx="45263" cy="77724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05" y="431800"/>
            <a:ext cx="792099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2072640"/>
            <a:ext cx="7920990" cy="4663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8705" y="7275390"/>
            <a:ext cx="4274820" cy="270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58841" y="7275390"/>
            <a:ext cx="1114891" cy="270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7/28/2018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646" y="7275390"/>
            <a:ext cx="576049" cy="270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7091308"/>
            <a:ext cx="10058400" cy="6217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none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Verdana Pro Cond" panose="020B0606030504040204" pitchFamily="34" charset="0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Verdana Pro Cond" panose="020B0606030504040204" pitchFamily="34" charset="0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Verdana Pro Cond" panose="020B0606030504040204" pitchFamily="34" charset="0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Verdana Pro Cond" panose="020B0606030504040204" pitchFamily="34" charset="0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Verdana Pro Cond" panose="020B0606030504040204" pitchFamily="34" charset="0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Verdana Pro Cond" panose="020B0606030504040204" pitchFamily="34" charset="0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86510D3D-67F9-4581-8CAA-485DF5838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933950"/>
            <a:ext cx="10058400" cy="1917192"/>
          </a:xfrm>
        </p:spPr>
        <p:txBody>
          <a:bodyPr anchor="b">
            <a:noAutofit/>
          </a:bodyPr>
          <a:lstStyle>
            <a:lvl1pPr algn="ctr">
              <a:lnSpc>
                <a:spcPct val="110000"/>
              </a:lnSpc>
              <a:defRPr sz="3600" i="0" cap="none" baseline="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Determining Success of the </a:t>
            </a:r>
            <a:br>
              <a:rPr lang="en-US" dirty="0"/>
            </a:br>
            <a:r>
              <a:rPr lang="en-US" dirty="0"/>
              <a:t>Neighborhood Stabilization Program in Jacksonville, FL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3238B070-C67D-4975-BEBC-98C15E1CD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838950"/>
            <a:ext cx="10058400" cy="4762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100" b="1" i="1" cap="none" spc="0" normalizeH="0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Response to the Housing Collapse During the Great Recession</a:t>
            </a:r>
          </a:p>
        </p:txBody>
      </p:sp>
    </p:spTree>
    <p:extLst>
      <p:ext uri="{BB962C8B-B14F-4D97-AF65-F5344CB8AC3E}">
        <p14:creationId xmlns="" xmlns:p14="http://schemas.microsoft.com/office/powerpoint/2010/main" val="39471102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526" y="170333"/>
            <a:ext cx="7920990" cy="623614"/>
          </a:xfrm>
        </p:spPr>
        <p:txBody>
          <a:bodyPr>
            <a:normAutofit/>
          </a:bodyPr>
          <a:lstStyle/>
          <a:p>
            <a:r>
              <a:rPr lang="en-US" sz="2800" dirty="0"/>
              <a:t>Literature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9047" y="1117456"/>
            <a:ext cx="9178240" cy="5863721"/>
          </a:xfrm>
        </p:spPr>
        <p:txBody>
          <a:bodyPr/>
          <a:lstStyle/>
          <a:p>
            <a:r>
              <a:rPr lang="en-US" b="1" dirty="0"/>
              <a:t>Debate over policy towards mixed-income neighborhoods in urban centers</a:t>
            </a:r>
          </a:p>
          <a:p>
            <a:pPr marL="45720" indent="0">
              <a:buNone/>
            </a:pPr>
            <a:r>
              <a:rPr lang="en-US" dirty="0"/>
              <a:t>   - Urban </a:t>
            </a:r>
            <a:r>
              <a:rPr lang="en-US" i="1" dirty="0"/>
              <a:t>“exuberant diversity”</a:t>
            </a:r>
            <a:r>
              <a:rPr lang="en-US" dirty="0"/>
              <a:t> – Jean Jacobs, 1961</a:t>
            </a:r>
          </a:p>
          <a:p>
            <a:pPr marL="45720" indent="0">
              <a:buNone/>
            </a:pPr>
            <a:r>
              <a:rPr lang="en-US" i="1" dirty="0"/>
              <a:t>   - “Right to the City” </a:t>
            </a:r>
            <a:r>
              <a:rPr lang="en-US" dirty="0"/>
              <a:t>– Henri Lefebvre, 1968 </a:t>
            </a:r>
            <a:r>
              <a:rPr lang="en-US" sz="1600" dirty="0"/>
              <a:t>(Duke, 2009)</a:t>
            </a:r>
          </a:p>
          <a:p>
            <a:pPr marL="45720" indent="0">
              <a:buNone/>
            </a:pPr>
            <a:r>
              <a:rPr lang="en-US" i="1" dirty="0"/>
              <a:t>   - “Positive gentrification” </a:t>
            </a:r>
            <a:r>
              <a:rPr lang="en-US" sz="1600" dirty="0"/>
              <a:t>(</a:t>
            </a:r>
            <a:r>
              <a:rPr lang="en-US" sz="1600" dirty="0" err="1"/>
              <a:t>Chaskin</a:t>
            </a:r>
            <a:r>
              <a:rPr lang="en-US" sz="1600" dirty="0"/>
              <a:t> &amp; Joseph, 2013); </a:t>
            </a:r>
            <a:r>
              <a:rPr lang="en-US" dirty="0"/>
              <a:t>a way to increase value of    </a:t>
            </a:r>
          </a:p>
          <a:p>
            <a:pPr marL="45720" indent="0">
              <a:spcBef>
                <a:spcPts val="600"/>
              </a:spcBef>
              <a:buNone/>
            </a:pPr>
            <a:r>
              <a:rPr lang="en-US" dirty="0"/>
              <a:t>      disinvested, but once prominent urban neighborhoods </a:t>
            </a:r>
            <a:r>
              <a:rPr lang="en-US" sz="1600" dirty="0"/>
              <a:t>(</a:t>
            </a:r>
            <a:r>
              <a:rPr lang="en-US" sz="1600" dirty="0" err="1"/>
              <a:t>Defilippis</a:t>
            </a:r>
            <a:r>
              <a:rPr lang="en-US" sz="1600" dirty="0"/>
              <a:t> &amp; Fraser, 2010)</a:t>
            </a:r>
          </a:p>
          <a:p>
            <a:r>
              <a:rPr lang="en-US" b="1" dirty="0"/>
              <a:t>Debate over gentrification</a:t>
            </a:r>
          </a:p>
          <a:p>
            <a:pPr marL="45720" indent="0">
              <a:buNone/>
            </a:pPr>
            <a:r>
              <a:rPr lang="en-US" dirty="0"/>
              <a:t>   - Demand for development with amenities raises housing costs, causing </a:t>
            </a:r>
          </a:p>
          <a:p>
            <a:pPr marL="45720" indent="0">
              <a:spcBef>
                <a:spcPts val="600"/>
              </a:spcBef>
              <a:buNone/>
            </a:pPr>
            <a:r>
              <a:rPr lang="en-US" dirty="0"/>
              <a:t>     displacement </a:t>
            </a:r>
            <a:r>
              <a:rPr lang="en-US" sz="1600" dirty="0"/>
              <a:t>(Hwang &amp; Lin, 2016)</a:t>
            </a:r>
          </a:p>
          <a:p>
            <a:pPr marL="45720" indent="0">
              <a:buNone/>
            </a:pPr>
            <a:r>
              <a:rPr lang="en-US" dirty="0"/>
              <a:t>   - No empirical evidence to prove displacement </a:t>
            </a:r>
            <a:r>
              <a:rPr lang="en-US" sz="1600" dirty="0"/>
              <a:t>(Freeman, 2005)</a:t>
            </a:r>
          </a:p>
          <a:p>
            <a:pPr marL="45720" indent="0">
              <a:buNone/>
            </a:pPr>
            <a:r>
              <a:rPr lang="en-US" dirty="0"/>
              <a:t>   - Socioeconomic change in a neighborhood facilitates recovery from recession </a:t>
            </a:r>
          </a:p>
          <a:p>
            <a:pPr marL="45720" indent="0">
              <a:spcBef>
                <a:spcPts val="600"/>
              </a:spcBef>
              <a:buNone/>
            </a:pPr>
            <a:r>
              <a:rPr lang="en-US" sz="1600" dirty="0"/>
              <a:t>      (</a:t>
            </a:r>
            <a:r>
              <a:rPr lang="en-US" sz="1600" dirty="0" err="1"/>
              <a:t>Hyra</a:t>
            </a:r>
            <a:r>
              <a:rPr lang="en-US" sz="1600" dirty="0"/>
              <a:t> &amp; </a:t>
            </a:r>
            <a:r>
              <a:rPr lang="en-US" sz="1600" dirty="0" err="1"/>
              <a:t>Rugh</a:t>
            </a:r>
            <a:r>
              <a:rPr lang="en-US" sz="1600" dirty="0"/>
              <a:t>, 2016)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12252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623" y="297730"/>
            <a:ext cx="9073777" cy="504336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Methodology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1901" y="1664617"/>
            <a:ext cx="8954814" cy="5147035"/>
          </a:xfrm>
        </p:spPr>
        <p:txBody>
          <a:bodyPr>
            <a:normAutofit/>
          </a:bodyPr>
          <a:lstStyle/>
          <a:p>
            <a:r>
              <a:rPr lang="en-US" b="1" dirty="0"/>
              <a:t>Primary data source: U.S. Census Bureau </a:t>
            </a:r>
            <a:r>
              <a:rPr lang="en-US" dirty="0"/>
              <a:t>(NHGIS.org)</a:t>
            </a:r>
          </a:p>
          <a:p>
            <a:pPr marL="45720" indent="0">
              <a:buNone/>
            </a:pPr>
            <a:r>
              <a:rPr lang="en-US" dirty="0"/>
              <a:t>    - Census 1990 &amp; 2000; ACS (5-year) 2006-2010 &amp; 2012-2016</a:t>
            </a:r>
          </a:p>
          <a:p>
            <a:r>
              <a:rPr lang="en-US" dirty="0"/>
              <a:t> </a:t>
            </a:r>
            <a:r>
              <a:rPr lang="en-US" b="1" dirty="0"/>
              <a:t>Three time periods will be compared</a:t>
            </a:r>
          </a:p>
          <a:p>
            <a:pPr marL="45720" indent="0">
              <a:buNone/>
            </a:pPr>
            <a:r>
              <a:rPr lang="en-US" dirty="0"/>
              <a:t>    - Census 1990 to 2000 (sets baseline trends)</a:t>
            </a:r>
          </a:p>
          <a:p>
            <a:pPr marL="45720" indent="0">
              <a:buNone/>
            </a:pPr>
            <a:r>
              <a:rPr lang="en-US" dirty="0"/>
              <a:t>    - Census 2000 to ACS 2006-2010 (compare if baseline trends continue)</a:t>
            </a:r>
          </a:p>
          <a:p>
            <a:pPr marL="45720" indent="0">
              <a:buNone/>
            </a:pPr>
            <a:r>
              <a:rPr lang="en-US" dirty="0"/>
              <a:t>    - ACS 2006-2010 to ACS 2012-2016 (look for change in during recovery)</a:t>
            </a:r>
          </a:p>
          <a:p>
            <a:r>
              <a:rPr lang="en-US" b="1" dirty="0"/>
              <a:t>NSP 1 &amp; NSP 3 Property Spreadsheet: Received from City of Jacksonville</a:t>
            </a:r>
          </a:p>
          <a:p>
            <a:r>
              <a:rPr lang="en-US" dirty="0"/>
              <a:t>Most of the City of Jacksonville “parcel” layers dating back to 2004</a:t>
            </a:r>
          </a:p>
          <a:p>
            <a:r>
              <a:rPr lang="en-US" dirty="0">
                <a:solidFill>
                  <a:schemeClr val="accent1"/>
                </a:solidFill>
              </a:rPr>
              <a:t>(Still looking for detailed foreclosure data for analysis periods)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506D71D0-98CD-4BD2-B118-D9109E2E4479}"/>
              </a:ext>
            </a:extLst>
          </p:cNvPr>
          <p:cNvSpPr txBox="1">
            <a:spLocks/>
          </p:cNvSpPr>
          <p:nvPr/>
        </p:nvSpPr>
        <p:spPr>
          <a:xfrm>
            <a:off x="984623" y="960748"/>
            <a:ext cx="9073777" cy="7549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Verdana Pro Cond" panose="020B0606030504040204" pitchFamily="34" charset="0"/>
                <a:ea typeface="+mj-ea"/>
                <a:cs typeface="+mj-cs"/>
              </a:defRPr>
            </a:lvl1pPr>
          </a:lstStyle>
          <a:p>
            <a:r>
              <a:rPr lang="en-US" sz="2700" dirty="0">
                <a:solidFill>
                  <a:schemeClr val="tx1"/>
                </a:solidFill>
              </a:rPr>
              <a:t>Data and Analysis Time Periods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8628342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20" y="159771"/>
            <a:ext cx="7920990" cy="623614"/>
          </a:xfrm>
        </p:spPr>
        <p:txBody>
          <a:bodyPr>
            <a:normAutofit/>
          </a:bodyPr>
          <a:lstStyle/>
          <a:p>
            <a:r>
              <a:rPr lang="en-US" sz="2800" dirty="0"/>
              <a:t>Defining a NSP “Neighborhood”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5539" y="783385"/>
            <a:ext cx="4164395" cy="37367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For analysis purposes, </a:t>
            </a:r>
            <a:r>
              <a:rPr lang="en-US" b="1" dirty="0"/>
              <a:t>a NSP neighborhood will be a census tract or block containing a NSP property</a:t>
            </a:r>
          </a:p>
          <a:p>
            <a:r>
              <a:rPr lang="en-US" b="1" dirty="0"/>
              <a:t>Neighborhood aggregate size?</a:t>
            </a:r>
            <a:endParaRPr lang="en-US" dirty="0"/>
          </a:p>
          <a:p>
            <a:r>
              <a:rPr lang="en-US" dirty="0"/>
              <a:t>Tract Margins of Error for ACS data are normally less than blocks</a:t>
            </a:r>
          </a:p>
          <a:p>
            <a:r>
              <a:rPr lang="en-US" dirty="0"/>
              <a:t>To find better comparable “neighborhoods”, blocks may still be better to use for areas with more racial and economic diversity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5FA88D0-BDE3-44BF-8AC0-FF33E4C39FD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0673" y="825080"/>
            <a:ext cx="5534302" cy="54719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0365D06-8626-4A54-8DE0-26BC4E16E2C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90932"/>
            <a:ext cx="6159374" cy="26331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5744830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50" y="252260"/>
            <a:ext cx="9073777" cy="623614"/>
          </a:xfrm>
        </p:spPr>
        <p:txBody>
          <a:bodyPr>
            <a:normAutofit/>
          </a:bodyPr>
          <a:lstStyle/>
          <a:p>
            <a:r>
              <a:rPr lang="en-US" sz="2800" dirty="0"/>
              <a:t>Finding Comparable (Non-NSP) Neighborhoods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051" y="995508"/>
            <a:ext cx="9322276" cy="25018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Look for an </a:t>
            </a:r>
            <a:r>
              <a:rPr lang="en-US" b="1" dirty="0"/>
              <a:t>Socioeconomic Index</a:t>
            </a:r>
            <a:r>
              <a:rPr lang="en-US" dirty="0"/>
              <a:t> formula that produces similar standardized values for all NSP census tracts; create a composite index score from values</a:t>
            </a:r>
          </a:p>
          <a:p>
            <a:r>
              <a:rPr lang="en-US" b="1" dirty="0"/>
              <a:t>Index components</a:t>
            </a:r>
            <a:r>
              <a:rPr lang="en-US" dirty="0"/>
              <a:t>: Median housing value, Median Income, Race/Ethnicity, Tenure (owner vs renter occupied), Education Attainment, &amp; Vacant Housing</a:t>
            </a:r>
          </a:p>
          <a:p>
            <a:r>
              <a:rPr lang="en-US" dirty="0"/>
              <a:t>Find census tracts having comparable index values to NSP composite index value</a:t>
            </a:r>
          </a:p>
          <a:p>
            <a:r>
              <a:rPr lang="en-US" dirty="0"/>
              <a:t>Use ACS 2006-2010 estimated data for finding comparable tracts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B5D8DE9-85B4-4A9F-B888-B1E0A3FDA65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416" y="3614066"/>
            <a:ext cx="5608265" cy="324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09CA9877-0AE9-4577-8AD0-7602407F1524}"/>
              </a:ext>
            </a:extLst>
          </p:cNvPr>
          <p:cNvSpPr txBox="1">
            <a:spLocks/>
          </p:cNvSpPr>
          <p:nvPr/>
        </p:nvSpPr>
        <p:spPr>
          <a:xfrm>
            <a:off x="6483833" y="3948281"/>
            <a:ext cx="3574567" cy="27584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Verdana Pro Cond" panose="020B060603050404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700" u="sng" dirty="0">
                <a:effectLst/>
              </a:rPr>
              <a:t>Example of  Socioeconomic Index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700" b="0" dirty="0">
                <a:effectLst/>
              </a:rPr>
              <a:t>Median Housing Value  +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700" b="0" dirty="0">
                <a:effectLst/>
              </a:rPr>
              <a:t>Median Income  +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700" b="0" dirty="0">
                <a:effectLst/>
              </a:rPr>
              <a:t>Vacant Housing Unit % +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700" b="0" dirty="0">
                <a:effectLst/>
              </a:rPr>
              <a:t>Black Population % +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700" b="0" dirty="0">
                <a:effectLst/>
              </a:rPr>
              <a:t>Renter Occupied Housing % +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700" b="0" dirty="0">
                <a:effectLst/>
              </a:rPr>
              <a:t>People with College Degree % / 6</a:t>
            </a:r>
            <a:endParaRPr lang="en-US" sz="1700" b="0" dirty="0"/>
          </a:p>
        </p:txBody>
      </p:sp>
    </p:spTree>
    <p:extLst>
      <p:ext uri="{BB962C8B-B14F-4D97-AF65-F5344CB8AC3E}">
        <p14:creationId xmlns="" xmlns:p14="http://schemas.microsoft.com/office/powerpoint/2010/main" val="32432814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717"/>
            <a:ext cx="10058400" cy="60457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A Socioeconomic Thumbnail-View of Jacksonville</a:t>
            </a:r>
          </a:p>
        </p:txBody>
      </p:sp>
      <p:pic>
        <p:nvPicPr>
          <p:cNvPr id="1343" name="Picture 3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901700"/>
            <a:ext cx="3124200" cy="2603500"/>
          </a:xfrm>
          <a:prstGeom prst="rect">
            <a:avLst/>
          </a:prstGeom>
          <a:noFill/>
        </p:spPr>
      </p:pic>
      <p:pic>
        <p:nvPicPr>
          <p:cNvPr id="1344" name="Picture 3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7100" y="914400"/>
            <a:ext cx="3111500" cy="2590800"/>
          </a:xfrm>
          <a:prstGeom prst="rect">
            <a:avLst/>
          </a:prstGeom>
          <a:noFill/>
        </p:spPr>
      </p:pic>
      <p:pic>
        <p:nvPicPr>
          <p:cNvPr id="1345" name="Picture 3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1000" y="901700"/>
            <a:ext cx="3098800" cy="2578100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57080B6-0052-42C1-9FEF-CE711FB36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5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46" name="Picture 3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" y="3987800"/>
            <a:ext cx="3111500" cy="2590800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A4FF56D-245E-4665-A58A-C6F9C0C9B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5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47" name="Picture 3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67100" y="3987800"/>
            <a:ext cx="3086100" cy="2578100"/>
          </a:xfrm>
          <a:prstGeom prst="rect">
            <a:avLst/>
          </a:prstGeom>
          <a:noFill/>
        </p:spPr>
      </p:pic>
      <p:pic>
        <p:nvPicPr>
          <p:cNvPr id="1348" name="Picture 3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8300" y="3987800"/>
            <a:ext cx="3111500" cy="2590800"/>
          </a:xfrm>
          <a:prstGeom prst="rect">
            <a:avLst/>
          </a:prstGeom>
          <a:noFill/>
        </p:spPr>
      </p:pic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5082E8F0-8DA0-4658-93AE-9BF7CA27399C}"/>
              </a:ext>
            </a:extLst>
          </p:cNvPr>
          <p:cNvSpPr txBox="1">
            <a:spLocks/>
          </p:cNvSpPr>
          <p:nvPr/>
        </p:nvSpPr>
        <p:spPr>
          <a:xfrm>
            <a:off x="201529" y="3561210"/>
            <a:ext cx="3114674" cy="428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marR="0" lvl="0" indent="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 Pro Cond" panose="020B0606030504040204" pitchFamily="34" charset="0"/>
                <a:ea typeface="+mn-ea"/>
                <a:cs typeface="+mn-cs"/>
              </a:rPr>
              <a:t>Median Home Values %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22182B59-C213-40AD-A556-705E77166619}"/>
              </a:ext>
            </a:extLst>
          </p:cNvPr>
          <p:cNvSpPr txBox="1">
            <a:spLocks/>
          </p:cNvSpPr>
          <p:nvPr/>
        </p:nvSpPr>
        <p:spPr>
          <a:xfrm>
            <a:off x="3608472" y="3570693"/>
            <a:ext cx="3114674" cy="428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marR="0" lvl="0" indent="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 Pro Cond" panose="020B0606030504040204" pitchFamily="34" charset="0"/>
                <a:ea typeface="+mn-ea"/>
                <a:cs typeface="+mn-cs"/>
              </a:rPr>
              <a:t>Median Income %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45BD949F-6E16-479C-8205-C453BB9D63A8}"/>
              </a:ext>
            </a:extLst>
          </p:cNvPr>
          <p:cNvSpPr txBox="1">
            <a:spLocks/>
          </p:cNvSpPr>
          <p:nvPr/>
        </p:nvSpPr>
        <p:spPr>
          <a:xfrm>
            <a:off x="6827573" y="3561210"/>
            <a:ext cx="3114674" cy="428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marR="0" lvl="0" indent="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 Pro Cond" panose="020B0606030504040204" pitchFamily="34" charset="0"/>
                <a:ea typeface="+mn-ea"/>
                <a:cs typeface="+mn-cs"/>
              </a:rPr>
              <a:t>Vacant Housing %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0EFB4AB-434E-4F04-A5FB-0886F8BF63DB}"/>
              </a:ext>
            </a:extLst>
          </p:cNvPr>
          <p:cNvSpPr txBox="1">
            <a:spLocks/>
          </p:cNvSpPr>
          <p:nvPr/>
        </p:nvSpPr>
        <p:spPr>
          <a:xfrm>
            <a:off x="-101601" y="6622430"/>
            <a:ext cx="3612056" cy="428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marR="0" lvl="0" indent="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 Pro Cond" panose="020B0606030504040204" pitchFamily="34" charset="0"/>
                <a:ea typeface="+mn-ea"/>
                <a:cs typeface="+mn-cs"/>
              </a:rPr>
              <a:t>Renter Occupied Housing %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DD44D50C-7DDA-452A-BA0D-A243A48ED826}"/>
              </a:ext>
            </a:extLst>
          </p:cNvPr>
          <p:cNvSpPr txBox="1">
            <a:spLocks/>
          </p:cNvSpPr>
          <p:nvPr/>
        </p:nvSpPr>
        <p:spPr>
          <a:xfrm>
            <a:off x="3608472" y="6622430"/>
            <a:ext cx="3114674" cy="428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marR="0" lvl="0" indent="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 Pro Cond" panose="020B0606030504040204" pitchFamily="34" charset="0"/>
                <a:ea typeface="+mn-ea"/>
                <a:cs typeface="+mn-cs"/>
              </a:rPr>
              <a:t>Black Population %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="" xmlns:a16="http://schemas.microsoft.com/office/drawing/2014/main" id="{690612E5-FBD0-46D2-A7D1-123C90D2A209}"/>
              </a:ext>
            </a:extLst>
          </p:cNvPr>
          <p:cNvSpPr txBox="1">
            <a:spLocks/>
          </p:cNvSpPr>
          <p:nvPr/>
        </p:nvSpPr>
        <p:spPr>
          <a:xfrm>
            <a:off x="6428423" y="6624519"/>
            <a:ext cx="3861205" cy="428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marR="0" lvl="0" indent="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 Pro Cond" panose="020B0606030504040204" pitchFamily="34" charset="0"/>
                <a:ea typeface="+mn-ea"/>
                <a:cs typeface="+mn-cs"/>
              </a:rPr>
              <a:t>College Degree Attainment %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690612E5-FBD0-46D2-A7D1-123C90D2A209}"/>
              </a:ext>
            </a:extLst>
          </p:cNvPr>
          <p:cNvSpPr txBox="1">
            <a:spLocks/>
          </p:cNvSpPr>
          <p:nvPr/>
        </p:nvSpPr>
        <p:spPr>
          <a:xfrm>
            <a:off x="6305669" y="7337598"/>
            <a:ext cx="3636578" cy="428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marR="0" lvl="0" indent="0" algn="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sz="1400" dirty="0">
                <a:latin typeface="Verdana Pro Cond" panose="020B0606030504040204" pitchFamily="34" charset="0"/>
              </a:rPr>
              <a:t>Source Data: ACS 2006-2010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 Pro Cond" panose="020B0606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0049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622" y="189186"/>
            <a:ext cx="9073777" cy="623614"/>
          </a:xfrm>
        </p:spPr>
        <p:txBody>
          <a:bodyPr>
            <a:normAutofit/>
          </a:bodyPr>
          <a:lstStyle/>
          <a:p>
            <a:r>
              <a:rPr lang="en-US" sz="2800" dirty="0"/>
              <a:t>Method for Detecting Neighborhood Change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4127318-D8EA-43C2-943D-D8E10355492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2102" y="928921"/>
            <a:ext cx="5392261" cy="5170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5CD3891-9F6B-493B-9291-16FCD8EFA1F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47854" y="4633655"/>
            <a:ext cx="7056402" cy="22856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6055" y="928921"/>
            <a:ext cx="4122089" cy="358861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Create trend line graphs </a:t>
            </a:r>
            <a:r>
              <a:rPr lang="en-US" dirty="0"/>
              <a:t>using an analysis of variance (F-test) on each component of socioeconomic index to determine any significant change between NSP &amp; non-NSP tracts</a:t>
            </a:r>
          </a:p>
          <a:p>
            <a:r>
              <a:rPr lang="en-US" b="1" dirty="0"/>
              <a:t>Utilize descriptive table </a:t>
            </a:r>
            <a:r>
              <a:rPr lang="en-US" dirty="0"/>
              <a:t>for comparative analysis of change</a:t>
            </a:r>
          </a:p>
          <a:p>
            <a:r>
              <a:rPr lang="en-US" dirty="0"/>
              <a:t>Looking for steep post-recession change to indicate any NSP policy effect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38416880-7C8E-44E9-B295-B6B2905BF50B}"/>
              </a:ext>
            </a:extLst>
          </p:cNvPr>
          <p:cNvSpPr txBox="1">
            <a:spLocks/>
          </p:cNvSpPr>
          <p:nvPr/>
        </p:nvSpPr>
        <p:spPr>
          <a:xfrm>
            <a:off x="492311" y="7166727"/>
            <a:ext cx="9073777" cy="4666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Verdana Pro Cond" panose="020B060603050404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200" b="0" dirty="0">
                <a:solidFill>
                  <a:schemeClr val="tx1"/>
                </a:solidFill>
                <a:effectLst/>
              </a:rPr>
              <a:t>Example of descriptive table &amp; statistical analysis of variance (ANOVAR) trend lines testing market and economic indicators for University and non-University neighborhoods (</a:t>
            </a:r>
            <a:r>
              <a:rPr lang="en-US" sz="1200" b="0" dirty="0" err="1">
                <a:solidFill>
                  <a:schemeClr val="tx1"/>
                </a:solidFill>
                <a:effectLst/>
              </a:rPr>
              <a:t>Ehlenz</a:t>
            </a:r>
            <a:r>
              <a:rPr lang="en-US" sz="1200" b="0" dirty="0">
                <a:solidFill>
                  <a:schemeClr val="tx1"/>
                </a:solidFill>
                <a:effectLst/>
              </a:rPr>
              <a:t>, 2017)</a:t>
            </a: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3EFF9E3E-9A2E-4F58-A0D8-FEDA0F4F2181}"/>
              </a:ext>
            </a:extLst>
          </p:cNvPr>
          <p:cNvSpPr txBox="1">
            <a:spLocks/>
          </p:cNvSpPr>
          <p:nvPr/>
        </p:nvSpPr>
        <p:spPr>
          <a:xfrm>
            <a:off x="567617" y="6149275"/>
            <a:ext cx="1404722" cy="29694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Verdana Pro Cond" panose="020B060603050404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  <a:effectLst/>
              </a:rPr>
              <a:t>(</a:t>
            </a:r>
            <a:r>
              <a:rPr lang="en-US" sz="1400" dirty="0" err="1">
                <a:solidFill>
                  <a:schemeClr val="tx1"/>
                </a:solidFill>
                <a:effectLst/>
              </a:rPr>
              <a:t>Ehlenz</a:t>
            </a:r>
            <a:r>
              <a:rPr lang="en-US" sz="1400" dirty="0">
                <a:solidFill>
                  <a:schemeClr val="tx1"/>
                </a:solidFill>
                <a:effectLst/>
              </a:rPr>
              <a:t>, 2017)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18160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62" y="285743"/>
            <a:ext cx="8418134" cy="5279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Detecting NSP Change as a Function of Investment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C9E7C0B-8011-40F9-B169-B5377130189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0388" y="3553905"/>
            <a:ext cx="7663991" cy="33370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511" y="813644"/>
            <a:ext cx="9587061" cy="27402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 literature found analyzing the size or method of investment effect caused by NSP investment size or type</a:t>
            </a:r>
          </a:p>
          <a:p>
            <a:r>
              <a:rPr lang="en-US" dirty="0"/>
              <a:t>Classify all NSP tracts into six groups on </a:t>
            </a:r>
            <a:r>
              <a:rPr lang="en-US" b="1" dirty="0"/>
              <a:t>four investment categories</a:t>
            </a:r>
            <a:r>
              <a:rPr lang="en-US" dirty="0"/>
              <a:t>:                                    total investment, land use type, number of dwelling units and tenure type</a:t>
            </a:r>
          </a:p>
          <a:p>
            <a:r>
              <a:rPr lang="en-US" dirty="0"/>
              <a:t>Using post-recession F-test analysis on each socioeconomic component, create 6 statistical trend lines for each category to understand how NSP investment implementation may have influenced change in each neighborhood differently</a:t>
            </a:r>
          </a:p>
          <a:p>
            <a:r>
              <a:rPr lang="en-US" dirty="0"/>
              <a:t>Utilize descriptive and cross-tabulation tables to visualize differences of change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1163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623" y="189186"/>
            <a:ext cx="7920990" cy="623614"/>
          </a:xfrm>
        </p:spPr>
        <p:txBody>
          <a:bodyPr>
            <a:normAutofit/>
          </a:bodyPr>
          <a:lstStyle/>
          <a:p>
            <a:r>
              <a:rPr lang="en-US" sz="2800" dirty="0"/>
              <a:t>Testing Neighborhood Income Diversity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0391" y="1180888"/>
            <a:ext cx="9002121" cy="50644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Socioeconomic change in a neighborhood may facilitate recovery from recession </a:t>
            </a:r>
            <a:r>
              <a:rPr lang="en-US" sz="1500" dirty="0"/>
              <a:t>(</a:t>
            </a:r>
            <a:r>
              <a:rPr lang="en-US" sz="1500" dirty="0" err="1"/>
              <a:t>Hyra</a:t>
            </a:r>
            <a:r>
              <a:rPr lang="en-US" sz="1500" dirty="0"/>
              <a:t> &amp; </a:t>
            </a:r>
            <a:r>
              <a:rPr lang="en-US" sz="1500" dirty="0" err="1"/>
              <a:t>Rugh</a:t>
            </a:r>
            <a:r>
              <a:rPr lang="en-US" sz="1500" dirty="0"/>
              <a:t>, 2016)</a:t>
            </a:r>
            <a:endParaRPr lang="en-US" b="1" dirty="0"/>
          </a:p>
          <a:p>
            <a:r>
              <a:rPr lang="en-US" b="1" dirty="0"/>
              <a:t>Assign each tract a household income group </a:t>
            </a:r>
            <a:r>
              <a:rPr lang="en-US" sz="1600" dirty="0"/>
              <a:t>(based on HUD’s income groupings)</a:t>
            </a:r>
          </a:p>
          <a:p>
            <a:pPr marL="45720" indent="0">
              <a:spcBef>
                <a:spcPts val="1000"/>
              </a:spcBef>
              <a:buNone/>
            </a:pPr>
            <a:r>
              <a:rPr lang="en-US" sz="1450" dirty="0"/>
              <a:t>     - </a:t>
            </a:r>
            <a:r>
              <a:rPr lang="en-US" sz="1450" b="1" dirty="0"/>
              <a:t>Extremely low-income (ELI): </a:t>
            </a:r>
            <a:r>
              <a:rPr lang="en-US" sz="1450" dirty="0"/>
              <a:t>households earning income not more than 30% of AMI (≤30%)</a:t>
            </a:r>
          </a:p>
          <a:p>
            <a:pPr marL="45720" indent="0">
              <a:spcBef>
                <a:spcPts val="1000"/>
              </a:spcBef>
              <a:buNone/>
            </a:pPr>
            <a:r>
              <a:rPr lang="en-US" sz="1450" dirty="0"/>
              <a:t>     - </a:t>
            </a:r>
            <a:r>
              <a:rPr lang="en-US" sz="1450" b="1" dirty="0"/>
              <a:t>Very low-income (VLI): </a:t>
            </a:r>
            <a:r>
              <a:rPr lang="en-US" sz="1450" dirty="0"/>
              <a:t>households earning income not more than 50 percent of AMI (31%-50%)</a:t>
            </a:r>
          </a:p>
          <a:p>
            <a:pPr marL="45720" indent="0">
              <a:spcBef>
                <a:spcPts val="1000"/>
              </a:spcBef>
              <a:buNone/>
            </a:pPr>
            <a:r>
              <a:rPr lang="en-US" sz="1450" dirty="0"/>
              <a:t>     - </a:t>
            </a:r>
            <a:r>
              <a:rPr lang="en-US" sz="1450" b="1" dirty="0"/>
              <a:t>Low-income (LI): </a:t>
            </a:r>
            <a:r>
              <a:rPr lang="en-US" sz="1450" dirty="0"/>
              <a:t>Households earning income not more than 80 percent of AMI (51%-80%)</a:t>
            </a:r>
          </a:p>
          <a:p>
            <a:pPr marL="45720" indent="0">
              <a:spcBef>
                <a:spcPts val="1000"/>
              </a:spcBef>
              <a:buNone/>
            </a:pPr>
            <a:r>
              <a:rPr lang="en-US" sz="1450" dirty="0"/>
              <a:t>     - </a:t>
            </a:r>
            <a:r>
              <a:rPr lang="en-US" sz="1450" b="1" dirty="0"/>
              <a:t>Moderate income (MI): </a:t>
            </a:r>
            <a:r>
              <a:rPr lang="en-US" sz="1450" dirty="0"/>
              <a:t>Households earning income now more than 120 percent of AMI (81%-120%)</a:t>
            </a:r>
          </a:p>
          <a:p>
            <a:pPr marL="45720" indent="0">
              <a:spcBef>
                <a:spcPts val="1000"/>
              </a:spcBef>
              <a:buNone/>
            </a:pPr>
            <a:r>
              <a:rPr lang="en-US" sz="1450" dirty="0"/>
              <a:t>     - </a:t>
            </a:r>
            <a:r>
              <a:rPr lang="en-US" sz="1450" b="1" dirty="0"/>
              <a:t>Middle income (UI): </a:t>
            </a:r>
            <a:r>
              <a:rPr lang="en-US" sz="1450" dirty="0"/>
              <a:t>Households earning income not more than 165 percent of AMI (121%-165%)</a:t>
            </a:r>
          </a:p>
          <a:p>
            <a:pPr marL="45720" indent="0">
              <a:spcBef>
                <a:spcPts val="1000"/>
              </a:spcBef>
              <a:buNone/>
            </a:pPr>
            <a:r>
              <a:rPr lang="en-US" sz="1450" dirty="0"/>
              <a:t>     - </a:t>
            </a:r>
            <a:r>
              <a:rPr lang="en-US" sz="1450" b="1" dirty="0"/>
              <a:t>High income (HI): </a:t>
            </a:r>
            <a:r>
              <a:rPr lang="en-US" sz="1450" dirty="0"/>
              <a:t>Households earning income above 165 percent of AMI (&gt;165%)</a:t>
            </a:r>
          </a:p>
          <a:p>
            <a:r>
              <a:rPr lang="en-US" b="1" dirty="0"/>
              <a:t>Create diversity groups from household income groups</a:t>
            </a:r>
          </a:p>
          <a:p>
            <a:pPr marL="45720" indent="0">
              <a:spcBef>
                <a:spcPts val="1000"/>
              </a:spcBef>
              <a:buNone/>
            </a:pPr>
            <a:r>
              <a:rPr lang="en-US" sz="1400" dirty="0"/>
              <a:t>       </a:t>
            </a:r>
            <a:r>
              <a:rPr lang="en-US" sz="1400" b="1" dirty="0">
                <a:solidFill>
                  <a:schemeClr val="accent1"/>
                </a:solidFill>
              </a:rPr>
              <a:t>DIVERSITY GROUP	Income Group Mix Defining Minimum Threshold</a:t>
            </a:r>
            <a:r>
              <a:rPr lang="en-US" sz="1400" dirty="0">
                <a:solidFill>
                  <a:schemeClr val="accent1"/>
                </a:solidFill>
              </a:rPr>
              <a:t>	</a:t>
            </a:r>
          </a:p>
          <a:p>
            <a:pPr marL="45720" indent="0">
              <a:spcBef>
                <a:spcPts val="1000"/>
              </a:spcBef>
              <a:buNone/>
            </a:pPr>
            <a:r>
              <a:rPr lang="en-US" sz="1400" dirty="0"/>
              <a:t>     - </a:t>
            </a:r>
            <a:r>
              <a:rPr lang="en-US" sz="1400" b="1" dirty="0"/>
              <a:t>High Diversity</a:t>
            </a:r>
            <a:r>
              <a:rPr lang="en-US" sz="1400" dirty="0"/>
              <a:t>		1 group = 33.3%, 4 groups = 16.7%, 1 group = 0%		</a:t>
            </a:r>
          </a:p>
          <a:p>
            <a:pPr marL="45720" indent="0">
              <a:spcBef>
                <a:spcPts val="1000"/>
              </a:spcBef>
              <a:buNone/>
            </a:pPr>
            <a:r>
              <a:rPr lang="en-US" sz="1400" dirty="0"/>
              <a:t>     - </a:t>
            </a:r>
            <a:r>
              <a:rPr lang="en-US" sz="1400" b="1" dirty="0"/>
              <a:t>Moderate Diversity</a:t>
            </a:r>
            <a:r>
              <a:rPr lang="en-US" sz="1400" dirty="0"/>
              <a:t>	1 group = 50%, 3 groups = 16.7%, 2 groups = 0%		</a:t>
            </a:r>
          </a:p>
          <a:p>
            <a:pPr marL="45720" indent="0">
              <a:spcBef>
                <a:spcPts val="1000"/>
              </a:spcBef>
              <a:buNone/>
            </a:pPr>
            <a:r>
              <a:rPr lang="en-US" sz="1400" dirty="0"/>
              <a:t>     - </a:t>
            </a:r>
            <a:r>
              <a:rPr lang="en-US" sz="1400" b="1" dirty="0"/>
              <a:t>Low Diversity</a:t>
            </a:r>
            <a:r>
              <a:rPr lang="en-US" sz="1400" dirty="0"/>
              <a:t>		1 group = 66.7%, 2 groups = 16.7%, 3 groups =0%		</a:t>
            </a:r>
          </a:p>
          <a:p>
            <a:pPr marL="45720" indent="0">
              <a:spcBef>
                <a:spcPts val="1000"/>
              </a:spcBef>
              <a:buNone/>
            </a:pPr>
            <a:r>
              <a:rPr lang="en-US" sz="1400" dirty="0"/>
              <a:t>     - </a:t>
            </a:r>
            <a:r>
              <a:rPr lang="en-US" sz="1400" b="1" dirty="0"/>
              <a:t>Not Diverse</a:t>
            </a:r>
            <a:r>
              <a:rPr lang="en-US" sz="1400" dirty="0"/>
              <a:t>		NA	</a:t>
            </a:r>
          </a:p>
          <a:p>
            <a:pPr marL="45720" indent="0">
              <a:spcBef>
                <a:spcPts val="1000"/>
              </a:spcBef>
              <a:buNone/>
            </a:pPr>
            <a:endParaRPr lang="en-US" sz="1400" dirty="0"/>
          </a:p>
          <a:p>
            <a:pPr marL="45720" indent="0">
              <a:spcBef>
                <a:spcPts val="1000"/>
              </a:spcBef>
              <a:buNone/>
            </a:pP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7D2BCFF-4A08-42C4-A3F0-5D4586D0B731}"/>
              </a:ext>
            </a:extLst>
          </p:cNvPr>
          <p:cNvSpPr/>
          <p:nvPr/>
        </p:nvSpPr>
        <p:spPr>
          <a:xfrm>
            <a:off x="1" y="7218876"/>
            <a:ext cx="100583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Verdana Pro Cond" panose="020B0606030504040204" pitchFamily="34" charset="0"/>
              </a:rPr>
              <a:t>Based on methodology from “Income Diversity Within Neighborhoods and Very Low-Income” (</a:t>
            </a:r>
            <a:r>
              <a:rPr lang="en-US" sz="1400" dirty="0" err="1">
                <a:latin typeface="Verdana Pro Cond" panose="020B0606030504040204" pitchFamily="34" charset="0"/>
              </a:rPr>
              <a:t>Galster</a:t>
            </a:r>
            <a:r>
              <a:rPr lang="en-US" sz="1400" dirty="0">
                <a:latin typeface="Verdana Pro Cond" panose="020B0606030504040204" pitchFamily="34" charset="0"/>
              </a:rPr>
              <a:t>, et al., 2008)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674E60F5-900B-4B75-933F-18A06D89A2CC}"/>
              </a:ext>
            </a:extLst>
          </p:cNvPr>
          <p:cNvSpPr txBox="1">
            <a:spLocks/>
          </p:cNvSpPr>
          <p:nvPr/>
        </p:nvSpPr>
        <p:spPr>
          <a:xfrm>
            <a:off x="747698" y="6245317"/>
            <a:ext cx="8954814" cy="692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 Pro Cond" panose="020B0606030504040204" pitchFamily="34" charset="0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Verdana Pro Cond" panose="020B0606030504040204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 Pro Cond" panose="020B0606030504040204" pitchFamily="34" charset="0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Verdana Pro Cond" panose="020B0606030504040204" pitchFamily="34" charset="0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Verdana Pro Cond" panose="020B0606030504040204" pitchFamily="34" charset="0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 same post-recession statistical analysis methods to test differences of change on each socioeconomic component for all four diversity groups </a:t>
            </a:r>
          </a:p>
          <a:p>
            <a:pPr marL="45720" indent="0">
              <a:spcBef>
                <a:spcPts val="1000"/>
              </a:spcBef>
              <a:buFont typeface="Arial" pitchFamily="34" charset="0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480742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623" y="189186"/>
            <a:ext cx="7920990" cy="623614"/>
          </a:xfrm>
        </p:spPr>
        <p:txBody>
          <a:bodyPr>
            <a:normAutofit/>
          </a:bodyPr>
          <a:lstStyle/>
          <a:p>
            <a:r>
              <a:rPr lang="en-US" sz="2800" dirty="0"/>
              <a:t>Expected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847" y="1086416"/>
            <a:ext cx="7920990" cy="4740452"/>
          </a:xfrm>
        </p:spPr>
        <p:txBody>
          <a:bodyPr>
            <a:normAutofit/>
          </a:bodyPr>
          <a:lstStyle/>
          <a:p>
            <a:r>
              <a:rPr lang="en-US" dirty="0"/>
              <a:t>Expect a challenge in finding a Socioeconomic Index having similar values for all NSP tracts </a:t>
            </a:r>
          </a:p>
          <a:p>
            <a:r>
              <a:rPr lang="en-US" dirty="0"/>
              <a:t>Expect similar changes of NSP and non-NSP neighborhoods from 1990-2000</a:t>
            </a:r>
          </a:p>
          <a:p>
            <a:r>
              <a:rPr lang="en-US" dirty="0"/>
              <a:t>Expect measurable changes between NSP and non-NSP tracts during post-recession period; enough to indicate NSP policy may have had an effect</a:t>
            </a:r>
          </a:p>
          <a:p>
            <a:r>
              <a:rPr lang="en-US" dirty="0"/>
              <a:t>Expect statistically significant change of NSP neighborhoods at a certain size of investment or investment type</a:t>
            </a:r>
          </a:p>
          <a:p>
            <a:r>
              <a:rPr lang="en-US" dirty="0"/>
              <a:t>Expect to find high diversified income neighborhoods to have recovered more statistically than low diversified income neighborhoods</a:t>
            </a:r>
          </a:p>
        </p:txBody>
      </p:sp>
    </p:spTree>
    <p:extLst>
      <p:ext uri="{BB962C8B-B14F-4D97-AF65-F5344CB8AC3E}">
        <p14:creationId xmlns="" xmlns:p14="http://schemas.microsoft.com/office/powerpoint/2010/main" val="587024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623" y="189186"/>
            <a:ext cx="7920990" cy="623614"/>
          </a:xfrm>
        </p:spPr>
        <p:txBody>
          <a:bodyPr>
            <a:normAutofit/>
          </a:bodyPr>
          <a:lstStyle/>
          <a:p>
            <a:r>
              <a:rPr lang="en-US" sz="2800" dirty="0"/>
              <a:t>Project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193" y="1086417"/>
            <a:ext cx="8201419" cy="39569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Present at American Association of Geographers (AAG) Conference   –  Washington D.C. in April 2019</a:t>
            </a:r>
          </a:p>
          <a:p>
            <a:r>
              <a:rPr lang="en-US" dirty="0"/>
              <a:t>Call for abstracts starts this August</a:t>
            </a:r>
          </a:p>
          <a:p>
            <a:r>
              <a:rPr lang="en-US" dirty="0"/>
              <a:t>Download all needed census datasets (source NHGIS.org)</a:t>
            </a:r>
          </a:p>
          <a:p>
            <a:r>
              <a:rPr lang="en-US" dirty="0"/>
              <a:t>Determine best Socioeconomic Index to use to find comparable tracts</a:t>
            </a:r>
          </a:p>
          <a:p>
            <a:r>
              <a:rPr lang="en-US" dirty="0"/>
              <a:t>Wrap up project analysis by end of year</a:t>
            </a:r>
          </a:p>
          <a:p>
            <a:r>
              <a:rPr lang="en-US" dirty="0"/>
              <a:t>Revise paper in early 2019; goal is to publish it in professional journal</a:t>
            </a:r>
          </a:p>
          <a:p>
            <a:r>
              <a:rPr lang="en-US" dirty="0"/>
              <a:t>May create a story-board for publishing on Web</a:t>
            </a:r>
          </a:p>
        </p:txBody>
      </p:sp>
    </p:spTree>
    <p:extLst>
      <p:ext uri="{BB962C8B-B14F-4D97-AF65-F5344CB8AC3E}">
        <p14:creationId xmlns="" xmlns:p14="http://schemas.microsoft.com/office/powerpoint/2010/main" val="22640876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623" y="189185"/>
            <a:ext cx="7920990" cy="1210990"/>
          </a:xfrm>
        </p:spPr>
        <p:txBody>
          <a:bodyPr>
            <a:normAutofit/>
          </a:bodyPr>
          <a:lstStyle/>
          <a:p>
            <a:r>
              <a:rPr lang="en-US" sz="2800" dirty="0"/>
              <a:t>Determining Success of the Neighborhood Stabilization Program in Jacksonville, FL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4623" y="1628775"/>
            <a:ext cx="8674384" cy="5107305"/>
          </a:xfrm>
        </p:spPr>
        <p:txBody>
          <a:bodyPr/>
          <a:lstStyle/>
          <a:p>
            <a:r>
              <a:rPr lang="en-US" dirty="0"/>
              <a:t>Background to NSP and Jacksonville’s socioeconomics</a:t>
            </a:r>
          </a:p>
          <a:p>
            <a:r>
              <a:rPr lang="en-US" dirty="0"/>
              <a:t>Rationale for project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Goals, Objectives &amp; Hypothesis</a:t>
            </a:r>
          </a:p>
          <a:p>
            <a:r>
              <a:rPr lang="en-US" dirty="0"/>
              <a:t>Jacksonville’s NSP Funding and the East-Springfield Neighborhood</a:t>
            </a:r>
          </a:p>
          <a:p>
            <a:r>
              <a:rPr lang="en-US" dirty="0"/>
              <a:t>Literature Review</a:t>
            </a:r>
          </a:p>
          <a:p>
            <a:r>
              <a:rPr lang="en-US" dirty="0"/>
              <a:t>Methodology</a:t>
            </a:r>
          </a:p>
          <a:p>
            <a:r>
              <a:rPr lang="en-US" dirty="0"/>
              <a:t>Expected Results</a:t>
            </a:r>
          </a:p>
          <a:p>
            <a:r>
              <a:rPr lang="en-US" dirty="0"/>
              <a:t>Project Timeline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14357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86510D3D-67F9-4581-8CAA-485DF5838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933950"/>
            <a:ext cx="10058400" cy="1917192"/>
          </a:xfrm>
        </p:spPr>
        <p:txBody>
          <a:bodyPr anchor="b">
            <a:noAutofit/>
          </a:bodyPr>
          <a:lstStyle>
            <a:lvl1pPr algn="ctr">
              <a:lnSpc>
                <a:spcPct val="110000"/>
              </a:lnSpc>
              <a:defRPr sz="3600" i="0" cap="none" baseline="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Determining Success of the </a:t>
            </a:r>
            <a:br>
              <a:rPr lang="en-US" dirty="0"/>
            </a:br>
            <a:r>
              <a:rPr lang="en-US" dirty="0"/>
              <a:t>Neighborhood Stabilization Program in Jacksonville, FL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3238B070-C67D-4975-BEBC-98C15E1CD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838950"/>
            <a:ext cx="10058400" cy="4762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100" b="1" i="1" cap="none" spc="0" normalizeH="0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Response to the Housing Collapse During the Great Recession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00246" y="3261224"/>
            <a:ext cx="3174125" cy="6236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uLnTx/>
                <a:uFillTx/>
                <a:latin typeface="Verdana Pro Cond" panose="020B0606030504040204" pitchFamily="34" charset="0"/>
                <a:ea typeface="+mj-ea"/>
                <a:cs typeface="+mj-cs"/>
              </a:rPr>
              <a:t>QUESTIONS?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2B1EFE55-1827-44C4-BFF8-B5A55DE55527}"/>
              </a:ext>
            </a:extLst>
          </p:cNvPr>
          <p:cNvSpPr txBox="1">
            <a:spLocks/>
          </p:cNvSpPr>
          <p:nvPr/>
        </p:nvSpPr>
        <p:spPr>
          <a:xfrm>
            <a:off x="5475180" y="1699585"/>
            <a:ext cx="2739577" cy="5125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Verdana Pro Cond" panose="020B0606030504040204" pitchFamily="34" charset="0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grs5118@psu.edu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C553C9FF-A9EF-41E5-96B7-700357F5EB22}"/>
              </a:ext>
            </a:extLst>
          </p:cNvPr>
          <p:cNvSpPr txBox="1">
            <a:spLocks/>
          </p:cNvSpPr>
          <p:nvPr/>
        </p:nvSpPr>
        <p:spPr>
          <a:xfrm>
            <a:off x="4922464" y="1476807"/>
            <a:ext cx="4200514" cy="2784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Verdana Pro Cond" panose="020B0606030504040204" pitchFamily="34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__________________________</a:t>
            </a:r>
          </a:p>
        </p:txBody>
      </p:sp>
    </p:spTree>
    <p:extLst>
      <p:ext uri="{BB962C8B-B14F-4D97-AF65-F5344CB8AC3E}">
        <p14:creationId xmlns="" xmlns:p14="http://schemas.microsoft.com/office/powerpoint/2010/main" val="39471102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271" y="462453"/>
            <a:ext cx="3633076" cy="592083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3100" dirty="0"/>
              <a:t>Background to NSP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270" y="1254834"/>
            <a:ext cx="8873581" cy="3660503"/>
          </a:xfrm>
        </p:spPr>
        <p:txBody>
          <a:bodyPr/>
          <a:lstStyle/>
          <a:p>
            <a:r>
              <a:rPr lang="en-US" dirty="0"/>
              <a:t>Home values went down nationally by 31% from early 2006 to early 2009</a:t>
            </a:r>
          </a:p>
          <a:p>
            <a:r>
              <a:rPr lang="en-US" dirty="0"/>
              <a:t>Part of the Housing and Economic Recovery Act (HERA) in 2008</a:t>
            </a:r>
          </a:p>
          <a:p>
            <a:r>
              <a:rPr lang="en-US" dirty="0"/>
              <a:t>Goal - bring qualified buyers back to neighborhoods suffering from heavy foreclosure and associated blight, thus stopping the trend of decline</a:t>
            </a:r>
          </a:p>
          <a:p>
            <a:r>
              <a:rPr lang="en-US" dirty="0"/>
              <a:t>U.S. Department of Housing and Urban Development (HUD) funded local governments nearly $7 billion to stabilize neighborhoods hit hardest by housing crisis.</a:t>
            </a:r>
          </a:p>
          <a:p>
            <a:r>
              <a:rPr lang="en-US" dirty="0"/>
              <a:t>This funding occurred in three phases, referred to as NSP1, NSP2 &amp; NSP3</a:t>
            </a:r>
          </a:p>
        </p:txBody>
      </p:sp>
    </p:spTree>
    <p:extLst>
      <p:ext uri="{BB962C8B-B14F-4D97-AF65-F5344CB8AC3E}">
        <p14:creationId xmlns=""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6924" y="0"/>
            <a:ext cx="3531476" cy="147029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Verdana Pro Cond"/>
              </a:rPr>
              <a:t>Jacksonville’s </a:t>
            </a:r>
            <a:r>
              <a:rPr lang="en-US" sz="2800" dirty="0">
                <a:latin typeface="Verdana Pro Cond"/>
              </a:rPr>
              <a:t/>
            </a:r>
            <a:br>
              <a:rPr lang="en-US" sz="2800" dirty="0">
                <a:latin typeface="Verdana Pro Cond"/>
              </a:rPr>
            </a:br>
            <a:r>
              <a:rPr lang="en-US" sz="2800" dirty="0">
                <a:latin typeface="Verdana Pro Cond"/>
              </a:rPr>
              <a:t>Foreclosure Crisis </a:t>
            </a:r>
            <a:br>
              <a:rPr lang="en-US" sz="2800" dirty="0">
                <a:latin typeface="Verdana Pro Cond"/>
              </a:rPr>
            </a:br>
            <a:r>
              <a:rPr lang="en-US" sz="2800" dirty="0">
                <a:latin typeface="Verdana Pro Cond"/>
              </a:rPr>
              <a:t>&amp; NSP Target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1543"/>
            <a:ext cx="6371771" cy="2086554"/>
          </a:xfrm>
        </p:spPr>
        <p:txBody>
          <a:bodyPr>
            <a:noAutofit/>
          </a:bodyPr>
          <a:lstStyle/>
          <a:p>
            <a:pPr indent="0">
              <a:spcBef>
                <a:spcPts val="600"/>
              </a:spcBef>
            </a:pPr>
            <a:r>
              <a:rPr lang="en-US" sz="1800" dirty="0"/>
              <a:t>  Received  $22.4 million from HUD during NSP1</a:t>
            </a:r>
          </a:p>
          <a:p>
            <a:pPr indent="0">
              <a:spcBef>
                <a:spcPts val="600"/>
              </a:spcBef>
            </a:pPr>
            <a:r>
              <a:rPr lang="en-US" sz="1800" dirty="0"/>
              <a:t>  Selected 5 target zip codes during NSP1</a:t>
            </a:r>
          </a:p>
          <a:p>
            <a:pPr indent="0">
              <a:spcBef>
                <a:spcPts val="600"/>
              </a:spcBef>
              <a:buNone/>
            </a:pPr>
            <a:r>
              <a:rPr lang="en-US" sz="1800" dirty="0"/>
              <a:t>_____________________________________________</a:t>
            </a:r>
          </a:p>
          <a:p>
            <a:pPr indent="0">
              <a:spcBef>
                <a:spcPts val="600"/>
              </a:spcBef>
            </a:pPr>
            <a:r>
              <a:rPr lang="en-US" sz="1800" dirty="0"/>
              <a:t>  City jumped to #17 in nation in foreclosures by 2010</a:t>
            </a:r>
          </a:p>
          <a:p>
            <a:pPr indent="0">
              <a:spcBef>
                <a:spcPts val="600"/>
              </a:spcBef>
            </a:pPr>
            <a:r>
              <a:rPr lang="en-US" sz="1800" dirty="0"/>
              <a:t>  Received $4.75 million from HUD during NSP3</a:t>
            </a:r>
          </a:p>
          <a:p>
            <a:pPr indent="0">
              <a:spcBef>
                <a:spcPts val="600"/>
              </a:spcBef>
            </a:pPr>
            <a:r>
              <a:rPr lang="en-US" sz="1800" dirty="0"/>
              <a:t>  Selected the East-Springfield neighborhood for NSP3 </a:t>
            </a:r>
          </a:p>
        </p:txBody>
      </p:sp>
      <p:pic>
        <p:nvPicPr>
          <p:cNvPr id="5" name="Picture 4" descr="A picture containing text, map&#10;&#10;Description generated with very high confidence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2" y="2627087"/>
            <a:ext cx="5863771" cy="432525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3149600"/>
            <a:ext cx="3207657" cy="3824123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255659" y="2343807"/>
            <a:ext cx="3614056" cy="805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marR="0" lvl="0" indent="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 Pro Cond" panose="020B0606030504040204" pitchFamily="34" charset="0"/>
                <a:ea typeface="+mn-ea"/>
                <a:cs typeface="+mn-cs"/>
              </a:rPr>
              <a:t>NSP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 Pro Cond" panose="020B0606030504040204" pitchFamily="34" charset="0"/>
                <a:ea typeface="+mn-ea"/>
                <a:cs typeface="+mn-cs"/>
              </a:rPr>
              <a:t> 3 within 32206 zip-code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 Pro Cond" panose="020B0606030504040204" pitchFamily="34" charset="0"/>
              <a:ea typeface="+mn-ea"/>
              <a:cs typeface="+mn-cs"/>
            </a:endParaRPr>
          </a:p>
          <a:p>
            <a:pPr marL="274320" marR="0" lvl="0" indent="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 Pro Cond" panose="020B0606030504040204" pitchFamily="34" charset="0"/>
                <a:ea typeface="+mn-ea"/>
                <a:cs typeface="+mn-cs"/>
              </a:rPr>
              <a:t>East-Springfield </a:t>
            </a:r>
            <a:r>
              <a:rPr lang="en-US" noProof="0" dirty="0">
                <a:latin typeface="Verdana Pro Cond" panose="020B0606030504040204" pitchFamily="34" charset="0"/>
              </a:rPr>
              <a:t>neighborhood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 Pro Cond" panose="020B0606030504040204" pitchFamily="34" charset="0"/>
              <a:ea typeface="+mn-ea"/>
              <a:cs typeface="+mn-cs"/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half" idx="2"/>
          </p:nvPr>
        </p:nvSpPr>
        <p:spPr>
          <a:xfrm>
            <a:off x="3337089" y="6976727"/>
            <a:ext cx="2715368" cy="382016"/>
          </a:xfrm>
        </p:spPr>
        <p:txBody>
          <a:bodyPr/>
          <a:lstStyle/>
          <a:p>
            <a:pPr algn="r"/>
            <a:r>
              <a:rPr lang="en-US" dirty="0"/>
              <a:t>Jacksonville, Florida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F292CC84-72C7-4288-8CF6-52F777810D3A}"/>
              </a:ext>
            </a:extLst>
          </p:cNvPr>
          <p:cNvSpPr txBox="1">
            <a:spLocks/>
          </p:cNvSpPr>
          <p:nvPr/>
        </p:nvSpPr>
        <p:spPr>
          <a:xfrm>
            <a:off x="1556320" y="6976727"/>
            <a:ext cx="2214402" cy="382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marR="0" lvl="0" indent="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 Pro Cond" panose="020B0606030504040204" pitchFamily="34" charset="0"/>
                <a:ea typeface="+mn-ea"/>
                <a:cs typeface="+mn-cs"/>
              </a:rPr>
              <a:t>NSP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 Pro Cond" panose="020B0606030504040204" pitchFamily="34" charset="0"/>
                <a:ea typeface="+mn-ea"/>
                <a:cs typeface="+mn-cs"/>
              </a:rPr>
              <a:t> </a:t>
            </a:r>
            <a:r>
              <a:rPr lang="en-US" dirty="0">
                <a:latin typeface="Verdana Pro Cond" panose="020B0606030504040204" pitchFamily="34" charset="0"/>
              </a:rPr>
              <a:t>1 in orange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 Pro Cond" panose="020B0606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3453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623" y="189186"/>
            <a:ext cx="7920990" cy="623614"/>
          </a:xfrm>
        </p:spPr>
        <p:txBody>
          <a:bodyPr>
            <a:normAutofit/>
          </a:bodyPr>
          <a:lstStyle/>
          <a:p>
            <a:r>
              <a:rPr lang="en-US" sz="2800" dirty="0"/>
              <a:t>Rationale for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9863" y="1202298"/>
            <a:ext cx="9135132" cy="34545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There is much analysis on the struggles local governments faced implementing the NSP in their cities, but not much on the actual outcomes or results of it</a:t>
            </a:r>
          </a:p>
          <a:p>
            <a:r>
              <a:rPr lang="en-US" dirty="0"/>
              <a:t>No post-recession analysis has been done in Jacksonville, Florida - a call for more place-based evaluations in various urban neighborhoods </a:t>
            </a:r>
            <a:r>
              <a:rPr lang="en-US" dirty="0">
                <a:solidFill>
                  <a:schemeClr val="accent1"/>
                </a:solidFill>
              </a:rPr>
              <a:t>(Fraser &amp; Oakley, 2015)</a:t>
            </a:r>
          </a:p>
          <a:p>
            <a:r>
              <a:rPr lang="en-US" dirty="0"/>
              <a:t>Is there a relationship between the size of NSP funding and neighborhood effect? </a:t>
            </a:r>
            <a:r>
              <a:rPr lang="en-US" dirty="0">
                <a:solidFill>
                  <a:schemeClr val="accent1"/>
                </a:solidFill>
              </a:rPr>
              <a:t>(Joice, 2011) </a:t>
            </a:r>
          </a:p>
          <a:p>
            <a:r>
              <a:rPr lang="en-US" dirty="0"/>
              <a:t>There could be lessons learned in housing funding policy</a:t>
            </a:r>
          </a:p>
          <a:p>
            <a:r>
              <a:rPr lang="en-US" dirty="0"/>
              <a:t>Probably will not be the last housing crisis or need for public funding for housing programs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11640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623" y="189186"/>
            <a:ext cx="7920990" cy="623614"/>
          </a:xfrm>
        </p:spPr>
        <p:txBody>
          <a:bodyPr>
            <a:normAutofit/>
          </a:bodyPr>
          <a:lstStyle/>
          <a:p>
            <a:r>
              <a:rPr lang="en-US" sz="2800" dirty="0"/>
              <a:t>City’s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193" y="872360"/>
            <a:ext cx="8954814" cy="804040"/>
          </a:xfrm>
        </p:spPr>
        <p:txBody>
          <a:bodyPr>
            <a:normAutofit fontScale="92500"/>
          </a:bodyPr>
          <a:lstStyle/>
          <a:p>
            <a:r>
              <a:rPr lang="en-US" dirty="0"/>
              <a:t>City wanted to provide diversified mixed-income opportunities in East-Springfield neighborhood, but not create gentrification </a:t>
            </a:r>
            <a:r>
              <a:rPr lang="en-US" dirty="0">
                <a:solidFill>
                  <a:schemeClr val="accent1"/>
                </a:solidFill>
              </a:rPr>
              <a:t>(Dayatra Coles, 2018)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882C15B9-1907-4751-963A-19BA8627B651}"/>
              </a:ext>
            </a:extLst>
          </p:cNvPr>
          <p:cNvSpPr txBox="1">
            <a:spLocks/>
          </p:cNvSpPr>
          <p:nvPr/>
        </p:nvSpPr>
        <p:spPr>
          <a:xfrm>
            <a:off x="984623" y="1598886"/>
            <a:ext cx="7920990" cy="6236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Verdana Pro Cond" panose="020B0606030504040204" pitchFamily="34" charset="0"/>
                <a:ea typeface="+mj-ea"/>
                <a:cs typeface="+mj-cs"/>
              </a:defRPr>
            </a:lvl1pPr>
          </a:lstStyle>
          <a:p>
            <a:r>
              <a:rPr lang="en-US" sz="2800" dirty="0"/>
              <a:t>Project’s Goals and Objectives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5BE29A1E-AB75-4734-A69B-AC1EB37F53CC}"/>
              </a:ext>
            </a:extLst>
          </p:cNvPr>
          <p:cNvSpPr txBox="1">
            <a:spLocks/>
          </p:cNvSpPr>
          <p:nvPr/>
        </p:nvSpPr>
        <p:spPr>
          <a:xfrm>
            <a:off x="704193" y="2282060"/>
            <a:ext cx="8954814" cy="309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 Pro Cond" panose="020B0606030504040204" pitchFamily="34" charset="0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Verdana Pro Cond" panose="020B0606030504040204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 Pro Cond" panose="020B0606030504040204" pitchFamily="34" charset="0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Verdana Pro Cond" panose="020B0606030504040204" pitchFamily="34" charset="0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Verdana Pro Cond" panose="020B0606030504040204" pitchFamily="34" charset="0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Determine if target neighborhoods receiving NSP funding changed in comparison to similar neighborhoods not receiving NSP funding</a:t>
            </a:r>
          </a:p>
          <a:p>
            <a:r>
              <a:rPr lang="en-US" dirty="0"/>
              <a:t>Look for trends in recovery to suggest change is a result of NSP policy</a:t>
            </a:r>
          </a:p>
          <a:p>
            <a:r>
              <a:rPr lang="en-US" dirty="0"/>
              <a:t>Determine if there is a measurable effect on the neighborhoods receiving NSP funding as a function of investment amount or method it was distributed</a:t>
            </a:r>
          </a:p>
          <a:p>
            <a:r>
              <a:rPr lang="en-US" dirty="0"/>
              <a:t>Look for a correlation between the City’s goal of providing mixed-income housing to a recovery from the recession and if gentrification played a part for any found success</a:t>
            </a: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3089920A-26D3-40B0-8126-E397BABABA78}"/>
              </a:ext>
            </a:extLst>
          </p:cNvPr>
          <p:cNvSpPr txBox="1">
            <a:spLocks/>
          </p:cNvSpPr>
          <p:nvPr/>
        </p:nvSpPr>
        <p:spPr>
          <a:xfrm>
            <a:off x="984623" y="5276479"/>
            <a:ext cx="7920990" cy="6236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Verdana Pro Cond" panose="020B0606030504040204" pitchFamily="34" charset="0"/>
                <a:ea typeface="+mj-ea"/>
                <a:cs typeface="+mj-cs"/>
              </a:defRPr>
            </a:lvl1pPr>
          </a:lstStyle>
          <a:p>
            <a:r>
              <a:rPr lang="en-US" sz="2800" dirty="0"/>
              <a:t>Project’s Hypothesis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4DCAC3EC-E77F-421D-962D-792C185A0D00}"/>
              </a:ext>
            </a:extLst>
          </p:cNvPr>
          <p:cNvSpPr txBox="1">
            <a:spLocks/>
          </p:cNvSpPr>
          <p:nvPr/>
        </p:nvSpPr>
        <p:spPr>
          <a:xfrm>
            <a:off x="704193" y="5959652"/>
            <a:ext cx="8954814" cy="7522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 Pro Cond" panose="020B0606030504040204" pitchFamily="34" charset="0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Verdana Pro Cond" panose="020B0606030504040204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 Pro Cond" panose="020B0606030504040204" pitchFamily="34" charset="0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Verdana Pro Cond" panose="020B0606030504040204" pitchFamily="34" charset="0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Verdana Pro Cond" panose="020B0606030504040204" pitchFamily="34" charset="0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NSP neighborhoods with more diversified median incomes will have greater measurable success in recession recovery than other NSP tracts</a:t>
            </a:r>
          </a:p>
        </p:txBody>
      </p:sp>
    </p:spTree>
    <p:extLst>
      <p:ext uri="{BB962C8B-B14F-4D97-AF65-F5344CB8AC3E}">
        <p14:creationId xmlns="" xmlns:p14="http://schemas.microsoft.com/office/powerpoint/2010/main" val="1546133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173" y="382065"/>
            <a:ext cx="8338054" cy="12954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Jacksonville NSP1 &amp; NSP3 Funding</a:t>
            </a:r>
            <a:br>
              <a:rPr lang="en-US" sz="3100" dirty="0"/>
            </a:br>
            <a:r>
              <a:rPr lang="en-US" sz="3100" dirty="0"/>
              <a:t>Investment Size/ Type Comparison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A picture containing text, map&#10;&#10;Description generated with very high confidence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257" y="1457936"/>
            <a:ext cx="3205656" cy="233329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349" y="1457935"/>
            <a:ext cx="1981693" cy="2320143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1995" y="1457935"/>
            <a:ext cx="3512790" cy="2703741"/>
          </a:xfrm>
        </p:spPr>
        <p:txBody>
          <a:bodyPr/>
          <a:lstStyle/>
          <a:p>
            <a:r>
              <a:rPr lang="en-US" dirty="0"/>
              <a:t>NSP1 funding more spread out based on reaction to foreclosures; HUD guidelines more loosely defined</a:t>
            </a:r>
          </a:p>
          <a:p>
            <a:r>
              <a:rPr lang="en-US" dirty="0"/>
              <a:t>NSP 3 funding more concentrated; goals more structured</a:t>
            </a:r>
          </a:p>
        </p:txBody>
      </p:sp>
      <p:pic>
        <p:nvPicPr>
          <p:cNvPr id="8" name="Picture 7" descr="A screenshot of a cell phone&#10;&#10;Description generated with very high confidence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87" y="4064502"/>
            <a:ext cx="8443013" cy="265803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1FEC4990-3B90-42E7-826F-3FAE2885ACEC}"/>
              </a:ext>
            </a:extLst>
          </p:cNvPr>
          <p:cNvSpPr txBox="1">
            <a:spLocks/>
          </p:cNvSpPr>
          <p:nvPr/>
        </p:nvSpPr>
        <p:spPr>
          <a:xfrm>
            <a:off x="3640668" y="6768243"/>
            <a:ext cx="5820374" cy="428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marR="0" lvl="0" indent="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 Pro Cond" panose="020B0606030504040204" pitchFamily="34" charset="0"/>
                <a:ea typeface="+mn-ea"/>
                <a:cs typeface="+mn-cs"/>
              </a:rPr>
              <a:t>Jacksonville’s NSP investments, received from Dayatra Coles, 2018 </a:t>
            </a:r>
          </a:p>
        </p:txBody>
      </p:sp>
    </p:spTree>
    <p:extLst>
      <p:ext uri="{BB962C8B-B14F-4D97-AF65-F5344CB8AC3E}">
        <p14:creationId xmlns="" xmlns:p14="http://schemas.microsoft.com/office/powerpoint/2010/main" val="579920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8722"/>
            <a:ext cx="6371771" cy="1691827"/>
          </a:xfrm>
        </p:spPr>
        <p:txBody>
          <a:bodyPr>
            <a:noAutofit/>
          </a:bodyPr>
          <a:lstStyle/>
          <a:p>
            <a:pPr indent="0">
              <a:spcBef>
                <a:spcPts val="600"/>
              </a:spcBef>
            </a:pPr>
            <a:r>
              <a:rPr lang="en-US" sz="1800" dirty="0"/>
              <a:t>  Large drop in home value prices</a:t>
            </a:r>
          </a:p>
          <a:p>
            <a:pPr indent="0">
              <a:spcBef>
                <a:spcPts val="600"/>
              </a:spcBef>
            </a:pPr>
            <a:r>
              <a:rPr lang="en-US" sz="1800" dirty="0"/>
              <a:t>  Large increase in foreclosures</a:t>
            </a:r>
          </a:p>
          <a:p>
            <a:pPr indent="0">
              <a:spcBef>
                <a:spcPts val="600"/>
              </a:spcBef>
            </a:pPr>
            <a:r>
              <a:rPr lang="en-US" sz="1800" dirty="0"/>
              <a:t>  Decline in population due to disinvestment/ foreclosures</a:t>
            </a:r>
          </a:p>
          <a:p>
            <a:pPr indent="0">
              <a:spcBef>
                <a:spcPts val="600"/>
              </a:spcBef>
            </a:pPr>
            <a:r>
              <a:rPr lang="en-US" sz="1800" dirty="0"/>
              <a:t>  High rate of poverty, unemployment &amp; vacated homes</a:t>
            </a:r>
          </a:p>
          <a:p>
            <a:pPr indent="0">
              <a:spcBef>
                <a:spcPts val="600"/>
              </a:spcBef>
            </a:pPr>
            <a:r>
              <a:rPr lang="en-US" sz="1800" dirty="0"/>
              <a:t>  Neighborhood blight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39948" y="1880354"/>
            <a:ext cx="3614056" cy="428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marR="0" lvl="0" indent="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 Pro Cond" panose="020B0606030504040204" pitchFamily="34" charset="0"/>
                <a:ea typeface="+mn-ea"/>
                <a:cs typeface="+mn-cs"/>
              </a:rPr>
              <a:t>East</a:t>
            </a:r>
            <a:r>
              <a:rPr lang="en-US" b="1" noProof="0" dirty="0">
                <a:latin typeface="Verdana Pro Cond" panose="020B0606030504040204" pitchFamily="34" charset="0"/>
              </a:rPr>
              <a:t> neighborhood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 Pro Cond" panose="020B0606030504040204" pitchFamily="34" charset="0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242154" y="5647764"/>
            <a:ext cx="3504274" cy="639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marR="0" lvl="0" indent="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sz="1400" dirty="0">
                <a:latin typeface="Verdana Pro Cond" panose="020B0606030504040204" pitchFamily="34" charset="0"/>
              </a:rPr>
              <a:t>East neighborhood boarded up house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 Pro Cond" panose="020B0606030504040204" pitchFamily="34" charset="0"/>
                <a:ea typeface="+mn-ea"/>
                <a:cs typeface="+mn-cs"/>
              </a:rPr>
              <a:t>GoogleEarth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 Pro Cond" panose="020B0606030504040204" pitchFamily="34" charset="0"/>
                <a:ea typeface="+mn-ea"/>
                <a:cs typeface="+mn-cs"/>
              </a:rPr>
              <a:t> (Feb, 2016)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 Pro Cond" panose="020B0606030504040204" pitchFamily="34" charset="0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-1" y="6648279"/>
            <a:ext cx="5779713" cy="435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marR="0" lvl="0" indent="0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sz="1400" dirty="0">
                <a:latin typeface="Verdana Pro Cond" panose="020B0606030504040204" pitchFamily="34" charset="0"/>
              </a:rPr>
              <a:t>East neighborhood before single-family renovation – $121.6k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 Pro Cond" panose="020B0606030504040204" pitchFamily="34" charset="0"/>
                <a:ea typeface="+mn-ea"/>
                <a:cs typeface="+mn-cs"/>
              </a:rPr>
              <a:t>GoogleEarth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 Pro Cond" panose="020B0606030504040204" pitchFamily="34" charset="0"/>
                <a:ea typeface="+mn-ea"/>
                <a:cs typeface="+mn-cs"/>
              </a:rPr>
              <a:t> (April, 2011)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 Pro Cond" panose="020B0606030504040204" pitchFamily="34" charset="0"/>
              <a:ea typeface="+mn-ea"/>
              <a:cs typeface="+mn-cs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661" y="3201660"/>
            <a:ext cx="5779714" cy="345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5195" y="2317378"/>
            <a:ext cx="3141233" cy="322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6422315" y="228600"/>
            <a:ext cx="3636085" cy="14702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uLnTx/>
                <a:uFillTx/>
                <a:latin typeface="Verdana Pro Cond"/>
                <a:ea typeface="+mj-ea"/>
                <a:cs typeface="+mj-cs"/>
              </a:rPr>
              <a:t>EAST-SPRINGFIELD NEIGHBORHOOD</a:t>
            </a:r>
            <a:b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uLnTx/>
                <a:uFillTx/>
                <a:latin typeface="Verdana Pro Cond"/>
                <a:ea typeface="+mj-ea"/>
                <a:cs typeface="+mj-cs"/>
              </a:rPr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uLnTx/>
                <a:uFillTx/>
                <a:latin typeface="Verdana Pro Cond"/>
                <a:ea typeface="+mj-ea"/>
                <a:cs typeface="+mj-cs"/>
              </a:rPr>
              <a:t>Reasons for NSP Selection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Verdana Pro Cond"/>
              <a:ea typeface="+mj-ea"/>
              <a:cs typeface="+mj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012D8ADB-C29C-4F56-B0AB-B791D5DD1145}"/>
              </a:ext>
            </a:extLst>
          </p:cNvPr>
          <p:cNvSpPr txBox="1">
            <a:spLocks/>
          </p:cNvSpPr>
          <p:nvPr/>
        </p:nvSpPr>
        <p:spPr>
          <a:xfrm>
            <a:off x="213974" y="906111"/>
            <a:ext cx="2628816" cy="428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marR="0" lvl="0" indent="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 Pro Cond" panose="020B0606030504040204" pitchFamily="34" charset="0"/>
                <a:ea typeface="+mn-ea"/>
                <a:cs typeface="+mn-cs"/>
              </a:rPr>
              <a:t>Negative factors</a:t>
            </a:r>
          </a:p>
        </p:txBody>
      </p:sp>
    </p:spTree>
    <p:extLst>
      <p:ext uri="{BB962C8B-B14F-4D97-AF65-F5344CB8AC3E}">
        <p14:creationId xmlns="" xmlns:p14="http://schemas.microsoft.com/office/powerpoint/2010/main" val="1593453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315" y="203200"/>
            <a:ext cx="3636085" cy="1470297"/>
          </a:xfrm>
        </p:spPr>
        <p:txBody>
          <a:bodyPr>
            <a:noAutofit/>
          </a:bodyPr>
          <a:lstStyle/>
          <a:p>
            <a:r>
              <a:rPr lang="en-US" sz="2700" dirty="0">
                <a:latin typeface="Verdana Pro Cond"/>
              </a:rPr>
              <a:t>EAST-SPRINGFIELD NEIGHBORHOOD</a:t>
            </a:r>
            <a:br>
              <a:rPr lang="en-US" sz="2700" dirty="0">
                <a:latin typeface="Verdana Pro Cond"/>
              </a:rPr>
            </a:br>
            <a:r>
              <a:rPr lang="en-US" sz="2200" dirty="0">
                <a:latin typeface="Verdana Pro Cond"/>
              </a:rPr>
              <a:t>Reasons for NSP Selection</a:t>
            </a:r>
            <a:endParaRPr lang="en-US" sz="2700" dirty="0">
              <a:latin typeface="Verdana Pro C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0839"/>
            <a:ext cx="6371771" cy="1476954"/>
          </a:xfrm>
        </p:spPr>
        <p:txBody>
          <a:bodyPr>
            <a:noAutofit/>
          </a:bodyPr>
          <a:lstStyle/>
          <a:p>
            <a:pPr indent="0">
              <a:spcBef>
                <a:spcPts val="600"/>
              </a:spcBef>
            </a:pPr>
            <a:r>
              <a:rPr lang="en-US" sz="1800" dirty="0"/>
              <a:t>  Close proximity to downtown Jacksonville</a:t>
            </a:r>
          </a:p>
          <a:p>
            <a:pPr indent="0">
              <a:spcBef>
                <a:spcPts val="600"/>
              </a:spcBef>
            </a:pPr>
            <a:r>
              <a:rPr lang="en-US" sz="1800" dirty="0"/>
              <a:t>  Springfield part of a designated Historic District</a:t>
            </a:r>
          </a:p>
          <a:p>
            <a:pPr indent="0">
              <a:spcBef>
                <a:spcPts val="600"/>
              </a:spcBef>
            </a:pPr>
            <a:r>
              <a:rPr lang="en-US" sz="1800" dirty="0"/>
              <a:t>  Variety of housing types</a:t>
            </a:r>
          </a:p>
          <a:p>
            <a:pPr indent="0">
              <a:spcBef>
                <a:spcPts val="600"/>
              </a:spcBef>
            </a:pPr>
            <a:r>
              <a:rPr lang="en-US" sz="1800" dirty="0"/>
              <a:t>  Some of oldest houses in city </a:t>
            </a:r>
          </a:p>
          <a:p>
            <a:pPr indent="0">
              <a:spcBef>
                <a:spcPts val="600"/>
              </a:spcBef>
            </a:pPr>
            <a:r>
              <a:rPr lang="en-US" sz="1800" dirty="0"/>
              <a:t>  Housing rehabilitation and redevelopment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73553" y="1947154"/>
            <a:ext cx="3614056" cy="428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marR="0" lvl="0" indent="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 Pro Cond" panose="020B0606030504040204" pitchFamily="34" charset="0"/>
                <a:ea typeface="+mn-ea"/>
                <a:cs typeface="+mn-cs"/>
              </a:rPr>
              <a:t>Springfield</a:t>
            </a:r>
            <a:r>
              <a:rPr lang="en-US" b="1" noProof="0" dirty="0">
                <a:latin typeface="Verdana Pro Cond" panose="020B0606030504040204" pitchFamily="34" charset="0"/>
              </a:rPr>
              <a:t> neighborhood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 Pro Cond" panose="020B060603050404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4521" y="2375324"/>
            <a:ext cx="3211672" cy="410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275757" y="6536406"/>
            <a:ext cx="3611852" cy="536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marR="0" lvl="0" indent="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sz="1400" dirty="0">
                <a:latin typeface="Verdana Pro Cond" panose="020B0606030504040204" pitchFamily="34" charset="0"/>
              </a:rPr>
              <a:t>Springfield Single-Family Renovation – $358.5k 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 Pro Cond" panose="020B0606030504040204" pitchFamily="34" charset="0"/>
                <a:ea typeface="+mn-ea"/>
                <a:cs typeface="+mn-cs"/>
              </a:rPr>
              <a:t>GoogleEarth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 Pro Cond" panose="020B0606030504040204" pitchFamily="34" charset="0"/>
                <a:ea typeface="+mn-ea"/>
                <a:cs typeface="+mn-cs"/>
              </a:rPr>
              <a:t> (Feb, 2016)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 Pro Cond" panose="020B0606030504040204" pitchFamily="34" charset="0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263" y="3212411"/>
            <a:ext cx="5809757" cy="377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0" y="7051691"/>
            <a:ext cx="6148552" cy="536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marR="0" lvl="0" indent="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sz="1400" dirty="0">
                <a:latin typeface="Verdana Pro Cond" panose="020B0606030504040204" pitchFamily="34" charset="0"/>
              </a:rPr>
              <a:t>Springfield multi-family (mixed-income) new development  (14 dwelling units) – $2.2 million,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 Pro Cond" panose="020B0606030504040204" pitchFamily="34" charset="0"/>
                <a:ea typeface="+mn-ea"/>
                <a:cs typeface="+mn-cs"/>
              </a:rPr>
              <a:t>GoogleEarth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 Pro Cond" panose="020B0606030504040204" pitchFamily="34" charset="0"/>
                <a:ea typeface="+mn-ea"/>
                <a:cs typeface="+mn-cs"/>
              </a:rPr>
              <a:t> (March, 2016)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 Pro Cond" panose="020B0606030504040204" pitchFamily="34" charset="0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1FA3D3EB-31E3-4661-A57D-8EBC72439B12}"/>
              </a:ext>
            </a:extLst>
          </p:cNvPr>
          <p:cNvSpPr txBox="1">
            <a:spLocks/>
          </p:cNvSpPr>
          <p:nvPr/>
        </p:nvSpPr>
        <p:spPr>
          <a:xfrm>
            <a:off x="224703" y="985845"/>
            <a:ext cx="3614056" cy="428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marR="0" lvl="0" indent="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 Pro Cond" panose="020B0606030504040204" pitchFamily="34" charset="0"/>
                <a:ea typeface="+mn-ea"/>
                <a:cs typeface="+mn-cs"/>
              </a:rPr>
              <a:t>Positive factors</a:t>
            </a:r>
          </a:p>
        </p:txBody>
      </p:sp>
    </p:spTree>
    <p:extLst>
      <p:ext uri="{BB962C8B-B14F-4D97-AF65-F5344CB8AC3E}">
        <p14:creationId xmlns="" xmlns:p14="http://schemas.microsoft.com/office/powerpoint/2010/main" val="1593453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9285</TotalTime>
  <Words>1644</Words>
  <Application>Microsoft Office PowerPoint</Application>
  <PresentationFormat>Custom</PresentationFormat>
  <Paragraphs>177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Red Line Business 16x9</vt:lpstr>
      <vt:lpstr>Determining Success of the  Neighborhood Stabilization Program in Jacksonville, FL</vt:lpstr>
      <vt:lpstr>Determining Success of the Neighborhood Stabilization Program in Jacksonville, FL</vt:lpstr>
      <vt:lpstr> Background to NSP</vt:lpstr>
      <vt:lpstr>Jacksonville’s  Foreclosure Crisis  &amp; NSP Target Areas</vt:lpstr>
      <vt:lpstr>Rationale for Project</vt:lpstr>
      <vt:lpstr>City’s Goal</vt:lpstr>
      <vt:lpstr>Jacksonville NSP1 &amp; NSP3 Funding Investment Size/ Type Comparison </vt:lpstr>
      <vt:lpstr>Slide 8</vt:lpstr>
      <vt:lpstr>EAST-SPRINGFIELD NEIGHBORHOOD Reasons for NSP Selection</vt:lpstr>
      <vt:lpstr>Literature Review</vt:lpstr>
      <vt:lpstr>Methodology</vt:lpstr>
      <vt:lpstr>Defining a NSP “Neighborhood”</vt:lpstr>
      <vt:lpstr>Finding Comparable (Non-NSP) Neighborhoods</vt:lpstr>
      <vt:lpstr>A Socioeconomic Thumbnail-View of Jacksonville</vt:lpstr>
      <vt:lpstr>Method for Detecting Neighborhood Change</vt:lpstr>
      <vt:lpstr>Detecting NSP Change as a Function of Investment</vt:lpstr>
      <vt:lpstr>Testing Neighborhood Income Diversity</vt:lpstr>
      <vt:lpstr>Expected Results</vt:lpstr>
      <vt:lpstr>Project Timeline</vt:lpstr>
      <vt:lpstr>Determining Success of the  Neighborhood Stabilization Program in Jacksonville, FL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Greg Scott</dc:creator>
  <cp:lastModifiedBy>Windows User</cp:lastModifiedBy>
  <cp:revision>401</cp:revision>
  <cp:lastPrinted>2018-07-21T15:26:24Z</cp:lastPrinted>
  <dcterms:created xsi:type="dcterms:W3CDTF">2018-07-13T20:28:39Z</dcterms:created>
  <dcterms:modified xsi:type="dcterms:W3CDTF">2018-07-28T14:39:38Z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