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sldIdLst>
    <p:sldId id="256" r:id="rId3"/>
    <p:sldId id="272" r:id="rId4"/>
    <p:sldId id="265" r:id="rId5"/>
    <p:sldId id="257" r:id="rId6"/>
    <p:sldId id="273" r:id="rId7"/>
    <p:sldId id="258" r:id="rId8"/>
    <p:sldId id="266" r:id="rId9"/>
    <p:sldId id="267" r:id="rId10"/>
    <p:sldId id="259" r:id="rId11"/>
    <p:sldId id="268" r:id="rId12"/>
    <p:sldId id="269" r:id="rId13"/>
    <p:sldId id="271" r:id="rId14"/>
    <p:sldId id="283" r:id="rId15"/>
    <p:sldId id="261" r:id="rId16"/>
    <p:sldId id="274" r:id="rId17"/>
    <p:sldId id="260" r:id="rId18"/>
    <p:sldId id="262" r:id="rId19"/>
    <p:sldId id="270" r:id="rId20"/>
    <p:sldId id="263" r:id="rId21"/>
    <p:sldId id="275" r:id="rId22"/>
    <p:sldId id="277" r:id="rId23"/>
    <p:sldId id="276" r:id="rId24"/>
    <p:sldId id="278" r:id="rId25"/>
    <p:sldId id="264" r:id="rId26"/>
    <p:sldId id="284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930400"/>
            <a:ext cx="5562600" cy="609600"/>
          </a:xfrm>
        </p:spPr>
        <p:txBody>
          <a:bodyPr vert="horz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667000"/>
            <a:ext cx="5562600" cy="5334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440482-AB19-4776-8F92-432CCCAFB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0B808-6D28-4BD1-A6C1-3E950D30F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42C8E-4D28-461E-9AAA-774E3CD72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533400"/>
            <a:ext cx="34671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533400"/>
            <a:ext cx="34671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89E73-4450-44E9-918B-CF8AB19D2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FB111-E627-4DD0-B2BA-33BEB0AEA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972BA-A61D-4095-A5B9-DDA417D83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C0C81-1C59-496F-8D49-C01864F08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BBBC-C12D-49A2-9D3F-CA787704E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9DFED-32CF-49B9-AFCA-6893341B1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BD49-12D1-4245-AEFE-5204E7AEF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973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EB76E-6E47-4C02-8613-18C0039B4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685800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533400"/>
            <a:ext cx="70866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C288979-D662-4D97-A2CE-CBEB431398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esoftwaredev.com/tag/java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isconference.org/Pages/default.aspx" TargetMode="External"/><Relationship Id="rId2" Type="http://schemas.openxmlformats.org/officeDocument/2006/relationships/hyperlink" Target="http://www.aag.org/annualmeetin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2014.foss4g.org/" TargetMode="External"/><Relationship Id="rId4" Type="http://schemas.openxmlformats.org/officeDocument/2006/relationships/hyperlink" Target="http://2014.ogrs-community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anscottgeog897cfinal.weebly.com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cestralatlas.com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pyourancestors.com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524000"/>
            <a:ext cx="5562600" cy="609600"/>
          </a:xfrm>
        </p:spPr>
        <p:txBody>
          <a:bodyPr/>
          <a:lstStyle/>
          <a:p>
            <a:r>
              <a:rPr lang="en-US" dirty="0" smtClean="0"/>
              <a:t>Spatial Family Tree – </a:t>
            </a:r>
            <a:br>
              <a:rPr lang="en-US" dirty="0" smtClean="0"/>
            </a:br>
            <a:r>
              <a:rPr lang="en-US" sz="2400" dirty="0" smtClean="0"/>
              <a:t>A System </a:t>
            </a:r>
            <a:r>
              <a:rPr lang="en-US" sz="2400" dirty="0" smtClean="0"/>
              <a:t>Built from Open Source Tools to </a:t>
            </a:r>
            <a:r>
              <a:rPr lang="en-US" sz="2400" dirty="0" smtClean="0"/>
              <a:t>Geographically Display Genealogical </a:t>
            </a:r>
            <a:r>
              <a:rPr lang="en-US" sz="2400" dirty="0" smtClean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Scott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10200"/>
            <a:ext cx="3619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Pennsylvania State University</a:t>
            </a:r>
          </a:p>
          <a:p>
            <a:r>
              <a:rPr lang="en-US" dirty="0" smtClean="0"/>
              <a:t>MGIS Capstone Project</a:t>
            </a:r>
          </a:p>
          <a:p>
            <a:r>
              <a:rPr lang="en-US" dirty="0" smtClean="0"/>
              <a:t>Advisor: Professor Jan </a:t>
            </a:r>
            <a:r>
              <a:rPr lang="en-US" dirty="0" err="1" smtClean="0"/>
              <a:t>Wallgrün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GENTECH Genealogical Data Model</a:t>
            </a:r>
          </a:p>
          <a:p>
            <a:pPr lvl="1"/>
            <a:r>
              <a:rPr lang="en-US" dirty="0" smtClean="0"/>
              <a:t>Model based on genealogical research process</a:t>
            </a:r>
          </a:p>
          <a:p>
            <a:pPr lvl="1"/>
            <a:r>
              <a:rPr lang="en-US" dirty="0" smtClean="0"/>
              <a:t>Not generally used as basis for software</a:t>
            </a:r>
          </a:p>
          <a:p>
            <a:pPr lvl="1"/>
            <a:r>
              <a:rPr lang="en-US" dirty="0" smtClean="0"/>
              <a:t>Version 1.1 (May 2000) last update</a:t>
            </a:r>
          </a:p>
          <a:p>
            <a:pPr lvl="1"/>
            <a:endParaRPr lang="en-US" dirty="0"/>
          </a:p>
        </p:txBody>
      </p:sp>
      <p:pic>
        <p:nvPicPr>
          <p:cNvPr id="3075" name="Picture 3" descr="C:\Users\Ian\Desktop\Diagram_GENTECH_Data_Model_1.0 (1).png"/>
          <p:cNvPicPr>
            <a:picLocks noChangeAspect="1" noChangeArrowheads="1"/>
          </p:cNvPicPr>
          <p:nvPr/>
        </p:nvPicPr>
        <p:blipFill>
          <a:blip r:embed="rId2" cstate="print"/>
          <a:srcRect b="48579"/>
          <a:stretch>
            <a:fillRect/>
          </a:stretch>
        </p:blipFill>
        <p:spPr bwMode="auto">
          <a:xfrm>
            <a:off x="1295400" y="2819400"/>
            <a:ext cx="775326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STEMMA</a:t>
            </a:r>
            <a:r>
              <a:rPr lang="en-US" sz="1800" dirty="0" smtClean="0"/>
              <a:t>(Source Text for Event and Ménage </a:t>
            </a:r>
            <a:r>
              <a:rPr lang="en-US" sz="1800" dirty="0" err="1" smtClean="0"/>
              <a:t>MApping</a:t>
            </a:r>
            <a:r>
              <a:rPr lang="en-US" sz="18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Personal project of Tony Proctor</a:t>
            </a:r>
          </a:p>
          <a:p>
            <a:pPr lvl="1"/>
            <a:r>
              <a:rPr lang="en-US" dirty="0" smtClean="0"/>
              <a:t>Designed to be more general</a:t>
            </a:r>
          </a:p>
          <a:p>
            <a:pPr lvl="1"/>
            <a:r>
              <a:rPr lang="en-US" dirty="0" smtClean="0"/>
              <a:t>Most modern</a:t>
            </a:r>
          </a:p>
          <a:p>
            <a:pPr lvl="1"/>
            <a:r>
              <a:rPr lang="en-US" dirty="0" smtClean="0"/>
              <a:t>Actively Maintained</a:t>
            </a:r>
            <a:endParaRPr lang="en-US" dirty="0"/>
          </a:p>
        </p:txBody>
      </p:sp>
      <p:pic>
        <p:nvPicPr>
          <p:cNvPr id="4098" name="Picture 2" descr="https://269f453a-a-62cb3a1a-s-sites.googlegroups.com/site/familyhistorydata/data-model/DataModel-1.JPG?attachauth=ANoY7coKeWu3dJ-Iotce4hekop1WZ3XBc7KpJy9_uk3N1niCmP_XcrlFNum3Aj4s6QQuFg0JA7uw_RlRd379qDAuMJE6LAlQR2eTZ4UUAQtGVxTlcPbwEOtOsNCKPbjgYzxlX0U4z-AJ8fzKudZqz84yoATY6dU7JavvilIKesovi9ynhJUBe1wwA_p0NbwT0WNV9YydtJyUo3-DmtURO1isZabppHm3mqk4OtjGYlpDZnzagxmWQrI%3D&amp;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1"/>
            <a:ext cx="2743200" cy="342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Web Application Components</a:t>
            </a:r>
          </a:p>
          <a:p>
            <a:pPr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2226" name="Picture 2" descr="http://sinnema313.files.wordpress.com/2013/05/webapp-archite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053" y="1219200"/>
            <a:ext cx="3279775" cy="41614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2907880" y="5486400"/>
            <a:ext cx="3950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from: </a:t>
            </a:r>
            <a:r>
              <a:rPr lang="en-US" sz="1100" dirty="0" smtClean="0">
                <a:hlinkClick r:id="rId3"/>
              </a:rPr>
              <a:t>http://securesoftwaredev.com/tag/java/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Web Application Frameworks</a:t>
            </a:r>
          </a:p>
          <a:p>
            <a:pPr lvl="1"/>
            <a:r>
              <a:rPr lang="en-US" sz="2000" dirty="0" smtClean="0"/>
              <a:t>Provide building blocks for web applications</a:t>
            </a:r>
          </a:p>
          <a:p>
            <a:pPr lvl="1"/>
            <a:r>
              <a:rPr lang="en-US" sz="2000" dirty="0" smtClean="0"/>
              <a:t>Examples:</a:t>
            </a:r>
          </a:p>
          <a:p>
            <a:pPr lvl="2"/>
            <a:r>
              <a:rPr lang="en-US" sz="1800" dirty="0" err="1" smtClean="0"/>
              <a:t>Django</a:t>
            </a:r>
            <a:endParaRPr lang="en-US" sz="1800" dirty="0" smtClean="0"/>
          </a:p>
          <a:p>
            <a:pPr lvl="2"/>
            <a:r>
              <a:rPr lang="en-US" sz="1800" dirty="0" smtClean="0"/>
              <a:t>Rails</a:t>
            </a:r>
          </a:p>
          <a:p>
            <a:pPr lvl="2"/>
            <a:r>
              <a:rPr lang="en-US" sz="1800" dirty="0" smtClean="0"/>
              <a:t>Play</a:t>
            </a:r>
          </a:p>
          <a:p>
            <a:r>
              <a:rPr lang="en-US" sz="2400" dirty="0" smtClean="0"/>
              <a:t>GIS Web Frameworks</a:t>
            </a:r>
          </a:p>
          <a:p>
            <a:pPr lvl="1"/>
            <a:r>
              <a:rPr lang="en-US" sz="2000" dirty="0" smtClean="0"/>
              <a:t>Provide GIS specific functionality</a:t>
            </a:r>
          </a:p>
          <a:p>
            <a:pPr lvl="1"/>
            <a:r>
              <a:rPr lang="en-US" sz="2000" dirty="0" smtClean="0"/>
              <a:t>Can be used with a more general Web Framework</a:t>
            </a:r>
          </a:p>
          <a:p>
            <a:pPr lvl="1"/>
            <a:r>
              <a:rPr lang="en-US" sz="2000" dirty="0" smtClean="0"/>
              <a:t>Examples:</a:t>
            </a:r>
          </a:p>
          <a:p>
            <a:pPr lvl="2"/>
            <a:r>
              <a:rPr lang="en-US" sz="1800" dirty="0" err="1" smtClean="0"/>
              <a:t>GeoMajas</a:t>
            </a:r>
            <a:endParaRPr lang="en-US" sz="1800" dirty="0" smtClean="0"/>
          </a:p>
          <a:p>
            <a:pPr lvl="2"/>
            <a:r>
              <a:rPr lang="en-US" sz="1800" dirty="0" err="1" smtClean="0"/>
              <a:t>MapFish</a:t>
            </a:r>
            <a:endParaRPr lang="en-US" sz="1800" dirty="0" smtClean="0"/>
          </a:p>
          <a:p>
            <a:pPr lvl="2"/>
            <a:r>
              <a:rPr lang="en-US" sz="1800" dirty="0" err="1" smtClean="0"/>
              <a:t>OpenLayers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Databases</a:t>
            </a:r>
          </a:p>
          <a:p>
            <a:r>
              <a:rPr lang="en-US" dirty="0" smtClean="0"/>
              <a:t>GEDCOM flat file</a:t>
            </a:r>
          </a:p>
          <a:p>
            <a:pPr lvl="1"/>
            <a:r>
              <a:rPr lang="en-US" dirty="0" smtClean="0"/>
              <a:t>Read from GEDCOM file</a:t>
            </a:r>
          </a:p>
          <a:p>
            <a:pPr lvl="1"/>
            <a:r>
              <a:rPr lang="en-US" dirty="0" smtClean="0"/>
              <a:t>Inefficient and not scalable</a:t>
            </a:r>
          </a:p>
          <a:p>
            <a:r>
              <a:rPr lang="en-US" dirty="0" smtClean="0"/>
              <a:t>SQL RDBMS </a:t>
            </a:r>
            <a:r>
              <a:rPr lang="en-US" sz="2000" dirty="0" smtClean="0"/>
              <a:t>(Oracle, </a:t>
            </a:r>
            <a:r>
              <a:rPr lang="en-US" sz="2000" dirty="0" err="1" smtClean="0"/>
              <a:t>PostGres</a:t>
            </a:r>
            <a:r>
              <a:rPr lang="en-US" sz="2000" dirty="0" smtClean="0"/>
              <a:t>, etc…)</a:t>
            </a:r>
            <a:endParaRPr lang="en-US" dirty="0" smtClean="0"/>
          </a:p>
          <a:p>
            <a:pPr lvl="1"/>
            <a:r>
              <a:rPr lang="en-US" dirty="0" smtClean="0"/>
              <a:t>Relational table structure</a:t>
            </a:r>
          </a:p>
          <a:p>
            <a:pPr lvl="1"/>
            <a:r>
              <a:rPr lang="en-US" dirty="0" smtClean="0"/>
              <a:t>High data integrity</a:t>
            </a:r>
          </a:p>
          <a:p>
            <a:r>
              <a:rPr lang="en-US" dirty="0" err="1" smtClean="0"/>
              <a:t>NoSQL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MongoDB</a:t>
            </a:r>
            <a:r>
              <a:rPr lang="en-US" sz="2000" dirty="0" smtClean="0"/>
              <a:t>, </a:t>
            </a:r>
            <a:r>
              <a:rPr lang="en-US" sz="2000" dirty="0" err="1" smtClean="0"/>
              <a:t>CouchDB</a:t>
            </a:r>
            <a:r>
              <a:rPr lang="en-US" sz="2000" dirty="0" smtClean="0"/>
              <a:t>, etc…)</a:t>
            </a:r>
            <a:endParaRPr lang="en-US" dirty="0" smtClean="0"/>
          </a:p>
          <a:p>
            <a:pPr lvl="1"/>
            <a:r>
              <a:rPr lang="en-US" dirty="0" smtClean="0"/>
              <a:t>Non-Relational</a:t>
            </a:r>
          </a:p>
          <a:p>
            <a:pPr lvl="1"/>
            <a:r>
              <a:rPr lang="en-US" dirty="0" smtClean="0"/>
              <a:t>Several different approaches</a:t>
            </a:r>
          </a:p>
          <a:p>
            <a:pPr lvl="1"/>
            <a:r>
              <a:rPr lang="en-US" dirty="0" smtClean="0"/>
              <a:t>More flexible</a:t>
            </a:r>
          </a:p>
          <a:p>
            <a:pPr lvl="1"/>
            <a:r>
              <a:rPr lang="en-US" dirty="0" smtClean="0"/>
              <a:t>Less data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Focus on 3 Data Elements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Family connection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Location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Time</a:t>
            </a:r>
          </a:p>
          <a:p>
            <a:pPr marL="514350" indent="-457200">
              <a:buNone/>
            </a:pPr>
            <a:r>
              <a:rPr lang="en-US" sz="2400" dirty="0" smtClean="0"/>
              <a:t>More Flexible </a:t>
            </a:r>
            <a:r>
              <a:rPr lang="en-US" sz="2400" dirty="0" smtClean="0"/>
              <a:t>Model Than Existing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Care more about spatial data and visualization than data integrity and genealogical research.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Handle multiple relationship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Simple privacy handling </a:t>
            </a:r>
          </a:p>
          <a:p>
            <a:pPr marL="571500" indent="-514350">
              <a:buNone/>
            </a:pPr>
            <a:r>
              <a:rPr lang="en-US" sz="2400" dirty="0" smtClean="0"/>
              <a:t>Design for Everyone on Earth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Thousands of concurrent users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Billions of records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Flexible family definitions to handle cultural differences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 Entry</a:t>
            </a:r>
          </a:p>
          <a:p>
            <a:r>
              <a:rPr lang="en-US" sz="2400" dirty="0" smtClean="0"/>
              <a:t>User Entry</a:t>
            </a:r>
          </a:p>
          <a:p>
            <a:r>
              <a:rPr lang="en-US" sz="2400" dirty="0" smtClean="0"/>
              <a:t>File Import</a:t>
            </a:r>
          </a:p>
          <a:p>
            <a:pPr lvl="1"/>
            <a:r>
              <a:rPr lang="en-US" sz="2000" dirty="0" smtClean="0"/>
              <a:t>GEDCOM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Data Processing</a:t>
            </a:r>
          </a:p>
          <a:p>
            <a:r>
              <a:rPr lang="en-US" sz="2400" dirty="0" smtClean="0"/>
              <a:t>Creating </a:t>
            </a:r>
            <a:r>
              <a:rPr lang="en-US" sz="2400" dirty="0" smtClean="0"/>
              <a:t>Data From Input</a:t>
            </a:r>
            <a:endParaRPr lang="en-US" sz="2400" dirty="0" smtClean="0"/>
          </a:p>
          <a:p>
            <a:pPr lvl="1"/>
            <a:r>
              <a:rPr lang="en-US" sz="2000" dirty="0" smtClean="0"/>
              <a:t>Life Lines (Spatial Objects)</a:t>
            </a:r>
          </a:p>
          <a:p>
            <a:pPr lvl="1"/>
            <a:r>
              <a:rPr lang="en-US" sz="2000" dirty="0" smtClean="0"/>
              <a:t>Family Connections</a:t>
            </a:r>
          </a:p>
          <a:p>
            <a:r>
              <a:rPr lang="en-US" sz="2400" dirty="0" smtClean="0"/>
              <a:t>Finding Ambiguities</a:t>
            </a:r>
          </a:p>
          <a:p>
            <a:pPr lvl="1"/>
            <a:r>
              <a:rPr lang="en-US" sz="2000" dirty="0" smtClean="0"/>
              <a:t>Duplicate entries</a:t>
            </a:r>
          </a:p>
          <a:p>
            <a:pPr lvl="1"/>
            <a:r>
              <a:rPr lang="en-US" sz="2000" dirty="0" smtClean="0"/>
              <a:t>Multiple parents</a:t>
            </a:r>
          </a:p>
          <a:p>
            <a:pPr lvl="1"/>
            <a:r>
              <a:rPr lang="en-US" sz="2000" dirty="0" smtClean="0"/>
              <a:t>Time line errors (parents and children do not overlapped)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GIS Specific Tasks</a:t>
            </a:r>
          </a:p>
          <a:p>
            <a:r>
              <a:rPr lang="en-US" sz="2400" dirty="0" smtClean="0"/>
              <a:t>Geocoding</a:t>
            </a:r>
          </a:p>
          <a:p>
            <a:pPr lvl="1"/>
            <a:r>
              <a:rPr lang="en-US" sz="2000" dirty="0" smtClean="0"/>
              <a:t>User’s enter </a:t>
            </a:r>
            <a:r>
              <a:rPr lang="en-US" sz="2000" dirty="0" err="1" smtClean="0"/>
              <a:t>placenames</a:t>
            </a:r>
            <a:r>
              <a:rPr lang="en-US" sz="2000" dirty="0" smtClean="0"/>
              <a:t>/addresses</a:t>
            </a:r>
          </a:p>
          <a:p>
            <a:pPr lvl="1"/>
            <a:r>
              <a:rPr lang="en-US" sz="2000" dirty="0" smtClean="0"/>
              <a:t>Files contain non-standard </a:t>
            </a:r>
            <a:r>
              <a:rPr lang="en-US" sz="2000" dirty="0" err="1" smtClean="0"/>
              <a:t>placenames</a:t>
            </a:r>
            <a:endParaRPr lang="en-US" sz="2000" dirty="0" smtClean="0"/>
          </a:p>
          <a:p>
            <a:pPr lvl="1"/>
            <a:r>
              <a:rPr lang="en-US" sz="2000" dirty="0" smtClean="0"/>
              <a:t>Global </a:t>
            </a:r>
            <a:r>
              <a:rPr lang="en-US" sz="2000" dirty="0" err="1" smtClean="0"/>
              <a:t>placenames</a:t>
            </a:r>
            <a:endParaRPr lang="en-US" sz="2000" dirty="0" smtClean="0"/>
          </a:p>
          <a:p>
            <a:pPr lvl="1"/>
            <a:r>
              <a:rPr lang="en-US" sz="2000" dirty="0" smtClean="0"/>
              <a:t>Limited by access to </a:t>
            </a:r>
            <a:r>
              <a:rPr lang="en-US" sz="2000" dirty="0" err="1" smtClean="0"/>
              <a:t>placename</a:t>
            </a:r>
            <a:r>
              <a:rPr lang="en-US" sz="2000" dirty="0" smtClean="0"/>
              <a:t> web services</a:t>
            </a:r>
          </a:p>
          <a:p>
            <a:pPr lvl="2"/>
            <a:r>
              <a:rPr lang="en-US" sz="1800" dirty="0" smtClean="0"/>
              <a:t>Google – 2500 per day (must use Google Maps)</a:t>
            </a:r>
          </a:p>
          <a:p>
            <a:pPr lvl="2"/>
            <a:r>
              <a:rPr lang="en-US" sz="1800" dirty="0" smtClean="0"/>
              <a:t>Yahoo – No free usage</a:t>
            </a:r>
          </a:p>
          <a:p>
            <a:pPr lvl="2"/>
            <a:r>
              <a:rPr lang="en-US" sz="1800" dirty="0" smtClean="0"/>
              <a:t>Open Street Map </a:t>
            </a:r>
            <a:r>
              <a:rPr lang="en-US" sz="1800" dirty="0" smtClean="0"/>
              <a:t>(</a:t>
            </a:r>
            <a:r>
              <a:rPr lang="en-US" sz="1800" dirty="0" err="1" smtClean="0"/>
              <a:t>Nominatim</a:t>
            </a:r>
            <a:r>
              <a:rPr lang="en-US" sz="1800" dirty="0" smtClean="0"/>
              <a:t>)– </a:t>
            </a:r>
            <a:r>
              <a:rPr lang="en-US" sz="1800" dirty="0" smtClean="0"/>
              <a:t>Politely asked to keep </a:t>
            </a:r>
            <a:r>
              <a:rPr lang="en-US" sz="1800" dirty="0" smtClean="0"/>
              <a:t>small</a:t>
            </a:r>
          </a:p>
          <a:p>
            <a:pPr lvl="2"/>
            <a:r>
              <a:rPr lang="en-US" sz="1800" dirty="0" err="1" smtClean="0"/>
              <a:t>Geonames</a:t>
            </a:r>
            <a:r>
              <a:rPr lang="en-US" sz="1800" dirty="0" smtClean="0"/>
              <a:t> – 30,000 per day</a:t>
            </a:r>
            <a:endParaRPr lang="en-US" sz="1800" dirty="0" smtClean="0"/>
          </a:p>
          <a:p>
            <a:r>
              <a:rPr lang="en-US" sz="2400" dirty="0" smtClean="0"/>
              <a:t>Creating Spatial Objects</a:t>
            </a:r>
          </a:p>
          <a:p>
            <a:r>
              <a:rPr lang="en-US" sz="2400" dirty="0" smtClean="0"/>
              <a:t>Spatial Query</a:t>
            </a:r>
          </a:p>
          <a:p>
            <a:r>
              <a:rPr lang="en-US" sz="2400" dirty="0" smtClean="0"/>
              <a:t>Spatial Display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Spatial Focused Display</a:t>
            </a:r>
          </a:p>
          <a:p>
            <a:r>
              <a:rPr lang="en-US" sz="2400" dirty="0" smtClean="0"/>
              <a:t>Open Source Geospatial Tools</a:t>
            </a:r>
          </a:p>
          <a:p>
            <a:r>
              <a:rPr lang="en-US" sz="2400" dirty="0" smtClean="0"/>
              <a:t>Display, Query, </a:t>
            </a:r>
            <a:r>
              <a:rPr lang="en-US" sz="2400" dirty="0" smtClean="0"/>
              <a:t>and Navigate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Spatially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Temporally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Genealogically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24000" y="3352800"/>
            <a:ext cx="6858000" cy="2625971"/>
            <a:chOff x="1524000" y="2971800"/>
            <a:chExt cx="7315200" cy="3006971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0" y="2971800"/>
              <a:ext cx="7315200" cy="3006971"/>
              <a:chOff x="1524000" y="2971800"/>
              <a:chExt cx="7315200" cy="300697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3750" t="12308" r="22917" b="20769"/>
              <a:stretch>
                <a:fillRect/>
              </a:stretch>
            </p:blipFill>
            <p:spPr bwMode="auto">
              <a:xfrm>
                <a:off x="4419600" y="2971800"/>
                <a:ext cx="4419600" cy="3003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000" t="37692" r="42500"/>
              <a:stretch>
                <a:fillRect/>
              </a:stretch>
            </p:blipFill>
            <p:spPr bwMode="auto">
              <a:xfrm>
                <a:off x="1524000" y="2971801"/>
                <a:ext cx="2895600" cy="3006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3" name="Straight Connector 12"/>
            <p:cNvCxnSpPr/>
            <p:nvPr/>
          </p:nvCxnSpPr>
          <p:spPr bwMode="auto">
            <a:xfrm flipH="1">
              <a:off x="5486400" y="4343400"/>
              <a:ext cx="10668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5562600" y="4267200"/>
              <a:ext cx="9144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5410200" y="4419600"/>
              <a:ext cx="1524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5410200" y="4419600"/>
              <a:ext cx="762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029200" y="4419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24616" r="90417" b="71538"/>
          <a:stretch>
            <a:fillRect/>
          </a:stretch>
        </p:blipFill>
        <p:spPr bwMode="auto">
          <a:xfrm>
            <a:off x="1524000" y="5562600"/>
            <a:ext cx="1402073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Theme: </a:t>
            </a:r>
          </a:p>
          <a:p>
            <a:pPr>
              <a:buNone/>
            </a:pPr>
            <a:r>
              <a:rPr lang="en-US" dirty="0" smtClean="0"/>
              <a:t>“Build for Performance and Scalability!”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Data Model</a:t>
            </a:r>
          </a:p>
          <a:p>
            <a:r>
              <a:rPr lang="en-US" dirty="0" smtClean="0"/>
              <a:t>Use STEMMA data model</a:t>
            </a:r>
          </a:p>
          <a:p>
            <a:pPr lvl="1"/>
            <a:r>
              <a:rPr lang="en-US" dirty="0" smtClean="0"/>
              <a:t>Most modern</a:t>
            </a:r>
          </a:p>
          <a:p>
            <a:pPr lvl="1"/>
            <a:r>
              <a:rPr lang="en-US" dirty="0" smtClean="0"/>
              <a:t>Most flexible</a:t>
            </a:r>
          </a:p>
          <a:p>
            <a:pPr lvl="1"/>
            <a:r>
              <a:rPr lang="en-US" dirty="0" smtClean="0"/>
              <a:t>Can be implemented with JSON which directly lines up with DB and Web tools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Database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NoSQL</a:t>
            </a:r>
            <a:r>
              <a:rPr lang="en-US" dirty="0" smtClean="0"/>
              <a:t> Document Style DB</a:t>
            </a:r>
          </a:p>
          <a:p>
            <a:pPr lvl="1"/>
            <a:r>
              <a:rPr lang="en-US" dirty="0" smtClean="0"/>
              <a:t>Provides the most flexibility</a:t>
            </a:r>
          </a:p>
          <a:p>
            <a:pPr lvl="1"/>
            <a:r>
              <a:rPr lang="en-US" dirty="0" smtClean="0"/>
              <a:t>Easiest to achieve expected performance</a:t>
            </a:r>
          </a:p>
          <a:p>
            <a:pPr lvl="1"/>
            <a:r>
              <a:rPr lang="en-US" dirty="0" smtClean="0"/>
              <a:t>JSON focused storage</a:t>
            </a:r>
          </a:p>
          <a:p>
            <a:r>
              <a:rPr lang="en-US" dirty="0" smtClean="0"/>
              <a:t>Choice:</a:t>
            </a:r>
          </a:p>
        </p:txBody>
      </p:sp>
      <p:pic>
        <p:nvPicPr>
          <p:cNvPr id="47106" name="Picture 2" descr="mongo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86200"/>
            <a:ext cx="2066925" cy="857251"/>
          </a:xfrm>
          <a:prstGeom prst="rect">
            <a:avLst/>
          </a:prstGeom>
          <a:solidFill>
            <a:srgbClr val="9933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Web Application Components</a:t>
            </a:r>
          </a:p>
          <a:p>
            <a:r>
              <a:rPr lang="en-US" dirty="0" err="1" smtClean="0"/>
              <a:t>Typesafe</a:t>
            </a:r>
            <a:r>
              <a:rPr lang="en-US" dirty="0" smtClean="0"/>
              <a:t> Stack</a:t>
            </a:r>
          </a:p>
          <a:p>
            <a:pPr lvl="1"/>
            <a:r>
              <a:rPr lang="en-US" dirty="0" err="1" smtClean="0"/>
              <a:t>Scala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Play</a:t>
            </a:r>
          </a:p>
          <a:p>
            <a:pPr lvl="1"/>
            <a:r>
              <a:rPr lang="en-US" dirty="0" err="1" smtClean="0"/>
              <a:t>Akka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Javascript</a:t>
            </a:r>
            <a:r>
              <a:rPr lang="en-US" dirty="0" smtClean="0"/>
              <a:t> Libraries</a:t>
            </a:r>
          </a:p>
          <a:p>
            <a:pPr lvl="1"/>
            <a:r>
              <a:rPr lang="en-US" dirty="0" err="1" smtClean="0"/>
              <a:t>OpenLayers</a:t>
            </a:r>
            <a:endParaRPr lang="en-US" dirty="0" smtClean="0"/>
          </a:p>
          <a:p>
            <a:pPr lvl="1"/>
            <a:r>
              <a:rPr lang="en-US" dirty="0" smtClean="0"/>
              <a:t>Bootstrap</a:t>
            </a:r>
          </a:p>
        </p:txBody>
      </p:sp>
      <p:pic>
        <p:nvPicPr>
          <p:cNvPr id="45058" name="Picture 2" descr="https://encrypted-tbn1.gstatic.com/images?q=tbn:ANd9GcTQW1N9jKQLgLyxsQ2NjBGuB8Sp-vpeAFGq12jQU-cZ8dPtb1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50" y="4038600"/>
            <a:ext cx="1485900" cy="276225"/>
          </a:xfrm>
          <a:prstGeom prst="rect">
            <a:avLst/>
          </a:prstGeom>
          <a:noFill/>
        </p:spPr>
      </p:pic>
      <p:pic>
        <p:nvPicPr>
          <p:cNvPr id="45060" name="Picture 4" descr="http://thesiteslinger.com/wp-content/uploads/2013/08/Twitter-Bootstra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4404360"/>
            <a:ext cx="1524000" cy="853440"/>
          </a:xfrm>
          <a:prstGeom prst="rect">
            <a:avLst/>
          </a:prstGeom>
          <a:noFill/>
        </p:spPr>
      </p:pic>
      <p:pic>
        <p:nvPicPr>
          <p:cNvPr id="45062" name="Picture 6" descr="https://encrypted-tbn0.gstatic.com/images?q=tbn:ANd9GcS3Mi2ex0iJOLFdzcu0o19SF2ZmrMu5ug0_GDj6YsfcEthDYVg_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650" y="1533525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 Diagram</a:t>
            </a:r>
            <a:endParaRPr lang="en-US" dirty="0"/>
          </a:p>
        </p:txBody>
      </p:sp>
      <p:pic>
        <p:nvPicPr>
          <p:cNvPr id="5" name="Picture 2" descr="mongo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475" y="4724400"/>
            <a:ext cx="1371600" cy="568867"/>
          </a:xfrm>
          <a:prstGeom prst="rect">
            <a:avLst/>
          </a:prstGeom>
          <a:solidFill>
            <a:srgbClr val="993300"/>
          </a:solidFill>
        </p:spPr>
      </p:pic>
      <p:pic>
        <p:nvPicPr>
          <p:cNvPr id="6" name="Picture 6" descr="https://encrypted-tbn0.gstatic.com/images?q=tbn:ANd9GcS3Mi2ex0iJOLFdzcu0o19SF2ZmrMu5ug0_GDj6YsfcEthDYVg_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24125"/>
            <a:ext cx="3028950" cy="1514475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TQW1N9jKQLgLyxsQ2NjBGuB8Sp-vpeAFGq12jQU-cZ8dPtb1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4325" y="853440"/>
            <a:ext cx="1485900" cy="276225"/>
          </a:xfrm>
          <a:prstGeom prst="rect">
            <a:avLst/>
          </a:prstGeom>
          <a:noFill/>
        </p:spPr>
      </p:pic>
      <p:pic>
        <p:nvPicPr>
          <p:cNvPr id="8" name="Picture 4" descr="http://thesiteslinger.com/wp-content/uploads/2013/08/Twitter-Bootstrap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275" y="1219200"/>
            <a:ext cx="1524000" cy="853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371600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09669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Tier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482416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Layer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  <a:endCxn id="5" idx="0"/>
          </p:cNvCxnSpPr>
          <p:nvPr/>
        </p:nvCxnSpPr>
        <p:spPr bwMode="auto">
          <a:xfrm>
            <a:off x="4867275" y="4038600"/>
            <a:ext cx="0" cy="685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16" name="Straight Arrow Connector 15"/>
          <p:cNvCxnSpPr>
            <a:stCxn id="8" idx="2"/>
            <a:endCxn id="6" idx="0"/>
          </p:cNvCxnSpPr>
          <p:nvPr/>
        </p:nvCxnSpPr>
        <p:spPr bwMode="auto">
          <a:xfrm>
            <a:off x="4867275" y="2072640"/>
            <a:ext cx="0" cy="4514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953000" y="420266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222146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JSON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752600" y="4267200"/>
            <a:ext cx="487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752600" y="2286000"/>
            <a:ext cx="487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22" name="AutoShape 2" descr="data:image/jpeg;base64,/9j/4AAQSkZJRgABAQAAAQABAAD/2wCEAAkGBxQTEhUUEhQWFRUXGR8YGRgYGBwZHBoaGBwgHRwcGhscHSggHBolIBgaITEhJSkrLi4uGB8zODMsNygtLiwBCgoKDg0OGxAQGywkHyQyLCwsNCwsLCwsLCwsLCwsLCwsLCwsLCwsLCwsLCwsLCwsLCwsLCwsLCwsLCwsLCwsLP/AABEIAIUBfAMBIgACEQEDEQH/xAAcAAABBQEBAQAAAAAAAAAAAAAGAAMEBQcIAQL/xABHEAABAgQDBAcDCgEMAwEBAAABAgMABBEhBRIxBgdBURMiYXGBkaEUMrEjQlJicoKSosHRMwgVFiQ0U5OywuHw8UNjg8MX/8QAGQEBAAMBAQAAAAAAAAAAAAAAAAECAwQF/8QAKREAAgICAgECBQUBAAAAAAAAAAECEQMhEjFBBFETInGh0WGBkbHhMv/aAAwDAQACEQMRAD8A3GFChQAoUKFAGeYrvalZWcdlZpp1tTaqZ0gLSQQCk2IUKgi1DBBg+3WHzNOhm2STolSsivwroYyrfTINs4vJTLyEqZdCUuhQqFBtYC6/cWnygqxfchhzoqyXpc8Mq86fEOVJ/EIA00GPYwg7uMUknEt4diBVYryZltAAWuiqkGteMVp2+xzpHMPUpozAJStwJRnb5nO2cgoDSuUkfagS1RrG2e8eUw85FkuvnRlu6qnTMdEajW/IGM7ndr8Znf4ZRINHQAZnKdpIJr3BEUS0SuGDMur82u9dVqKjqK1ypJrfU9sW2GbI4liDKph54SbFFFLaK51Za63FNOJ+7AgqJ3BCR/XMSfWeOd6n+dRiEzs/JV+TnVJVzS8itfKDDZrdfJujKpLjq8xzLU4QKUBqAimle2Jczu2w5OINy/QHoykV+UcrXKSTXPrWnlFVKyE7B+UZxJjrSeJuqHBLpLifDNmT6QSYTvbfl1BGLS2VJNA+yKp8U1Poa9kQ9st1zMmEuSEw+wtSqZSrMmgFeACuWpMUU9NzUllaxZgKZcAAfQMyFVFaKAFD3UBtoYsSb9hWKMzLaXWHEuNq0Uk1Hd2EcQbiJkc6Sofw1XtmFrzsqGZxgkqQtPMcTTnqOZFRFjhmN7RYsjPLKbYZJKc6MjYqNbkqdBHZAG6zMyhtJU4pKEjUqISB4m0CGMb08Ll6gzKXFfRZBc9U9XzMBEtuSffUF4jiC3FcQnM4fBxw/wCmC/Bt0WFsUJYL6h855RVXvSKI/LAELDN9uGumiy8xegLjdQe35Mqp4waYRtHKzP8AZ5hp3sSsE+Ka1HiIqZ7d/hr4KHJJkUpQtp6JVOHWbyngfKATaTcrKAo9leeaWtYSkKo4kcSeCrAV97hAlJt0jZoUYf8A0N2ika+xzvToGiS5XyQ+CkeBj07xscY+Sfw3O6bIUGXbntCCUr7kkQINviPOzrbSczriG0j5y1BI8yYxcs7UT9aqEm2RzSz5FOZ4HxiRJ7jlOqzz8+46rjkBJ/xHCSfwwAX4vvawtio9o6VXJlJX+ayfWIWE76MMestbjB/9qLeaCoDxiwwfdThcvQiWDqvpPEuV+6ep+WJGJbu8NmCoOSbQINQpsdEbjm3SvGxrAF9hWOS8yKy77To+otKqd4BqIsIx/Fdw8uTmlJp5lQNRnAcA7iMqh31MV/8ARraSR/s017SgGuUuBduWV8WHYkwBuEKMQ/8A6VjiPkV4ZV8miT0L1CPsgkK7woCI7zO0k6sIde9jSuhACg1Qf/IFy/ImIbSBtmI4mywnM+620nmtaUD1MBeMb4MMYqA8p9Q4MpKvzGifWBJrcs0D0mIT7jilXOQUJ+8vOT30EGuA7usJaGZuWbdPFTpLun1VkpHgBC1dEWiLhG+PDHqBTq2FHg6ggfiTmT6waYbirEwnMw826nm2tKvgYFZvd5hc1XNKJQQT12wWq9vUoFW5gwJYjuJbSrPJTjrShcZwFU7lIykeRgnZJskKMQGDbTSH8J/2tA4FaXajueAX4JMIbyscPyIwz+scT0L1KaVyk0GnvZqRINviBieMy8uKzDzTQ/8AYtKfKpvGP/0f2lnv48z7Kgn3QsN25UZBJ7lGJ2GbiGa5pybdeUTU5AEV71KzKPpAF7i++bDGahC3HyODSDT8S8o8okYPvdwt+gL5ZUfmvJKPzCqfWJ+G7tcMYB6OUbUr6TtXTXmOkzU8KRGxPddhcyMxlUtKI1ZJapX6qep5pgAtkZ9p5OZlxDifpIUFDzBiTGMTu4zo1Z5GecaUNM4v+NspI/DEcSm08j7qxONjgSl6vfnyu+RgDb4UYgN5OOPUaZw3K8LLUWXaDwUQEfeJhf0T2jnrzU57Og6pDmW3LIwKHxMAa5iu0ErLf2iYaa7FrSknuBNTARi++vDWqhouzBH0EZU/iXlt3AxWYRuHlUkKmZh55VakJAbSe/3leREO7xt3MkxhUwqUl0ocaAdz1Kl0SRnGZRJplratLQBqUpMJcQlaTVK0hQPYoVHxh6M23L7QqfkmW1kHo0locx0VgPwZTGkwAoUKFAChQoUAZd/KEwrpcNS8KVYdSon6rnUI/EUeUGOwWK+1YdKvVqpTSQo/XR1VfmSYk7XYX7VJTLHFxpSU9iqdU+CqHwjPf5O2K55F6XJ6zDtQOSHRUfmSuAJ28Pah3D2ncqT7VNK6OXUKGgFqga1TWtKe8oRnrmXCpT+8m3zx6xUs69pSknxJ7bXuKP8At+OvOG7MiOiQOHSVIUaaVzZ/wpj63e4QnE5+ZnXhmYl6ssA3Gal1eA63escohKi0pcnZabu93afZlzU4Q5NvgkLJCuhHYdAu1yNB1Rxrf4VLqS0Wa5hcA5qi/wAe+H93TpKH2zdIKVAfbBB/y18Ys59KWnW0oSBWlhbiRESimUaHMPY9mbUQmpN6aacIEcTxj+ttzXR3QoDJm1qCnWmnWrpwgnx6fo0e20DOIuN+xLCkiqgFBQAzAkgG/KhpGamkyvJIItoZdU1JhZT0a0kryqNKAVBBJpqL+UBM1jL0/LNyqm2CkkJIWSK5Kpoa2B418onzmPBeHMJK7lRCq10RWg+HlHm1Eoy1KB1haK0QVIy+8rL1iFWIJ46i0bRlH3RLaAB6XXg8wlClByTeNBevRq4m4FvC47RE/CZ1eDYggoVlkptQSsH3W11sewCuv0SfoiH2JZE+50b3WQpspBrpRNEqB5hXW74rsKaVPYa9Kuj5eXJbvqFN+4fQpJ7DGcZcrT7EXaOiQY9gL3RY+ZzDGVLNXGqsr55m6UJ7SkpPjBpGhYaUKKB5gj9R+sV3vzXYyj87n6hI/NFjM+7Xlfy19KxQYTi7IC1rcAU4tSiL1AFkg2+iB5xWTWjbFFtSaV+P5/ywkipxTEFNVK2yUahaTWlLjMDSnrE2Tn23altQVSxpwrHmJzAbaWpQqANOdbU8Yl9WZ8WnTRT43jgDKSwsErNKjUAC9uB0iFsitanlqUpRATepJuSKa9xgab0p4ftBBL4kmVayIop1V1H5qTy7SOXfGCncrZu4VGkGlYZVZQPMU/UfrEPAkL6IKdJKlnMa8K6DstwibM+7Xlfy19I3Ts52qY5EaXnApakEUUnhzHAiH3VhIJJoAKkwPt4mlUwlXupplqe3ifGKTmotFJSonnFWyrLXKpKvnWFrG/dWPvEsNDpScxSRxF7fvFXiMl0r5DdCCAVHgK84u5dYQ2nMaAAJqTxFvjFItytSWiFu0wfxyUWleckqSdCeHYY8wN5tKj0lidCdIJ3UBQIIqDApiuHlpVroOh5dhjHJjcJc0UlHi+SCBM82HMoWCVcr3Hd4eUMjFQt5LaNK3VzoNB2dsC6a1FDSppXTW2vjBRhWEhs5icyvQd0XhlnkeiYyci0ENLsodtR46j/V5w6Ibmfdryv5XjqNR2FCEKAFDTFsw5H43/Ujwh2GTZY7RTy/7PlAD0KFCgBrRfePUf8AY8odhp/geRHrY/GvhDogBRHxCUS6040r3XEqQe5QIPxiRCgDnvctNql5h+WXZTToJHaCW3PgmOhI58xxj2PaVwUARM9Yf/ZNSf8AFSY3jDn87SFc0ivfx9YAlwoUKAFChQoA+HnAlJUo0CQSTyAuYxHcSSp3EpwdRomoTwuVuU+6KfijQt7OK+z4VNKHvLR0Se90hBp3BRPhFDuowgs4CTSi30uun7wKU/lSnzgAC2QeUjCpybJ+UcU6uv1qUH5ifOLrdniy5LDw2kJPSguEmtlL0PacuXyilwhGbZt2moC6+DgJ9I0fdBLoVhiSQDmSEnuCBb1MAXOx8qlpjpUqSsrqSQbDKLA9oofFUCeL7SuurbUEpz1SkJTW5JrxPO0XmwSQoOoIqnMlXoqte/KmIu2rqGZuXS0EpPVskAAdc3oIrN0tkPoaxJTypdYmEdCrUcQANDYkwKNYi662JZISammavAGtL8P2g3fOeufrV1resC06nLPoCQBYAUHEpIHqY89Ss57HsQwxKZNKSumTrAkWJJPK9Dm+EVqJx2ZS3LgJ6oFVV1CRS/h5wZLbBFCARyNxbSByQA/nBylrH4CIi9EJ6K/FpFEs8hbZoaAFIJSbDKTa1Dz5xT7FvlOLTKeDzfSfeBB/VcFsotK8QUlwaVymnukJt3iKRMjk2jUkZbMZjl06ya/FQjrwyl0zXGWe6Rkpm8TlulcbSh1LiQil85UDYg8AjSNPwmYXmdbJLnRqAC1USaKSDRVBqO7lGVbDJQrGsQDgVkJQioUUgL+aFUI1yqA7Y2WUlENpytpCRrbmeJ5mOp9bNPJ48VBJNR4D9T+0JLSkigINBxH6j9o+3/mjmfhf9B5w7FSSmw9ZD8xUHVGl/mDx9Icxlout5GyAqoNFWsOYOvDhDTqlsOuOFBU05lJKbqRlFLp4ptwizZfQ4kFJCknQi4MUS8GuS7Ul1r7IzqZl1pdKFIorkBqez00i4RhSWFsqeIUCqikj5pIOXTUVF4JXZJrpAsoFUJNzoAfTgfOOcd4m81+bdW1LOFmVSqiQjqlyh99RF70qAKWiqxJEvK2dLhw8Enxt8b+kfLqlZSSQKXoBX1P7Rx7J7VTrSgpubmEkX/iqI8QTQ+MbNg23D8zhin3iOkZSslSRlCikEpJSLVoB6xecuKswbpGuNtqCQKhVBS9vUftFJjsilKekCSk1vS4NeNNa+EZfuz3ozkxNJZmihTZFKhISQa6kjWNMxqaOdaK1SQkp5cD+8ZZ3HjsrNqtnmFYylsZCkU5jXvIOsNYriIcOVPuA5u8n/h84iSgRnT0nuVvBLLSTBJUlKCAAAdRz/aMMfPJHjZnG5KrGW8SDUugquqlk8eyvZSPrEnSqXJWmlUg3tRXCnGGZgB1zMogMt2rwUeNPhFbiuIF1VrJGg/U9sXlPinf0X5LSlSK1YNNad0TJTEHW/dVUcjpEU6jz/wCecEOEyaHUVW2BelRUV8BHPii26izKCbeh3DMWW4bt0A1UKkeQBi1S4lWhBgO3nY6vDcOU7LZUuZ0ITmGYdY1Njr1QYG91m8N6dzpngg0PVcCMqU1oADwFwbmPQjaXzM6oRk9ds1SXPVoeFvK0Ivp4GvcCfhGJ79Non5Z2WRLPONZkrcVlUetVQSk/kNO+Jm5HbR9/pWpt1TlDVKlmpFaWJ5axcGrYjOltBITQ6CpGp7BXT9IqUY2olOfga9UdnbXnGXb9ds3UTDUvLOqbyJKllBoSVWAr4H0iJujxeZmFuJdcW6OGY1OnDlAG3JxQFJKeuQNKEH9RSJqXtMwI8Kj0rFeZcMS6/pEXPabeQrDeDyKstVlQSRZNSLczygD7mcXSVhCSCk2UrvtburrFo0uqQTa1+/jFPM7PpN0qp2G/rrE+QlwG05hVWpre5vx0gB8vp4X7hX4Qsyjomnef2rDsKAOfd8830mNSzaMudlCMyhY1zlyhvwTQj7ZjXdm8VQGQFHjUdxAPxJjA3Jr2zGJuYFx0ikoPZXo0flTG67OYKlbIJ4HKO4AD41gAshQoUAKFChGAMb/lFTpWmTk0XW64V07R1EDxLivKNYwuQSyw0wkdVttLY7kpA/SMZ2jUJnayXadBCGcmWtb9G2p8EdhWaeEbehwHQg90AYXsDh1WMSwxdczTjiBWxyrBQFeaK17RHzuux91qTVLhSUqStTawoGqe22mpHH3dIttv0HDcYanxaXm09C+eAWAACeAslJ+6vnA9jKESWJ+0K6srOdVxYFejWblQ7/e7lLtaDJik3s2HZTD0tNEoWlZUK5h7teQ7BQeZgF2jm1vOozOsKdQQKoqUihrchNNe2LPAZk+wTYBJHVIIPBzqmhHAgCLTAsLa/m1w5E1IWqtLgpqE31tT1POKtXoq1eh3D8JcEstx9bZXQqSUn5OlOqSeIgPn5dxyZbU0ppTpsAnOQco7U9vODTYp1K5VTblCkKKcpvVJAJFOVSYrVoQjFmwhIQkJTQBNBdKq2pxoPKK/CjVJEcFRfSiH25EZ+jS8BVRV7g63H7sA8s6XXVLS4yFklN6pFdLVTQVp6wS7w8USGUJSoKqvrBJr7o0Pj8IFscw5TbKFhAy9W4p84XrxJ4wapJUHo+to8Hcl1ImOkQXCnrIvUkChIHFPDhGU4DtwpqeenHkBxbjZTlFRQ9XKByHVHODnabazoEF5zrulvo2kqv1gjKFkHgmubv74x2UZzHKlJUtRCUJHFSjTTieHeYmONRegopBhsjt2tiZmFOpSpE4oF00IKFAqKFINbBKlaGtQI6LxTadqVkPbHyQkNpVQe8pSgKISPpE27ONgY5X2twJUlMdArNmCEKOYAGqk1NhwrWkF+9TaBTkrh8sFWS30yxzUqqUV7QAv8UaN6osfWJ77cRW7ma6JlHBGQLt9ZStTbUARq+63eIMTQpDqUomG/eCfdUD85INxobVOkZRsxJYUZF32mZQHilWVF65qW4a18og7kplSMTbobKFD5j/eIAe7bb3n5PEXZVDTKmm1ISVKCiqhSkq0UBYqNO6BOZ3zzaXD7KltDIUpQStGYqzKJ6xqKa/NpAxtMkzeLzIr/EmXEg9gWQn0AETt4exP83JllE1LwWaa0yZeP34EptKjYZzbluZwWZmEqDbq2FjJmqUqKctuNK1IjFt2OFNzM8hpwgZhavrTt/SsaJumk0O4TNMuUHSpUnt6wNO2MZnpVyXeKFVStCrEVGmih8YBteDojaPc/LPNq6JSkLpat798ZVjky9h0p7GpACnQtCyQagJIFU341OsX27vfE+0tDE8S+0aJS5q4k6DMfnjtN+0xJ37tB1DU10a0VUGwVACtiq1CeAikkrRHBtWZhs3jq5N3pG0pUfrVp6GNHx/eI6yzLLQ0gqdCisKrQZctMtDocx15QPbudkEz4IOUGtlKqfCgjze9h6paYYlSpCuiYTdKct1KVre5oE3isoRnK2iHBPZaTe9dYaQG2UF4iqya5B2AA1J8bfC+x3bxMvKtuBAL7oJSg6AcVK45eAHGnZWM2lNjZlaQtKCoWOkQcZmOkmTnNEoIbpXRKLU86nxinwsbeivw4voImd6c8FArLa0D5hRQAcQCDURrWz2MIm2EvNggEVIPzaa17Be8ZDtLKyPsSFsPpU+FgFsa5SDUjhQWj3Z3Hly+FzSUmhc+SHc5TNT7oV5xGTHGaTSoicC12o3nudKpEnlDabdIoZiqnFINgn1PZBTuy3uOOvIlZ1KKKs24gZaEcFDQ15ikZtsRKSq1kzTzbY+saHwiBiYbanz7KsKbS6ktqSag6G3jGsIxi6SLJJaRoG/za1br6sPCU9EytDma+YrLZsb0oA5y1gY3fbcOSB6JDLbiXVBK84JNCQCBQ04cYmb45MImGHDl6V9kOLp2dRJP4D5QT7Bbtm5mXYfqErqK2+jevw840LJgrvkcSZ9CUZglLDdEk1ylVVUHZ1haPN0k+lqYcznKkpqbE6V5RF3hKz408kXCXUNj/wCaUoP+UxQLmFS7swgWJztHuzUPoCPGIr2LXbuR87SYoZqZdfP/AJFkgckiyR4JAHhGm7l51uXQ48s+6FK0PAE8B2RlU0zkS3X5wKvAmg+EbhuvwNbmGqSOr0yFIrmCT1kkGlePW5RJCryCGKb68QdV1Aw2mtQkIzaaVKia+Qgx3a74HJl8S08lAK/cdQMt/oqSSRzuKaaRSK2XwiVSUTk20HRYobHSqSeRyhRB8YzjBG0+3IS31kdLRNRqmpAJHdSDIR0Dvd2+dw0MJZQ2svBzNnrYJygUyka5j5QA4vv1mlNtpl2223KVcWQVCvJCSbADUmvhEDfz1JthkKUQiXCqKNcpWo1AJvTqi0MN7CNqwt6ZzZXGkdJlPvEWv2pNeERZbj7GubqNvziTSkvJSl9uystgoHRQB0427DBLtpins0hMv8UNKKftEUT+YiME3CTBTiChWgKb+dP1MaJ/KBxIpwwITcOvISo8KJCl696BElTNN10jWiiPeWT4IFvzVjpDCWcjKE8ctT3m59TGN7rcNBS0BQghKbfW6yj+sbfSAPYUKFAChQo8UqgrygDEd8v9TxfD58VAsF049EsZh4ocp3CNrUhKgCQDy4xgO9jatOKuplJRKVNMLzKmOBVQpIR9S+vziLWFTUIxbFZdJLM+6vq0yK61qU6oWVCo4aRnLLCMuLeyyhJq0g63z7SNLQcMYR08w4UlVyQzQ1BJ4L7LUBvyNGxIVk0y0wS6AnKVcbaZfs2APZeKnd8hlTalJJVME1eK/fqT/lJ4861gixSbbl2y46aJHmTyA4mNCpSbO7SLwxDknOJK5V6yH0DrI7KGxpc5dQeY0umdpJhDBbZcbfYcJSlwgg0UaHqggX7rXgYG0SsiTPyqkSz92nCglJT211Nq1F7g0oQY8TsoDR3DpnKK5gknOio0veniCYA0LAdonWZZQa6Pq1UVFNAVU7ToKAQOzG0L7kymYWRmpl5JsLCgPIqisnMWxXJ0bsqy6gACrdBUA1NaGtSRWtB5Wh5e0UyqXDCcJyqFCFlxWoNSaEAXuNeMAG2IS3TSgU7kQsdcEXHYBSpuCNK3gU2j2xDTCGXDVSaUbSarWQKJzVrlHxiCs4tMMoYWpqVZTeiB1+NKkEm1fpCK8syOHnMpRemO3rLr2DRHebwBX4nJOLZfnZ2gcLYQ03oGxQIFudOHOpNzaduLwcPYilxWjQUpOllAUBva2bz7oibY4ROqkxOzg9naLiUMsGuZWYElShwsk3Vc3sBrT7I7ZvYfmLCEFZCgFKBNM1L0rQ0pavrpEoFrvefD2MvhJqEqQ1zulKQryNR4RWbf09qQkEEJZbTUcLX9SY+ticIXPTqSrMvMvMonVSlGpqfH1HOCvfzs90Eyy6hNG1NJbsLBSKgeY+EQTqijZ3ZTiwClKlAioITWoP3oJdgdj3pGcQ9MoUlsAnORQAi9CQbV5xWYDvkm5aWSwGmnFIGVDis1hb3kg9Y21qIstkcWmZmTxOZmXlr+ScWU1oFLyZU6aJBpRIoLRDvwTDjfzdAZsG2X8RbJN1KKye0mp+MGf8ofEQuYlWgQejbUqosOuoD/APOBXdSzmnU9g/WHt78xnxIpHzG0I8wV/wCuLGd/NQbbvpxqWkmemXk6ZYQk8CrKSATw7+0QTYnsTLzyiHBRZBort18OMZVt6SiRkGxoc6z3gJA/1RFwPejPyyUpSptzLZJdSVEClKVChXxrE34KKLu0VG22zqpCbXLqNcoBB7FCogr3lY4p3D5BtXNSzzJSlKan8XrAk5Mv4jNlx4lxxxQKzpawAAFgKAACDPfTh6mEYcgiwYVw4lQr40pFDUvNzbQQx0lPnA8jrXWAjenOl/F3iK0Cm20gmtAlCRr31PjFtu72vcBYk0MpNyFLqaqHC2gpXW8Dswku4u5xrMrHgFkD4CMoRkpO+ikU02b1geAuolWaZT1eZB4niP1jm6UlDMPlFaKUVHStTWtNRHWTuIoaaQgdZSUpsNAQBrHLONIckp5ZTZSHCtHKhJI7xQ084QUU2o9iNJuif/QGa+ir8P8AvHzjeDuS0klLqSlReqKilRlNxzF6RY4pvSmnWsjaEMkiilpqVfdrZPqeVIuMZlHHsDbrVZZWFp4kDLRQ7qX7xBSkmuZKdf8AQGYJsq7Mt52syrkEJQVEU50i6kN3U4HEK6F4gKB/h5dDzKoY2A3hv4XnCG0OtruUqJFDzBGndSCbZjbidxLFWS4vo0prlbbqEprYm5JKjpU9tKCNdmtx9ii3wuqVPobUkpU0w02UkgkVBX823z43nd6wpEmyKAdSuvMgG1PqjzjAN8WYYzNE/SQR3BtIHw9I0Pd/vKcfQ42tlDbbDCiFAkmqUqUokntCKClr3iSrMvlV+0YupWvSTK125KWT+sNba4dkxOYZH96fzdY+N4c3bJ/rzZpWmnfwjbMS2NQ64Zh1C6k1JrS9daaxlPLxdUUlKjENvWMk0lkattNpp2qT0lv8SDTajah2VwqXlmFFsvA5inXKkAKoeFSQLcKwGbWTJfxV4/8AvyeDZCB6Jgk3x4cGfYgnToSda3JrQ8ovt0T7Azs9sk5MoKxXKAVGg0CRUknuFYe3ZyhdxFka0NfKJmE7fuMYe5JssJC1pKVv5iT0aqggJpY0NK18Imbkkp/nALUaBI7Tx7InpbB8b5pnpcZeT9Do2xx+YD8VGNI22YSzs8VKNF5EtopQVzrAIPEjLU07IxnbXEukxOaeTf8ArCimuhCFUHhRIiZtht3MYihplaUttNe6hFbqpTMqpJJ1A5VPOJLJtdBPuBlc06pXJPwvGtb38L9owmZSB1m0h5P/AMzmP5cw8YBt1GBqaZCkg+0KNUkaJFesV/V4U42pGyPS4W2pC6EKSUqtqFChiEy0oUk/cyfcVMJWw3eqklaT9oafkIjYY553QTBlZyZlVm7Tlf8ADUW3P9MdDRJQUKFHilACpNIASlUFYwneTt8ufWqRkFUlxZ98f+TmlJ/u/wDP9n3lvI2+XiC1SMgqkuLPvj/yc0oP93/n+z71BJyqGkBCBQDzJ5ntjl9T6lY1S7NcWLlt9HknKoaQEIFAPMnme2E45HrrkRHXI8uKcnbOpulRAm21tuCYlzldTqOChxBHH9YM9g8GGKrXiE+U+yyxITLpNQVJAUc4+jcW+dpoKEPedpc6RoO4PCgtqaecQotqeSEDrZSUVJJSLH3kjQ6HlHr+mbaqRyZFvRouJyqpttTC5ZKWlgH5UpNAOSE1vYWJEZ1M7sJdcwEYdMPS60iq3K5kEg8Eih1NPep5X2F4oVSpBBqlQPIjj4gecMy8oy2czTaQdKoT6VFuEdDdmRj0psfjYzdFMyzwSopIcqFAptfqePvHWFObPY6hBUr2RIFLg1NzQUFDxMaqw9Saey0SnKjNmIHXvcD7NK+EKXZEw+4pSipDRSEBJ6malVHtUCdeERDe2XyJJ6/QzeS3XYhMAGdxHImpzIYSedKZqI+Bi+wjYWWw6YSqWZ6VSW86lO0W4rrUJQSKJVxsBWlIOpBnqAgqGaqrmvvEqGvfEQ5hNjQ/IHs+eO+LRKMyv+UTiaVysklCqhxxbg+4kJ8/lNO+KTYfdkifkkO1CXK3qTQg3AoOQ+MXO+3ZV195lTDZAyqKgKkZlG5AFh7o84Pd2kr0Ek2lXVJFSDalKD9fSK/QkWxGwrcgkkUU5SgNLDuiNtZI+1tqYmAPwix7INDMDhftGnnpEGelemTUUB4GtfA0/eJRSab6MKVupoqoUkjW9f3/AEg3wnZRKJZyUSQQ+AhVrUqDYDhaLx5tSahVQRwi2wPDz79aUsmt/H9ItpGUXJugKwndunD3Q6lYUCKUpx8u+KvaHYBEzMKfKgFKpW3ECn6DyjSsfmD1UWNLmnpbz4xT5/CCWhN1LRQ4hss0+wlly+QUBp+njAozuhC3QlK00Ndc3AV5iNJrfwiywE/KEgE0HDt7dOcGRCTuim2P3aMShC1UWoaACwP6xZ7wNkG8QYyL95HWSf8Aq/8A3BMFKPzQO838h+8fDqSEkkk0vQClezifWKHSZnspulEq+h7pE9U1tUk+dY+H92DLD3tGdIOcqAAub1p/wxqCGCkAJUbCl76evrFZtCzVsqKQSCLjWnj+8UyNqLaKy6KyXwpx0Z+qAb3OvkIHdqt2zc0nOtxCXE1F7A0+tw4QcYDNpLQBtlsa2HZfTjEXaCXJ6ybgX87V9PWMIwUY849lFFJckZngm5UWU6pIB7STTzIjTpDZKXaZDQSVJApc6wtn8TqOjNSR7vaOVTa0XOZR4Ad5r6D942i1OKZdNSRgWO7u2umVlQWxmumul+VhTug23f7DS0uemS4FKRegFKU+lW/x74Msbwpt4UUqjmgIoDQnlqRrAjMy7suspJoaEd6VcjyMVcpRZ0KMZrXYxtZu9bn0NvqNHSCTZRJCiVD3e/jDezW7My7byeoEutqQQqpqFAi4B5HnFm3tDMJSEgigFBQDQd4idi046EIcQ4sNqSOYyqpcV4jthz0Q8TvZVbI7rm5N9D6VhVL6a8RwtB5iaatL+yfSM+bnXbDpF1rQDOfCl4MmJlbMvVzMtY511OgqdaQ5qSZXJj4rbMuRuv6R1T7ZFSvNpxJrW/8Ay8WO0+zSZxpLSveFknjUaf8AO2DtmceEuSGwKCgV2c8vZEfBJCqgtRPEpvTSxV5kesYO240zm22jPpDdO3LtL9oUklYoAATftvoNf0iXg2wYw9RfStK0FJNUi2nHlBVicyXHCQapFhXlztziuxKYdEu8lo0UptaRxFSkgVH7XhPNyfHwQ526OfNn2RMTYCxULJJH2tfjGv4FuYAcDjiwEVqBfNTx09IF91eyrqJ5tbqOroCR56x0U28AkZiAdNeIsaeMddW7Nv1KHD8PXJJIbQHW9SRZweGigOQpF/KzCXEhSTVKhUHvjwuV0So+FPjSKmXzMPFuyW3SS3xyr1UnhSvvDxh0bt/ETb7/ALMb2rZ9j2lzWCJkJV/ipynzdQTG6YW/nZQr6or3ix9RGD74ZzpsaYaSa9AhFbCoUSXTcDTKUefbGtbN40hLICuJqO5QB+NYsYhUpQGtowneRt8vEFqkZBdJYWffH/k5pSf7v/N9nV/ertm7NPuYbKKyNI6sy6NVHRTYI0SNCNSajQGozJyqWkBCBQDzJ5ntjk9T6lYlS7NcWPk7fQpOUQygIQKAeZPM9sJxyE6uIrq48uKcnbOpulR465EN52gqdI9edoCTaJ+xGx72LPcW5RB+Uc4qP0UVsVeidTwEd+HDZhOdHuw+x7uLPfOblGz8o5xUfoI5q/y6ngI6QwrDWpdpDLKAhtCcqUjgP1Nbk8STCwnDGpZpDLCA22gUSkcP3J1JNyTEyO9JJUjBuxh5IJSCK3r5f7kQ1is50LS3SkqCBUga0h9N1E8hTzuf0is2lWejSkJUpKlDPlFaIFz50A8TE3Wy0Ic5KJXbMSTTzannQ0646ouK0XkB91F9KCnjWL2ZbShopQAkHqjKAKFZyg0HaqsRfYWn0pdAKVEApWnqrFdLj4Gohl2VfC0JEzXVXWbSbJtcpKa3UPKLafkpJvk7RdJFLCKttYVOKpcIayq7FKVUDvoK+Me/zUtf8Z9xX1UHok/l6x8TE6UlENpytpCRyHxPM9sNIgepDJSCvTQa9/8A16w9DTPzjzJ9Lfp6xUkr8fmKJCBqrXuEVMjOKbNRpxHP/eFiT+dxR4aDuEeNSTirpSfh8YuujnlJuVosJ95pxbdiq9SRa3I+NIdmsYSkUbFTpXQCKk4e4Ceobcr693hDKk0sRTvhSDnJHq1EkkmpOpj5hQosZnxlFdNB8YI9n2KIKvpH0H/DDaMKC0pN0nQ9oFvO1fGLdtAAAFgLCKNm8IU7PqGnjoOZ+F/0HnDsNC6+4fH/AK9YqajsNvtBSSk6EUMOQoArcKw4tFXWqk0pz8fOJSGhnUqg4CtL8/1HlEiKjFkPKZoyOso1NDQhJroTx0EVSUVSEUuiz6MVrQV50iuGNNgOZ1AFCiKcSOFBx5RRyM0/Kn5dKujVa5rQ8xf0hmTw1U08ty6WyomvO+g7Ypz9jVY0u+ipnJhTrpUbkmtBw4ADujx5tQPXCgafOBFvGNBkJNCCejSEiwtqaczqdfSGccwsPop88XSf07jFXiddl1mV1WgAi7wvGlJa6FLfSGpAGooeBHHjEOVn3GCU5EVBuFoBIPfr6wXYVPl1kryZTcADQngR2VNPCK41vstketoZ2fwoIHSKbbS4o16o90cq1PpF0Ux4hNAAOFo+o6EkjmbsafVRJNCaDQXrAviEwjN1EkKSAKqBFO5J8OEFlIhuyiXUda9akHiK6U8KRnkg5LRSSbWgQUewDuidg0j0q7+6m57eQi5k8EbSOsM55nTyixZYSgUSkJ7hSMIend3Izjjd2z3KAKaADwpHxKtAJFABW5AFLm5j2Z92nOg8Cb+lY+ybR2Gx6Yh4pLJcbKVHLxCvoqFwrwiG1iDzwBZQEIOi3OPaED9SIo9ukJl8Pmph5anVpbOTMaIC1dVFEC3vKGtTEXZqocHcnTX7v8fcw/D5lU5iUzMEglSyARp1jlTTsypjf9msKQWQVDjQdwoPiDGHbrpKyVc1FXgiw/NWOjMOYyNITySK9+p9YkzZzLJSqpWbmpZ8/LJcJJOqxrm8QQr70WDi41neZu+TiCA6yQ3ONj5NegWBfIs8uR4d0Yg1NrC1MzCS2+2cq0GxqOP/ADvFo871Ppm5c0dGLJriS3VxDedoKmwj196gqbCJ+xGx7uLPcW5NCvlHOKj9BFdVHySLm9AWHDYnOgWmQ66A50Lq5ZK6KUlJAVS5TnykJVTTWla0jZtkt8GFttIY6FyUQgUACekQOd09YniSU1OsHs/gAblW2JVAQhvRCbWob31N6knWsZji+78fPbB7VoKT+IR6CSSpHO3ZquD7WyU1/AmmXD9ELAV+E0V6RdExzJiO7vUpC0/ZOceWvrDMorFZS0tOOU+gVmn4F1TEkHTjJtU2re/bp6Ugfx7bjD5cEPTbQUBdKVZ1fhRUxz9Oyc/Nf2ucWoH5udSh+GyR4Q5I7Htclun08k/vAB4d98swyhthh15aUhNVENpNOR6yvyxVM775tLhcekUlogBIBWggCteuQQSa8hoI+JDZdSfcaQ32kAH0qYIZPYp1Yqcx7k0HmrWCJk7dlhg++/D3aB4Oy5+sjOnzRU+YEHGEbTSkz/Z5lp3sSsZvFOo8oyDF93yb5m0/eSUH8Q1gUn93pTdHSI5UoseFL+sCDp5RtDDpytm4FE6qNBWmpMczyszi0sClidWUm2UrJoPsuAhPhEaZweamTWcm3HOwqUvyzGg8oA22a2ywqT/izbbjg+a3V2h7kVA7zAxiu/lkHLKSrrp0BcUEDvCU5ie60Ashsg1aja3T21I8hQQSyGzCxQJQhscrV8kiBCSXR9SG/KYbJ9rkRlJrVBW2QOFlhQV5iC/Ct8WFzAAdUtkng83UfiRmFO+kVbOw7ik1IWfu0HkTUwPYru9SSatpr3FtX7eZgSbJhszJTIzMLZdH/rWFeiTaJ3sraAVBAqBXSOZpzYNbZzNqdbI0NM1O5SaUh5jEsZaSW251ZQeJczEdxWCpP3YWRSOl1OobRVaglIFyogDxJtApjG9DDJeoVNJcUPmtAuHzT1R4mMFfwB985puaW4e1SlnzUbeUWWHbINWytKcPNVSPSiYEhlim/pBOWTk1uHgXFZfyICifMRCwvfo82aTskLmpU2VI8kOVrp9KPJHZhdglKGxyGvkkRdDYVxSLhZ+4KfhJqYAvcH3w4Y/QKeUwo8HUEfmTVPrBph+KMvpzMOtup5oWFD0MYRie71BJq2mvZVtXlpA3MbDuMqztOOtKGhobdy0kQB1DMHqmmpt52/WKfFVPN1V7Q0y1wK8qaDlUihjn5GK40lPRJnVlH0i5Uj75GceBiAvZtx1WeamVuK5klR/Esn4RDVkp0bHiu3+EM/xpkzbg4ICnB4Uo2POBrEd+1epIyRNrFw6cvk2+H3oF8P2RbtlZUvtVUj16sEsjsw4bAJR2JFT5JglQs+sK36rRRM7JEG5Km1FJqTwbcGl/pQa4Nvawt+lZjoVH5rySineq6PzQOu7CLKLpWe9AI/DWsC2JbvEGvyaa/VJQfI2iSDcm2pWZo6no3vrJUFAjtymh8YmrSOqkC1a0FhRP+9I5fd2Oel1ZmHXWVDjdJ/Ggj4RKViuNFPRGdXlpTN0l6H64HScOcRQs6Tn8RZYTmedbaSOK1BI8yYDMY3vYWxUB8vKHBlBV+Y0R6xh/9Fi4rPMPrcUdTqfxKqT5RdYfsg38xgq7V3H5rRICHFN+zrlUyUl3KcJUfwNgU/FD+F7+QmiZySWgji0qv5FhNPxGG5HZdxVhRPYkZj5C0WM3sEso6yVH7SAoeWogApwfenhcxYTKW1cngW/zK6p8DBhLTKHE5m1pWk8UkKHmI56xHd2k1o2AfqKyn8KrekUR2VmZZWaXfdZV95s/iSf0gDqFV1DsqfHQfE+UR8UxZhhNX3m2hzWtKfiY5vexPGnE9GudWEigzBzKSO1SBmOvGIDeyYUrM88txR1I1PeVVJgDW297uHSrCEZ3HlpTQpaQdftKyp8iYAtvt5zuKMGWYlVIbK0qKsxWpQTcAgJATeh1OkLD9kkD3Jevau/+a3lBHI7KursKDsSCr4UEQi0pcpOXufe7LCqdGnllQfDrLjaYEdjtnlS5qoEAA0rSpKuNBpaC6JKigK283dS+J0WolmYSKJeQATTgFptmA7we2FCgAEwXcyHXD7ROuONoN0JbyFX3itVNOUbJhOHNS7SWWEBttAolI0H7ntOsKFCgTI8pChQBDmMLZX7zaa8xY+kVM7sk0sGhPcoBQ/Q+sKFAA9IbLMqdKaJFOJTUeRNIKJXZhlGtVdnujyH7woUAWkvJNo9xCR20v56xIhQoA8IrrEGZwhlerYB5jq/CFCgCnxHZJpQJr4KSFetjFNguyrSyaACh4pzeVTaFCgAnl9nWU6gq7zbyFIs2JZCPdSlPcAI9hQA7HytAIoQCO28KFAFfMYIyr5gSeabfC0UWLbItZSqoP2kgnzFIUKAIWB7KNLFRRP3cx8yYJWNn2U6gq+0f0FBHsKALJlhKfdSE9wAhyFCgD4caSoUUAR2isV0xgTKq9XKfqmnppHkKAKDGtkmgkqse9Ir+IER84Jsk0pIUKJ7k1P4iTChQAQy+Asp+bmP1jX009IsmmkpFEgAdgpHkKAHKQ28wlQopIUO0AwoUAVsxgDKtElP2T+hqIG8c2UaQMxor7tD5gwoUAScI2SayhVQO5Ir+I1i+l8EZT8zMear+mkKFAFihsAUAAHYKR9UhQoAael0L95KVd4BismNnmVaAp7jbyNRChQAM43so0ihNFVP0cp9DeLLC9kWgkKrT7KQD5msKFAF3L4MynRAP2ut8bRPSkAUAp3QoUAfUKF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TEhUUEhQWFRUXGR8YGRgYGBwZHBoaGBwgHRwcGhscHSggHBolIBgaITEhJSkrLi4uGB8zODMsNygtLiwBCgoKDg0OGxAQGywkHyQyLCwsNCwsLCwsLCwsLCwsLCwsLCwsLCwsLCwsLCwsLCwsLCwsLCwsLCwsLCwsLCwsLP/AABEIAIUBfAMBIgACEQEDEQH/xAAcAAABBQEBAQAAAAAAAAAAAAAGAAMEBQcIAQL/xABHEAABAgQDBAcDCgEMAwEBAAABAgMABBEhBRIxBgdBURMiYXGBkaEUMrEjQlJicoKSosHRMwgVFiQ0U5OywuHw8UNjg8MX/8QAGQEBAAMBAQAAAAAAAAAAAAAAAAECAwQF/8QAKREAAgICAgECBQUBAAAAAAAAAAECEQMhEjFBBFETInGh0WGBkbHhMv/aAAwDAQACEQMRAD8A3GFChQAoUKFAGeYrvalZWcdlZpp1tTaqZ0gLSQQCk2IUKgi1DBBg+3WHzNOhm2STolSsivwroYyrfTINs4vJTLyEqZdCUuhQqFBtYC6/cWnygqxfchhzoqyXpc8Mq86fEOVJ/EIA00GPYwg7uMUknEt4diBVYryZltAAWuiqkGteMVp2+xzpHMPUpozAJStwJRnb5nO2cgoDSuUkfagS1RrG2e8eUw85FkuvnRlu6qnTMdEajW/IGM7ndr8Znf4ZRINHQAZnKdpIJr3BEUS0SuGDMur82u9dVqKjqK1ypJrfU9sW2GbI4liDKph54SbFFFLaK51Za63FNOJ+7AgqJ3BCR/XMSfWeOd6n+dRiEzs/JV+TnVJVzS8itfKDDZrdfJujKpLjq8xzLU4QKUBqAimle2Jczu2w5OINy/QHoykV+UcrXKSTXPrWnlFVKyE7B+UZxJjrSeJuqHBLpLifDNmT6QSYTvbfl1BGLS2VJNA+yKp8U1Poa9kQ9st1zMmEuSEw+wtSqZSrMmgFeACuWpMUU9NzUllaxZgKZcAAfQMyFVFaKAFD3UBtoYsSb9hWKMzLaXWHEuNq0Uk1Hd2EcQbiJkc6Sofw1XtmFrzsqGZxgkqQtPMcTTnqOZFRFjhmN7RYsjPLKbYZJKc6MjYqNbkqdBHZAG6zMyhtJU4pKEjUqISB4m0CGMb08Ll6gzKXFfRZBc9U9XzMBEtuSffUF4jiC3FcQnM4fBxw/wCmC/Bt0WFsUJYL6h855RVXvSKI/LAELDN9uGumiy8xegLjdQe35Mqp4waYRtHKzP8AZ5hp3sSsE+Ka1HiIqZ7d/hr4KHJJkUpQtp6JVOHWbyngfKATaTcrKAo9leeaWtYSkKo4kcSeCrAV97hAlJt0jZoUYf8A0N2ika+xzvToGiS5XyQ+CkeBj07xscY+Sfw3O6bIUGXbntCCUr7kkQINviPOzrbSczriG0j5y1BI8yYxcs7UT9aqEm2RzSz5FOZ4HxiRJ7jlOqzz8+46rjkBJ/xHCSfwwAX4vvawtio9o6VXJlJX+ayfWIWE76MMestbjB/9qLeaCoDxiwwfdThcvQiWDqvpPEuV+6ep+WJGJbu8NmCoOSbQINQpsdEbjm3SvGxrAF9hWOS8yKy77To+otKqd4BqIsIx/Fdw8uTmlJp5lQNRnAcA7iMqh31MV/8ARraSR/s017SgGuUuBduWV8WHYkwBuEKMQ/8A6VjiPkV4ZV8miT0L1CPsgkK7woCI7zO0k6sIde9jSuhACg1Qf/IFy/ImIbSBtmI4mywnM+620nmtaUD1MBeMb4MMYqA8p9Q4MpKvzGifWBJrcs0D0mIT7jilXOQUJ+8vOT30EGuA7usJaGZuWbdPFTpLun1VkpHgBC1dEWiLhG+PDHqBTq2FHg6ggfiTmT6waYbirEwnMw826nm2tKvgYFZvd5hc1XNKJQQT12wWq9vUoFW5gwJYjuJbSrPJTjrShcZwFU7lIykeRgnZJskKMQGDbTSH8J/2tA4FaXajueAX4JMIbyscPyIwz+scT0L1KaVyk0GnvZqRINviBieMy8uKzDzTQ/8AYtKfKpvGP/0f2lnv48z7Kgn3QsN25UZBJ7lGJ2GbiGa5pybdeUTU5AEV71KzKPpAF7i++bDGahC3HyODSDT8S8o8okYPvdwt+gL5ZUfmvJKPzCqfWJ+G7tcMYB6OUbUr6TtXTXmOkzU8KRGxPddhcyMxlUtKI1ZJapX6qep5pgAtkZ9p5OZlxDifpIUFDzBiTGMTu4zo1Z5GecaUNM4v+NspI/DEcSm08j7qxONjgSl6vfnyu+RgDb4UYgN5OOPUaZw3K8LLUWXaDwUQEfeJhf0T2jnrzU57Og6pDmW3LIwKHxMAa5iu0ErLf2iYaa7FrSknuBNTARi++vDWqhouzBH0EZU/iXlt3AxWYRuHlUkKmZh55VakJAbSe/3leREO7xt3MkxhUwqUl0ocaAdz1Kl0SRnGZRJplratLQBqUpMJcQlaTVK0hQPYoVHxh6M23L7QqfkmW1kHo0locx0VgPwZTGkwAoUKFAChQoUAZd/KEwrpcNS8KVYdSon6rnUI/EUeUGOwWK+1YdKvVqpTSQo/XR1VfmSYk7XYX7VJTLHFxpSU9iqdU+CqHwjPf5O2K55F6XJ6zDtQOSHRUfmSuAJ28Pah3D2ncqT7VNK6OXUKGgFqga1TWtKe8oRnrmXCpT+8m3zx6xUs69pSknxJ7bXuKP8At+OvOG7MiOiQOHSVIUaaVzZ/wpj63e4QnE5+ZnXhmYl6ssA3Gal1eA63escohKi0pcnZabu93afZlzU4Q5NvgkLJCuhHYdAu1yNB1Rxrf4VLqS0Wa5hcA5qi/wAe+H93TpKH2zdIKVAfbBB/y18Ys59KWnW0oSBWlhbiRESimUaHMPY9mbUQmpN6aacIEcTxj+ttzXR3QoDJm1qCnWmnWrpwgnx6fo0e20DOIuN+xLCkiqgFBQAzAkgG/KhpGamkyvJIItoZdU1JhZT0a0kryqNKAVBBJpqL+UBM1jL0/LNyqm2CkkJIWSK5Kpoa2B418onzmPBeHMJK7lRCq10RWg+HlHm1Eoy1KB1haK0QVIy+8rL1iFWIJ46i0bRlH3RLaAB6XXg8wlClByTeNBevRq4m4FvC47RE/CZ1eDYggoVlkptQSsH3W11sewCuv0SfoiH2JZE+50b3WQpspBrpRNEqB5hXW74rsKaVPYa9Kuj5eXJbvqFN+4fQpJ7DGcZcrT7EXaOiQY9gL3RY+ZzDGVLNXGqsr55m6UJ7SkpPjBpGhYaUKKB5gj9R+sV3vzXYyj87n6hI/NFjM+7Xlfy19KxQYTi7IC1rcAU4tSiL1AFkg2+iB5xWTWjbFFtSaV+P5/ywkipxTEFNVK2yUahaTWlLjMDSnrE2Tn23altQVSxpwrHmJzAbaWpQqANOdbU8Yl9WZ8WnTRT43jgDKSwsErNKjUAC9uB0iFsitanlqUpRATepJuSKa9xgab0p4ftBBL4kmVayIop1V1H5qTy7SOXfGCncrZu4VGkGlYZVZQPMU/UfrEPAkL6IKdJKlnMa8K6DstwibM+7Xlfy19I3Ts52qY5EaXnApakEUUnhzHAiH3VhIJJoAKkwPt4mlUwlXupplqe3ifGKTmotFJSonnFWyrLXKpKvnWFrG/dWPvEsNDpScxSRxF7fvFXiMl0r5DdCCAVHgK84u5dYQ2nMaAAJqTxFvjFItytSWiFu0wfxyUWleckqSdCeHYY8wN5tKj0lidCdIJ3UBQIIqDApiuHlpVroOh5dhjHJjcJc0UlHi+SCBM82HMoWCVcr3Hd4eUMjFQt5LaNK3VzoNB2dsC6a1FDSppXTW2vjBRhWEhs5icyvQd0XhlnkeiYyci0ENLsodtR46j/V5w6Ibmfdryv5XjqNR2FCEKAFDTFsw5H43/Ujwh2GTZY7RTy/7PlAD0KFCgBrRfePUf8AY8odhp/geRHrY/GvhDogBRHxCUS6040r3XEqQe5QIPxiRCgDnvctNql5h+WXZTToJHaCW3PgmOhI58xxj2PaVwUARM9Yf/ZNSf8AFSY3jDn87SFc0ivfx9YAlwoUKAFChQoA+HnAlJUo0CQSTyAuYxHcSSp3EpwdRomoTwuVuU+6KfijQt7OK+z4VNKHvLR0Se90hBp3BRPhFDuowgs4CTSi30uun7wKU/lSnzgAC2QeUjCpybJ+UcU6uv1qUH5ifOLrdniy5LDw2kJPSguEmtlL0PacuXyilwhGbZt2moC6+DgJ9I0fdBLoVhiSQDmSEnuCBb1MAXOx8qlpjpUqSsrqSQbDKLA9oofFUCeL7SuurbUEpz1SkJTW5JrxPO0XmwSQoOoIqnMlXoqte/KmIu2rqGZuXS0EpPVskAAdc3oIrN0tkPoaxJTypdYmEdCrUcQANDYkwKNYi662JZISammavAGtL8P2g3fOeufrV1resC06nLPoCQBYAUHEpIHqY89Ss57HsQwxKZNKSumTrAkWJJPK9Dm+EVqJx2ZS3LgJ6oFVV1CRS/h5wZLbBFCARyNxbSByQA/nBylrH4CIi9EJ6K/FpFEs8hbZoaAFIJSbDKTa1Dz5xT7FvlOLTKeDzfSfeBB/VcFsotK8QUlwaVymnukJt3iKRMjk2jUkZbMZjl06ya/FQjrwyl0zXGWe6Rkpm8TlulcbSh1LiQil85UDYg8AjSNPwmYXmdbJLnRqAC1USaKSDRVBqO7lGVbDJQrGsQDgVkJQioUUgL+aFUI1yqA7Y2WUlENpytpCRrbmeJ5mOp9bNPJ48VBJNR4D9T+0JLSkigINBxH6j9o+3/mjmfhf9B5w7FSSmw9ZD8xUHVGl/mDx9Icxlout5GyAqoNFWsOYOvDhDTqlsOuOFBU05lJKbqRlFLp4ptwizZfQ4kFJCknQi4MUS8GuS7Ul1r7IzqZl1pdKFIorkBqez00i4RhSWFsqeIUCqikj5pIOXTUVF4JXZJrpAsoFUJNzoAfTgfOOcd4m81+bdW1LOFmVSqiQjqlyh99RF70qAKWiqxJEvK2dLhw8Enxt8b+kfLqlZSSQKXoBX1P7Rx7J7VTrSgpubmEkX/iqI8QTQ+MbNg23D8zhin3iOkZSslSRlCikEpJSLVoB6xecuKswbpGuNtqCQKhVBS9vUftFJjsilKekCSk1vS4NeNNa+EZfuz3ozkxNJZmihTZFKhISQa6kjWNMxqaOdaK1SQkp5cD+8ZZ3HjsrNqtnmFYylsZCkU5jXvIOsNYriIcOVPuA5u8n/h84iSgRnT0nuVvBLLSTBJUlKCAAAdRz/aMMfPJHjZnG5KrGW8SDUugquqlk8eyvZSPrEnSqXJWmlUg3tRXCnGGZgB1zMogMt2rwUeNPhFbiuIF1VrJGg/U9sXlPinf0X5LSlSK1YNNad0TJTEHW/dVUcjpEU6jz/wCecEOEyaHUVW2BelRUV8BHPii26izKCbeh3DMWW4bt0A1UKkeQBi1S4lWhBgO3nY6vDcOU7LZUuZ0ITmGYdY1Njr1QYG91m8N6dzpngg0PVcCMqU1oADwFwbmPQjaXzM6oRk9ds1SXPVoeFvK0Ivp4GvcCfhGJ79Non5Z2WRLPONZkrcVlUetVQSk/kNO+Jm5HbR9/pWpt1TlDVKlmpFaWJ5axcGrYjOltBITQ6CpGp7BXT9IqUY2olOfga9UdnbXnGXb9ds3UTDUvLOqbyJKllBoSVWAr4H0iJujxeZmFuJdcW6OGY1OnDlAG3JxQFJKeuQNKEH9RSJqXtMwI8Kj0rFeZcMS6/pEXPabeQrDeDyKstVlQSRZNSLczygD7mcXSVhCSCk2UrvtburrFo0uqQTa1+/jFPM7PpN0qp2G/rrE+QlwG05hVWpre5vx0gB8vp4X7hX4Qsyjomnef2rDsKAOfd8830mNSzaMudlCMyhY1zlyhvwTQj7ZjXdm8VQGQFHjUdxAPxJjA3Jr2zGJuYFx0ikoPZXo0flTG67OYKlbIJ4HKO4AD41gAshQoUAKFChGAMb/lFTpWmTk0XW64V07R1EDxLivKNYwuQSyw0wkdVttLY7kpA/SMZ2jUJnayXadBCGcmWtb9G2p8EdhWaeEbehwHQg90AYXsDh1WMSwxdczTjiBWxyrBQFeaK17RHzuux91qTVLhSUqStTawoGqe22mpHH3dIttv0HDcYanxaXm09C+eAWAACeAslJ+6vnA9jKESWJ+0K6srOdVxYFejWblQ7/e7lLtaDJik3s2HZTD0tNEoWlZUK5h7teQ7BQeZgF2jm1vOozOsKdQQKoqUihrchNNe2LPAZk+wTYBJHVIIPBzqmhHAgCLTAsLa/m1w5E1IWqtLgpqE31tT1POKtXoq1eh3D8JcEstx9bZXQqSUn5OlOqSeIgPn5dxyZbU0ppTpsAnOQco7U9vODTYp1K5VTblCkKKcpvVJAJFOVSYrVoQjFmwhIQkJTQBNBdKq2pxoPKK/CjVJEcFRfSiH25EZ+jS8BVRV7g63H7sA8s6XXVLS4yFklN6pFdLVTQVp6wS7w8USGUJSoKqvrBJr7o0Pj8IFscw5TbKFhAy9W4p84XrxJ4wapJUHo+to8Hcl1ImOkQXCnrIvUkChIHFPDhGU4DtwpqeenHkBxbjZTlFRQ9XKByHVHODnabazoEF5zrulvo2kqv1gjKFkHgmubv74x2UZzHKlJUtRCUJHFSjTTieHeYmONRegopBhsjt2tiZmFOpSpE4oF00IKFAqKFINbBKlaGtQI6LxTadqVkPbHyQkNpVQe8pSgKISPpE27ONgY5X2twJUlMdArNmCEKOYAGqk1NhwrWkF+9TaBTkrh8sFWS30yxzUqqUV7QAv8UaN6osfWJ77cRW7ma6JlHBGQLt9ZStTbUARq+63eIMTQpDqUomG/eCfdUD85INxobVOkZRsxJYUZF32mZQHilWVF65qW4a18og7kplSMTbobKFD5j/eIAe7bb3n5PEXZVDTKmm1ISVKCiqhSkq0UBYqNO6BOZ3zzaXD7KltDIUpQStGYqzKJ6xqKa/NpAxtMkzeLzIr/EmXEg9gWQn0AETt4exP83JllE1LwWaa0yZeP34EptKjYZzbluZwWZmEqDbq2FjJmqUqKctuNK1IjFt2OFNzM8hpwgZhavrTt/SsaJumk0O4TNMuUHSpUnt6wNO2MZnpVyXeKFVStCrEVGmih8YBteDojaPc/LPNq6JSkLpat798ZVjky9h0p7GpACnQtCyQagJIFU341OsX27vfE+0tDE8S+0aJS5q4k6DMfnjtN+0xJ37tB1DU10a0VUGwVACtiq1CeAikkrRHBtWZhs3jq5N3pG0pUfrVp6GNHx/eI6yzLLQ0gqdCisKrQZctMtDocx15QPbudkEz4IOUGtlKqfCgjze9h6paYYlSpCuiYTdKct1KVre5oE3isoRnK2iHBPZaTe9dYaQG2UF4iqya5B2AA1J8bfC+x3bxMvKtuBAL7oJSg6AcVK45eAHGnZWM2lNjZlaQtKCoWOkQcZmOkmTnNEoIbpXRKLU86nxinwsbeivw4voImd6c8FArLa0D5hRQAcQCDURrWz2MIm2EvNggEVIPzaa17Be8ZDtLKyPsSFsPpU+FgFsa5SDUjhQWj3Z3Hly+FzSUmhc+SHc5TNT7oV5xGTHGaTSoicC12o3nudKpEnlDabdIoZiqnFINgn1PZBTuy3uOOvIlZ1KKKs24gZaEcFDQ15ikZtsRKSq1kzTzbY+saHwiBiYbanz7KsKbS6ktqSag6G3jGsIxi6SLJJaRoG/za1br6sPCU9EytDma+YrLZsb0oA5y1gY3fbcOSB6JDLbiXVBK84JNCQCBQ04cYmb45MImGHDl6V9kOLp2dRJP4D5QT7Bbtm5mXYfqErqK2+jevw840LJgrvkcSZ9CUZglLDdEk1ylVVUHZ1haPN0k+lqYcznKkpqbE6V5RF3hKz408kXCXUNj/wCaUoP+UxQLmFS7swgWJztHuzUPoCPGIr2LXbuR87SYoZqZdfP/AJFkgckiyR4JAHhGm7l51uXQ48s+6FK0PAE8B2RlU0zkS3X5wKvAmg+EbhuvwNbmGqSOr0yFIrmCT1kkGlePW5RJCryCGKb68QdV1Aw2mtQkIzaaVKia+Qgx3a74HJl8S08lAK/cdQMt/oqSSRzuKaaRSK2XwiVSUTk20HRYobHSqSeRyhRB8YzjBG0+3IS31kdLRNRqmpAJHdSDIR0Dvd2+dw0MJZQ2svBzNnrYJygUyka5j5QA4vv1mlNtpl2223KVcWQVCvJCSbADUmvhEDfz1JthkKUQiXCqKNcpWo1AJvTqi0MN7CNqwt6ZzZXGkdJlPvEWv2pNeERZbj7GubqNvziTSkvJSl9uystgoHRQB0427DBLtpins0hMv8UNKKftEUT+YiME3CTBTiChWgKb+dP1MaJ/KBxIpwwITcOvISo8KJCl696BElTNN10jWiiPeWT4IFvzVjpDCWcjKE8ctT3m59TGN7rcNBS0BQghKbfW6yj+sbfSAPYUKFAChQo8UqgrygDEd8v9TxfD58VAsF049EsZh4ocp3CNrUhKgCQDy4xgO9jatOKuplJRKVNMLzKmOBVQpIR9S+vziLWFTUIxbFZdJLM+6vq0yK61qU6oWVCo4aRnLLCMuLeyyhJq0g63z7SNLQcMYR08w4UlVyQzQ1BJ4L7LUBvyNGxIVk0y0wS6AnKVcbaZfs2APZeKnd8hlTalJJVME1eK/fqT/lJ4861gixSbbl2y46aJHmTyA4mNCpSbO7SLwxDknOJK5V6yH0DrI7KGxpc5dQeY0umdpJhDBbZcbfYcJSlwgg0UaHqggX7rXgYG0SsiTPyqkSz92nCglJT211Nq1F7g0oQY8TsoDR3DpnKK5gknOio0veniCYA0LAdonWZZQa6Pq1UVFNAVU7ToKAQOzG0L7kymYWRmpl5JsLCgPIqisnMWxXJ0bsqy6gACrdBUA1NaGtSRWtB5Wh5e0UyqXDCcJyqFCFlxWoNSaEAXuNeMAG2IS3TSgU7kQsdcEXHYBSpuCNK3gU2j2xDTCGXDVSaUbSarWQKJzVrlHxiCs4tMMoYWpqVZTeiB1+NKkEm1fpCK8syOHnMpRemO3rLr2DRHebwBX4nJOLZfnZ2gcLYQ03oGxQIFudOHOpNzaduLwcPYilxWjQUpOllAUBva2bz7oibY4ROqkxOzg9naLiUMsGuZWYElShwsk3Vc3sBrT7I7ZvYfmLCEFZCgFKBNM1L0rQ0pavrpEoFrvefD2MvhJqEqQ1zulKQryNR4RWbf09qQkEEJZbTUcLX9SY+ticIXPTqSrMvMvMonVSlGpqfH1HOCvfzs90Eyy6hNG1NJbsLBSKgeY+EQTqijZ3ZTiwClKlAioITWoP3oJdgdj3pGcQ9MoUlsAnORQAi9CQbV5xWYDvkm5aWSwGmnFIGVDis1hb3kg9Y21qIstkcWmZmTxOZmXlr+ScWU1oFLyZU6aJBpRIoLRDvwTDjfzdAZsG2X8RbJN1KKye0mp+MGf8ofEQuYlWgQejbUqosOuoD/APOBXdSzmnU9g/WHt78xnxIpHzG0I8wV/wCuLGd/NQbbvpxqWkmemXk6ZYQk8CrKSATw7+0QTYnsTLzyiHBRZBort18OMZVt6SiRkGxoc6z3gJA/1RFwPejPyyUpSptzLZJdSVEClKVChXxrE34KKLu0VG22zqpCbXLqNcoBB7FCogr3lY4p3D5BtXNSzzJSlKan8XrAk5Mv4jNlx4lxxxQKzpawAAFgKAACDPfTh6mEYcgiwYVw4lQr40pFDUvNzbQQx0lPnA8jrXWAjenOl/F3iK0Cm20gmtAlCRr31PjFtu72vcBYk0MpNyFLqaqHC2gpXW8Dswku4u5xrMrHgFkD4CMoRkpO+ikU02b1geAuolWaZT1eZB4niP1jm6UlDMPlFaKUVHStTWtNRHWTuIoaaQgdZSUpsNAQBrHLONIckp5ZTZSHCtHKhJI7xQ084QUU2o9iNJuif/QGa+ir8P8AvHzjeDuS0klLqSlReqKilRlNxzF6RY4pvSmnWsjaEMkiilpqVfdrZPqeVIuMZlHHsDbrVZZWFp4kDLRQ7qX7xBSkmuZKdf8AQGYJsq7Mt52syrkEJQVEU50i6kN3U4HEK6F4gKB/h5dDzKoY2A3hv4XnCG0OtruUqJFDzBGndSCbZjbidxLFWS4vo0prlbbqEprYm5JKjpU9tKCNdmtx9ii3wuqVPobUkpU0w02UkgkVBX823z43nd6wpEmyKAdSuvMgG1PqjzjAN8WYYzNE/SQR3BtIHw9I0Pd/vKcfQ42tlDbbDCiFAkmqUqUokntCKClr3iSrMvlV+0YupWvSTK125KWT+sNba4dkxOYZH96fzdY+N4c3bJ/rzZpWmnfwjbMS2NQ64Zh1C6k1JrS9daaxlPLxdUUlKjENvWMk0lkattNpp2qT0lv8SDTajah2VwqXlmFFsvA5inXKkAKoeFSQLcKwGbWTJfxV4/8AvyeDZCB6Jgk3x4cGfYgnToSda3JrQ8ovt0T7Azs9sk5MoKxXKAVGg0CRUknuFYe3ZyhdxFka0NfKJmE7fuMYe5JssJC1pKVv5iT0aqggJpY0NK18Imbkkp/nALUaBI7Tx7InpbB8b5pnpcZeT9Do2xx+YD8VGNI22YSzs8VKNF5EtopQVzrAIPEjLU07IxnbXEukxOaeTf8ArCimuhCFUHhRIiZtht3MYihplaUttNe6hFbqpTMqpJJ1A5VPOJLJtdBPuBlc06pXJPwvGtb38L9owmZSB1m0h5P/AMzmP5cw8YBt1GBqaZCkg+0KNUkaJFesV/V4U42pGyPS4W2pC6EKSUqtqFChiEy0oUk/cyfcVMJWw3eqklaT9oafkIjYY553QTBlZyZlVm7Tlf8ADUW3P9MdDRJQUKFHilACpNIASlUFYwneTt8ufWqRkFUlxZ98f+TmlJ/u/wDP9n3lvI2+XiC1SMgqkuLPvj/yc0oP93/n+z71BJyqGkBCBQDzJ5ntjl9T6lY1S7NcWLlt9HknKoaQEIFAPMnme2E45HrrkRHXI8uKcnbOpulRAm21tuCYlzldTqOChxBHH9YM9g8GGKrXiE+U+yyxITLpNQVJAUc4+jcW+dpoKEPedpc6RoO4PCgtqaecQotqeSEDrZSUVJJSLH3kjQ6HlHr+mbaqRyZFvRouJyqpttTC5ZKWlgH5UpNAOSE1vYWJEZ1M7sJdcwEYdMPS60iq3K5kEg8Eih1NPep5X2F4oVSpBBqlQPIjj4gecMy8oy2czTaQdKoT6VFuEdDdmRj0psfjYzdFMyzwSopIcqFAptfqePvHWFObPY6hBUr2RIFLg1NzQUFDxMaqw9Saey0SnKjNmIHXvcD7NK+EKXZEw+4pSipDRSEBJ6malVHtUCdeERDe2XyJJ6/QzeS3XYhMAGdxHImpzIYSedKZqI+Bi+wjYWWw6YSqWZ6VSW86lO0W4rrUJQSKJVxsBWlIOpBnqAgqGaqrmvvEqGvfEQ5hNjQ/IHs+eO+LRKMyv+UTiaVysklCqhxxbg+4kJ8/lNO+KTYfdkifkkO1CXK3qTQg3AoOQ+MXO+3ZV195lTDZAyqKgKkZlG5AFh7o84Pd2kr0Ek2lXVJFSDalKD9fSK/QkWxGwrcgkkUU5SgNLDuiNtZI+1tqYmAPwix7INDMDhftGnnpEGelemTUUB4GtfA0/eJRSab6MKVupoqoUkjW9f3/AEg3wnZRKJZyUSQQ+AhVrUqDYDhaLx5tSahVQRwi2wPDz79aUsmt/H9ItpGUXJugKwndunD3Q6lYUCKUpx8u+KvaHYBEzMKfKgFKpW3ECn6DyjSsfmD1UWNLmnpbz4xT5/CCWhN1LRQ4hss0+wlly+QUBp+njAozuhC3QlK00Ndc3AV5iNJrfwiywE/KEgE0HDt7dOcGRCTuim2P3aMShC1UWoaACwP6xZ7wNkG8QYyL95HWSf8Aq/8A3BMFKPzQO838h+8fDqSEkkk0vQClezifWKHSZnspulEq+h7pE9U1tUk+dY+H92DLD3tGdIOcqAAub1p/wxqCGCkAJUbCl76evrFZtCzVsqKQSCLjWnj+8UyNqLaKy6KyXwpx0Z+qAb3OvkIHdqt2zc0nOtxCXE1F7A0+tw4QcYDNpLQBtlsa2HZfTjEXaCXJ6ybgX87V9PWMIwUY849lFFJckZngm5UWU6pIB7STTzIjTpDZKXaZDQSVJApc6wtn8TqOjNSR7vaOVTa0XOZR4Ad5r6D942i1OKZdNSRgWO7u2umVlQWxmumul+VhTug23f7DS0uemS4FKRegFKU+lW/x74Msbwpt4UUqjmgIoDQnlqRrAjMy7suspJoaEd6VcjyMVcpRZ0KMZrXYxtZu9bn0NvqNHSCTZRJCiVD3e/jDezW7My7byeoEutqQQqpqFAi4B5HnFm3tDMJSEgigFBQDQd4idi046EIcQ4sNqSOYyqpcV4jthz0Q8TvZVbI7rm5N9D6VhVL6a8RwtB5iaatL+yfSM+bnXbDpF1rQDOfCl4MmJlbMvVzMtY511OgqdaQ5qSZXJj4rbMuRuv6R1T7ZFSvNpxJrW/8Ay8WO0+zSZxpLSveFknjUaf8AO2DtmceEuSGwKCgV2c8vZEfBJCqgtRPEpvTSxV5kesYO240zm22jPpDdO3LtL9oUklYoAATftvoNf0iXg2wYw9RfStK0FJNUi2nHlBVicyXHCQapFhXlztziuxKYdEu8lo0UptaRxFSkgVH7XhPNyfHwQ526OfNn2RMTYCxULJJH2tfjGv4FuYAcDjiwEVqBfNTx09IF91eyrqJ5tbqOroCR56x0U28AkZiAdNeIsaeMddW7Nv1KHD8PXJJIbQHW9SRZweGigOQpF/KzCXEhSTVKhUHvjwuV0So+FPjSKmXzMPFuyW3SS3xyr1UnhSvvDxh0bt/ETb7/ALMb2rZ9j2lzWCJkJV/ipynzdQTG6YW/nZQr6or3ix9RGD74ZzpsaYaSa9AhFbCoUSXTcDTKUefbGtbN40hLICuJqO5QB+NYsYhUpQGtowneRt8vEFqkZBdJYWffH/k5pSf7v/N9nV/ertm7NPuYbKKyNI6sy6NVHRTYI0SNCNSajQGozJyqWkBCBQDzJ5ntjk9T6lYlS7NcWPk7fQpOUQygIQKAeZPM9sJxyE6uIrq48uKcnbOpulR465EN52gqdI9edoCTaJ+xGx72LPcW5RB+Uc4qP0UVsVeidTwEd+HDZhOdHuw+x7uLPfOblGz8o5xUfoI5q/y6ngI6QwrDWpdpDLKAhtCcqUjgP1Nbk8STCwnDGpZpDLCA22gUSkcP3J1JNyTEyO9JJUjBuxh5IJSCK3r5f7kQ1is50LS3SkqCBUga0h9N1E8hTzuf0is2lWejSkJUpKlDPlFaIFz50A8TE3Wy0Ic5KJXbMSTTzannQ0646ouK0XkB91F9KCnjWL2ZbShopQAkHqjKAKFZyg0HaqsRfYWn0pdAKVEApWnqrFdLj4Gohl2VfC0JEzXVXWbSbJtcpKa3UPKLafkpJvk7RdJFLCKttYVOKpcIayq7FKVUDvoK+Me/zUtf8Z9xX1UHok/l6x8TE6UlENpytpCRyHxPM9sNIgepDJSCvTQa9/8A16w9DTPzjzJ9Lfp6xUkr8fmKJCBqrXuEVMjOKbNRpxHP/eFiT+dxR4aDuEeNSTirpSfh8YuujnlJuVosJ95pxbdiq9SRa3I+NIdmsYSkUbFTpXQCKk4e4Ceobcr693hDKk0sRTvhSDnJHq1EkkmpOpj5hQosZnxlFdNB8YI9n2KIKvpH0H/DDaMKC0pN0nQ9oFvO1fGLdtAAAFgLCKNm8IU7PqGnjoOZ+F/0HnDsNC6+4fH/AK9YqajsNvtBSSk6EUMOQoArcKw4tFXWqk0pz8fOJSGhnUqg4CtL8/1HlEiKjFkPKZoyOso1NDQhJroTx0EVSUVSEUuiz6MVrQV50iuGNNgOZ1AFCiKcSOFBx5RRyM0/Kn5dKujVa5rQ8xf0hmTw1U08ty6WyomvO+g7Ypz9jVY0u+ipnJhTrpUbkmtBw4ADujx5tQPXCgafOBFvGNBkJNCCejSEiwtqaczqdfSGccwsPop88XSf07jFXiddl1mV1WgAi7wvGlJa6FLfSGpAGooeBHHjEOVn3GCU5EVBuFoBIPfr6wXYVPl1kryZTcADQngR2VNPCK41vstketoZ2fwoIHSKbbS4o16o90cq1PpF0Ux4hNAAOFo+o6EkjmbsafVRJNCaDQXrAviEwjN1EkKSAKqBFO5J8OEFlIhuyiXUda9akHiK6U8KRnkg5LRSSbWgQUewDuidg0j0q7+6m57eQi5k8EbSOsM55nTyixZYSgUSkJ7hSMIend3Izjjd2z3KAKaADwpHxKtAJFABW5AFLm5j2Z92nOg8Cb+lY+ybR2Gx6Yh4pLJcbKVHLxCvoqFwrwiG1iDzwBZQEIOi3OPaED9SIo9ukJl8Pmph5anVpbOTMaIC1dVFEC3vKGtTEXZqocHcnTX7v8fcw/D5lU5iUzMEglSyARp1jlTTsypjf9msKQWQVDjQdwoPiDGHbrpKyVc1FXgiw/NWOjMOYyNITySK9+p9YkzZzLJSqpWbmpZ8/LJcJJOqxrm8QQr70WDi41neZu+TiCA6yQ3ONj5NegWBfIs8uR4d0Yg1NrC1MzCS2+2cq0GxqOP/ADvFo871Ppm5c0dGLJriS3VxDedoKmwj196gqbCJ+xGx7uLPcW5NCvlHOKj9BFdVHySLm9AWHDYnOgWmQ66A50Lq5ZK6KUlJAVS5TnykJVTTWla0jZtkt8GFttIY6FyUQgUACekQOd09YniSU1OsHs/gAblW2JVAQhvRCbWob31N6knWsZji+78fPbB7VoKT+IR6CSSpHO3ZquD7WyU1/AmmXD9ELAV+E0V6RdExzJiO7vUpC0/ZOceWvrDMorFZS0tOOU+gVmn4F1TEkHTjJtU2re/bp6Ugfx7bjD5cEPTbQUBdKVZ1fhRUxz9Oyc/Nf2ucWoH5udSh+GyR4Q5I7Htclun08k/vAB4d98swyhthh15aUhNVENpNOR6yvyxVM775tLhcekUlogBIBWggCteuQQSa8hoI+JDZdSfcaQ32kAH0qYIZPYp1Yqcx7k0HmrWCJk7dlhg++/D3aB4Oy5+sjOnzRU+YEHGEbTSkz/Z5lp3sSsZvFOo8oyDF93yb5m0/eSUH8Q1gUn93pTdHSI5UoseFL+sCDp5RtDDpytm4FE6qNBWmpMczyszi0sClidWUm2UrJoPsuAhPhEaZweamTWcm3HOwqUvyzGg8oA22a2ywqT/izbbjg+a3V2h7kVA7zAxiu/lkHLKSrrp0BcUEDvCU5ie60Ashsg1aja3T21I8hQQSyGzCxQJQhscrV8kiBCSXR9SG/KYbJ9rkRlJrVBW2QOFlhQV5iC/Ct8WFzAAdUtkng83UfiRmFO+kVbOw7ik1IWfu0HkTUwPYru9SSatpr3FtX7eZgSbJhszJTIzMLZdH/rWFeiTaJ3sraAVBAqBXSOZpzYNbZzNqdbI0NM1O5SaUh5jEsZaSW251ZQeJczEdxWCpP3YWRSOl1OobRVaglIFyogDxJtApjG9DDJeoVNJcUPmtAuHzT1R4mMFfwB985puaW4e1SlnzUbeUWWHbINWytKcPNVSPSiYEhlim/pBOWTk1uHgXFZfyICifMRCwvfo82aTskLmpU2VI8kOVrp9KPJHZhdglKGxyGvkkRdDYVxSLhZ+4KfhJqYAvcH3w4Y/QKeUwo8HUEfmTVPrBph+KMvpzMOtup5oWFD0MYRie71BJq2mvZVtXlpA3MbDuMqztOOtKGhobdy0kQB1DMHqmmpt52/WKfFVPN1V7Q0y1wK8qaDlUihjn5GK40lPRJnVlH0i5Uj75GceBiAvZtx1WeamVuK5klR/Esn4RDVkp0bHiu3+EM/xpkzbg4ICnB4Uo2POBrEd+1epIyRNrFw6cvk2+H3oF8P2RbtlZUvtVUj16sEsjsw4bAJR2JFT5JglQs+sK36rRRM7JEG5Km1FJqTwbcGl/pQa4Nvawt+lZjoVH5rySineq6PzQOu7CLKLpWe9AI/DWsC2JbvEGvyaa/VJQfI2iSDcm2pWZo6no3vrJUFAjtymh8YmrSOqkC1a0FhRP+9I5fd2Oel1ZmHXWVDjdJ/Ggj4RKViuNFPRGdXlpTN0l6H64HScOcRQs6Tn8RZYTmedbaSOK1BI8yYDMY3vYWxUB8vKHBlBV+Y0R6xh/9Fi4rPMPrcUdTqfxKqT5RdYfsg38xgq7V3H5rRICHFN+zrlUyUl3KcJUfwNgU/FD+F7+QmiZySWgji0qv5FhNPxGG5HZdxVhRPYkZj5C0WM3sEso6yVH7SAoeWogApwfenhcxYTKW1cngW/zK6p8DBhLTKHE5m1pWk8UkKHmI56xHd2k1o2AfqKyn8KrekUR2VmZZWaXfdZV95s/iSf0gDqFV1DsqfHQfE+UR8UxZhhNX3m2hzWtKfiY5vexPGnE9GudWEigzBzKSO1SBmOvGIDeyYUrM88txR1I1PeVVJgDW297uHSrCEZ3HlpTQpaQdftKyp8iYAtvt5zuKMGWYlVIbK0qKsxWpQTcAgJATeh1OkLD9kkD3Jevau/+a3lBHI7KursKDsSCr4UEQi0pcpOXufe7LCqdGnllQfDrLjaYEdjtnlS5qoEAA0rSpKuNBpaC6JKigK283dS+J0WolmYSKJeQATTgFptmA7we2FCgAEwXcyHXD7ROuONoN0JbyFX3itVNOUbJhOHNS7SWWEBttAolI0H7ntOsKFCgTI8pChQBDmMLZX7zaa8xY+kVM7sk0sGhPcoBQ/Q+sKFAA9IbLMqdKaJFOJTUeRNIKJXZhlGtVdnujyH7woUAWkvJNo9xCR20v56xIhQoA8IrrEGZwhlerYB5jq/CFCgCnxHZJpQJr4KSFetjFNguyrSyaACh4pzeVTaFCgAnl9nWU6gq7zbyFIs2JZCPdSlPcAI9hQA7HytAIoQCO28KFAFfMYIyr5gSeabfC0UWLbItZSqoP2kgnzFIUKAIWB7KNLFRRP3cx8yYJWNn2U6gq+0f0FBHsKALJlhKfdSE9wAhyFCgD4caSoUUAR2isV0xgTKq9XKfqmnppHkKAKDGtkmgkqse9Ir+IER84Jsk0pIUKJ7k1P4iTChQAQy+Asp+bmP1jX009IsmmkpFEgAdgpHkKAHKQ28wlQopIUO0AwoUAVsxgDKtElP2T+hqIG8c2UaQMxor7tD5gwoUAScI2SayhVQO5Ir+I1i+l8EZT8zMear+mkKFAFihsAUAAHYKR9UhQoAael0L95KVd4BismNnmVaAp7jbyNRChQAM43so0ihNFVP0cp9DeLLC9kWgkKrT7KQD5msKFAF3L4MynRAP2ut8bRPSkAUAp3QoUAfUKF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QTEhUUEhQWFRUXGR8YGRgYGBwZHBoaGBwgHRwcGhscHSggHBolIBgaITEhJSkrLi4uGB8zODMsNygtLiwBCgoKDg0OGxAQGywkHyQyLCwsNCwsLCwsLCwsLCwsLCwsLCwsLCwsLCwsLCwsLCwsLCwsLCwsLCwsLCwsLCwsLP/AABEIAIUBfAMBIgACEQEDEQH/xAAcAAABBQEBAQAAAAAAAAAAAAAGAAMEBQcIAQL/xABHEAABAgQDBAcDCgEMAwEBAAABAgMABBEhBRIxBgdBURMiYXGBkaEUMrEjQlJicoKSosHRMwgVFiQ0U5OywuHw8UNjg8MX/8QAGQEBAAMBAQAAAAAAAAAAAAAAAAECAwQF/8QAKREAAgICAgECBQUBAAAAAAAAAAECEQMhEjFBBFETInGh0WGBkbHhMv/aAAwDAQACEQMRAD8A3GFChQAoUKFAGeYrvalZWcdlZpp1tTaqZ0gLSQQCk2IUKgi1DBBg+3WHzNOhm2STolSsivwroYyrfTINs4vJTLyEqZdCUuhQqFBtYC6/cWnygqxfchhzoqyXpc8Mq86fEOVJ/EIA00GPYwg7uMUknEt4diBVYryZltAAWuiqkGteMVp2+xzpHMPUpozAJStwJRnb5nO2cgoDSuUkfagS1RrG2e8eUw85FkuvnRlu6qnTMdEajW/IGM7ndr8Znf4ZRINHQAZnKdpIJr3BEUS0SuGDMur82u9dVqKjqK1ypJrfU9sW2GbI4liDKph54SbFFFLaK51Za63FNOJ+7AgqJ3BCR/XMSfWeOd6n+dRiEzs/JV+TnVJVzS8itfKDDZrdfJujKpLjq8xzLU4QKUBqAimle2Jczu2w5OINy/QHoykV+UcrXKSTXPrWnlFVKyE7B+UZxJjrSeJuqHBLpLifDNmT6QSYTvbfl1BGLS2VJNA+yKp8U1Poa9kQ9st1zMmEuSEw+wtSqZSrMmgFeACuWpMUU9NzUllaxZgKZcAAfQMyFVFaKAFD3UBtoYsSb9hWKMzLaXWHEuNq0Uk1Hd2EcQbiJkc6Sofw1XtmFrzsqGZxgkqQtPMcTTnqOZFRFjhmN7RYsjPLKbYZJKc6MjYqNbkqdBHZAG6zMyhtJU4pKEjUqISB4m0CGMb08Ll6gzKXFfRZBc9U9XzMBEtuSffUF4jiC3FcQnM4fBxw/wCmC/Bt0WFsUJYL6h855RVXvSKI/LAELDN9uGumiy8xegLjdQe35Mqp4waYRtHKzP8AZ5hp3sSsE+Ka1HiIqZ7d/hr4KHJJkUpQtp6JVOHWbyngfKATaTcrKAo9leeaWtYSkKo4kcSeCrAV97hAlJt0jZoUYf8A0N2ika+xzvToGiS5XyQ+CkeBj07xscY+Sfw3O6bIUGXbntCCUr7kkQINviPOzrbSczriG0j5y1BI8yYxcs7UT9aqEm2RzSz5FOZ4HxiRJ7jlOqzz8+46rjkBJ/xHCSfwwAX4vvawtio9o6VXJlJX+ayfWIWE76MMestbjB/9qLeaCoDxiwwfdThcvQiWDqvpPEuV+6ep+WJGJbu8NmCoOSbQINQpsdEbjm3SvGxrAF9hWOS8yKy77To+otKqd4BqIsIx/Fdw8uTmlJp5lQNRnAcA7iMqh31MV/8ARraSR/s017SgGuUuBduWV8WHYkwBuEKMQ/8A6VjiPkV4ZV8miT0L1CPsgkK7woCI7zO0k6sIde9jSuhACg1Qf/IFy/ImIbSBtmI4mywnM+620nmtaUD1MBeMb4MMYqA8p9Q4MpKvzGifWBJrcs0D0mIT7jilXOQUJ+8vOT30EGuA7usJaGZuWbdPFTpLun1VkpHgBC1dEWiLhG+PDHqBTq2FHg6ggfiTmT6waYbirEwnMw826nm2tKvgYFZvd5hc1XNKJQQT12wWq9vUoFW5gwJYjuJbSrPJTjrShcZwFU7lIykeRgnZJskKMQGDbTSH8J/2tA4FaXajueAX4JMIbyscPyIwz+scT0L1KaVyk0GnvZqRINviBieMy8uKzDzTQ/8AYtKfKpvGP/0f2lnv48z7Kgn3QsN25UZBJ7lGJ2GbiGa5pybdeUTU5AEV71KzKPpAF7i++bDGahC3HyODSDT8S8o8okYPvdwt+gL5ZUfmvJKPzCqfWJ+G7tcMYB6OUbUr6TtXTXmOkzU8KRGxPddhcyMxlUtKI1ZJapX6qep5pgAtkZ9p5OZlxDifpIUFDzBiTGMTu4zo1Z5GecaUNM4v+NspI/DEcSm08j7qxONjgSl6vfnyu+RgDb4UYgN5OOPUaZw3K8LLUWXaDwUQEfeJhf0T2jnrzU57Og6pDmW3LIwKHxMAa5iu0ErLf2iYaa7FrSknuBNTARi++vDWqhouzBH0EZU/iXlt3AxWYRuHlUkKmZh55VakJAbSe/3leREO7xt3MkxhUwqUl0ocaAdz1Kl0SRnGZRJplratLQBqUpMJcQlaTVK0hQPYoVHxh6M23L7QqfkmW1kHo0locx0VgPwZTGkwAoUKFAChQoUAZd/KEwrpcNS8KVYdSon6rnUI/EUeUGOwWK+1YdKvVqpTSQo/XR1VfmSYk7XYX7VJTLHFxpSU9iqdU+CqHwjPf5O2K55F6XJ6zDtQOSHRUfmSuAJ28Pah3D2ncqT7VNK6OXUKGgFqga1TWtKe8oRnrmXCpT+8m3zx6xUs69pSknxJ7bXuKP8At+OvOG7MiOiQOHSVIUaaVzZ/wpj63e4QnE5+ZnXhmYl6ssA3Gal1eA63escohKi0pcnZabu93afZlzU4Q5NvgkLJCuhHYdAu1yNB1Rxrf4VLqS0Wa5hcA5qi/wAe+H93TpKH2zdIKVAfbBB/y18Ys59KWnW0oSBWlhbiRESimUaHMPY9mbUQmpN6aacIEcTxj+ttzXR3QoDJm1qCnWmnWrpwgnx6fo0e20DOIuN+xLCkiqgFBQAzAkgG/KhpGamkyvJIItoZdU1JhZT0a0kryqNKAVBBJpqL+UBM1jL0/LNyqm2CkkJIWSK5Kpoa2B418onzmPBeHMJK7lRCq10RWg+HlHm1Eoy1KB1haK0QVIy+8rL1iFWIJ46i0bRlH3RLaAB6XXg8wlClByTeNBevRq4m4FvC47RE/CZ1eDYggoVlkptQSsH3W11sewCuv0SfoiH2JZE+50b3WQpspBrpRNEqB5hXW74rsKaVPYa9Kuj5eXJbvqFN+4fQpJ7DGcZcrT7EXaOiQY9gL3RY+ZzDGVLNXGqsr55m6UJ7SkpPjBpGhYaUKKB5gj9R+sV3vzXYyj87n6hI/NFjM+7Xlfy19KxQYTi7IC1rcAU4tSiL1AFkg2+iB5xWTWjbFFtSaV+P5/ywkipxTEFNVK2yUahaTWlLjMDSnrE2Tn23altQVSxpwrHmJzAbaWpQqANOdbU8Yl9WZ8WnTRT43jgDKSwsErNKjUAC9uB0iFsitanlqUpRATepJuSKa9xgab0p4ftBBL4kmVayIop1V1H5qTy7SOXfGCncrZu4VGkGlYZVZQPMU/UfrEPAkL6IKdJKlnMa8K6DstwibM+7Xlfy19I3Ts52qY5EaXnApakEUUnhzHAiH3VhIJJoAKkwPt4mlUwlXupplqe3ifGKTmotFJSonnFWyrLXKpKvnWFrG/dWPvEsNDpScxSRxF7fvFXiMl0r5DdCCAVHgK84u5dYQ2nMaAAJqTxFvjFItytSWiFu0wfxyUWleckqSdCeHYY8wN5tKj0lidCdIJ3UBQIIqDApiuHlpVroOh5dhjHJjcJc0UlHi+SCBM82HMoWCVcr3Hd4eUMjFQt5LaNK3VzoNB2dsC6a1FDSppXTW2vjBRhWEhs5icyvQd0XhlnkeiYyci0ENLsodtR46j/V5w6Ibmfdryv5XjqNR2FCEKAFDTFsw5H43/Ujwh2GTZY7RTy/7PlAD0KFCgBrRfePUf8AY8odhp/geRHrY/GvhDogBRHxCUS6040r3XEqQe5QIPxiRCgDnvctNql5h+WXZTToJHaCW3PgmOhI58xxj2PaVwUARM9Yf/ZNSf8AFSY3jDn87SFc0ivfx9YAlwoUKAFChQoA+HnAlJUo0CQSTyAuYxHcSSp3EpwdRomoTwuVuU+6KfijQt7OK+z4VNKHvLR0Se90hBp3BRPhFDuowgs4CTSi30uun7wKU/lSnzgAC2QeUjCpybJ+UcU6uv1qUH5ifOLrdniy5LDw2kJPSguEmtlL0PacuXyilwhGbZt2moC6+DgJ9I0fdBLoVhiSQDmSEnuCBb1MAXOx8qlpjpUqSsrqSQbDKLA9oofFUCeL7SuurbUEpz1SkJTW5JrxPO0XmwSQoOoIqnMlXoqte/KmIu2rqGZuXS0EpPVskAAdc3oIrN0tkPoaxJTypdYmEdCrUcQANDYkwKNYi662JZISammavAGtL8P2g3fOeufrV1resC06nLPoCQBYAUHEpIHqY89Ss57HsQwxKZNKSumTrAkWJJPK9Dm+EVqJx2ZS3LgJ6oFVV1CRS/h5wZLbBFCARyNxbSByQA/nBylrH4CIi9EJ6K/FpFEs8hbZoaAFIJSbDKTa1Dz5xT7FvlOLTKeDzfSfeBB/VcFsotK8QUlwaVymnukJt3iKRMjk2jUkZbMZjl06ya/FQjrwyl0zXGWe6Rkpm8TlulcbSh1LiQil85UDYg8AjSNPwmYXmdbJLnRqAC1USaKSDRVBqO7lGVbDJQrGsQDgVkJQioUUgL+aFUI1yqA7Y2WUlENpytpCRrbmeJ5mOp9bNPJ48VBJNR4D9T+0JLSkigINBxH6j9o+3/mjmfhf9B5w7FSSmw9ZD8xUHVGl/mDx9Icxlout5GyAqoNFWsOYOvDhDTqlsOuOFBU05lJKbqRlFLp4ptwizZfQ4kFJCknQi4MUS8GuS7Ul1r7IzqZl1pdKFIorkBqez00i4RhSWFsqeIUCqikj5pIOXTUVF4JXZJrpAsoFUJNzoAfTgfOOcd4m81+bdW1LOFmVSqiQjqlyh99RF70qAKWiqxJEvK2dLhw8Enxt8b+kfLqlZSSQKXoBX1P7Rx7J7VTrSgpubmEkX/iqI8QTQ+MbNg23D8zhin3iOkZSslSRlCikEpJSLVoB6xecuKswbpGuNtqCQKhVBS9vUftFJjsilKekCSk1vS4NeNNa+EZfuz3ozkxNJZmihTZFKhISQa6kjWNMxqaOdaK1SQkp5cD+8ZZ3HjsrNqtnmFYylsZCkU5jXvIOsNYriIcOVPuA5u8n/h84iSgRnT0nuVvBLLSTBJUlKCAAAdRz/aMMfPJHjZnG5KrGW8SDUugquqlk8eyvZSPrEnSqXJWmlUg3tRXCnGGZgB1zMogMt2rwUeNPhFbiuIF1VrJGg/U9sXlPinf0X5LSlSK1YNNad0TJTEHW/dVUcjpEU6jz/wCecEOEyaHUVW2BelRUV8BHPii26izKCbeh3DMWW4bt0A1UKkeQBi1S4lWhBgO3nY6vDcOU7LZUuZ0ITmGYdY1Njr1QYG91m8N6dzpngg0PVcCMqU1oADwFwbmPQjaXzM6oRk9ds1SXPVoeFvK0Ivp4GvcCfhGJ79Non5Z2WRLPONZkrcVlUetVQSk/kNO+Jm5HbR9/pWpt1TlDVKlmpFaWJ5axcGrYjOltBITQ6CpGp7BXT9IqUY2olOfga9UdnbXnGXb9ds3UTDUvLOqbyJKllBoSVWAr4H0iJujxeZmFuJdcW6OGY1OnDlAG3JxQFJKeuQNKEH9RSJqXtMwI8Kj0rFeZcMS6/pEXPabeQrDeDyKstVlQSRZNSLczygD7mcXSVhCSCk2UrvtburrFo0uqQTa1+/jFPM7PpN0qp2G/rrE+QlwG05hVWpre5vx0gB8vp4X7hX4Qsyjomnef2rDsKAOfd8830mNSzaMudlCMyhY1zlyhvwTQj7ZjXdm8VQGQFHjUdxAPxJjA3Jr2zGJuYFx0ikoPZXo0flTG67OYKlbIJ4HKO4AD41gAshQoUAKFChGAMb/lFTpWmTk0XW64V07R1EDxLivKNYwuQSyw0wkdVttLY7kpA/SMZ2jUJnayXadBCGcmWtb9G2p8EdhWaeEbehwHQg90AYXsDh1WMSwxdczTjiBWxyrBQFeaK17RHzuux91qTVLhSUqStTawoGqe22mpHH3dIttv0HDcYanxaXm09C+eAWAACeAslJ+6vnA9jKESWJ+0K6srOdVxYFejWblQ7/e7lLtaDJik3s2HZTD0tNEoWlZUK5h7teQ7BQeZgF2jm1vOozOsKdQQKoqUihrchNNe2LPAZk+wTYBJHVIIPBzqmhHAgCLTAsLa/m1w5E1IWqtLgpqE31tT1POKtXoq1eh3D8JcEstx9bZXQqSUn5OlOqSeIgPn5dxyZbU0ppTpsAnOQco7U9vODTYp1K5VTblCkKKcpvVJAJFOVSYrVoQjFmwhIQkJTQBNBdKq2pxoPKK/CjVJEcFRfSiH25EZ+jS8BVRV7g63H7sA8s6XXVLS4yFklN6pFdLVTQVp6wS7w8USGUJSoKqvrBJr7o0Pj8IFscw5TbKFhAy9W4p84XrxJ4wapJUHo+to8Hcl1ImOkQXCnrIvUkChIHFPDhGU4DtwpqeenHkBxbjZTlFRQ9XKByHVHODnabazoEF5zrulvo2kqv1gjKFkHgmubv74x2UZzHKlJUtRCUJHFSjTTieHeYmONRegopBhsjt2tiZmFOpSpE4oF00IKFAqKFINbBKlaGtQI6LxTadqVkPbHyQkNpVQe8pSgKISPpE27ONgY5X2twJUlMdArNmCEKOYAGqk1NhwrWkF+9TaBTkrh8sFWS30yxzUqqUV7QAv8UaN6osfWJ77cRW7ma6JlHBGQLt9ZStTbUARq+63eIMTQpDqUomG/eCfdUD85INxobVOkZRsxJYUZF32mZQHilWVF65qW4a18og7kplSMTbobKFD5j/eIAe7bb3n5PEXZVDTKmm1ISVKCiqhSkq0UBYqNO6BOZ3zzaXD7KltDIUpQStGYqzKJ6xqKa/NpAxtMkzeLzIr/EmXEg9gWQn0AETt4exP83JllE1LwWaa0yZeP34EptKjYZzbluZwWZmEqDbq2FjJmqUqKctuNK1IjFt2OFNzM8hpwgZhavrTt/SsaJumk0O4TNMuUHSpUnt6wNO2MZnpVyXeKFVStCrEVGmih8YBteDojaPc/LPNq6JSkLpat798ZVjky9h0p7GpACnQtCyQagJIFU341OsX27vfE+0tDE8S+0aJS5q4k6DMfnjtN+0xJ37tB1DU10a0VUGwVACtiq1CeAikkrRHBtWZhs3jq5N3pG0pUfrVp6GNHx/eI6yzLLQ0gqdCisKrQZctMtDocx15QPbudkEz4IOUGtlKqfCgjze9h6paYYlSpCuiYTdKct1KVre5oE3isoRnK2iHBPZaTe9dYaQG2UF4iqya5B2AA1J8bfC+x3bxMvKtuBAL7oJSg6AcVK45eAHGnZWM2lNjZlaQtKCoWOkQcZmOkmTnNEoIbpXRKLU86nxinwsbeivw4voImd6c8FArLa0D5hRQAcQCDURrWz2MIm2EvNggEVIPzaa17Be8ZDtLKyPsSFsPpU+FgFsa5SDUjhQWj3Z3Hly+FzSUmhc+SHc5TNT7oV5xGTHGaTSoicC12o3nudKpEnlDabdIoZiqnFINgn1PZBTuy3uOOvIlZ1KKKs24gZaEcFDQ15ikZtsRKSq1kzTzbY+saHwiBiYbanz7KsKbS6ktqSag6G3jGsIxi6SLJJaRoG/za1br6sPCU9EytDma+YrLZsb0oA5y1gY3fbcOSB6JDLbiXVBK84JNCQCBQ04cYmb45MImGHDl6V9kOLp2dRJP4D5QT7Bbtm5mXYfqErqK2+jevw840LJgrvkcSZ9CUZglLDdEk1ylVVUHZ1haPN0k+lqYcznKkpqbE6V5RF3hKz408kXCXUNj/wCaUoP+UxQLmFS7swgWJztHuzUPoCPGIr2LXbuR87SYoZqZdfP/AJFkgckiyR4JAHhGm7l51uXQ48s+6FK0PAE8B2RlU0zkS3X5wKvAmg+EbhuvwNbmGqSOr0yFIrmCT1kkGlePW5RJCryCGKb68QdV1Aw2mtQkIzaaVKia+Qgx3a74HJl8S08lAK/cdQMt/oqSSRzuKaaRSK2XwiVSUTk20HRYobHSqSeRyhRB8YzjBG0+3IS31kdLRNRqmpAJHdSDIR0Dvd2+dw0MJZQ2svBzNnrYJygUyka5j5QA4vv1mlNtpl2223KVcWQVCvJCSbADUmvhEDfz1JthkKUQiXCqKNcpWo1AJvTqi0MN7CNqwt6ZzZXGkdJlPvEWv2pNeERZbj7GubqNvziTSkvJSl9uystgoHRQB0427DBLtpins0hMv8UNKKftEUT+YiME3CTBTiChWgKb+dP1MaJ/KBxIpwwITcOvISo8KJCl696BElTNN10jWiiPeWT4IFvzVjpDCWcjKE8ctT3m59TGN7rcNBS0BQghKbfW6yj+sbfSAPYUKFAChQo8UqgrygDEd8v9TxfD58VAsF049EsZh4ocp3CNrUhKgCQDy4xgO9jatOKuplJRKVNMLzKmOBVQpIR9S+vziLWFTUIxbFZdJLM+6vq0yK61qU6oWVCo4aRnLLCMuLeyyhJq0g63z7SNLQcMYR08w4UlVyQzQ1BJ4L7LUBvyNGxIVk0y0wS6AnKVcbaZfs2APZeKnd8hlTalJJVME1eK/fqT/lJ4861gixSbbl2y46aJHmTyA4mNCpSbO7SLwxDknOJK5V6yH0DrI7KGxpc5dQeY0umdpJhDBbZcbfYcJSlwgg0UaHqggX7rXgYG0SsiTPyqkSz92nCglJT211Nq1F7g0oQY8TsoDR3DpnKK5gknOio0veniCYA0LAdonWZZQa6Pq1UVFNAVU7ToKAQOzG0L7kymYWRmpl5JsLCgPIqisnMWxXJ0bsqy6gACrdBUA1NaGtSRWtB5Wh5e0UyqXDCcJyqFCFlxWoNSaEAXuNeMAG2IS3TSgU7kQsdcEXHYBSpuCNK3gU2j2xDTCGXDVSaUbSarWQKJzVrlHxiCs4tMMoYWpqVZTeiB1+NKkEm1fpCK8syOHnMpRemO3rLr2DRHebwBX4nJOLZfnZ2gcLYQ03oGxQIFudOHOpNzaduLwcPYilxWjQUpOllAUBva2bz7oibY4ROqkxOzg9naLiUMsGuZWYElShwsk3Vc3sBrT7I7ZvYfmLCEFZCgFKBNM1L0rQ0pavrpEoFrvefD2MvhJqEqQ1zulKQryNR4RWbf09qQkEEJZbTUcLX9SY+ticIXPTqSrMvMvMonVSlGpqfH1HOCvfzs90Eyy6hNG1NJbsLBSKgeY+EQTqijZ3ZTiwClKlAioITWoP3oJdgdj3pGcQ9MoUlsAnORQAi9CQbV5xWYDvkm5aWSwGmnFIGVDis1hb3kg9Y21qIstkcWmZmTxOZmXlr+ScWU1oFLyZU6aJBpRIoLRDvwTDjfzdAZsG2X8RbJN1KKye0mp+MGf8ofEQuYlWgQejbUqosOuoD/APOBXdSzmnU9g/WHt78xnxIpHzG0I8wV/wCuLGd/NQbbvpxqWkmemXk6ZYQk8CrKSATw7+0QTYnsTLzyiHBRZBort18OMZVt6SiRkGxoc6z3gJA/1RFwPejPyyUpSptzLZJdSVEClKVChXxrE34KKLu0VG22zqpCbXLqNcoBB7FCogr3lY4p3D5BtXNSzzJSlKan8XrAk5Mv4jNlx4lxxxQKzpawAAFgKAACDPfTh6mEYcgiwYVw4lQr40pFDUvNzbQQx0lPnA8jrXWAjenOl/F3iK0Cm20gmtAlCRr31PjFtu72vcBYk0MpNyFLqaqHC2gpXW8Dswku4u5xrMrHgFkD4CMoRkpO+ikU02b1geAuolWaZT1eZB4niP1jm6UlDMPlFaKUVHStTWtNRHWTuIoaaQgdZSUpsNAQBrHLONIckp5ZTZSHCtHKhJI7xQ084QUU2o9iNJuif/QGa+ir8P8AvHzjeDuS0klLqSlReqKilRlNxzF6RY4pvSmnWsjaEMkiilpqVfdrZPqeVIuMZlHHsDbrVZZWFp4kDLRQ7qX7xBSkmuZKdf8AQGYJsq7Mt52syrkEJQVEU50i6kN3U4HEK6F4gKB/h5dDzKoY2A3hv4XnCG0OtruUqJFDzBGndSCbZjbidxLFWS4vo0prlbbqEprYm5JKjpU9tKCNdmtx9ii3wuqVPobUkpU0w02UkgkVBX823z43nd6wpEmyKAdSuvMgG1PqjzjAN8WYYzNE/SQR3BtIHw9I0Pd/vKcfQ42tlDbbDCiFAkmqUqUokntCKClr3iSrMvlV+0YupWvSTK125KWT+sNba4dkxOYZH96fzdY+N4c3bJ/rzZpWmnfwjbMS2NQ64Zh1C6k1JrS9daaxlPLxdUUlKjENvWMk0lkattNpp2qT0lv8SDTajah2VwqXlmFFsvA5inXKkAKoeFSQLcKwGbWTJfxV4/8AvyeDZCB6Jgk3x4cGfYgnToSda3JrQ8ovt0T7Azs9sk5MoKxXKAVGg0CRUknuFYe3ZyhdxFka0NfKJmE7fuMYe5JssJC1pKVv5iT0aqggJpY0NK18Imbkkp/nALUaBI7Tx7InpbB8b5pnpcZeT9Do2xx+YD8VGNI22YSzs8VKNF5EtopQVzrAIPEjLU07IxnbXEukxOaeTf8ArCimuhCFUHhRIiZtht3MYihplaUttNe6hFbqpTMqpJJ1A5VPOJLJtdBPuBlc06pXJPwvGtb38L9owmZSB1m0h5P/AMzmP5cw8YBt1GBqaZCkg+0KNUkaJFesV/V4U42pGyPS4W2pC6EKSUqtqFChiEy0oUk/cyfcVMJWw3eqklaT9oafkIjYY553QTBlZyZlVm7Tlf8ADUW3P9MdDRJQUKFHilACpNIASlUFYwneTt8ufWqRkFUlxZ98f+TmlJ/u/wDP9n3lvI2+XiC1SMgqkuLPvj/yc0oP93/n+z71BJyqGkBCBQDzJ5ntjl9T6lY1S7NcWLlt9HknKoaQEIFAPMnme2E45HrrkRHXI8uKcnbOpulRAm21tuCYlzldTqOChxBHH9YM9g8GGKrXiE+U+yyxITLpNQVJAUc4+jcW+dpoKEPedpc6RoO4PCgtqaecQotqeSEDrZSUVJJSLH3kjQ6HlHr+mbaqRyZFvRouJyqpttTC5ZKWlgH5UpNAOSE1vYWJEZ1M7sJdcwEYdMPS60iq3K5kEg8Eih1NPep5X2F4oVSpBBqlQPIjj4gecMy8oy2czTaQdKoT6VFuEdDdmRj0psfjYzdFMyzwSopIcqFAptfqePvHWFObPY6hBUr2RIFLg1NzQUFDxMaqw9Saey0SnKjNmIHXvcD7NK+EKXZEw+4pSipDRSEBJ6malVHtUCdeERDe2XyJJ6/QzeS3XYhMAGdxHImpzIYSedKZqI+Bi+wjYWWw6YSqWZ6VSW86lO0W4rrUJQSKJVxsBWlIOpBnqAgqGaqrmvvEqGvfEQ5hNjQ/IHs+eO+LRKMyv+UTiaVysklCqhxxbg+4kJ8/lNO+KTYfdkifkkO1CXK3qTQg3AoOQ+MXO+3ZV195lTDZAyqKgKkZlG5AFh7o84Pd2kr0Ek2lXVJFSDalKD9fSK/QkWxGwrcgkkUU5SgNLDuiNtZI+1tqYmAPwix7INDMDhftGnnpEGelemTUUB4GtfA0/eJRSab6MKVupoqoUkjW9f3/AEg3wnZRKJZyUSQQ+AhVrUqDYDhaLx5tSahVQRwi2wPDz79aUsmt/H9ItpGUXJugKwndunD3Q6lYUCKUpx8u+KvaHYBEzMKfKgFKpW3ECn6DyjSsfmD1UWNLmnpbz4xT5/CCWhN1LRQ4hss0+wlly+QUBp+njAozuhC3QlK00Ndc3AV5iNJrfwiywE/KEgE0HDt7dOcGRCTuim2P3aMShC1UWoaACwP6xZ7wNkG8QYyL95HWSf8Aq/8A3BMFKPzQO838h+8fDqSEkkk0vQClezifWKHSZnspulEq+h7pE9U1tUk+dY+H92DLD3tGdIOcqAAub1p/wxqCGCkAJUbCl76evrFZtCzVsqKQSCLjWnj+8UyNqLaKy6KyXwpx0Z+qAb3OvkIHdqt2zc0nOtxCXE1F7A0+tw4QcYDNpLQBtlsa2HZfTjEXaCXJ6ybgX87V9PWMIwUY849lFFJckZngm5UWU6pIB7STTzIjTpDZKXaZDQSVJApc6wtn8TqOjNSR7vaOVTa0XOZR4Ad5r6D942i1OKZdNSRgWO7u2umVlQWxmumul+VhTug23f7DS0uemS4FKRegFKU+lW/x74Msbwpt4UUqjmgIoDQnlqRrAjMy7suspJoaEd6VcjyMVcpRZ0KMZrXYxtZu9bn0NvqNHSCTZRJCiVD3e/jDezW7My7byeoEutqQQqpqFAi4B5HnFm3tDMJSEgigFBQDQd4idi046EIcQ4sNqSOYyqpcV4jthz0Q8TvZVbI7rm5N9D6VhVL6a8RwtB5iaatL+yfSM+bnXbDpF1rQDOfCl4MmJlbMvVzMtY511OgqdaQ5qSZXJj4rbMuRuv6R1T7ZFSvNpxJrW/8Ay8WO0+zSZxpLSveFknjUaf8AO2DtmceEuSGwKCgV2c8vZEfBJCqgtRPEpvTSxV5kesYO240zm22jPpDdO3LtL9oUklYoAATftvoNf0iXg2wYw9RfStK0FJNUi2nHlBVicyXHCQapFhXlztziuxKYdEu8lo0UptaRxFSkgVH7XhPNyfHwQ526OfNn2RMTYCxULJJH2tfjGv4FuYAcDjiwEVqBfNTx09IF91eyrqJ5tbqOroCR56x0U28AkZiAdNeIsaeMddW7Nv1KHD8PXJJIbQHW9SRZweGigOQpF/KzCXEhSTVKhUHvjwuV0So+FPjSKmXzMPFuyW3SS3xyr1UnhSvvDxh0bt/ETb7/ALMb2rZ9j2lzWCJkJV/ipynzdQTG6YW/nZQr6or3ix9RGD74ZzpsaYaSa9AhFbCoUSXTcDTKUefbGtbN40hLICuJqO5QB+NYsYhUpQGtowneRt8vEFqkZBdJYWffH/k5pSf7v/N9nV/ertm7NPuYbKKyNI6sy6NVHRTYI0SNCNSajQGozJyqWkBCBQDzJ5ntjk9T6lYlS7NcWPk7fQpOUQygIQKAeZPM9sJxyE6uIrq48uKcnbOpulR465EN52gqdI9edoCTaJ+xGx72LPcW5RB+Uc4qP0UVsVeidTwEd+HDZhOdHuw+x7uLPfOblGz8o5xUfoI5q/y6ngI6QwrDWpdpDLKAhtCcqUjgP1Nbk8STCwnDGpZpDLCA22gUSkcP3J1JNyTEyO9JJUjBuxh5IJSCK3r5f7kQ1is50LS3SkqCBUga0h9N1E8hTzuf0is2lWejSkJUpKlDPlFaIFz50A8TE3Wy0Ic5KJXbMSTTzannQ0646ouK0XkB91F9KCnjWL2ZbShopQAkHqjKAKFZyg0HaqsRfYWn0pdAKVEApWnqrFdLj4Gohl2VfC0JEzXVXWbSbJtcpKa3UPKLafkpJvk7RdJFLCKttYVOKpcIayq7FKVUDvoK+Me/zUtf8Z9xX1UHok/l6x8TE6UlENpytpCRyHxPM9sNIgepDJSCvTQa9/8A16w9DTPzjzJ9Lfp6xUkr8fmKJCBqrXuEVMjOKbNRpxHP/eFiT+dxR4aDuEeNSTirpSfh8YuujnlJuVosJ95pxbdiq9SRa3I+NIdmsYSkUbFTpXQCKk4e4Ceobcr693hDKk0sRTvhSDnJHq1EkkmpOpj5hQosZnxlFdNB8YI9n2KIKvpH0H/DDaMKC0pN0nQ9oFvO1fGLdtAAAFgLCKNm8IU7PqGnjoOZ+F/0HnDsNC6+4fH/AK9YqajsNvtBSSk6EUMOQoArcKw4tFXWqk0pz8fOJSGhnUqg4CtL8/1HlEiKjFkPKZoyOso1NDQhJroTx0EVSUVSEUuiz6MVrQV50iuGNNgOZ1AFCiKcSOFBx5RRyM0/Kn5dKujVa5rQ8xf0hmTw1U08ty6WyomvO+g7Ypz9jVY0u+ipnJhTrpUbkmtBw4ADujx5tQPXCgafOBFvGNBkJNCCejSEiwtqaczqdfSGccwsPop88XSf07jFXiddl1mV1WgAi7wvGlJa6FLfSGpAGooeBHHjEOVn3GCU5EVBuFoBIPfr6wXYVPl1kryZTcADQngR2VNPCK41vstketoZ2fwoIHSKbbS4o16o90cq1PpF0Ux4hNAAOFo+o6EkjmbsafVRJNCaDQXrAviEwjN1EkKSAKqBFO5J8OEFlIhuyiXUda9akHiK6U8KRnkg5LRSSbWgQUewDuidg0j0q7+6m57eQi5k8EbSOsM55nTyixZYSgUSkJ7hSMIend3Izjjd2z3KAKaADwpHxKtAJFABW5AFLm5j2Z92nOg8Cb+lY+ybR2Gx6Yh4pLJcbKVHLxCvoqFwrwiG1iDzwBZQEIOi3OPaED9SIo9ukJl8Pmph5anVpbOTMaIC1dVFEC3vKGtTEXZqocHcnTX7v8fcw/D5lU5iUzMEglSyARp1jlTTsypjf9msKQWQVDjQdwoPiDGHbrpKyVc1FXgiw/NWOjMOYyNITySK9+p9YkzZzLJSqpWbmpZ8/LJcJJOqxrm8QQr70WDi41neZu+TiCA6yQ3ONj5NegWBfIs8uR4d0Yg1NrC1MzCS2+2cq0GxqOP/ADvFo871Ppm5c0dGLJriS3VxDedoKmwj196gqbCJ+xGx7uLPcW5NCvlHOKj9BFdVHySLm9AWHDYnOgWmQ66A50Lq5ZK6KUlJAVS5TnykJVTTWla0jZtkt8GFttIY6FyUQgUACekQOd09YniSU1OsHs/gAblW2JVAQhvRCbWob31N6knWsZji+78fPbB7VoKT+IR6CSSpHO3ZquD7WyU1/AmmXD9ELAV+E0V6RdExzJiO7vUpC0/ZOceWvrDMorFZS0tOOU+gVmn4F1TEkHTjJtU2re/bp6Ugfx7bjD5cEPTbQUBdKVZ1fhRUxz9Oyc/Nf2ucWoH5udSh+GyR4Q5I7Htclun08k/vAB4d98swyhthh15aUhNVENpNOR6yvyxVM775tLhcekUlogBIBWggCteuQQSa8hoI+JDZdSfcaQ32kAH0qYIZPYp1Yqcx7k0HmrWCJk7dlhg++/D3aB4Oy5+sjOnzRU+YEHGEbTSkz/Z5lp3sSsZvFOo8oyDF93yb5m0/eSUH8Q1gUn93pTdHSI5UoseFL+sCDp5RtDDpytm4FE6qNBWmpMczyszi0sClidWUm2UrJoPsuAhPhEaZweamTWcm3HOwqUvyzGg8oA22a2ywqT/izbbjg+a3V2h7kVA7zAxiu/lkHLKSrrp0BcUEDvCU5ie60Ashsg1aja3T21I8hQQSyGzCxQJQhscrV8kiBCSXR9SG/KYbJ9rkRlJrVBW2QOFlhQV5iC/Ct8WFzAAdUtkng83UfiRmFO+kVbOw7ik1IWfu0HkTUwPYru9SSatpr3FtX7eZgSbJhszJTIzMLZdH/rWFeiTaJ3sraAVBAqBXSOZpzYNbZzNqdbI0NM1O5SaUh5jEsZaSW251ZQeJczEdxWCpP3YWRSOl1OobRVaglIFyogDxJtApjG9DDJeoVNJcUPmtAuHzT1R4mMFfwB985puaW4e1SlnzUbeUWWHbINWytKcPNVSPSiYEhlim/pBOWTk1uHgXFZfyICifMRCwvfo82aTskLmpU2VI8kOVrp9KPJHZhdglKGxyGvkkRdDYVxSLhZ+4KfhJqYAvcH3w4Y/QKeUwo8HUEfmTVPrBph+KMvpzMOtup5oWFD0MYRie71BJq2mvZVtXlpA3MbDuMqztOOtKGhobdy0kQB1DMHqmmpt52/WKfFVPN1V7Q0y1wK8qaDlUihjn5GK40lPRJnVlH0i5Uj75GceBiAvZtx1WeamVuK5klR/Esn4RDVkp0bHiu3+EM/xpkzbg4ICnB4Uo2POBrEd+1epIyRNrFw6cvk2+H3oF8P2RbtlZUvtVUj16sEsjsw4bAJR2JFT5JglQs+sK36rRRM7JEG5Km1FJqTwbcGl/pQa4Nvawt+lZjoVH5rySineq6PzQOu7CLKLpWe9AI/DWsC2JbvEGvyaa/VJQfI2iSDcm2pWZo6no3vrJUFAjtymh8YmrSOqkC1a0FhRP+9I5fd2Oel1ZmHXWVDjdJ/Ggj4RKViuNFPRGdXlpTN0l6H64HScOcRQs6Tn8RZYTmedbaSOK1BI8yYDMY3vYWxUB8vKHBlBV+Y0R6xh/9Fi4rPMPrcUdTqfxKqT5RdYfsg38xgq7V3H5rRICHFN+zrlUyUl3KcJUfwNgU/FD+F7+QmiZySWgji0qv5FhNPxGG5HZdxVhRPYkZj5C0WM3sEso6yVH7SAoeWogApwfenhcxYTKW1cngW/zK6p8DBhLTKHE5m1pWk8UkKHmI56xHd2k1o2AfqKyn8KrekUR2VmZZWaXfdZV95s/iSf0gDqFV1DsqfHQfE+UR8UxZhhNX3m2hzWtKfiY5vexPGnE9GudWEigzBzKSO1SBmOvGIDeyYUrM88txR1I1PeVVJgDW297uHSrCEZ3HlpTQpaQdftKyp8iYAtvt5zuKMGWYlVIbK0qKsxWpQTcAgJATeh1OkLD9kkD3Jevau/+a3lBHI7KursKDsSCr4UEQi0pcpOXufe7LCqdGnllQfDrLjaYEdjtnlS5qoEAA0rSpKuNBpaC6JKigK283dS+J0WolmYSKJeQATTgFptmA7we2FCgAEwXcyHXD7ROuONoN0JbyFX3itVNOUbJhOHNS7SWWEBttAolI0H7ntOsKFCgTI8pChQBDmMLZX7zaa8xY+kVM7sk0sGhPcoBQ/Q+sKFAA9IbLMqdKaJFOJTUeRNIKJXZhlGtVdnujyH7woUAWkvJNo9xCR20v56xIhQoA8IrrEGZwhlerYB5jq/CFCgCnxHZJpQJr4KSFetjFNguyrSyaACh4pzeVTaFCgAnl9nWU6gq7zbyFIs2JZCPdSlPcAI9hQA7HytAIoQCO28KFAFfMYIyr5gSeabfC0UWLbItZSqoP2kgnzFIUKAIWB7KNLFRRP3cx8yYJWNn2U6gq+0f0FBHsKALJlhKfdSE9wAhyFCgD4caSoUUAR2isV0xgTKq9XKfqmnppHkKAKDGtkmgkqse9Ir+IER84Jsk0pIUKJ7k1P4iTChQAQy+Asp+bmP1jX009IsmmkpFEgAdgpHkKAHKQ28wlQopIUO0AwoUAVsxgDKtElP2T+hqIG8c2UaQMxor7tD5gwoUAScI2SayhVQO5Ir+I1i+l8EZT8zMear+mkKFAFihsAUAAHYKR9UhQoAael0L95KVd4BismNnmVaAp7jbyNRChQAM43so0ihNFVP0cp9DeLLC9kWgkKrT7KQD5msKFAF3L4MynRAP2ut8bRPSkAUAp3QoUAfUKF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lacantine-brest.net/wp-content/uploads/2013/07/OS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371600"/>
            <a:ext cx="1513418" cy="1238251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5128" idx="1"/>
            <a:endCxn id="7" idx="3"/>
          </p:cNvCxnSpPr>
          <p:nvPr/>
        </p:nvCxnSpPr>
        <p:spPr bwMode="auto">
          <a:xfrm flipH="1" flipV="1">
            <a:off x="5610225" y="991553"/>
            <a:ext cx="1781175" cy="9991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cxnSp>
        <p:nvCxnSpPr>
          <p:cNvPr id="34" name="Straight Arrow Connector 33"/>
          <p:cNvCxnSpPr>
            <a:stCxn id="27" idx="1"/>
            <a:endCxn id="6" idx="3"/>
          </p:cNvCxnSpPr>
          <p:nvPr/>
        </p:nvCxnSpPr>
        <p:spPr bwMode="auto">
          <a:xfrm flipH="1">
            <a:off x="6381750" y="3075805"/>
            <a:ext cx="857250" cy="2055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467600" y="621268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External</a:t>
            </a:r>
          </a:p>
          <a:p>
            <a:pPr algn="ctr"/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43162" y="3352800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Placename</a:t>
            </a:r>
            <a:endParaRPr lang="en-US" sz="1600" dirty="0" smtClean="0"/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477000" y="1015425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 smtClean="0"/>
              <a:t>Tiles</a:t>
            </a:r>
            <a:endParaRPr lang="en-US" sz="1600" dirty="0"/>
          </a:p>
        </p:txBody>
      </p:sp>
      <p:pic>
        <p:nvPicPr>
          <p:cNvPr id="27" name="Picture 26" descr="geonam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2895600"/>
            <a:ext cx="1628775" cy="36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</a:p>
          <a:p>
            <a:pPr lvl="1"/>
            <a:r>
              <a:rPr lang="en-US" dirty="0" smtClean="0"/>
              <a:t>Use my own data for design and build</a:t>
            </a:r>
          </a:p>
          <a:p>
            <a:pPr lvl="1"/>
            <a:r>
              <a:rPr lang="en-US" dirty="0" smtClean="0"/>
              <a:t>Ultimate goal would be to go live and crowd source data</a:t>
            </a:r>
          </a:p>
          <a:p>
            <a:pPr lvl="1"/>
            <a:r>
              <a:rPr lang="en-US" dirty="0" smtClean="0"/>
              <a:t>Generate random test data if needed</a:t>
            </a:r>
          </a:p>
          <a:p>
            <a:r>
              <a:rPr lang="en-US" dirty="0" smtClean="0"/>
              <a:t>Load Testing</a:t>
            </a:r>
          </a:p>
          <a:p>
            <a:pPr lvl="1"/>
            <a:r>
              <a:rPr lang="en-US" dirty="0" smtClean="0"/>
              <a:t>http://www.neotys.com</a:t>
            </a:r>
            <a:r>
              <a:rPr lang="en-US" dirty="0" smtClean="0"/>
              <a:t>/ or similar free tool</a:t>
            </a:r>
          </a:p>
          <a:p>
            <a:r>
              <a:rPr lang="en-US" dirty="0" smtClean="0"/>
              <a:t>Validation Criteria</a:t>
            </a:r>
          </a:p>
          <a:p>
            <a:pPr lvl="1"/>
            <a:r>
              <a:rPr lang="en-US" dirty="0" smtClean="0"/>
              <a:t>Data in excess of one million records</a:t>
            </a:r>
            <a:endParaRPr lang="en-US" dirty="0" smtClean="0"/>
          </a:p>
          <a:p>
            <a:pPr lvl="1"/>
            <a:r>
              <a:rPr lang="en-US" dirty="0" smtClean="0"/>
              <a:t>No mapping performance lags with 1,000 concurrent users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Schedule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53181" y="3149600"/>
            <a:ext cx="0" cy="1848204"/>
          </a:xfrm>
          <a:prstGeom prst="line">
            <a:avLst/>
          </a:prstGeom>
          <a:solidFill>
            <a:schemeClr val="accent1"/>
          </a:solidFill>
          <a:ln w="127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932577" y="3149600"/>
            <a:ext cx="0" cy="1848204"/>
          </a:xfrm>
          <a:prstGeom prst="line">
            <a:avLst/>
          </a:prstGeom>
          <a:solidFill>
            <a:schemeClr val="accent1"/>
          </a:solidFill>
          <a:ln w="127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5932577" y="4896204"/>
            <a:ext cx="1420604" cy="203200"/>
          </a:xfrm>
          <a:prstGeom prst="roundRect">
            <a:avLst/>
          </a:prstGeom>
          <a:solidFill>
            <a:srgbClr val="2F3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94267" y="3149600"/>
            <a:ext cx="0" cy="1498883"/>
          </a:xfrm>
          <a:prstGeom prst="line">
            <a:avLst/>
          </a:prstGeom>
          <a:solidFill>
            <a:schemeClr val="accent1"/>
          </a:solidFill>
          <a:ln w="127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4511973" y="4546883"/>
            <a:ext cx="1682294" cy="203200"/>
          </a:xfrm>
          <a:prstGeom prst="roundRect">
            <a:avLst/>
          </a:prstGeom>
          <a:solidFill>
            <a:srgbClr val="1AAA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147506" y="3149600"/>
            <a:ext cx="0" cy="1149562"/>
          </a:xfrm>
          <a:prstGeom prst="line">
            <a:avLst/>
          </a:prstGeom>
          <a:solidFill>
            <a:schemeClr val="accent1"/>
          </a:solidFill>
          <a:ln w="127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4511973" y="4197562"/>
            <a:ext cx="635533" cy="203200"/>
          </a:xfrm>
          <a:prstGeom prst="roundRect">
            <a:avLst/>
          </a:prstGeom>
          <a:solidFill>
            <a:srgbClr val="1AAA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88593" y="3848241"/>
            <a:ext cx="523380" cy="203200"/>
          </a:xfrm>
          <a:prstGeom prst="roundRect">
            <a:avLst/>
          </a:prstGeom>
          <a:solidFill>
            <a:srgbClr val="FEBA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08149" y="3498920"/>
            <a:ext cx="2286000" cy="203200"/>
          </a:xfrm>
          <a:prstGeom prst="roundRect">
            <a:avLst/>
          </a:prstGeom>
          <a:solidFill>
            <a:srgbClr val="EA16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708150" y="2641600"/>
            <a:ext cx="6766560" cy="508000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150" y="2641600"/>
            <a:ext cx="635000" cy="5080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/>
              </a:rPr>
              <a:t>2013</a:t>
            </a:r>
            <a:endParaRPr 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8150" y="2641599"/>
            <a:ext cx="112775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Calibri"/>
              </a:rPr>
              <a:t>Nov</a:t>
            </a:r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829679" y="2794000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829679" y="2641599"/>
            <a:ext cx="112775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Calibri"/>
              </a:rPr>
              <a:t>Dec</a:t>
            </a:r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988593" y="2794000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88593" y="2641599"/>
            <a:ext cx="112775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Calibri"/>
              </a:rPr>
              <a:t>Jan
2014</a:t>
            </a:r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147506" y="2794000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147506" y="2641599"/>
            <a:ext cx="112775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Calibri"/>
              </a:rPr>
              <a:t>Feb</a:t>
            </a:r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6194267" y="2794000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194267" y="2641599"/>
            <a:ext cx="112775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Calibri"/>
              </a:rPr>
              <a:t>Mar</a:t>
            </a:r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353181" y="2794000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353181" y="2641599"/>
            <a:ext cx="112775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Calibri"/>
              </a:rPr>
              <a:t>Apr</a:t>
            </a:r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74710" y="2641600"/>
            <a:ext cx="635000" cy="5080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/>
              </a:rPr>
              <a:t>2014</a:t>
            </a:r>
            <a:endParaRPr 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3" name="Flowchart: Merge 32"/>
          <p:cNvSpPr/>
          <p:nvPr/>
        </p:nvSpPr>
        <p:spPr bwMode="auto">
          <a:xfrm>
            <a:off x="7425802" y="2451100"/>
            <a:ext cx="254000" cy="279400"/>
          </a:xfrm>
          <a:prstGeom prst="flowChartMerg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4302" y="2057400"/>
            <a:ext cx="1397000" cy="228600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smtClean="0">
                <a:solidFill>
                  <a:schemeClr val="tx2"/>
                </a:solidFill>
                <a:latin typeface="Calibri"/>
              </a:rPr>
              <a:t>Finish Client Layer</a:t>
            </a:r>
            <a:endParaRPr lang="en-US" sz="110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4302" y="2251075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r>
              <a:rPr lang="en-US" sz="1000" smtClean="0">
                <a:solidFill>
                  <a:srgbClr val="1F497E"/>
                </a:solidFill>
                <a:latin typeface="Calibri"/>
              </a:rPr>
              <a:t>4/6/2014</a:t>
            </a:r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6" name="Flowchart: Merge 35"/>
          <p:cNvSpPr/>
          <p:nvPr/>
        </p:nvSpPr>
        <p:spPr bwMode="auto">
          <a:xfrm>
            <a:off x="5780892" y="2451100"/>
            <a:ext cx="254000" cy="279400"/>
          </a:xfrm>
          <a:prstGeom prst="flowChartMerg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09392" y="2057400"/>
            <a:ext cx="1397000" cy="228600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smtClean="0">
                <a:solidFill>
                  <a:schemeClr val="tx2"/>
                </a:solidFill>
                <a:latin typeface="Calibri"/>
              </a:rPr>
              <a:t>Finish Data Layer</a:t>
            </a:r>
            <a:endParaRPr lang="en-US" sz="110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9392" y="2251075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r>
              <a:rPr lang="en-US" sz="1000" smtClean="0">
                <a:solidFill>
                  <a:srgbClr val="1F497E"/>
                </a:solidFill>
                <a:latin typeface="Calibri"/>
              </a:rPr>
              <a:t>2/21/2014</a:t>
            </a:r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9" name="Flowchart: Merge 38"/>
          <p:cNvSpPr/>
          <p:nvPr/>
        </p:nvSpPr>
        <p:spPr bwMode="auto">
          <a:xfrm>
            <a:off x="3874293" y="2451100"/>
            <a:ext cx="254000" cy="279400"/>
          </a:xfrm>
          <a:prstGeom prst="flowChartMerg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2793" y="2057400"/>
            <a:ext cx="1397000" cy="228600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smtClean="0">
                <a:solidFill>
                  <a:schemeClr val="tx2"/>
                </a:solidFill>
                <a:latin typeface="Calibri"/>
              </a:rPr>
              <a:t>Start Implementation</a:t>
            </a:r>
            <a:endParaRPr lang="en-US" sz="110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02793" y="2251075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r>
              <a:rPr lang="en-US" sz="1000" smtClean="0">
                <a:solidFill>
                  <a:srgbClr val="1F497E"/>
                </a:solidFill>
                <a:latin typeface="Calibri"/>
              </a:rPr>
              <a:t>1/1/2014</a:t>
            </a:r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38600" y="3528995"/>
            <a:ext cx="1691168" cy="1430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ts val="1050"/>
              </a:lnSpc>
            </a:pPr>
            <a:r>
              <a:rPr lang="en-US" sz="1100" dirty="0" smtClean="0">
                <a:solidFill>
                  <a:schemeClr val="tx2"/>
                </a:solidFill>
                <a:latin typeface="Calibri"/>
              </a:rPr>
              <a:t>Learn/Configure Chosen Tech</a:t>
            </a:r>
            <a:endParaRPr lang="en-US" sz="11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3477410"/>
            <a:ext cx="869950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11/13 - 1/14</a:t>
            </a:r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5473" y="3878315"/>
            <a:ext cx="1946044" cy="1430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ts val="1050"/>
              </a:lnSpc>
            </a:pPr>
            <a:r>
              <a:rPr lang="en-US" sz="1100" smtClean="0">
                <a:solidFill>
                  <a:schemeClr val="tx2"/>
                </a:solidFill>
                <a:latin typeface="Calibri"/>
              </a:rPr>
              <a:t>Establish Data Model in MongoDB</a:t>
            </a:r>
            <a:endParaRPr lang="en-US" sz="110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8818" y="3826731"/>
            <a:ext cx="739775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en-US" sz="1000" smtClean="0">
                <a:solidFill>
                  <a:srgbClr val="1F497E"/>
                </a:solidFill>
                <a:latin typeface="Calibri"/>
              </a:rPr>
              <a:t>1/14 - 1/14</a:t>
            </a:r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11006" y="4227635"/>
            <a:ext cx="1744066" cy="1430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ts val="1050"/>
              </a:lnSpc>
            </a:pPr>
            <a:r>
              <a:rPr lang="en-US" sz="1100" smtClean="0">
                <a:solidFill>
                  <a:schemeClr val="tx2"/>
                </a:solidFill>
                <a:latin typeface="Calibri"/>
              </a:rPr>
              <a:t>Develop GEDCOM data import</a:t>
            </a:r>
            <a:endParaRPr lang="en-US" sz="110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72198" y="4176052"/>
            <a:ext cx="739775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en-US" sz="1000" smtClean="0">
                <a:solidFill>
                  <a:srgbClr val="1F497E"/>
                </a:solidFill>
                <a:latin typeface="Calibri"/>
              </a:rPr>
              <a:t>1/14 - 2/14</a:t>
            </a:r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57768" y="4576957"/>
            <a:ext cx="1158971" cy="1430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ts val="1050"/>
              </a:lnSpc>
            </a:pPr>
            <a:r>
              <a:rPr lang="en-US" sz="1100" smtClean="0">
                <a:solidFill>
                  <a:schemeClr val="tx2"/>
                </a:solidFill>
                <a:latin typeface="Calibri"/>
              </a:rPr>
              <a:t>Develop Middle Tier</a:t>
            </a:r>
            <a:endParaRPr lang="en-US" sz="110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72198" y="4525373"/>
            <a:ext cx="739775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en-US" sz="1000" smtClean="0">
                <a:solidFill>
                  <a:srgbClr val="1F497E"/>
                </a:solidFill>
                <a:latin typeface="Calibri"/>
              </a:rPr>
              <a:t>1/14 - 3/14</a:t>
            </a:r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16681" y="4926277"/>
            <a:ext cx="1176602" cy="1430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ts val="1050"/>
              </a:lnSpc>
            </a:pPr>
            <a:r>
              <a:rPr lang="en-US" sz="1100" smtClean="0">
                <a:solidFill>
                  <a:schemeClr val="tx2"/>
                </a:solidFill>
                <a:latin typeface="Calibri"/>
              </a:rPr>
              <a:t>Develop Client Layer</a:t>
            </a:r>
            <a:endParaRPr lang="en-US" sz="110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2802" y="4874694"/>
            <a:ext cx="739775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en-US" sz="1000" smtClean="0">
                <a:solidFill>
                  <a:srgbClr val="1F497E"/>
                </a:solidFill>
                <a:latin typeface="Calibri"/>
              </a:rPr>
              <a:t>2/14 - 4/14</a:t>
            </a:r>
            <a:endParaRPr lang="en-US" sz="1000">
              <a:solidFill>
                <a:srgbClr val="1F497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AAG </a:t>
            </a:r>
            <a:r>
              <a:rPr lang="en-US" sz="2000" dirty="0" smtClean="0"/>
              <a:t>Annual Meeting, Tampa FL, 8-12 Apr (</a:t>
            </a:r>
            <a:r>
              <a:rPr lang="en-US" sz="2000" dirty="0" smtClean="0">
                <a:hlinkClick r:id="rId2"/>
              </a:rPr>
              <a:t>http://www.aag.org/annualmeeting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PA GIS Conference, State College PA, 5-7 May (</a:t>
            </a:r>
            <a:r>
              <a:rPr lang="en-US" sz="2000" dirty="0" smtClean="0">
                <a:hlinkClick r:id="rId3"/>
              </a:rPr>
              <a:t>http://www.pagisconference.org/Pages/default.aspx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OGRS Symposium, Finland, 10-13 Jun (</a:t>
            </a:r>
            <a:r>
              <a:rPr lang="en-US" sz="2000" dirty="0" smtClean="0">
                <a:hlinkClick r:id="rId4"/>
              </a:rPr>
              <a:t>http://2014.ogrs-community.org/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FOSS4G 2014, Portland OR, 8-13 Sep (</a:t>
            </a:r>
            <a:r>
              <a:rPr lang="en-US" sz="2000" dirty="0" smtClean="0">
                <a:hlinkClick r:id="rId5"/>
              </a:rPr>
              <a:t>http://2014.foss4g.org/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Open to Suggestions! 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Inspiration</a:t>
            </a:r>
          </a:p>
          <a:p>
            <a:r>
              <a:rPr lang="en-US" sz="1200" dirty="0" smtClean="0"/>
              <a:t>Scott, I. (2012, September 17). GEOG 897C Final Project - Ian Scott. Retrieved October 25, 2013, from http://ianscottgeog897cfinal.weebly.com</a:t>
            </a:r>
            <a:endParaRPr lang="en-US" sz="1200" dirty="0" smtClean="0"/>
          </a:p>
          <a:p>
            <a:pPr>
              <a:buNone/>
            </a:pPr>
            <a:r>
              <a:rPr lang="en-US" sz="1800" dirty="0" smtClean="0"/>
              <a:t>Existing Systems</a:t>
            </a:r>
            <a:endParaRPr lang="en-US" sz="2400" dirty="0" smtClean="0"/>
          </a:p>
          <a:p>
            <a:r>
              <a:rPr lang="en-US" sz="1200" dirty="0" err="1" smtClean="0"/>
              <a:t>Strahan</a:t>
            </a:r>
            <a:r>
              <a:rPr lang="en-US" sz="1200" dirty="0" smtClean="0"/>
              <a:t>, A., </a:t>
            </a:r>
            <a:r>
              <a:rPr lang="en-US" sz="1200" dirty="0" err="1" smtClean="0"/>
              <a:t>Cullingford</a:t>
            </a:r>
            <a:r>
              <a:rPr lang="en-US" sz="1200" dirty="0" smtClean="0"/>
              <a:t>, R., &amp; Francis, N. (2006). Ancestral Atlas. Retrieved October 25, 2013, from http://</a:t>
            </a:r>
            <a:r>
              <a:rPr lang="en-US" sz="1200" dirty="0" smtClean="0"/>
              <a:t>www.ancestralatlas.com</a:t>
            </a:r>
          </a:p>
          <a:p>
            <a:r>
              <a:rPr lang="en-US" sz="1200" dirty="0" smtClean="0"/>
              <a:t>Map Your Ancestors. (2005). Retrieved October 25, 2013, from http://www.mapyourancestors.com</a:t>
            </a:r>
            <a:endParaRPr lang="en-US" sz="1200" dirty="0" smtClean="0"/>
          </a:p>
          <a:p>
            <a:pPr>
              <a:buNone/>
            </a:pPr>
            <a:r>
              <a:rPr lang="en-US" sz="1800" dirty="0" smtClean="0"/>
              <a:t>Data Models</a:t>
            </a:r>
          </a:p>
          <a:p>
            <a:r>
              <a:rPr lang="en-US" sz="1200" dirty="0" smtClean="0"/>
              <a:t>Family History Department The Church of Jesus Christ of Latter-day Saints. (1999, October). </a:t>
            </a:r>
            <a:r>
              <a:rPr lang="en-US" sz="1200" i="1" dirty="0" smtClean="0"/>
              <a:t>The GEDCOM Standard Draft Release 5.5.1</a:t>
            </a:r>
            <a:r>
              <a:rPr lang="en-US" sz="1200" dirty="0" smtClean="0"/>
              <a:t> [PDF]. Retrieved from https://devnet.familysearch.org/docs/ </a:t>
            </a:r>
            <a:r>
              <a:rPr lang="en-US" sz="1200" dirty="0" err="1" smtClean="0"/>
              <a:t>gedcom</a:t>
            </a:r>
            <a:r>
              <a:rPr lang="en-US" sz="1200" dirty="0" smtClean="0"/>
              <a:t>/ged551.pdf</a:t>
            </a:r>
          </a:p>
          <a:p>
            <a:r>
              <a:rPr lang="en-US" sz="1200" dirty="0" smtClean="0"/>
              <a:t>Anderson, R. C., Barkley, P., Booth, R., </a:t>
            </a:r>
            <a:r>
              <a:rPr lang="en-US" sz="1200" dirty="0" err="1" smtClean="0"/>
              <a:t>Holsclaw</a:t>
            </a:r>
            <a:r>
              <a:rPr lang="en-US" sz="1200" dirty="0" smtClean="0"/>
              <a:t>, B., </a:t>
            </a:r>
            <a:r>
              <a:rPr lang="en-US" sz="1200" dirty="0" err="1" smtClean="0"/>
              <a:t>Velke</a:t>
            </a:r>
            <a:r>
              <a:rPr lang="en-US" sz="1200" dirty="0" smtClean="0"/>
              <a:t>, R., &amp; Wylie, J. V. (2000, May). </a:t>
            </a:r>
            <a:r>
              <a:rPr lang="en-US" sz="1200" i="1" dirty="0" smtClean="0"/>
              <a:t>Genealogical Data Model Phase 1</a:t>
            </a:r>
            <a:r>
              <a:rPr lang="en-US" sz="1200" dirty="0" smtClean="0"/>
              <a:t> [Microsoft Word]. Retrieved from http://</a:t>
            </a:r>
            <a:r>
              <a:rPr lang="en-US" sz="1200" dirty="0" smtClean="0"/>
              <a:t>members.ngsgenealogy.org/GENTECH_Data_Model/Description_GENTECH_Data_Model_1.1.doc</a:t>
            </a:r>
          </a:p>
          <a:p>
            <a:r>
              <a:rPr lang="en-US" sz="1200" dirty="0" smtClean="0"/>
              <a:t>Proctor, T. (2013, June). </a:t>
            </a:r>
            <a:r>
              <a:rPr lang="en-US" sz="1200" i="1" dirty="0" smtClean="0"/>
              <a:t>STEMMA® Data Model</a:t>
            </a:r>
            <a:r>
              <a:rPr lang="en-US" sz="1200" dirty="0" smtClean="0"/>
              <a:t> [PDF]. Retrieved from http://stemma.parallaxview.co/ downloads</a:t>
            </a:r>
            <a:endParaRPr lang="en-US" sz="1200" dirty="0" smtClean="0"/>
          </a:p>
          <a:p>
            <a:pPr>
              <a:buNone/>
            </a:pPr>
            <a:r>
              <a:rPr lang="en-US" sz="1800" dirty="0" smtClean="0"/>
              <a:t>Chosen Technology</a:t>
            </a:r>
          </a:p>
          <a:p>
            <a:r>
              <a:rPr lang="en-US" sz="1200" dirty="0" smtClean="0"/>
              <a:t>The Open Source Geospatial Foundation. (</a:t>
            </a:r>
            <a:r>
              <a:rPr lang="en-US" sz="1200" dirty="0" err="1" smtClean="0"/>
              <a:t>n.d</a:t>
            </a:r>
            <a:r>
              <a:rPr lang="en-US" sz="1200" dirty="0" smtClean="0"/>
              <a:t>.). </a:t>
            </a:r>
            <a:r>
              <a:rPr lang="en-US" sz="1200" dirty="0" err="1" smtClean="0"/>
              <a:t>OpenLayers</a:t>
            </a:r>
            <a:r>
              <a:rPr lang="en-US" sz="1200" dirty="0" smtClean="0"/>
              <a:t>: Free Maps for the Web. Retrieved October 25, 2013, from http://openlayers.org</a:t>
            </a:r>
            <a:r>
              <a:rPr lang="en-US" sz="1200" dirty="0" smtClean="0"/>
              <a:t>/</a:t>
            </a:r>
          </a:p>
          <a:p>
            <a:r>
              <a:rPr lang="en-US" sz="1200" dirty="0" smtClean="0"/>
              <a:t>Bootstrap. (</a:t>
            </a:r>
            <a:r>
              <a:rPr lang="en-US" sz="1200" dirty="0" err="1" smtClean="0"/>
              <a:t>n.d</a:t>
            </a:r>
            <a:r>
              <a:rPr lang="en-US" sz="1200" dirty="0" smtClean="0"/>
              <a:t>.). Retrieved October 25, 2013, from http://getbootstrap.com</a:t>
            </a:r>
            <a:r>
              <a:rPr lang="en-US" sz="1200" dirty="0" smtClean="0"/>
              <a:t>/</a:t>
            </a:r>
          </a:p>
          <a:p>
            <a:r>
              <a:rPr lang="en-US" sz="1200" dirty="0" err="1" smtClean="0"/>
              <a:t>Typesafe</a:t>
            </a:r>
            <a:r>
              <a:rPr lang="en-US" sz="1200" dirty="0" smtClean="0"/>
              <a:t> Reactive. (</a:t>
            </a:r>
            <a:r>
              <a:rPr lang="en-US" sz="1200" dirty="0" err="1" smtClean="0"/>
              <a:t>n.d</a:t>
            </a:r>
            <a:r>
              <a:rPr lang="en-US" sz="1200" dirty="0" smtClean="0"/>
              <a:t>.). Retrieved October 25, 2013, from http://</a:t>
            </a:r>
            <a:r>
              <a:rPr lang="en-US" sz="1200" dirty="0" smtClean="0"/>
              <a:t>typesafe.com/platform</a:t>
            </a:r>
          </a:p>
          <a:p>
            <a:r>
              <a:rPr lang="en-US" sz="1200" dirty="0" err="1" smtClean="0"/>
              <a:t>MongoDB</a:t>
            </a:r>
            <a:r>
              <a:rPr lang="en-US" sz="1200" dirty="0" smtClean="0"/>
              <a:t>. (</a:t>
            </a:r>
            <a:r>
              <a:rPr lang="en-US" sz="1200" dirty="0" err="1" smtClean="0"/>
              <a:t>n.d</a:t>
            </a:r>
            <a:r>
              <a:rPr lang="en-US" sz="1200" dirty="0" smtClean="0"/>
              <a:t>.). Retrieved October 25, 2013, from http://www.mongodb.org/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GEOG 897C Final Project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http://ianscottgeog897cfinal.weebly.com/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I noticed my ancestors tended to move often and I could not find a satisfactory system to visualize that</a:t>
            </a:r>
            <a:endParaRPr lang="en-US" sz="1600" dirty="0" smtClean="0"/>
          </a:p>
          <a:p>
            <a:r>
              <a:rPr lang="en-US" sz="1600" dirty="0" smtClean="0"/>
              <a:t>Used </a:t>
            </a:r>
            <a:r>
              <a:rPr lang="en-US" sz="1600" dirty="0" smtClean="0"/>
              <a:t>ArcGIS tools hosted on Amazon Cloud to display spatial family tree</a:t>
            </a:r>
          </a:p>
          <a:p>
            <a:r>
              <a:rPr lang="en-US" sz="1600" dirty="0" smtClean="0"/>
              <a:t>The </a:t>
            </a:r>
            <a:r>
              <a:rPr lang="en-US" sz="1600" dirty="0" smtClean="0"/>
              <a:t>desire for this project is to automate the process and crowd source more data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Final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913611"/>
            <a:ext cx="7010400" cy="325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goal of this project is to create a system </a:t>
            </a:r>
            <a:r>
              <a:rPr lang="en-US" dirty="0" smtClean="0"/>
              <a:t>from open source tools to </a:t>
            </a:r>
            <a:r>
              <a:rPr lang="en-US" dirty="0" smtClean="0"/>
              <a:t>process, store, and spatially visualize family tree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of Existing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Ancestral Atlas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http://www.ancestralatlas.com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r>
              <a:rPr lang="en-US" sz="2400" dirty="0" smtClean="0"/>
              <a:t>Closest existing system to project goal</a:t>
            </a:r>
          </a:p>
          <a:p>
            <a:r>
              <a:rPr lang="en-US" sz="2400" dirty="0" smtClean="0"/>
              <a:t>Uses Google maps as a plugin</a:t>
            </a:r>
          </a:p>
          <a:p>
            <a:r>
              <a:rPr lang="en-US" sz="2400" dirty="0" smtClean="0"/>
              <a:t>Slow</a:t>
            </a:r>
          </a:p>
          <a:p>
            <a:r>
              <a:rPr lang="en-US" sz="2400" dirty="0" smtClean="0"/>
              <a:t>Best features are behind a pay wall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154" r="1145"/>
          <a:stretch>
            <a:fillRect/>
          </a:stretch>
        </p:blipFill>
        <p:spPr bwMode="auto">
          <a:xfrm>
            <a:off x="1676400" y="2839422"/>
            <a:ext cx="6629400" cy="340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Map Your Ancestors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www.mapyourancestors.com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r>
              <a:rPr lang="en-US" sz="2400" dirty="0" smtClean="0"/>
              <a:t>Uses Google maps as a plugin </a:t>
            </a:r>
          </a:p>
          <a:p>
            <a:r>
              <a:rPr lang="en-US" sz="2400" dirty="0" smtClean="0"/>
              <a:t>Provides simple “Ancestry Map” and “Life Map”</a:t>
            </a:r>
          </a:p>
          <a:p>
            <a:r>
              <a:rPr lang="en-US" sz="2400" dirty="0" smtClean="0"/>
              <a:t>Appears to be abandoned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6154" r="42917" b="23077"/>
          <a:stretch>
            <a:fillRect/>
          </a:stretch>
        </p:blipFill>
        <p:spPr bwMode="auto">
          <a:xfrm>
            <a:off x="1752600" y="2743200"/>
            <a:ext cx="5181600" cy="347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Non-Geographic Focus</a:t>
            </a:r>
          </a:p>
          <a:p>
            <a:r>
              <a:rPr lang="en-US" dirty="0" smtClean="0"/>
              <a:t>Ancestry.com/Family Tree Maker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Gramps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81" t="7692" r="3422" b="25385"/>
          <a:stretch>
            <a:fillRect/>
          </a:stretch>
        </p:blipFill>
        <p:spPr bwMode="auto">
          <a:xfrm>
            <a:off x="2057400" y="1676400"/>
            <a:ext cx="24979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17" t="3030" b="2273"/>
          <a:stretch>
            <a:fillRect/>
          </a:stretch>
        </p:blipFill>
        <p:spPr bwMode="auto">
          <a:xfrm>
            <a:off x="2057400" y="4151466"/>
            <a:ext cx="3962400" cy="2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Existing Data Models</a:t>
            </a:r>
          </a:p>
          <a:p>
            <a:r>
              <a:rPr lang="en-US" dirty="0" smtClean="0"/>
              <a:t>GEDCOM </a:t>
            </a:r>
            <a:r>
              <a:rPr lang="en-US" sz="2000" dirty="0" smtClean="0"/>
              <a:t>(Genealogical Data Communications)</a:t>
            </a:r>
          </a:p>
          <a:p>
            <a:pPr lvl="1"/>
            <a:r>
              <a:rPr lang="en-US" dirty="0" smtClean="0"/>
              <a:t>Serial file format designed in 1980’s for genealogical data exchange</a:t>
            </a:r>
          </a:p>
          <a:p>
            <a:pPr lvl="1"/>
            <a:r>
              <a:rPr lang="en-US" dirty="0" smtClean="0"/>
              <a:t>De facto genealogical data file</a:t>
            </a:r>
          </a:p>
          <a:p>
            <a:pPr lvl="1"/>
            <a:r>
              <a:rPr lang="en-US" dirty="0" smtClean="0"/>
              <a:t>Version 5.5.1 (Oct 99) last update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6923" r="66202" b="61879"/>
          <a:stretch>
            <a:fillRect/>
          </a:stretch>
        </p:blipFill>
        <p:spPr bwMode="auto">
          <a:xfrm>
            <a:off x="1676400" y="32766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_r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001090302">
  <a:themeElements>
    <a:clrScheme name="Office Theme 12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56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11116</TotalTime>
  <Words>1023</Words>
  <Application>Microsoft Office PowerPoint</Application>
  <PresentationFormat>On-screen Show (4:3)</PresentationFormat>
  <Paragraphs>234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global_read</vt:lpstr>
      <vt:lpstr>TS001090302</vt:lpstr>
      <vt:lpstr>Spatial Family Tree –  A System Built from Open Source Tools to Geographically Display Genealogical Data</vt:lpstr>
      <vt:lpstr>Inspiration</vt:lpstr>
      <vt:lpstr>Inspiration</vt:lpstr>
      <vt:lpstr>Project Goal</vt:lpstr>
      <vt:lpstr>Survey of Existing Technology</vt:lpstr>
      <vt:lpstr>Existing Systems</vt:lpstr>
      <vt:lpstr>Existing Systems</vt:lpstr>
      <vt:lpstr>Existing Systems</vt:lpstr>
      <vt:lpstr>Existing Solutions</vt:lpstr>
      <vt:lpstr>Existing Solutions</vt:lpstr>
      <vt:lpstr>Existing Solutions</vt:lpstr>
      <vt:lpstr>Existing Solutions</vt:lpstr>
      <vt:lpstr>Existing Solutions</vt:lpstr>
      <vt:lpstr>Existing Solutions</vt:lpstr>
      <vt:lpstr>Project Requirements</vt:lpstr>
      <vt:lpstr>Requirements</vt:lpstr>
      <vt:lpstr>Requirements</vt:lpstr>
      <vt:lpstr>Requirements</vt:lpstr>
      <vt:lpstr>Requirements</vt:lpstr>
      <vt:lpstr>Project Proposal</vt:lpstr>
      <vt:lpstr>Project Proposal</vt:lpstr>
      <vt:lpstr>Project Proposal</vt:lpstr>
      <vt:lpstr>Project Proposal</vt:lpstr>
      <vt:lpstr>Proposed System Diagram</vt:lpstr>
      <vt:lpstr>Validation</vt:lpstr>
      <vt:lpstr>Administrative</vt:lpstr>
      <vt:lpstr>Schedule</vt:lpstr>
      <vt:lpstr>Potential Conferences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Ian</cp:lastModifiedBy>
  <cp:revision>568</cp:revision>
  <dcterms:created xsi:type="dcterms:W3CDTF">2013-10-06T15:50:12Z</dcterms:created>
  <dcterms:modified xsi:type="dcterms:W3CDTF">2013-10-27T20:55:58Z</dcterms:modified>
</cp:coreProperties>
</file>