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1" r:id="rId2"/>
    <p:sldMasterId id="2147483648" r:id="rId3"/>
  </p:sldMasterIdLst>
  <p:notesMasterIdLst>
    <p:notesMasterId r:id="rId42"/>
  </p:notesMasterIdLst>
  <p:handoutMasterIdLst>
    <p:handoutMasterId r:id="rId43"/>
  </p:handoutMasterIdLst>
  <p:sldIdLst>
    <p:sldId id="339" r:id="rId4"/>
    <p:sldId id="348" r:id="rId5"/>
    <p:sldId id="291" r:id="rId6"/>
    <p:sldId id="343" r:id="rId7"/>
    <p:sldId id="342" r:id="rId8"/>
    <p:sldId id="320" r:id="rId9"/>
    <p:sldId id="336" r:id="rId10"/>
    <p:sldId id="321" r:id="rId11"/>
    <p:sldId id="331" r:id="rId12"/>
    <p:sldId id="347" r:id="rId13"/>
    <p:sldId id="298" r:id="rId14"/>
    <p:sldId id="328" r:id="rId15"/>
    <p:sldId id="350" r:id="rId16"/>
    <p:sldId id="299" r:id="rId17"/>
    <p:sldId id="335" r:id="rId18"/>
    <p:sldId id="300" r:id="rId19"/>
    <p:sldId id="301" r:id="rId20"/>
    <p:sldId id="302" r:id="rId21"/>
    <p:sldId id="316" r:id="rId22"/>
    <p:sldId id="306" r:id="rId23"/>
    <p:sldId id="304" r:id="rId24"/>
    <p:sldId id="305" r:id="rId25"/>
    <p:sldId id="307" r:id="rId26"/>
    <p:sldId id="308" r:id="rId27"/>
    <p:sldId id="344" r:id="rId28"/>
    <p:sldId id="309" r:id="rId29"/>
    <p:sldId id="346" r:id="rId30"/>
    <p:sldId id="330" r:id="rId31"/>
    <p:sldId id="329" r:id="rId32"/>
    <p:sldId id="310" r:id="rId33"/>
    <p:sldId id="311" r:id="rId34"/>
    <p:sldId id="312" r:id="rId35"/>
    <p:sldId id="319" r:id="rId36"/>
    <p:sldId id="313" r:id="rId37"/>
    <p:sldId id="314" r:id="rId38"/>
    <p:sldId id="345" r:id="rId39"/>
    <p:sldId id="315" r:id="rId40"/>
    <p:sldId id="349" r:id="rId41"/>
  </p:sldIdLst>
  <p:sldSz cx="9144000" cy="6858000" type="screen4x3"/>
  <p:notesSz cx="6858000" cy="9144000"/>
  <p:defaultTextStyle>
    <a:lvl1pPr marL="0" algn="l" rtl="0" latinLnBrk="0">
      <a:defRPr kern="1200">
        <a:solidFill>
          <a:schemeClr val="tx1"/>
        </a:solidFill>
        <a:latin typeface="+mn-lt"/>
        <a:ea typeface="+mn-ea"/>
        <a:cs typeface="+mn-cs"/>
      </a:defRPr>
    </a:lvl1pPr>
    <a:lvl2pPr marL="457200" algn="l" rtl="0" latinLnBrk="0">
      <a:defRPr kern="1200">
        <a:solidFill>
          <a:schemeClr val="tx1"/>
        </a:solidFill>
        <a:latin typeface="+mn-lt"/>
        <a:ea typeface="+mn-ea"/>
        <a:cs typeface="+mn-cs"/>
      </a:defRPr>
    </a:lvl2pPr>
    <a:lvl3pPr marL="914400" algn="l" rtl="0" latinLnBrk="0">
      <a:defRPr kern="1200">
        <a:solidFill>
          <a:schemeClr val="tx1"/>
        </a:solidFill>
        <a:latin typeface="+mn-lt"/>
        <a:ea typeface="+mn-ea"/>
        <a:cs typeface="+mn-cs"/>
      </a:defRPr>
    </a:lvl3pPr>
    <a:lvl4pPr marL="1371600" algn="l" rtl="0" latinLnBrk="0">
      <a:defRPr kern="1200">
        <a:solidFill>
          <a:schemeClr val="tx1"/>
        </a:solidFill>
        <a:latin typeface="+mn-lt"/>
        <a:ea typeface="+mn-ea"/>
        <a:cs typeface="+mn-cs"/>
      </a:defRPr>
    </a:lvl4pPr>
    <a:lvl5pPr marL="1828800" algn="l" rtl="0" latinLnBrk="0">
      <a:defRPr kern="1200">
        <a:solidFill>
          <a:schemeClr val="tx1"/>
        </a:solidFill>
        <a:latin typeface="+mn-lt"/>
        <a:ea typeface="+mn-ea"/>
        <a:cs typeface="+mn-cs"/>
      </a:defRPr>
    </a:lvl5pPr>
    <a:lvl6pPr marL="2286000" algn="l" rtl="0" latinLnBrk="0">
      <a:defRPr kern="1200">
        <a:solidFill>
          <a:schemeClr val="tx1"/>
        </a:solidFill>
        <a:latin typeface="+mn-lt"/>
        <a:ea typeface="+mn-ea"/>
        <a:cs typeface="+mn-cs"/>
      </a:defRPr>
    </a:lvl6pPr>
    <a:lvl7pPr marL="2743200" algn="l" rtl="0" latinLnBrk="0">
      <a:defRPr kern="1200">
        <a:solidFill>
          <a:schemeClr val="tx1"/>
        </a:solidFill>
        <a:latin typeface="+mn-lt"/>
        <a:ea typeface="+mn-ea"/>
        <a:cs typeface="+mn-cs"/>
      </a:defRPr>
    </a:lvl7pPr>
    <a:lvl8pPr marL="3200400" algn="l" rtl="0" latinLnBrk="0">
      <a:defRPr kern="1200">
        <a:solidFill>
          <a:schemeClr val="tx1"/>
        </a:solidFill>
        <a:latin typeface="+mn-lt"/>
        <a:ea typeface="+mn-ea"/>
        <a:cs typeface="+mn-cs"/>
      </a:defRPr>
    </a:lvl8pPr>
    <a:lvl9pPr marL="3657600" algn="l" rtl="0" latinLnBrk="0">
      <a:defRPr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C146A6-9A8E-4167-9722-261B7C8E5255}" v="1" dt="2021-07-16T04:33:16.801"/>
    <p1510:client id="{3D3DCC6A-2BF7-406E-B656-9473821AC9C4}" v="119" dt="2021-07-16T04:08:00.489"/>
    <p1510:client id="{75D03167-C1FE-4692-8AF7-4598386028FD}" v="33" dt="2021-07-16T01:43:51.1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75441" autoAdjust="0"/>
  </p:normalViewPr>
  <p:slideViewPr>
    <p:cSldViewPr>
      <p:cViewPr varScale="1">
        <p:scale>
          <a:sx n="86" d="100"/>
          <a:sy n="86" d="100"/>
        </p:scale>
        <p:origin x="193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101" d="100"/>
          <a:sy n="101" d="100"/>
        </p:scale>
        <p:origin x="355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F0CCC2-661A-427E-82E9-E980C06F2A0F}" type="datetimeFigureOut">
              <a:rPr lang="en-US" smtClean="0"/>
              <a:pPr/>
              <a:t>7/15/2021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D1CADE-AEED-4DDE-BD69-A5AAEAA37E25}" type="slidenum">
              <a:rPr lang="en-US" smtClean="0"/>
              <a:pPr/>
              <a:t>‹#›</a:t>
            </a:fld>
            <a:endParaRPr lang="en-US"/>
          </a:p>
        </p:txBody>
      </p:sp>
    </p:spTree>
    <p:extLst>
      <p:ext uri="{BB962C8B-B14F-4D97-AF65-F5344CB8AC3E}">
        <p14:creationId xmlns:p14="http://schemas.microsoft.com/office/powerpoint/2010/main" val="2365430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723A9FA1-3575-4E92-A1E6-2209F0D1F4DE}" type="datetimeFigureOut">
              <a:rPr lang="en-US" smtClean="0"/>
              <a:pPr/>
              <a:t>7/15/2021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ABE1EF58-0341-4939-9227-899A80B03586}" type="slidenum">
              <a:rPr lang="en-US" smtClean="0"/>
              <a:pPr/>
              <a:t>‹#›</a:t>
            </a:fld>
            <a:endParaRPr lang="en-US"/>
          </a:p>
        </p:txBody>
      </p:sp>
    </p:spTree>
    <p:extLst>
      <p:ext uri="{BB962C8B-B14F-4D97-AF65-F5344CB8AC3E}">
        <p14:creationId xmlns:p14="http://schemas.microsoft.com/office/powerpoint/2010/main" val="197534092"/>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ariverauthority.org/about/history/san-antonio-river-improvements-projec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Utilities and Real Estate Department</a:t>
            </a:r>
          </a:p>
          <a:p>
            <a:r>
              <a:rPr lang="en-US" dirty="0"/>
              <a:t>Note the River Authority treats sewer water. We do not supply drinking water to the city.</a:t>
            </a:r>
          </a:p>
        </p:txBody>
      </p:sp>
      <p:sp>
        <p:nvSpPr>
          <p:cNvPr id="4" name="Slide Number Placeholder 3"/>
          <p:cNvSpPr>
            <a:spLocks noGrp="1"/>
          </p:cNvSpPr>
          <p:nvPr>
            <p:ph type="sldNum" sz="quarter" idx="5"/>
          </p:nvPr>
        </p:nvSpPr>
        <p:spPr/>
        <p:txBody>
          <a:bodyPr/>
          <a:lstStyle/>
          <a:p>
            <a:fld id="{ABE1EF58-0341-4939-9227-899A80B03586}" type="slidenum">
              <a:rPr lang="en-US" smtClean="0"/>
              <a:pPr/>
              <a:t>2</a:t>
            </a:fld>
            <a:endParaRPr lang="en-US"/>
          </a:p>
        </p:txBody>
      </p:sp>
    </p:spTree>
    <p:extLst>
      <p:ext uri="{BB962C8B-B14F-4D97-AF65-F5344CB8AC3E}">
        <p14:creationId xmlns:p14="http://schemas.microsoft.com/office/powerpoint/2010/main" val="3183475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dirty="0"/>
              <a:t>Historical connections were made to four of the five historic missions in the San Antonio Missions National Historical park hence mission reach.  The missions were established during the Spanish Colonial period 300 years ago.  - Another history lesson that we don’t have time for today</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13</a:t>
            </a:fld>
            <a:endParaRPr lang="en-US"/>
          </a:p>
        </p:txBody>
      </p:sp>
    </p:spTree>
    <p:extLst>
      <p:ext uri="{BB962C8B-B14F-4D97-AF65-F5344CB8AC3E}">
        <p14:creationId xmlns:p14="http://schemas.microsoft.com/office/powerpoint/2010/main" val="3201700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The 8-mile-long reach along the San Antonio River was designed to restore the ecosystem by planting riparian vegetation. The native vegetation was specifically chosen to be planted along the river since their roots grow deep into the soil, stabilizing the banks, and preventing erosion.   The tall native grasses also function as a filter by catching any pollution from stormwater runoff. </a:t>
            </a:r>
          </a:p>
          <a:p>
            <a:r>
              <a:rPr lang="en-US" sz="1800" dirty="0"/>
              <a:t>This includes the planting of over 20,000 young trees and shrubs, 39 native tree and shrub species, over 60 native grass and wildlife species</a:t>
            </a:r>
            <a:endParaRPr lang="en-US" sz="1800" dirty="0">
              <a:effectLst/>
              <a:latin typeface="Times New Roman" panose="02020603050405020304" pitchFamily="18"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hlinkClick r:id="rId3"/>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hlinkClick r:id="rId3"/>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hlinkClick r:id="rId3"/>
              </a:rPr>
              <a:t>https://www.sariverauthority.org/about/history/san-antonio-river-improvements-project</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14</a:t>
            </a:fld>
            <a:endParaRPr lang="en-US"/>
          </a:p>
        </p:txBody>
      </p:sp>
    </p:spTree>
    <p:extLst>
      <p:ext uri="{BB962C8B-B14F-4D97-AF65-F5344CB8AC3E}">
        <p14:creationId xmlns:p14="http://schemas.microsoft.com/office/powerpoint/2010/main" val="3559688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When E. coli is present in water, it can indicate that the water is contaminated by fecal matter.  Exposure to E. coli can lead to serious illnesses</a:t>
            </a:r>
            <a:endParaRPr lang="en-US"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16</a:t>
            </a:fld>
            <a:endParaRPr lang="en-US"/>
          </a:p>
        </p:txBody>
      </p:sp>
    </p:spTree>
    <p:extLst>
      <p:ext uri="{BB962C8B-B14F-4D97-AF65-F5344CB8AC3E}">
        <p14:creationId xmlns:p14="http://schemas.microsoft.com/office/powerpoint/2010/main" val="1851952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Landscape composition – descriptive; characterization of landscape; percentages of landscape within the contributing area or area of interest</a:t>
            </a:r>
          </a:p>
          <a:p>
            <a:endParaRPr lang="en-US" dirty="0"/>
          </a:p>
          <a:p>
            <a:r>
              <a:rPr lang="en-US" sz="1800" dirty="0">
                <a:effectLst/>
                <a:latin typeface="Times New Roman" panose="02020603050405020304" pitchFamily="18" charset="0"/>
                <a:ea typeface="Times New Roman" panose="02020603050405020304" pitchFamily="18" charset="0"/>
              </a:rPr>
              <a:t>The ANOVA test will essentially test to see if there are significant differences among the E. coli mean values. </a:t>
            </a:r>
          </a:p>
          <a:p>
            <a:endParaRPr lang="en-US"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18</a:t>
            </a:fld>
            <a:endParaRPr lang="en-US"/>
          </a:p>
        </p:txBody>
      </p:sp>
    </p:spTree>
    <p:extLst>
      <p:ext uri="{BB962C8B-B14F-4D97-AF65-F5344CB8AC3E}">
        <p14:creationId xmlns:p14="http://schemas.microsoft.com/office/powerpoint/2010/main" val="1535284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WQ stations – samples follow guidelines set in place by Texas Commission of Environmental Quality, Texas’ environmental agency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study area is located along the urban ecosystem restoration project, Mission Reach within Bexar County</a:t>
            </a:r>
          </a:p>
          <a:p>
            <a:r>
              <a:rPr lang="en-US" sz="1800" dirty="0">
                <a:effectLst/>
                <a:latin typeface="Calibri" panose="020F0502020204030204" pitchFamily="34" charset="0"/>
                <a:cs typeface="Times New Roman" panose="02020603050405020304" pitchFamily="18" charset="0"/>
              </a:rPr>
              <a:t>Samples are analyzed at a lab at the River Authority location that is TCEQ accredited.  The samples are collected every month throughout the year and are surface water samples.  The </a:t>
            </a:r>
            <a:endParaRPr lang="en-US"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19</a:t>
            </a:fld>
            <a:endParaRPr lang="en-US"/>
          </a:p>
        </p:txBody>
      </p:sp>
    </p:spTree>
    <p:extLst>
      <p:ext uri="{BB962C8B-B14F-4D97-AF65-F5344CB8AC3E}">
        <p14:creationId xmlns:p14="http://schemas.microsoft.com/office/powerpoint/2010/main" val="1362403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E. Coli data collection</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Sampling covered a year across the dry and wet seasons....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Water samples were obtained from surface water sources....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 coli counts were determined using the most probable number method (MPN)...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E. coli counts were determined using the most probable number method which estimates the presence of bacteria in the water sample.</a:t>
            </a:r>
          </a:p>
          <a:p>
            <a:endParaRPr lang="en-US"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20</a:t>
            </a:fld>
            <a:endParaRPr lang="en-US"/>
          </a:p>
        </p:txBody>
      </p:sp>
    </p:spTree>
    <p:extLst>
      <p:ext uri="{BB962C8B-B14F-4D97-AF65-F5344CB8AC3E}">
        <p14:creationId xmlns:p14="http://schemas.microsoft.com/office/powerpoint/2010/main" val="4084221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assess the land cover within the contributing areas, a watershed was delineated in ArcPro. </a:t>
            </a:r>
          </a:p>
          <a:p>
            <a:r>
              <a:rPr lang="en-US" dirty="0"/>
              <a:t>Used for the delineation of the contributing areas which will be used in the Landscape Analysis</a:t>
            </a:r>
          </a:p>
        </p:txBody>
      </p:sp>
      <p:sp>
        <p:nvSpPr>
          <p:cNvPr id="4" name="Slide Number Placeholder 3"/>
          <p:cNvSpPr>
            <a:spLocks noGrp="1"/>
          </p:cNvSpPr>
          <p:nvPr>
            <p:ph type="sldNum" sz="quarter" idx="5"/>
          </p:nvPr>
        </p:nvSpPr>
        <p:spPr/>
        <p:txBody>
          <a:bodyPr/>
          <a:lstStyle/>
          <a:p>
            <a:fld id="{ABE1EF58-0341-4939-9227-899A80B03586}" type="slidenum">
              <a:rPr lang="en-US" smtClean="0"/>
              <a:pPr/>
              <a:t>21</a:t>
            </a:fld>
            <a:endParaRPr lang="en-US"/>
          </a:p>
        </p:txBody>
      </p:sp>
    </p:spTree>
    <p:extLst>
      <p:ext uri="{BB962C8B-B14F-4D97-AF65-F5344CB8AC3E}">
        <p14:creationId xmlns:p14="http://schemas.microsoft.com/office/powerpoint/2010/main" val="2769884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watershed delineation used a common method for delineating watersheds.  The delineation can be calculated with the DEM and using the Hydrography toolbox in ArcPro. </a:t>
            </a:r>
          </a:p>
          <a:p>
            <a:r>
              <a:rPr lang="en-US" b="1" dirty="0"/>
              <a:t>ADD STEPS DEM </a:t>
            </a:r>
            <a:r>
              <a:rPr lang="en-US" b="1" dirty="0">
                <a:sym typeface="Wingdings" panose="05000000000000000000" pitchFamily="2" charset="2"/>
              </a:rPr>
              <a:t> FILL DEM  FLOW DIRECTION  FLOW ACCUMULATION  WATERSHED DELINEATION </a:t>
            </a:r>
          </a:p>
          <a:p>
            <a:r>
              <a:rPr lang="en-US" b="1" dirty="0">
                <a:sym typeface="Wingdings" panose="05000000000000000000" pitchFamily="2" charset="2"/>
              </a:rPr>
              <a:t>RASTER OUTPUTS</a:t>
            </a:r>
          </a:p>
          <a:p>
            <a:r>
              <a:rPr lang="en-US" sz="1200" dirty="0">
                <a:effectLst/>
                <a:latin typeface="Times New Roman" panose="02020603050405020304" pitchFamily="18" charset="0"/>
                <a:ea typeface="Times New Roman" panose="02020603050405020304" pitchFamily="18" charset="0"/>
              </a:rPr>
              <a:t>How does e. coli enter the water?  4 main sources – sewage overflows, sewer not working properly, polluted stormwater runoff</a:t>
            </a:r>
            <a:endParaRPr lang="en-US" b="1"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24</a:t>
            </a:fld>
            <a:endParaRPr lang="en-US"/>
          </a:p>
        </p:txBody>
      </p:sp>
    </p:spTree>
    <p:extLst>
      <p:ext uri="{BB962C8B-B14F-4D97-AF65-F5344CB8AC3E}">
        <p14:creationId xmlns:p14="http://schemas.microsoft.com/office/powerpoint/2010/main" val="1061079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Times New Roman" panose="02020603050405020304" pitchFamily="18" charset="0"/>
              </a:rPr>
              <a:t>Watershed Delineation will be useful in identifying the land use types within the contributing areas</a:t>
            </a:r>
          </a:p>
          <a:p>
            <a:r>
              <a:rPr lang="en-US" sz="1200" dirty="0">
                <a:effectLst/>
                <a:latin typeface="Times New Roman" panose="02020603050405020304" pitchFamily="18" charset="0"/>
                <a:ea typeface="Times New Roman" panose="02020603050405020304" pitchFamily="18" charset="0"/>
              </a:rPr>
              <a:t>How does e. coli enter the water?  4 main sources – sewage overflows, sewer not working properly, polluted stormwater runoff so identifying what land types are contributing and impacting the water quality in the river will be useful in this analysis</a:t>
            </a:r>
            <a:endParaRPr lang="en-US" b="1"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25</a:t>
            </a:fld>
            <a:endParaRPr lang="en-US"/>
          </a:p>
        </p:txBody>
      </p:sp>
    </p:spTree>
    <p:extLst>
      <p:ext uri="{BB962C8B-B14F-4D97-AF65-F5344CB8AC3E}">
        <p14:creationId xmlns:p14="http://schemas.microsoft.com/office/powerpoint/2010/main" val="3971166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level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landscape assessment, </a:t>
            </a:r>
            <a:r>
              <a:rPr lang="en-US" sz="1800" dirty="0">
                <a:effectLst/>
                <a:latin typeface="Times New Roman" panose="02020603050405020304" pitchFamily="18" charset="0"/>
                <a:ea typeface="Times New Roman" panose="02020603050405020304" pitchFamily="18" charset="0"/>
              </a:rPr>
              <a:t>the contributing areas will be analyzed to see how the contributing areas differ between watersheds and how these differences in landscape within each watershed impact the water 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Why don’t study the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Explain why landscape is important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Future analysis near </a:t>
            </a:r>
            <a:r>
              <a:rPr lang="en-US" sz="1800" dirty="0" err="1">
                <a:effectLst/>
                <a:latin typeface="Times New Roman" panose="02020603050405020304" pitchFamily="18" charset="0"/>
                <a:ea typeface="Times New Roman" panose="02020603050405020304" pitchFamily="18" charset="0"/>
              </a:rPr>
              <a:t>wwtp</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26</a:t>
            </a:fld>
            <a:endParaRPr lang="en-US"/>
          </a:p>
        </p:txBody>
      </p:sp>
    </p:spTree>
    <p:extLst>
      <p:ext uri="{BB962C8B-B14F-4D97-AF65-F5344CB8AC3E}">
        <p14:creationId xmlns:p14="http://schemas.microsoft.com/office/powerpoint/2010/main" val="1182604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1EF58-0341-4939-9227-899A80B03586}" type="slidenum">
              <a:rPr lang="en-US" smtClean="0"/>
              <a:pPr/>
              <a:t>3</a:t>
            </a:fld>
            <a:endParaRPr lang="en-US"/>
          </a:p>
        </p:txBody>
      </p:sp>
    </p:spTree>
    <p:extLst>
      <p:ext uri="{BB962C8B-B14F-4D97-AF65-F5344CB8AC3E}">
        <p14:creationId xmlns:p14="http://schemas.microsoft.com/office/powerpoint/2010/main" val="2891127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Explain </a:t>
            </a:r>
            <a:r>
              <a:rPr lang="en-US" dirty="0"/>
              <a:t>gap again 2009-2013 – when restoration project started and completed; There wouldn’t be sufficient data that would reflect the E. coli concentration during 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ADD IN GRAPHIC OF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27</a:t>
            </a:fld>
            <a:endParaRPr lang="en-US"/>
          </a:p>
        </p:txBody>
      </p:sp>
    </p:spTree>
    <p:extLst>
      <p:ext uri="{BB962C8B-B14F-4D97-AF65-F5344CB8AC3E}">
        <p14:creationId xmlns:p14="http://schemas.microsoft.com/office/powerpoint/2010/main" val="1308200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28</a:t>
            </a:fld>
            <a:endParaRPr lang="en-US"/>
          </a:p>
        </p:txBody>
      </p:sp>
    </p:spTree>
    <p:extLst>
      <p:ext uri="{BB962C8B-B14F-4D97-AF65-F5344CB8AC3E}">
        <p14:creationId xmlns:p14="http://schemas.microsoft.com/office/powerpoint/2010/main" val="827909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normal levels?  Draw a line for levels</a:t>
            </a:r>
          </a:p>
          <a:p>
            <a:r>
              <a:rPr lang="en-US" dirty="0"/>
              <a:t>Add units ; Add line for recreational level</a:t>
            </a:r>
          </a:p>
          <a:p>
            <a:r>
              <a:rPr lang="en-US" dirty="0"/>
              <a:t>Average of data per month</a:t>
            </a:r>
          </a:p>
          <a:p>
            <a:r>
              <a:rPr lang="en-US" dirty="0"/>
              <a:t>How to differentiate wet/dry seasons? References on other studies for </a:t>
            </a:r>
            <a:r>
              <a:rPr lang="en-US" dirty="0" err="1"/>
              <a:t>ecoli</a:t>
            </a:r>
            <a:r>
              <a:rPr lang="en-US" dirty="0"/>
              <a:t> wet – April-August dry – Sept-March</a:t>
            </a:r>
          </a:p>
          <a:p>
            <a:r>
              <a:rPr lang="en-US" dirty="0"/>
              <a:t>If there is too much variation year by year, future analysis</a:t>
            </a:r>
          </a:p>
          <a:p>
            <a:r>
              <a:rPr lang="en-US" dirty="0"/>
              <a:t>Periods may change a bit according to database results</a:t>
            </a:r>
          </a:p>
        </p:txBody>
      </p:sp>
      <p:sp>
        <p:nvSpPr>
          <p:cNvPr id="4" name="Slide Number Placeholder 3"/>
          <p:cNvSpPr>
            <a:spLocks noGrp="1"/>
          </p:cNvSpPr>
          <p:nvPr>
            <p:ph type="sldNum" sz="quarter" idx="5"/>
          </p:nvPr>
        </p:nvSpPr>
        <p:spPr/>
        <p:txBody>
          <a:bodyPr/>
          <a:lstStyle/>
          <a:p>
            <a:fld id="{ABE1EF58-0341-4939-9227-899A80B03586}" type="slidenum">
              <a:rPr lang="en-US" smtClean="0"/>
              <a:pPr/>
              <a:t>29</a:t>
            </a:fld>
            <a:endParaRPr lang="en-US"/>
          </a:p>
        </p:txBody>
      </p:sp>
    </p:spTree>
    <p:extLst>
      <p:ext uri="{BB962C8B-B14F-4D97-AF65-F5344CB8AC3E}">
        <p14:creationId xmlns:p14="http://schemas.microsoft.com/office/powerpoint/2010/main" val="3344026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ANOVA test will essentially test to see if there are general differences among the E. coli mean values.</a:t>
            </a:r>
            <a:endParaRPr lang="en-US" dirty="0"/>
          </a:p>
          <a:p>
            <a:r>
              <a:rPr lang="en-US" dirty="0"/>
              <a:t>Descriptive Stat on stations will be calculated in Excel to understand how the E. coli concentrations are distributed over time.  The ANOVA test must meet certain assumptions before running a test.  So a normality assessment will also occur before running the ANOVA test to see if the distribution of values violates the assumptions.</a:t>
            </a:r>
          </a:p>
        </p:txBody>
      </p:sp>
      <p:sp>
        <p:nvSpPr>
          <p:cNvPr id="4" name="Slide Number Placeholder 3"/>
          <p:cNvSpPr>
            <a:spLocks noGrp="1"/>
          </p:cNvSpPr>
          <p:nvPr>
            <p:ph type="sldNum" sz="quarter" idx="5"/>
          </p:nvPr>
        </p:nvSpPr>
        <p:spPr/>
        <p:txBody>
          <a:bodyPr/>
          <a:lstStyle/>
          <a:p>
            <a:fld id="{ABE1EF58-0341-4939-9227-899A80B03586}" type="slidenum">
              <a:rPr lang="en-US" smtClean="0"/>
              <a:pPr/>
              <a:t>30</a:t>
            </a:fld>
            <a:endParaRPr lang="en-US"/>
          </a:p>
        </p:txBody>
      </p:sp>
    </p:spTree>
    <p:extLst>
      <p:ext uri="{BB962C8B-B14F-4D97-AF65-F5344CB8AC3E}">
        <p14:creationId xmlns:p14="http://schemas.microsoft.com/office/powerpoint/2010/main" val="119340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Importance of landscape – different effects on </a:t>
            </a:r>
            <a:r>
              <a:rPr lang="en-US" dirty="0" err="1"/>
              <a:t>wq</a:t>
            </a:r>
            <a:r>
              <a:rPr lang="en-US" dirty="0"/>
              <a:t>; composition of landscape</a:t>
            </a:r>
          </a:p>
          <a:p>
            <a:r>
              <a:rPr lang="en-US" dirty="0"/>
              <a:t>Main Idea of project; find if there are any significant differences between pre &amp; post</a:t>
            </a:r>
          </a:p>
          <a:p>
            <a:r>
              <a:rPr lang="en-US" dirty="0"/>
              <a:t>I expect post project will give lower levels of e. coli</a:t>
            </a:r>
          </a:p>
        </p:txBody>
      </p:sp>
      <p:sp>
        <p:nvSpPr>
          <p:cNvPr id="4" name="Slide Number Placeholder 3"/>
          <p:cNvSpPr>
            <a:spLocks noGrp="1"/>
          </p:cNvSpPr>
          <p:nvPr>
            <p:ph type="sldNum" sz="quarter" idx="5"/>
          </p:nvPr>
        </p:nvSpPr>
        <p:spPr/>
        <p:txBody>
          <a:bodyPr/>
          <a:lstStyle/>
          <a:p>
            <a:fld id="{ABE1EF58-0341-4939-9227-899A80B03586}" type="slidenum">
              <a:rPr lang="en-US" smtClean="0"/>
              <a:pPr/>
              <a:t>31</a:t>
            </a:fld>
            <a:endParaRPr lang="en-US"/>
          </a:p>
        </p:txBody>
      </p:sp>
    </p:spTree>
    <p:extLst>
      <p:ext uri="{BB962C8B-B14F-4D97-AF65-F5344CB8AC3E}">
        <p14:creationId xmlns:p14="http://schemas.microsoft.com/office/powerpoint/2010/main" val="862235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32</a:t>
            </a:fld>
            <a:endParaRPr lang="en-US"/>
          </a:p>
        </p:txBody>
      </p:sp>
    </p:spTree>
    <p:extLst>
      <p:ext uri="{BB962C8B-B14F-4D97-AF65-F5344CB8AC3E}">
        <p14:creationId xmlns:p14="http://schemas.microsoft.com/office/powerpoint/2010/main" val="1510403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Turbidity, nitrates,</a:t>
            </a:r>
          </a:p>
        </p:txBody>
      </p:sp>
      <p:sp>
        <p:nvSpPr>
          <p:cNvPr id="4" name="Slide Number Placeholder 3"/>
          <p:cNvSpPr>
            <a:spLocks noGrp="1"/>
          </p:cNvSpPr>
          <p:nvPr>
            <p:ph type="sldNum" sz="quarter" idx="5"/>
          </p:nvPr>
        </p:nvSpPr>
        <p:spPr/>
        <p:txBody>
          <a:bodyPr/>
          <a:lstStyle/>
          <a:p>
            <a:fld id="{ABE1EF58-0341-4939-9227-899A80B03586}" type="slidenum">
              <a:rPr lang="en-US" smtClean="0"/>
              <a:pPr/>
              <a:t>33</a:t>
            </a:fld>
            <a:endParaRPr lang="en-US"/>
          </a:p>
        </p:txBody>
      </p:sp>
    </p:spTree>
    <p:extLst>
      <p:ext uri="{BB962C8B-B14F-4D97-AF65-F5344CB8AC3E}">
        <p14:creationId xmlns:p14="http://schemas.microsoft.com/office/powerpoint/2010/main" val="356982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 up on </a:t>
            </a:r>
            <a:r>
              <a:rPr lang="en-US" dirty="0"/>
              <a:t>Timeline</a:t>
            </a:r>
          </a:p>
        </p:txBody>
      </p:sp>
      <p:sp>
        <p:nvSpPr>
          <p:cNvPr id="4" name="Slide Number Placeholder 3"/>
          <p:cNvSpPr>
            <a:spLocks noGrp="1"/>
          </p:cNvSpPr>
          <p:nvPr>
            <p:ph type="sldNum" sz="quarter" idx="5"/>
          </p:nvPr>
        </p:nvSpPr>
        <p:spPr/>
        <p:txBody>
          <a:bodyPr/>
          <a:lstStyle/>
          <a:p>
            <a:fld id="{ABE1EF58-0341-4939-9227-899A80B03586}" type="slidenum">
              <a:rPr lang="en-US" smtClean="0"/>
              <a:pPr/>
              <a:t>34</a:t>
            </a:fld>
            <a:endParaRPr lang="en-US"/>
          </a:p>
        </p:txBody>
      </p:sp>
    </p:spTree>
    <p:extLst>
      <p:ext uri="{BB962C8B-B14F-4D97-AF65-F5344CB8AC3E}">
        <p14:creationId xmlns:p14="http://schemas.microsoft.com/office/powerpoint/2010/main" val="1031705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This research project has been supported by Corina Fernandez through her 15 + years of experience in water resources modeling specifically in water quality and watershed management.  Her expertise has been greatly appreciated throughout the development of this project.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 would also like to acknowledge my coworkers at the San Antonio River Authority.  My colleagues have given me insight into past, present, and future research that has been conducted on the San Antonio River as well as background knowledge on the San Antonio River Improvement Project.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35</a:t>
            </a:fld>
            <a:endParaRPr lang="en-US"/>
          </a:p>
        </p:txBody>
      </p:sp>
    </p:spTree>
    <p:extLst>
      <p:ext uri="{BB962C8B-B14F-4D97-AF65-F5344CB8AC3E}">
        <p14:creationId xmlns:p14="http://schemas.microsoft.com/office/powerpoint/2010/main" val="2491060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Several studies have been conducted on water quality that have produced significant results specifically on E. coli.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-When analyzing E. coli concentrations many parameters can be considered such as the nearby landscape, pH salinity, streambed resuspension, and sunlight intensity.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 study on bacteria concentrations in Houston, Texas found that bacteria concentrations “were less sensitive to temperature variations and more strongly influenced by rainfall events” and “the more urban watersheds had higher concentration</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-In contrast One study analyzed the survival rate of E. coli depending on the temperature of the water which concluded that E. coli inactivation rates differed between temperature changes of the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ABE1EF58-0341-4939-9227-899A80B03586}" type="slidenum">
              <a:rPr lang="en-US" smtClean="0"/>
              <a:pPr/>
              <a:t>36</a:t>
            </a:fld>
            <a:endParaRPr lang="en-US"/>
          </a:p>
        </p:txBody>
      </p:sp>
    </p:spTree>
    <p:extLst>
      <p:ext uri="{BB962C8B-B14F-4D97-AF65-F5344CB8AC3E}">
        <p14:creationId xmlns:p14="http://schemas.microsoft.com/office/powerpoint/2010/main" val="3011313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Antonio History of flooding –</a:t>
            </a:r>
          </a:p>
          <a:p>
            <a:r>
              <a:rPr lang="en-US" dirty="0"/>
              <a:t>Series of floods in 1954 and a flood in1946 caused significant damage and took the lives of four people</a:t>
            </a:r>
          </a:p>
          <a:p>
            <a:r>
              <a:rPr lang="en-US" dirty="0"/>
              <a:t>Led US Congress to authorize the US Army Corps of Engineers to improve the severe flooding events with San Antonio and other local entities like Bexar County </a:t>
            </a:r>
          </a:p>
        </p:txBody>
      </p:sp>
      <p:sp>
        <p:nvSpPr>
          <p:cNvPr id="4" name="Slide Number Placeholder 3"/>
          <p:cNvSpPr>
            <a:spLocks noGrp="1"/>
          </p:cNvSpPr>
          <p:nvPr>
            <p:ph type="sldNum" sz="quarter" idx="5"/>
          </p:nvPr>
        </p:nvSpPr>
        <p:spPr/>
        <p:txBody>
          <a:bodyPr/>
          <a:lstStyle/>
          <a:p>
            <a:fld id="{ABE1EF58-0341-4939-9227-899A80B03586}" type="slidenum">
              <a:rPr lang="en-US" smtClean="0"/>
              <a:pPr/>
              <a:t>6</a:t>
            </a:fld>
            <a:endParaRPr lang="en-US"/>
          </a:p>
        </p:txBody>
      </p:sp>
    </p:spTree>
    <p:extLst>
      <p:ext uri="{BB962C8B-B14F-4D97-AF65-F5344CB8AC3E}">
        <p14:creationId xmlns:p14="http://schemas.microsoft.com/office/powerpoint/2010/main" val="2746223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San Antonio Channel Improvement Project </a:t>
            </a:r>
            <a:r>
              <a:rPr lang="en-US" dirty="0" err="1"/>
              <a:t>project</a:t>
            </a:r>
            <a:r>
              <a:rPr lang="en-US" dirty="0"/>
              <a:t> improve flood control along 31 miles of the San Antonio River and its tributaries. This involved realignment and channelization of the river system to move flood waters quickly away from urbanized areas. </a:t>
            </a:r>
          </a:p>
          <a:p>
            <a:endParaRPr lang="en-US" b="1"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7</a:t>
            </a:fld>
            <a:endParaRPr lang="en-US"/>
          </a:p>
        </p:txBody>
      </p:sp>
    </p:spTree>
    <p:extLst>
      <p:ext uri="{BB962C8B-B14F-4D97-AF65-F5344CB8AC3E}">
        <p14:creationId xmlns:p14="http://schemas.microsoft.com/office/powerpoint/2010/main" val="2226125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Engineers constructed the inlet structure to direct water from the San Antonio River into the tunnel and it consists of a 120-foot-long intake which includes rotating racks to collect trash before it can enter the tunnel. The River Authority provided landscaping, an aerating water feature, disinfection, and recirculation pumps to recirculate water from the tunnel and into the river to supplement flow during dry periods.</a:t>
            </a:r>
          </a:p>
          <a:p>
            <a:endParaRPr lang="en-US" dirty="0"/>
          </a:p>
          <a:p>
            <a:r>
              <a:rPr lang="en-US" dirty="0"/>
              <a:t>the tunnel outlet structure directs discharge from the tunnel shaft into the San Antonio River. The outlet structure measures 230 feet across the front and water features are included to enhance the appearance of the outlet structure.  </a:t>
            </a:r>
          </a:p>
          <a:p>
            <a:endParaRPr lang="en-US" dirty="0"/>
          </a:p>
          <a:p>
            <a:r>
              <a:rPr lang="en-US" dirty="0"/>
              <a:t>the 3-mile long tunnel uses gravity to bypass floodwaters under downtown San Antonio. The inlet structure is about 30 feet higher than the outlet structure, which allows gravity to push water through the tunnel and out of the outlet structure safely into the river channel of the Mission Reach segment</a:t>
            </a:r>
          </a:p>
          <a:p>
            <a:endParaRPr lang="en-US" dirty="0"/>
          </a:p>
          <a:p>
            <a:r>
              <a:rPr lang="en-US" dirty="0"/>
              <a:t>What happens when the water comes out of tunnel?</a:t>
            </a:r>
          </a:p>
          <a:p>
            <a:endParaRPr lang="en-US" dirty="0"/>
          </a:p>
          <a:p>
            <a:r>
              <a:rPr lang="en-US" dirty="0"/>
              <a:t>In 1999, the San Antonio River Tunnel project won the State of Texas Outstanding Civil Engineering Achievement Award from the American Society of Civil Engineers; it also received a national-level Award of Merit. A year later, it was one of four projects to receive the Federal Design Achievement Award from the National Endowment for the Arts (NEA), as well as an achievement award from the American Society of Civil Engineers in recognition of the San Antonio River Tunnel Inlet Site.</a:t>
            </a:r>
          </a:p>
        </p:txBody>
      </p:sp>
      <p:sp>
        <p:nvSpPr>
          <p:cNvPr id="4" name="Slide Number Placeholder 3"/>
          <p:cNvSpPr>
            <a:spLocks noGrp="1"/>
          </p:cNvSpPr>
          <p:nvPr>
            <p:ph type="sldNum" sz="quarter" idx="5"/>
          </p:nvPr>
        </p:nvSpPr>
        <p:spPr/>
        <p:txBody>
          <a:bodyPr/>
          <a:lstStyle/>
          <a:p>
            <a:fld id="{ABE1EF58-0341-4939-9227-899A80B03586}" type="slidenum">
              <a:rPr lang="en-US" smtClean="0"/>
              <a:pPr/>
              <a:t>8</a:t>
            </a:fld>
            <a:endParaRPr lang="en-US"/>
          </a:p>
        </p:txBody>
      </p:sp>
    </p:spTree>
    <p:extLst>
      <p:ext uri="{BB962C8B-B14F-4D97-AF65-F5344CB8AC3E}">
        <p14:creationId xmlns:p14="http://schemas.microsoft.com/office/powerpoint/2010/main" val="3592854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Texas, San Antonio, Segments</a:t>
            </a:r>
          </a:p>
          <a:p>
            <a:endParaRPr lang="en-US"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9</a:t>
            </a:fld>
            <a:endParaRPr lang="en-US"/>
          </a:p>
        </p:txBody>
      </p:sp>
    </p:spTree>
    <p:extLst>
      <p:ext uri="{BB962C8B-B14F-4D97-AF65-F5344CB8AC3E}">
        <p14:creationId xmlns:p14="http://schemas.microsoft.com/office/powerpoint/2010/main" val="2277702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Texas, San Antonio, Segments</a:t>
            </a:r>
          </a:p>
          <a:p>
            <a:endParaRPr lang="en-US"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10</a:t>
            </a:fld>
            <a:endParaRPr lang="en-US"/>
          </a:p>
        </p:txBody>
      </p:sp>
    </p:spTree>
    <p:extLst>
      <p:ext uri="{BB962C8B-B14F-4D97-AF65-F5344CB8AC3E}">
        <p14:creationId xmlns:p14="http://schemas.microsoft.com/office/powerpoint/2010/main" val="2341016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 and enhanced the recreational amenities and improvements along the river</a:t>
            </a:r>
          </a:p>
          <a:p>
            <a:r>
              <a:rPr lang="en-US" sz="1800" dirty="0">
                <a:effectLst/>
                <a:latin typeface="Times New Roman" panose="02020603050405020304" pitchFamily="18" charset="0"/>
                <a:ea typeface="Calibri" panose="020F0502020204030204" pitchFamily="34" charset="0"/>
              </a:rPr>
              <a:t>The project was a $384.1 million investment that addressed flood control, amenities, ecosystem restoration, and recreational improvements along 13 miles of the San Antonio River. </a:t>
            </a:r>
            <a:endParaRPr lang="en-US" dirty="0"/>
          </a:p>
          <a:p>
            <a:r>
              <a:rPr lang="en-US" dirty="0"/>
              <a:t>SITE MAP</a:t>
            </a:r>
          </a:p>
        </p:txBody>
      </p:sp>
      <p:sp>
        <p:nvSpPr>
          <p:cNvPr id="4" name="Slide Number Placeholder 3"/>
          <p:cNvSpPr>
            <a:spLocks noGrp="1"/>
          </p:cNvSpPr>
          <p:nvPr>
            <p:ph type="sldNum" sz="quarter" idx="5"/>
          </p:nvPr>
        </p:nvSpPr>
        <p:spPr/>
        <p:txBody>
          <a:bodyPr/>
          <a:lstStyle/>
          <a:p>
            <a:fld id="{ABE1EF58-0341-4939-9227-899A80B03586}" type="slidenum">
              <a:rPr lang="en-US" smtClean="0"/>
              <a:pPr/>
              <a:t>11</a:t>
            </a:fld>
            <a:endParaRPr lang="en-US"/>
          </a:p>
        </p:txBody>
      </p:sp>
    </p:spTree>
    <p:extLst>
      <p:ext uri="{BB962C8B-B14F-4D97-AF65-F5344CB8AC3E}">
        <p14:creationId xmlns:p14="http://schemas.microsoft.com/office/powerpoint/2010/main" val="646043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rPr>
              <a:t>The revitalization of Mission Reach began in August of 2008 and was completed in October of 2013.   The 8-mile-long reach along the San Antonio River </a:t>
            </a:r>
            <a:r>
              <a:rPr lang="en-US" dirty="0"/>
              <a:t>includes the restoration of approximately 334 acres of riparian woodland habitat &amp; </a:t>
            </a:r>
            <a:r>
              <a:rPr lang="en-US" dirty="0">
                <a:effectLst/>
                <a:latin typeface="Arial" panose="020B0604020202020204" pitchFamily="34" charset="0"/>
              </a:rPr>
              <a:t>113 acres of aquatic habitat</a:t>
            </a:r>
            <a:r>
              <a:rPr lang="en-US" dirty="0"/>
              <a:t>. </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ABE1EF58-0341-4939-9227-899A80B03586}" type="slidenum">
              <a:rPr lang="en-US" smtClean="0"/>
              <a:pPr/>
              <a:t>12</a:t>
            </a:fld>
            <a:endParaRPr lang="en-US"/>
          </a:p>
        </p:txBody>
      </p:sp>
    </p:spTree>
    <p:extLst>
      <p:ext uri="{BB962C8B-B14F-4D97-AF65-F5344CB8AC3E}">
        <p14:creationId xmlns:p14="http://schemas.microsoft.com/office/powerpoint/2010/main" val="1964881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2BC0-167B-CA4D-8A0C-879337124181}"/>
              </a:ext>
            </a:extLst>
          </p:cNvPr>
          <p:cNvSpPr>
            <a:spLocks noGrp="1"/>
          </p:cNvSpPr>
          <p:nvPr>
            <p:ph type="ctrTitle"/>
          </p:nvPr>
        </p:nvSpPr>
        <p:spPr>
          <a:xfrm>
            <a:off x="607867" y="2503489"/>
            <a:ext cx="6878783" cy="1833563"/>
          </a:xfrm>
          <a:prstGeom prst="rect">
            <a:avLst/>
          </a:prstGeom>
        </p:spPr>
        <p:txBody>
          <a:bodyPr anchor="b"/>
          <a:lstStyle>
            <a:lvl1pPr algn="l">
              <a:lnSpc>
                <a:spcPct val="100000"/>
              </a:lnSpc>
              <a:defRPr sz="2438" b="1" i="0" spc="-56">
                <a:solidFill>
                  <a:srgbClr val="DFB24A"/>
                </a:solidFill>
                <a:latin typeface="Arvo" panose="02000000000000000000"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4D26CDF2-405D-984F-9FBB-02BE7B0840F7}"/>
              </a:ext>
            </a:extLst>
          </p:cNvPr>
          <p:cNvSpPr>
            <a:spLocks noGrp="1"/>
          </p:cNvSpPr>
          <p:nvPr>
            <p:ph type="subTitle" idx="1"/>
          </p:nvPr>
        </p:nvSpPr>
        <p:spPr>
          <a:xfrm>
            <a:off x="628650" y="4518820"/>
            <a:ext cx="6858000" cy="1655763"/>
          </a:xfrm>
          <a:prstGeom prst="rect">
            <a:avLst/>
          </a:prstGeom>
        </p:spPr>
        <p:txBody>
          <a:bodyPr/>
          <a:lstStyle>
            <a:lvl1pPr marL="0" indent="0" algn="l">
              <a:lnSpc>
                <a:spcPct val="100000"/>
              </a:lnSpc>
              <a:buNone/>
              <a:defRPr sz="1500">
                <a:solidFill>
                  <a:schemeClr val="bg1"/>
                </a:solidFill>
                <a:latin typeface="Nunito Sans" pitchFamily="2" charset="77"/>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en-US"/>
              <a:t>Click to edit Master subtitle style</a:t>
            </a:r>
          </a:p>
        </p:txBody>
      </p:sp>
      <p:sp>
        <p:nvSpPr>
          <p:cNvPr id="4" name="Date Placeholder 3">
            <a:extLst>
              <a:ext uri="{FF2B5EF4-FFF2-40B4-BE49-F238E27FC236}">
                <a16:creationId xmlns:a16="http://schemas.microsoft.com/office/drawing/2014/main" id="{BA935862-2D21-4F4A-8EF7-E8EF3356C3C2}"/>
              </a:ext>
            </a:extLst>
          </p:cNvPr>
          <p:cNvSpPr>
            <a:spLocks noGrp="1"/>
          </p:cNvSpPr>
          <p:nvPr>
            <p:ph type="dt" sz="half" idx="10"/>
          </p:nvPr>
        </p:nvSpPr>
        <p:spPr/>
        <p:txBody>
          <a:bodyPr/>
          <a:lstStyle/>
          <a:p>
            <a:fld id="{F6369419-29D7-BE4C-B99D-E19BE342859A}" type="datetimeFigureOut">
              <a:rPr lang="en-US" smtClean="0"/>
              <a:t>7/15/2021</a:t>
            </a:fld>
            <a:endParaRPr lang="en-US"/>
          </a:p>
        </p:txBody>
      </p:sp>
      <p:sp>
        <p:nvSpPr>
          <p:cNvPr id="5" name="Footer Placeholder 4">
            <a:extLst>
              <a:ext uri="{FF2B5EF4-FFF2-40B4-BE49-F238E27FC236}">
                <a16:creationId xmlns:a16="http://schemas.microsoft.com/office/drawing/2014/main" id="{C8B0A2A2-3948-3E4B-B715-56981A947A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C5D9D-8C29-0A4E-A6FB-C1AD2185EA87}"/>
              </a:ext>
            </a:extLst>
          </p:cNvPr>
          <p:cNvSpPr>
            <a:spLocks noGrp="1"/>
          </p:cNvSpPr>
          <p:nvPr>
            <p:ph type="sldNum" sz="quarter" idx="12"/>
          </p:nvPr>
        </p:nvSpPr>
        <p:spPr/>
        <p:txBody>
          <a:bodyPr/>
          <a:lstStyle/>
          <a:p>
            <a:fld id="{6469BCF4-42E8-4447-8118-1888621F7567}" type="slidenum">
              <a:rPr lang="en-US" smtClean="0"/>
              <a:t>‹#›</a:t>
            </a:fld>
            <a:endParaRPr lang="en-US"/>
          </a:p>
        </p:txBody>
      </p:sp>
    </p:spTree>
    <p:extLst>
      <p:ext uri="{BB962C8B-B14F-4D97-AF65-F5344CB8AC3E}">
        <p14:creationId xmlns:p14="http://schemas.microsoft.com/office/powerpoint/2010/main" val="102210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3" name="Title Placeholder 6">
            <a:extLst>
              <a:ext uri="{FF2B5EF4-FFF2-40B4-BE49-F238E27FC236}">
                <a16:creationId xmlns:a16="http://schemas.microsoft.com/office/drawing/2014/main" id="{264C9B58-76C8-6940-BDE5-26EB87108A2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lvl1pPr>
              <a:defRPr spc="-56"/>
            </a:lvl1pPr>
          </a:lstStyle>
          <a:p>
            <a:r>
              <a:rPr lang="en-US"/>
              <a:t>Click to edit Master title style</a:t>
            </a:r>
          </a:p>
        </p:txBody>
      </p:sp>
      <p:sp>
        <p:nvSpPr>
          <p:cNvPr id="6" name="Text Placeholder 5">
            <a:extLst>
              <a:ext uri="{FF2B5EF4-FFF2-40B4-BE49-F238E27FC236}">
                <a16:creationId xmlns:a16="http://schemas.microsoft.com/office/drawing/2014/main" id="{942B5CAC-7BEA-6047-9142-E3948903EE2F}"/>
              </a:ext>
            </a:extLst>
          </p:cNvPr>
          <p:cNvSpPr>
            <a:spLocks noGrp="1"/>
          </p:cNvSpPr>
          <p:nvPr>
            <p:ph type="body" sz="quarter" idx="10"/>
          </p:nvPr>
        </p:nvSpPr>
        <p:spPr>
          <a:xfrm>
            <a:off x="628650" y="1815307"/>
            <a:ext cx="7886700" cy="4038600"/>
          </a:xfrm>
          <a:prstGeom prst="rect">
            <a:avLst/>
          </a:prstGeom>
        </p:spPr>
        <p:txBody>
          <a:bodyPr/>
          <a:lstStyle>
            <a:lvl3pPr>
              <a:spcBef>
                <a:spcPts val="750"/>
              </a:spcBef>
              <a:defRPr/>
            </a:lvl3pPr>
          </a:lstStyle>
          <a:p>
            <a:pPr lvl="0"/>
            <a:r>
              <a:rPr lang="en-US"/>
              <a:t>Click to edit Master text styles</a:t>
            </a:r>
          </a:p>
          <a:p>
            <a:pPr lvl="1"/>
            <a:r>
              <a:rPr lang="en-US"/>
              <a:t>Second level</a:t>
            </a:r>
          </a:p>
          <a:p>
            <a:pPr lvl="2"/>
            <a:r>
              <a:rPr lang="en-US"/>
              <a:t>Third level</a:t>
            </a:r>
          </a:p>
        </p:txBody>
      </p:sp>
      <p:sp>
        <p:nvSpPr>
          <p:cNvPr id="2" name="Slide Number Placeholder 1">
            <a:extLst>
              <a:ext uri="{FF2B5EF4-FFF2-40B4-BE49-F238E27FC236}">
                <a16:creationId xmlns:a16="http://schemas.microsoft.com/office/drawing/2014/main" id="{6FC3AA7C-4E85-1E4B-BF75-20D101AB9904}"/>
              </a:ext>
            </a:extLst>
          </p:cNvPr>
          <p:cNvSpPr>
            <a:spLocks noGrp="1"/>
          </p:cNvSpPr>
          <p:nvPr>
            <p:ph type="sldNum" sz="quarter" idx="11"/>
          </p:nvPr>
        </p:nvSpPr>
        <p:spPr/>
        <p:txBody>
          <a:bodyPr/>
          <a:lstStyle/>
          <a:p>
            <a:fld id="{87E7EC59-F5D4-514C-AFAD-2B48A6A5A414}" type="slidenum">
              <a:rPr lang="en-US" smtClean="0"/>
              <a:pPr/>
              <a:t>‹#›</a:t>
            </a:fld>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A33440A-D04E-4FB0-ACBB-D1FD42651063}" type="datetime1">
              <a:rPr lang="en-US" smtClean="0"/>
              <a:pPr/>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7EF4D-DD50-400C-9F04-EB20CB99416E}" type="slidenum">
              <a:rPr lang="en-US" sz="2800" smtClean="0">
                <a:solidFill>
                  <a:schemeClr val="tx2"/>
                </a:solidFill>
              </a:rPr>
              <a:pPr/>
              <a:t>‹#›</a:t>
            </a:fld>
            <a:endParaRPr lang="en-US"/>
          </a:p>
        </p:txBody>
      </p:sp>
    </p:spTree>
    <p:extLst>
      <p:ext uri="{BB962C8B-B14F-4D97-AF65-F5344CB8AC3E}">
        <p14:creationId xmlns:p14="http://schemas.microsoft.com/office/powerpoint/2010/main" val="9858838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007A652-C7D8-A545-91BA-E4D829CFE98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450">
                <a:solidFill>
                  <a:schemeClr val="tx1">
                    <a:tint val="75000"/>
                  </a:schemeClr>
                </a:solidFill>
              </a:defRPr>
            </a:lvl1pPr>
          </a:lstStyle>
          <a:p>
            <a:fld id="{F6369419-29D7-BE4C-B99D-E19BE342859A}" type="datetimeFigureOut">
              <a:rPr lang="en-US" smtClean="0"/>
              <a:t>7/15/2021</a:t>
            </a:fld>
            <a:endParaRPr lang="en-US"/>
          </a:p>
        </p:txBody>
      </p:sp>
      <p:sp>
        <p:nvSpPr>
          <p:cNvPr id="5" name="Footer Placeholder 4">
            <a:extLst>
              <a:ext uri="{FF2B5EF4-FFF2-40B4-BE49-F238E27FC236}">
                <a16:creationId xmlns:a16="http://schemas.microsoft.com/office/drawing/2014/main" id="{43A978D3-B865-0C4C-9812-CCD1D302707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45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FBDB34-925C-DE45-8F1F-5D44F4F9DF4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450">
                <a:solidFill>
                  <a:schemeClr val="tx1">
                    <a:tint val="75000"/>
                  </a:schemeClr>
                </a:solidFill>
              </a:defRPr>
            </a:lvl1pPr>
          </a:lstStyle>
          <a:p>
            <a:fld id="{6469BCF4-42E8-4447-8118-1888621F7567}" type="slidenum">
              <a:rPr lang="en-US" smtClean="0"/>
              <a:t>‹#›</a:t>
            </a:fld>
            <a:endParaRPr lang="en-US"/>
          </a:p>
        </p:txBody>
      </p:sp>
      <p:grpSp>
        <p:nvGrpSpPr>
          <p:cNvPr id="7" name="topo teal">
            <a:extLst>
              <a:ext uri="{FF2B5EF4-FFF2-40B4-BE49-F238E27FC236}">
                <a16:creationId xmlns:a16="http://schemas.microsoft.com/office/drawing/2014/main" id="{67F6D74C-ECE9-6C49-8B83-25D53E9155A5}"/>
              </a:ext>
            </a:extLst>
          </p:cNvPr>
          <p:cNvGrpSpPr/>
          <p:nvPr userDrawn="1"/>
        </p:nvGrpSpPr>
        <p:grpSpPr>
          <a:xfrm>
            <a:off x="-20165" y="-22152"/>
            <a:ext cx="9262392" cy="7226672"/>
            <a:chOff x="0" y="0"/>
            <a:chExt cx="24434393" cy="14453342"/>
          </a:xfrm>
        </p:grpSpPr>
        <p:pic>
          <p:nvPicPr>
            <p:cNvPr id="8" name="Topo Pattern teal.psd" descr="Topo Pattern teal.psd">
              <a:extLst>
                <a:ext uri="{FF2B5EF4-FFF2-40B4-BE49-F238E27FC236}">
                  <a16:creationId xmlns:a16="http://schemas.microsoft.com/office/drawing/2014/main" id="{8C8064A7-1FC4-8E4F-AEF2-D5DCD3C09916}"/>
                </a:ext>
              </a:extLst>
            </p:cNvPr>
            <p:cNvPicPr>
              <a:picLocks noChangeAspect="1"/>
            </p:cNvPicPr>
            <p:nvPr/>
          </p:nvPicPr>
          <p:blipFill>
            <a:blip r:embed="rId3"/>
            <a:srcRect l="176" r="176"/>
            <a:stretch>
              <a:fillRect/>
            </a:stretch>
          </p:blipFill>
          <p:spPr>
            <a:xfrm>
              <a:off x="0" y="0"/>
              <a:ext cx="24434394" cy="13792943"/>
            </a:xfrm>
            <a:prstGeom prst="rect">
              <a:avLst/>
            </a:prstGeom>
            <a:ln w="12700" cap="flat">
              <a:noFill/>
              <a:miter lim="400000"/>
            </a:ln>
            <a:effectLst/>
          </p:spPr>
        </p:pic>
        <p:sp>
          <p:nvSpPr>
            <p:cNvPr id="9" name="Type to enter a caption.">
              <a:extLst>
                <a:ext uri="{FF2B5EF4-FFF2-40B4-BE49-F238E27FC236}">
                  <a16:creationId xmlns:a16="http://schemas.microsoft.com/office/drawing/2014/main" id="{952C342F-D793-4345-AA4A-901043671DDC}"/>
                </a:ext>
              </a:extLst>
            </p:cNvPr>
            <p:cNvSpPr/>
            <p:nvPr/>
          </p:nvSpPr>
          <p:spPr>
            <a:xfrm>
              <a:off x="0" y="13869142"/>
              <a:ext cx="24434394" cy="584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defRPr sz="3000"/>
              </a:lvl1pPr>
            </a:lstStyle>
            <a:p>
              <a:r>
                <a:rPr sz="1125"/>
                <a:t>Type to enter a caption.</a:t>
              </a:r>
            </a:p>
          </p:txBody>
        </p:sp>
      </p:grpSp>
      <p:pic>
        <p:nvPicPr>
          <p:cNvPr id="10" name="SARA Logo-side-reverse.pdf" descr="SARA Logo-side-reverse.pdf">
            <a:extLst>
              <a:ext uri="{FF2B5EF4-FFF2-40B4-BE49-F238E27FC236}">
                <a16:creationId xmlns:a16="http://schemas.microsoft.com/office/drawing/2014/main" id="{B3344942-3FDF-2649-80A1-BB73A03EFC14}"/>
              </a:ext>
            </a:extLst>
          </p:cNvPr>
          <p:cNvPicPr>
            <a:picLocks noChangeAspect="1"/>
          </p:cNvPicPr>
          <p:nvPr userDrawn="1"/>
        </p:nvPicPr>
        <p:blipFill>
          <a:blip r:embed="rId4"/>
          <a:stretch>
            <a:fillRect/>
          </a:stretch>
        </p:blipFill>
        <p:spPr>
          <a:xfrm>
            <a:off x="5263392" y="866699"/>
            <a:ext cx="3029167" cy="1187417"/>
          </a:xfrm>
          <a:prstGeom prst="rect">
            <a:avLst/>
          </a:prstGeom>
          <a:ln w="12700">
            <a:miter lim="400000"/>
          </a:ln>
        </p:spPr>
      </p:pic>
    </p:spTree>
    <p:extLst>
      <p:ext uri="{BB962C8B-B14F-4D97-AF65-F5344CB8AC3E}">
        <p14:creationId xmlns:p14="http://schemas.microsoft.com/office/powerpoint/2010/main" val="2318435300"/>
      </p:ext>
    </p:extLst>
  </p:cSld>
  <p:clrMap bg1="lt1" tx1="dk1" bg2="lt2" tx2="dk2" accent1="accent1" accent2="accent2" accent3="accent3" accent4="accent4" accent5="accent5" accent6="accent6" hlink="hlink" folHlink="folHlink"/>
  <p:sldLayoutIdLst>
    <p:sldLayoutId id="2147483652"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iterate>
                                    <p:tmAbs val="0"/>
                                  </p:iterate>
                                  <p:childTnLst>
                                    <p:set>
                                      <p:cBhvr>
                                        <p:cTn id="6" fill="hold"/>
                                        <p:tgtEl>
                                          <p:spTgt spid="7"/>
                                        </p:tgtEl>
                                        <p:attrNameLst>
                                          <p:attrName>style.visibility</p:attrName>
                                        </p:attrNameLst>
                                      </p:cBhvr>
                                      <p:to>
                                        <p:strVal val="visible"/>
                                      </p:to>
                                    </p:set>
                                    <p:anim calcmode="lin" valueType="num">
                                      <p:cBhvr>
                                        <p:cTn id="7" dur="3000" fill="hold"/>
                                        <p:tgtEl>
                                          <p:spTgt spid="7"/>
                                        </p:tgtEl>
                                        <p:attrNameLst>
                                          <p:attrName>ppt_x</p:attrName>
                                        </p:attrNameLst>
                                      </p:cBhvr>
                                      <p:tavLst>
                                        <p:tav tm="0">
                                          <p:val>
                                            <p:strVal val="#ppt_x"/>
                                          </p:val>
                                        </p:tav>
                                        <p:tav tm="100000">
                                          <p:val>
                                            <p:strVal val="#ppt_x"/>
                                          </p:val>
                                        </p:tav>
                                      </p:tavLst>
                                    </p:anim>
                                    <p:anim calcmode="lin" valueType="num">
                                      <p:cBhvr>
                                        <p:cTn id="8" dur="3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C6A3FD61-1555-7246-84F0-15FAE5150887}"/>
              </a:ext>
            </a:extLst>
          </p:cNvPr>
          <p:cNvSpPr/>
          <p:nvPr userDrawn="1"/>
        </p:nvSpPr>
        <p:spPr>
          <a:xfrm>
            <a:off x="-16528" y="-24378"/>
            <a:ext cx="9177056" cy="130085"/>
          </a:xfrm>
          <a:prstGeom prst="rect">
            <a:avLst/>
          </a:prstGeom>
          <a:solidFill>
            <a:schemeClr val="accent3">
              <a:hueOff val="198700"/>
              <a:satOff val="21248"/>
              <a:lumOff val="19305"/>
            </a:schemeClr>
          </a:solidFill>
          <a:ln w="12700">
            <a:miter lim="400000"/>
          </a:ln>
        </p:spPr>
        <p:txBody>
          <a:bodyPr lIns="19050" tIns="19050" rIns="19050" bIns="19050" anchor="ctr"/>
          <a:lstStyle/>
          <a:p>
            <a:pPr>
              <a:defRPr sz="5000">
                <a:solidFill>
                  <a:srgbClr val="FFFFFF"/>
                </a:solidFill>
              </a:defRPr>
            </a:pPr>
            <a:endParaRPr sz="1875"/>
          </a:p>
        </p:txBody>
      </p:sp>
      <p:sp>
        <p:nvSpPr>
          <p:cNvPr id="12" name="Rectangle">
            <a:extLst>
              <a:ext uri="{FF2B5EF4-FFF2-40B4-BE49-F238E27FC236}">
                <a16:creationId xmlns:a16="http://schemas.microsoft.com/office/drawing/2014/main" id="{566E8F84-9861-5840-8AD3-942945E8E352}"/>
              </a:ext>
            </a:extLst>
          </p:cNvPr>
          <p:cNvSpPr/>
          <p:nvPr userDrawn="1"/>
        </p:nvSpPr>
        <p:spPr>
          <a:xfrm>
            <a:off x="-16528" y="6288695"/>
            <a:ext cx="884062" cy="573192"/>
          </a:xfrm>
          <a:prstGeom prst="rect">
            <a:avLst/>
          </a:prstGeom>
          <a:solidFill>
            <a:srgbClr val="205197"/>
          </a:solidFill>
          <a:ln w="12700">
            <a:miter lim="400000"/>
          </a:ln>
        </p:spPr>
        <p:txBody>
          <a:bodyPr lIns="19050" tIns="19050" rIns="19050" bIns="19050" anchor="ctr"/>
          <a:lstStyle/>
          <a:p>
            <a:pPr>
              <a:defRPr sz="5000">
                <a:solidFill>
                  <a:srgbClr val="FFFFFF"/>
                </a:solidFill>
              </a:defRPr>
            </a:pPr>
            <a:endParaRPr sz="1875"/>
          </a:p>
        </p:txBody>
      </p:sp>
      <p:pic>
        <p:nvPicPr>
          <p:cNvPr id="13" name="SARA Logo-side-reverse.pdf" descr="SARA Logo-side-reverse.pdf">
            <a:extLst>
              <a:ext uri="{FF2B5EF4-FFF2-40B4-BE49-F238E27FC236}">
                <a16:creationId xmlns:a16="http://schemas.microsoft.com/office/drawing/2014/main" id="{1F468141-F49A-3B49-A74A-0E60A8EEA5B0}"/>
              </a:ext>
            </a:extLst>
          </p:cNvPr>
          <p:cNvPicPr>
            <a:picLocks noChangeAspect="1"/>
          </p:cNvPicPr>
          <p:nvPr userDrawn="1"/>
        </p:nvPicPr>
        <p:blipFill>
          <a:blip r:embed="rId4"/>
          <a:srcRect r="69894"/>
          <a:stretch>
            <a:fillRect/>
          </a:stretch>
        </p:blipFill>
        <p:spPr>
          <a:xfrm>
            <a:off x="244677" y="6345599"/>
            <a:ext cx="323544" cy="421282"/>
          </a:xfrm>
          <a:prstGeom prst="rect">
            <a:avLst/>
          </a:prstGeom>
          <a:ln w="12700">
            <a:miter lim="400000"/>
          </a:ln>
        </p:spPr>
      </p:pic>
      <p:sp>
        <p:nvSpPr>
          <p:cNvPr id="14" name="Rectangle">
            <a:extLst>
              <a:ext uri="{FF2B5EF4-FFF2-40B4-BE49-F238E27FC236}">
                <a16:creationId xmlns:a16="http://schemas.microsoft.com/office/drawing/2014/main" id="{83BF2DB5-316E-7448-9E1F-1E8D6A274928}"/>
              </a:ext>
            </a:extLst>
          </p:cNvPr>
          <p:cNvSpPr/>
          <p:nvPr userDrawn="1"/>
        </p:nvSpPr>
        <p:spPr>
          <a:xfrm>
            <a:off x="867534" y="6288695"/>
            <a:ext cx="7397578" cy="573192"/>
          </a:xfrm>
          <a:prstGeom prst="rect">
            <a:avLst/>
          </a:prstGeom>
          <a:solidFill>
            <a:schemeClr val="accent3">
              <a:hueOff val="198700"/>
              <a:satOff val="21248"/>
              <a:lumOff val="19305"/>
            </a:schemeClr>
          </a:solidFill>
          <a:ln w="12700">
            <a:miter lim="400000"/>
          </a:ln>
        </p:spPr>
        <p:txBody>
          <a:bodyPr lIns="19050" tIns="19050" rIns="19050" bIns="19050" anchor="ctr"/>
          <a:lstStyle/>
          <a:p>
            <a:pPr>
              <a:defRPr sz="5000">
                <a:solidFill>
                  <a:srgbClr val="FFFFFF"/>
                </a:solidFill>
              </a:defRPr>
            </a:pPr>
            <a:endParaRPr sz="1875"/>
          </a:p>
        </p:txBody>
      </p:sp>
      <p:sp>
        <p:nvSpPr>
          <p:cNvPr id="15" name="Rectangle">
            <a:extLst>
              <a:ext uri="{FF2B5EF4-FFF2-40B4-BE49-F238E27FC236}">
                <a16:creationId xmlns:a16="http://schemas.microsoft.com/office/drawing/2014/main" id="{E4CBC3D4-8D9A-DF40-9250-A4292386F6F8}"/>
              </a:ext>
            </a:extLst>
          </p:cNvPr>
          <p:cNvSpPr/>
          <p:nvPr userDrawn="1"/>
        </p:nvSpPr>
        <p:spPr>
          <a:xfrm>
            <a:off x="8265112" y="6288695"/>
            <a:ext cx="884062" cy="573192"/>
          </a:xfrm>
          <a:prstGeom prst="rect">
            <a:avLst/>
          </a:prstGeom>
          <a:solidFill>
            <a:srgbClr val="D17F4B"/>
          </a:solidFill>
          <a:ln w="12700">
            <a:miter lim="400000"/>
          </a:ln>
        </p:spPr>
        <p:txBody>
          <a:bodyPr lIns="19050" tIns="19050" rIns="19050" bIns="19050" anchor="ctr"/>
          <a:lstStyle/>
          <a:p>
            <a:pPr>
              <a:defRPr sz="5000">
                <a:solidFill>
                  <a:srgbClr val="FFFFFF"/>
                </a:solidFill>
              </a:defRPr>
            </a:pPr>
            <a:endParaRPr sz="1875"/>
          </a:p>
        </p:txBody>
      </p:sp>
      <p:sp>
        <p:nvSpPr>
          <p:cNvPr id="17" name="Rectangle">
            <a:extLst>
              <a:ext uri="{FF2B5EF4-FFF2-40B4-BE49-F238E27FC236}">
                <a16:creationId xmlns:a16="http://schemas.microsoft.com/office/drawing/2014/main" id="{25301092-65E7-824D-BC0F-E63306D3F4FB}"/>
              </a:ext>
            </a:extLst>
          </p:cNvPr>
          <p:cNvSpPr/>
          <p:nvPr userDrawn="1"/>
        </p:nvSpPr>
        <p:spPr>
          <a:xfrm>
            <a:off x="820072" y="6288695"/>
            <a:ext cx="52658" cy="573192"/>
          </a:xfrm>
          <a:prstGeom prst="rect">
            <a:avLst/>
          </a:prstGeom>
          <a:solidFill>
            <a:srgbClr val="4396D2"/>
          </a:solidFill>
          <a:ln w="12700">
            <a:miter lim="400000"/>
          </a:ln>
        </p:spPr>
        <p:txBody>
          <a:bodyPr lIns="19050" tIns="19050" rIns="19050" bIns="19050" anchor="ctr"/>
          <a:lstStyle/>
          <a:p>
            <a:pPr>
              <a:defRPr sz="5000">
                <a:solidFill>
                  <a:srgbClr val="FFFFFF"/>
                </a:solidFill>
              </a:defRPr>
            </a:pPr>
            <a:endParaRPr sz="1875"/>
          </a:p>
        </p:txBody>
      </p:sp>
      <p:sp>
        <p:nvSpPr>
          <p:cNvPr id="18" name="Committed to Safe, Clean, Enjoyable Creeks and Rivers.">
            <a:extLst>
              <a:ext uri="{FF2B5EF4-FFF2-40B4-BE49-F238E27FC236}">
                <a16:creationId xmlns:a16="http://schemas.microsoft.com/office/drawing/2014/main" id="{F6254903-A150-754D-BF08-B734FD2046CD}"/>
              </a:ext>
            </a:extLst>
          </p:cNvPr>
          <p:cNvSpPr txBox="1"/>
          <p:nvPr userDrawn="1"/>
        </p:nvSpPr>
        <p:spPr>
          <a:xfrm>
            <a:off x="868746" y="6538108"/>
            <a:ext cx="7395153" cy="195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nSpc>
                <a:spcPct val="50000"/>
              </a:lnSpc>
              <a:spcBef>
                <a:spcPts val="800"/>
              </a:spcBef>
              <a:defRPr sz="4700" b="1" spc="-141">
                <a:solidFill>
                  <a:srgbClr val="205195"/>
                </a:solidFill>
                <a:latin typeface="Arvo"/>
                <a:ea typeface="Arvo"/>
                <a:cs typeface="Arvo"/>
                <a:sym typeface="Arvo"/>
              </a:defRPr>
            </a:lvl1pPr>
          </a:lstStyle>
          <a:p>
            <a:r>
              <a:rPr sz="1763"/>
              <a:t>Committed to Safe, Clean, Enjoyable Creeks and Rivers.</a:t>
            </a:r>
          </a:p>
        </p:txBody>
      </p:sp>
      <p:sp>
        <p:nvSpPr>
          <p:cNvPr id="21" name="Slide Number Placeholder 20">
            <a:extLst>
              <a:ext uri="{FF2B5EF4-FFF2-40B4-BE49-F238E27FC236}">
                <a16:creationId xmlns:a16="http://schemas.microsoft.com/office/drawing/2014/main" id="{05F3A78C-AAB5-754C-A84F-C1D77B933D29}"/>
              </a:ext>
            </a:extLst>
          </p:cNvPr>
          <p:cNvSpPr>
            <a:spLocks noGrp="1"/>
          </p:cNvSpPr>
          <p:nvPr>
            <p:ph type="sldNum" sz="quarter" idx="4"/>
          </p:nvPr>
        </p:nvSpPr>
        <p:spPr>
          <a:xfrm>
            <a:off x="8259916" y="6390988"/>
            <a:ext cx="884062" cy="365125"/>
          </a:xfrm>
          <a:prstGeom prst="rect">
            <a:avLst/>
          </a:prstGeom>
        </p:spPr>
        <p:txBody>
          <a:bodyPr vert="horz" lIns="91440" tIns="45720" rIns="91440" bIns="45720" rtlCol="0" anchor="ctr"/>
          <a:lstStyle>
            <a:lvl1pPr algn="ctr">
              <a:defRPr sz="900" b="1" i="0">
                <a:solidFill>
                  <a:srgbClr val="FFFFFF"/>
                </a:solidFill>
                <a:latin typeface="Nunito Sans" pitchFamily="2" charset="77"/>
              </a:defRPr>
            </a:lvl1pPr>
          </a:lstStyle>
          <a:p>
            <a:fld id="{87E7EC59-F5D4-514C-AFAD-2B48A6A5A4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756" r:id="rId2"/>
  </p:sldLayoutIdLst>
  <p:transition spd="med"/>
  <p:hf hdr="0" ftr="0" dt="0"/>
  <p:txStyles>
    <p:titleStyle>
      <a:lvl1pPr marL="0" marR="0" indent="0" algn="l" defTabSz="825500" rtl="0" eaLnBrk="1" latinLnBrk="0" hangingPunct="1">
        <a:lnSpc>
          <a:spcPct val="100000"/>
        </a:lnSpc>
        <a:spcBef>
          <a:spcPts val="0"/>
        </a:spcBef>
        <a:spcAft>
          <a:spcPts val="0"/>
        </a:spcAft>
        <a:buClrTx/>
        <a:buSzTx/>
        <a:buFontTx/>
        <a:buNone/>
        <a:tabLst/>
        <a:defRPr sz="8500" b="1" i="0" u="none" strike="noStrike" cap="none" spc="-150" baseline="0">
          <a:solidFill>
            <a:srgbClr val="1F5194"/>
          </a:solidFill>
          <a:uFillTx/>
          <a:latin typeface="Arvo" panose="02000000000000000000" pitchFamily="2" charset="77"/>
          <a:ea typeface="+mn-ea"/>
          <a:cs typeface="+mn-cs"/>
          <a:sym typeface="Gill Sans Light"/>
        </a:defRPr>
      </a:lvl1pPr>
      <a:lvl2pPr marL="0" marR="0" indent="228600" algn="ctr" defTabSz="825500" rtl="0" eaLnBrk="1" latinLnBrk="0" hangingPunct="1">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2pPr>
      <a:lvl3pPr marL="0" marR="0" indent="457200" algn="ctr" defTabSz="825500" rtl="0" eaLnBrk="1" latinLnBrk="0" hangingPunct="1">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3pPr>
      <a:lvl4pPr marL="0" marR="0" indent="685800" algn="ctr" defTabSz="825500" rtl="0" eaLnBrk="1" latinLnBrk="0" hangingPunct="1">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4pPr>
      <a:lvl5pPr marL="0" marR="0" indent="914400" algn="ctr" defTabSz="825500" rtl="0" eaLnBrk="1" latinLnBrk="0" hangingPunct="1">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5pPr>
      <a:lvl6pPr marL="0" marR="0" indent="1143000" algn="ctr" defTabSz="825500" rtl="0" eaLnBrk="1" latinLnBrk="0" hangingPunct="1">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6pPr>
      <a:lvl7pPr marL="0" marR="0" indent="1371600" algn="ctr" defTabSz="825500" rtl="0" eaLnBrk="1" latinLnBrk="0" hangingPunct="1">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7pPr>
      <a:lvl8pPr marL="0" marR="0" indent="1600200" algn="ctr" defTabSz="825500" rtl="0" eaLnBrk="1" latinLnBrk="0" hangingPunct="1">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8pPr>
      <a:lvl9pPr marL="0" marR="0" indent="1828800" algn="ctr" defTabSz="825500" rtl="0" eaLnBrk="1" latinLnBrk="0" hangingPunct="1">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9pPr>
    </p:titleStyle>
    <p:bodyStyle>
      <a:lvl1pPr marL="406400" marR="0" indent="-406400" algn="l" defTabSz="825500" rtl="0" eaLnBrk="1" latinLnBrk="0" hangingPunct="1">
        <a:lnSpc>
          <a:spcPct val="100000"/>
        </a:lnSpc>
        <a:spcBef>
          <a:spcPts val="0"/>
        </a:spcBef>
        <a:spcAft>
          <a:spcPts val="2400"/>
        </a:spcAft>
        <a:buClr>
          <a:srgbClr val="1F5194"/>
        </a:buClr>
        <a:buSzPct val="82000"/>
        <a:buFontTx/>
        <a:buChar char="•"/>
        <a:tabLst/>
        <a:defRPr sz="6000" b="0" i="0" u="none" strike="noStrike" cap="none" spc="0" baseline="0">
          <a:solidFill>
            <a:srgbClr val="525252"/>
          </a:solidFill>
          <a:uFillTx/>
          <a:latin typeface="Nunito Sans" pitchFamily="2" charset="77"/>
          <a:ea typeface="+mn-ea"/>
          <a:cs typeface="+mn-cs"/>
          <a:sym typeface="Gill Sans Light"/>
        </a:defRPr>
      </a:lvl1pPr>
      <a:lvl2pPr marL="914400" marR="0" indent="-406400" algn="l" defTabSz="825500" rtl="0" eaLnBrk="1" latinLnBrk="0" hangingPunct="1">
        <a:lnSpc>
          <a:spcPct val="100000"/>
        </a:lnSpc>
        <a:spcBef>
          <a:spcPts val="1000"/>
        </a:spcBef>
        <a:spcAft>
          <a:spcPts val="0"/>
        </a:spcAft>
        <a:buClr>
          <a:srgbClr val="1F5194"/>
        </a:buClr>
        <a:buSzPct val="82000"/>
        <a:buFont typeface="Courier New" panose="02070309020205020404" pitchFamily="49" charset="0"/>
        <a:buChar char="o"/>
        <a:tabLst/>
        <a:defRPr sz="5500" b="0" i="0" u="none" strike="noStrike" cap="none" spc="0" baseline="0">
          <a:solidFill>
            <a:srgbClr val="525252"/>
          </a:solidFill>
          <a:uFillTx/>
          <a:latin typeface="Nunito Sans" pitchFamily="2" charset="77"/>
          <a:ea typeface="+mn-ea"/>
          <a:cs typeface="+mn-cs"/>
          <a:sym typeface="Gill Sans Light"/>
        </a:defRPr>
      </a:lvl2pPr>
      <a:lvl3pPr marL="1422400" marR="0" indent="-406400" algn="l" defTabSz="825500" rtl="0" eaLnBrk="1" latinLnBrk="0" hangingPunct="1">
        <a:lnSpc>
          <a:spcPct val="100000"/>
        </a:lnSpc>
        <a:spcBef>
          <a:spcPts val="3400"/>
        </a:spcBef>
        <a:spcAft>
          <a:spcPts val="0"/>
        </a:spcAft>
        <a:buClr>
          <a:srgbClr val="1F5194"/>
        </a:buClr>
        <a:buSzPct val="82000"/>
        <a:buFont typeface="Wingdings" pitchFamily="2" charset="2"/>
        <a:buChar char="§"/>
        <a:tabLst/>
        <a:defRPr sz="5000" b="0" i="0" u="none" strike="noStrike" cap="none" spc="0" baseline="0">
          <a:solidFill>
            <a:srgbClr val="525252"/>
          </a:solidFill>
          <a:uFillTx/>
          <a:latin typeface="Nunito Sans" pitchFamily="2" charset="77"/>
          <a:ea typeface="+mn-ea"/>
          <a:cs typeface="+mn-cs"/>
          <a:sym typeface="Gill Sans Light"/>
        </a:defRPr>
      </a:lvl3pPr>
      <a:lvl4pPr marL="1930400" marR="0" indent="-406400" algn="l" defTabSz="825500" rtl="0" eaLnBrk="1" latinLnBrk="0" hangingPunct="1">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4pPr>
      <a:lvl5pPr marL="2438400" marR="0" indent="-406400" algn="l" defTabSz="825500" rtl="0" eaLnBrk="1" latinLnBrk="0" hangingPunct="1">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5pPr>
      <a:lvl6pPr marL="2946400" marR="0" indent="-406400" algn="l" defTabSz="825500" rtl="0" eaLnBrk="1" latinLnBrk="0" hangingPunct="1">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6pPr>
      <a:lvl7pPr marL="3454400" marR="0" indent="-406400" algn="l" defTabSz="825500" rtl="0" eaLnBrk="1" latinLnBrk="0" hangingPunct="1">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7pPr>
      <a:lvl8pPr marL="3962400" marR="0" indent="-406400" algn="l" defTabSz="825500" rtl="0" eaLnBrk="1" latinLnBrk="0" hangingPunct="1">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8pPr>
      <a:lvl9pPr marL="4470400" marR="0" indent="-406400" algn="l" defTabSz="825500" rtl="0" eaLnBrk="1" latinLnBrk="0" hangingPunct="1">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web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pubmed.ncbi.nlm.nih.gov/20432648/" TargetMode="External"/><Relationship Id="rId2" Type="http://schemas.openxmlformats.org/officeDocument/2006/relationships/hyperlink" Target="https://www.sciencedirect.com/science/article/pii/S0043135412007415" TargetMode="External"/><Relationship Id="rId1" Type="http://schemas.openxmlformats.org/officeDocument/2006/relationships/slideLayout" Target="../slideLayouts/slideLayout2.xml"/><Relationship Id="rId5" Type="http://schemas.openxmlformats.org/officeDocument/2006/relationships/hyperlink" Target="https://www.sciencedirect.com/science/article/pii/S0925857405002272?casa_token=hWLJgX8NgUcAAAAA%3AwhoottN-cgcH7uuFs_dWh8f5O26QmDl_3spOtK0rcJ-3XMt4BHVTOzZ663HqyZQhpDxAjdo" TargetMode="External"/><Relationship Id="rId4" Type="http://schemas.openxmlformats.org/officeDocument/2006/relationships/hyperlink" Target="https://www.mayoclinic.org/diseases-conditions/e-coli/symptoms-causes/syc-20372058"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mdpi.com/2073-4441/7/2/818" TargetMode="External"/><Relationship Id="rId2" Type="http://schemas.openxmlformats.org/officeDocument/2006/relationships/hyperlink" Target="https://www.sciencedirect.com/science/article/pii/S1474706504001652?via%3Dihub" TargetMode="External"/><Relationship Id="rId1" Type="http://schemas.openxmlformats.org/officeDocument/2006/relationships/slideLayout" Target="../slideLayouts/slideLayout2.xml"/><Relationship Id="rId6" Type="http://schemas.openxmlformats.org/officeDocument/2006/relationships/hyperlink" Target="https://agupubs.onlinelibrary.wiley.com/doi/full/10.1002/2014WR016874" TargetMode="External"/><Relationship Id="rId5" Type="http://schemas.openxmlformats.org/officeDocument/2006/relationships/hyperlink" Target="https://www.sciencedirect.com/science/article/pii/S0043135498001389?casa_token=hLuF2ADnkV0AAAAA%3Ax71A0hQ6btx_C9H1D-qH_7cpE2aC19Qkl_Lksd-Ip2_6JeiUtFBhe-FsgYNJCgptYgQ5G9M" TargetMode="External"/><Relationship Id="rId4" Type="http://schemas.openxmlformats.org/officeDocument/2006/relationships/hyperlink" Target="https://www.sariverauthority.org/about/history/san-antonio-river-improvements-projec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web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0DA04-7604-4BBE-BD56-F4A26DF90DB4}"/>
              </a:ext>
            </a:extLst>
          </p:cNvPr>
          <p:cNvSpPr>
            <a:spLocks noGrp="1"/>
          </p:cNvSpPr>
          <p:nvPr>
            <p:ph type="ctrTitle"/>
          </p:nvPr>
        </p:nvSpPr>
        <p:spPr/>
        <p:txBody>
          <a:bodyPr/>
          <a:lstStyle/>
          <a:p>
            <a:r>
              <a:rPr lang="en-US" sz="2800" dirty="0">
                <a:effectLst/>
                <a:latin typeface="Times New Roman" panose="02020603050405020304" pitchFamily="18" charset="0"/>
                <a:cs typeface="Times New Roman" panose="02020603050405020304" pitchFamily="18" charset="0"/>
              </a:rPr>
              <a:t>The Effects of a River Restoration Project on the Water Quality in the San Antonio River</a:t>
            </a:r>
            <a:endParaRPr lang="en-US" dirty="0"/>
          </a:p>
        </p:txBody>
      </p:sp>
      <p:sp>
        <p:nvSpPr>
          <p:cNvPr id="3" name="Subtitle 2">
            <a:extLst>
              <a:ext uri="{FF2B5EF4-FFF2-40B4-BE49-F238E27FC236}">
                <a16:creationId xmlns:a16="http://schemas.microsoft.com/office/drawing/2014/main" id="{B3E5BB67-19F6-4CEC-B69B-F539D48D65BD}"/>
              </a:ext>
            </a:extLst>
          </p:cNvPr>
          <p:cNvSpPr>
            <a:spLocks noGrp="1"/>
          </p:cNvSpPr>
          <p:nvPr>
            <p:ph type="subTitle" idx="1"/>
          </p:nvPr>
        </p:nvSpPr>
        <p:spPr/>
        <p:txBody>
          <a:bodyPr/>
          <a:lstStyle/>
          <a:p>
            <a:r>
              <a:rPr lang="en-US" dirty="0"/>
              <a:t>Rebecca Segura</a:t>
            </a:r>
          </a:p>
          <a:p>
            <a:r>
              <a:rPr lang="en-US" dirty="0"/>
              <a:t>Advisor: Corina Fernandez</a:t>
            </a:r>
          </a:p>
          <a:p>
            <a:r>
              <a:rPr lang="en-US" dirty="0"/>
              <a:t>7/16/2021</a:t>
            </a:r>
          </a:p>
          <a:p>
            <a:r>
              <a:rPr lang="en-US" dirty="0"/>
              <a:t>PSU - GEOG 596A</a:t>
            </a:r>
          </a:p>
        </p:txBody>
      </p:sp>
    </p:spTree>
    <p:extLst>
      <p:ext uri="{BB962C8B-B14F-4D97-AF65-F5344CB8AC3E}">
        <p14:creationId xmlns:p14="http://schemas.microsoft.com/office/powerpoint/2010/main" val="2465698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6591-67A7-4618-BA1A-832A0A310F77}"/>
              </a:ext>
            </a:extLst>
          </p:cNvPr>
          <p:cNvSpPr>
            <a:spLocks noGrp="1"/>
          </p:cNvSpPr>
          <p:nvPr>
            <p:ph type="title"/>
          </p:nvPr>
        </p:nvSpPr>
        <p:spPr>
          <a:xfrm>
            <a:off x="457200" y="381000"/>
            <a:ext cx="7886700" cy="852488"/>
          </a:xfrm>
        </p:spPr>
        <p:txBody>
          <a:bodyPr>
            <a:normAutofit/>
          </a:bodyPr>
          <a:lstStyle/>
          <a:p>
            <a:r>
              <a:rPr lang="en-US" sz="3200" dirty="0"/>
              <a:t>Location Map	</a:t>
            </a:r>
          </a:p>
        </p:txBody>
      </p:sp>
      <p:pic>
        <p:nvPicPr>
          <p:cNvPr id="7" name="Picture 6">
            <a:extLst>
              <a:ext uri="{FF2B5EF4-FFF2-40B4-BE49-F238E27FC236}">
                <a16:creationId xmlns:a16="http://schemas.microsoft.com/office/drawing/2014/main" id="{1F403845-567B-4474-B608-88318C90099A}"/>
              </a:ext>
            </a:extLst>
          </p:cNvPr>
          <p:cNvPicPr>
            <a:picLocks noChangeAspect="1"/>
          </p:cNvPicPr>
          <p:nvPr/>
        </p:nvPicPr>
        <p:blipFill>
          <a:blip r:embed="rId3"/>
          <a:stretch>
            <a:fillRect/>
          </a:stretch>
        </p:blipFill>
        <p:spPr>
          <a:xfrm>
            <a:off x="960044" y="1066800"/>
            <a:ext cx="7223912" cy="5133975"/>
          </a:xfrm>
          <a:prstGeom prst="rect">
            <a:avLst/>
          </a:prstGeom>
        </p:spPr>
      </p:pic>
    </p:spTree>
    <p:extLst>
      <p:ext uri="{BB962C8B-B14F-4D97-AF65-F5344CB8AC3E}">
        <p14:creationId xmlns:p14="http://schemas.microsoft.com/office/powerpoint/2010/main" val="48305992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0FF08-74E7-481E-95EA-F7E57947463C}"/>
              </a:ext>
            </a:extLst>
          </p:cNvPr>
          <p:cNvSpPr>
            <a:spLocks noGrp="1"/>
          </p:cNvSpPr>
          <p:nvPr>
            <p:ph type="title"/>
          </p:nvPr>
        </p:nvSpPr>
        <p:spPr/>
        <p:txBody>
          <a:bodyPr>
            <a:noAutofit/>
          </a:bodyPr>
          <a:lstStyle/>
          <a:p>
            <a:r>
              <a:rPr lang="en-US" sz="3200" dirty="0"/>
              <a:t>San Antonio River Improvements Project (SARIP) – 1998 - 2013</a:t>
            </a:r>
          </a:p>
        </p:txBody>
      </p:sp>
      <p:sp>
        <p:nvSpPr>
          <p:cNvPr id="3" name="Content Placeholder 2">
            <a:extLst>
              <a:ext uri="{FF2B5EF4-FFF2-40B4-BE49-F238E27FC236}">
                <a16:creationId xmlns:a16="http://schemas.microsoft.com/office/drawing/2014/main" id="{C5E07B91-F812-4965-8DEE-7111D39210D8}"/>
              </a:ext>
            </a:extLst>
          </p:cNvPr>
          <p:cNvSpPr>
            <a:spLocks noGrp="1"/>
          </p:cNvSpPr>
          <p:nvPr>
            <p:ph type="body" sz="quarter" idx="10"/>
          </p:nvPr>
        </p:nvSpPr>
        <p:spPr>
          <a:xfrm>
            <a:off x="297712" y="1815306"/>
            <a:ext cx="7886700" cy="4038600"/>
          </a:xfrm>
        </p:spPr>
        <p:txBody>
          <a:bodyPr/>
          <a:lstStyle/>
          <a:p>
            <a:r>
              <a:rPr lang="en-US" sz="2400" dirty="0"/>
              <a:t>Benefits of SARIP</a:t>
            </a:r>
          </a:p>
          <a:p>
            <a:pPr lvl="1"/>
            <a:r>
              <a:rPr lang="en-US" sz="2400" dirty="0"/>
              <a:t>Ecosystem Restoration</a:t>
            </a:r>
          </a:p>
          <a:p>
            <a:pPr lvl="1"/>
            <a:r>
              <a:rPr lang="en-US" sz="2400" dirty="0"/>
              <a:t>Flood Damage Reduction</a:t>
            </a:r>
          </a:p>
          <a:p>
            <a:pPr lvl="1"/>
            <a:r>
              <a:rPr lang="en-US" sz="2400" dirty="0"/>
              <a:t>Culture</a:t>
            </a:r>
          </a:p>
          <a:p>
            <a:pPr lvl="1"/>
            <a:r>
              <a:rPr lang="en-US" sz="2400" dirty="0"/>
              <a:t>Economic Development</a:t>
            </a:r>
          </a:p>
        </p:txBody>
      </p:sp>
      <p:pic>
        <p:nvPicPr>
          <p:cNvPr id="7" name="Picture 6">
            <a:extLst>
              <a:ext uri="{FF2B5EF4-FFF2-40B4-BE49-F238E27FC236}">
                <a16:creationId xmlns:a16="http://schemas.microsoft.com/office/drawing/2014/main" id="{E81E5133-F49A-41A8-8B2C-F566DB02F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162241"/>
            <a:ext cx="3365518" cy="4691665"/>
          </a:xfrm>
          <a:prstGeom prst="rect">
            <a:avLst/>
          </a:prstGeom>
        </p:spPr>
      </p:pic>
      <p:sp>
        <p:nvSpPr>
          <p:cNvPr id="9" name="TextBox 8">
            <a:extLst>
              <a:ext uri="{FF2B5EF4-FFF2-40B4-BE49-F238E27FC236}">
                <a16:creationId xmlns:a16="http://schemas.microsoft.com/office/drawing/2014/main" id="{DD010E2E-14AE-4116-A42F-CB4BD4F7A8FA}"/>
              </a:ext>
            </a:extLst>
          </p:cNvPr>
          <p:cNvSpPr txBox="1"/>
          <p:nvPr/>
        </p:nvSpPr>
        <p:spPr>
          <a:xfrm>
            <a:off x="5307980" y="5853906"/>
            <a:ext cx="3352800" cy="338554"/>
          </a:xfrm>
          <a:prstGeom prst="rect">
            <a:avLst/>
          </a:prstGeom>
          <a:noFill/>
        </p:spPr>
        <p:txBody>
          <a:bodyPr wrap="square" rtlCol="0">
            <a:spAutoFit/>
          </a:bodyPr>
          <a:lstStyle/>
          <a:p>
            <a:r>
              <a:rPr lang="en-US" sz="1600" dirty="0"/>
              <a:t>Photo : San Antonio River Authority </a:t>
            </a:r>
          </a:p>
        </p:txBody>
      </p:sp>
    </p:spTree>
    <p:extLst>
      <p:ext uri="{BB962C8B-B14F-4D97-AF65-F5344CB8AC3E}">
        <p14:creationId xmlns:p14="http://schemas.microsoft.com/office/powerpoint/2010/main" val="427315193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F4B60B-2F79-46E2-9549-A9DDA722EF1A}"/>
              </a:ext>
            </a:extLst>
          </p:cNvPr>
          <p:cNvPicPr>
            <a:picLocks noChangeAspect="1"/>
          </p:cNvPicPr>
          <p:nvPr/>
        </p:nvPicPr>
        <p:blipFill>
          <a:blip r:embed="rId3"/>
          <a:stretch>
            <a:fillRect/>
          </a:stretch>
        </p:blipFill>
        <p:spPr>
          <a:xfrm>
            <a:off x="353602" y="1042221"/>
            <a:ext cx="3525674" cy="4912295"/>
          </a:xfrm>
          <a:prstGeom prst="rect">
            <a:avLst/>
          </a:prstGeom>
        </p:spPr>
      </p:pic>
      <p:sp>
        <p:nvSpPr>
          <p:cNvPr id="16" name="Rectangle 15">
            <a:extLst>
              <a:ext uri="{FF2B5EF4-FFF2-40B4-BE49-F238E27FC236}">
                <a16:creationId xmlns:a16="http://schemas.microsoft.com/office/drawing/2014/main" id="{9F068B09-486C-481D-8375-4C7FBA471D18}"/>
              </a:ext>
            </a:extLst>
          </p:cNvPr>
          <p:cNvSpPr/>
          <p:nvPr/>
        </p:nvSpPr>
        <p:spPr>
          <a:xfrm>
            <a:off x="2895600" y="4143408"/>
            <a:ext cx="862378" cy="53740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61E6FA-968B-45DE-AC3D-A59005FF8DF3}"/>
              </a:ext>
            </a:extLst>
          </p:cNvPr>
          <p:cNvSpPr>
            <a:spLocks noGrp="1"/>
          </p:cNvSpPr>
          <p:nvPr>
            <p:ph type="title"/>
          </p:nvPr>
        </p:nvSpPr>
        <p:spPr>
          <a:xfrm>
            <a:off x="353602" y="471741"/>
            <a:ext cx="7448550" cy="527273"/>
          </a:xfrm>
        </p:spPr>
        <p:txBody>
          <a:bodyPr>
            <a:normAutofit fontScale="90000"/>
          </a:bodyPr>
          <a:lstStyle/>
          <a:p>
            <a:r>
              <a:rPr lang="en-US" sz="3200" dirty="0"/>
              <a:t>Mission Reach – *Study Area*</a:t>
            </a:r>
            <a:br>
              <a:rPr lang="en-US" sz="3200" dirty="0"/>
            </a:br>
            <a:endParaRPr lang="en-US" sz="3200" dirty="0"/>
          </a:p>
        </p:txBody>
      </p:sp>
      <p:sp>
        <p:nvSpPr>
          <p:cNvPr id="5" name="Text Placeholder 4">
            <a:extLst>
              <a:ext uri="{FF2B5EF4-FFF2-40B4-BE49-F238E27FC236}">
                <a16:creationId xmlns:a16="http://schemas.microsoft.com/office/drawing/2014/main" id="{3D7CC22D-04C9-49FF-BB6C-1951852351AB}"/>
              </a:ext>
            </a:extLst>
          </p:cNvPr>
          <p:cNvSpPr>
            <a:spLocks noGrp="1"/>
          </p:cNvSpPr>
          <p:nvPr>
            <p:ph type="body" sz="quarter" idx="10"/>
          </p:nvPr>
        </p:nvSpPr>
        <p:spPr>
          <a:xfrm>
            <a:off x="4191000" y="4597767"/>
            <a:ext cx="4680763" cy="2356593"/>
          </a:xfrm>
        </p:spPr>
        <p:txBody>
          <a:bodyPr/>
          <a:lstStyle/>
          <a:p>
            <a:pPr>
              <a:spcAft>
                <a:spcPts val="0"/>
              </a:spcAft>
            </a:pPr>
            <a:r>
              <a:rPr lang="en-US" sz="1800" dirty="0"/>
              <a:t>8-mile-long reach</a:t>
            </a:r>
          </a:p>
          <a:p>
            <a:pPr>
              <a:spcAft>
                <a:spcPts val="0"/>
              </a:spcAft>
            </a:pPr>
            <a:r>
              <a:rPr lang="en-US" sz="1800" dirty="0"/>
              <a:t>Restored ~ 334 acres of Riparian Woodland</a:t>
            </a:r>
          </a:p>
          <a:p>
            <a:pPr>
              <a:spcAft>
                <a:spcPts val="0"/>
              </a:spcAft>
            </a:pPr>
            <a:r>
              <a:rPr lang="en-US" sz="1800" dirty="0"/>
              <a:t>Restored ~ 113 acres of Aquatic Habitat </a:t>
            </a:r>
          </a:p>
          <a:p>
            <a:pPr>
              <a:spcAft>
                <a:spcPts val="0"/>
              </a:spcAft>
            </a:pPr>
            <a:r>
              <a:rPr lang="en-US" sz="1800" dirty="0"/>
              <a:t>Restored Historical Connections</a:t>
            </a:r>
          </a:p>
          <a:p>
            <a:pPr>
              <a:spcAft>
                <a:spcPts val="0"/>
              </a:spcAft>
            </a:pPr>
            <a:endParaRPr lang="en-US" sz="1800" dirty="0"/>
          </a:p>
          <a:p>
            <a:endParaRPr lang="en-US" sz="1800" dirty="0"/>
          </a:p>
          <a:p>
            <a:endParaRPr lang="en-US" sz="1800" dirty="0"/>
          </a:p>
          <a:p>
            <a:endParaRPr lang="en-US" sz="1800" dirty="0"/>
          </a:p>
        </p:txBody>
      </p:sp>
      <p:pic>
        <p:nvPicPr>
          <p:cNvPr id="10" name="Content Placeholder 4">
            <a:extLst>
              <a:ext uri="{FF2B5EF4-FFF2-40B4-BE49-F238E27FC236}">
                <a16:creationId xmlns:a16="http://schemas.microsoft.com/office/drawing/2014/main" id="{613549E6-DD55-4CCB-A8B3-5388AA9736FD}"/>
              </a:ext>
            </a:extLst>
          </p:cNvPr>
          <p:cNvPicPr>
            <a:picLocks noGrp="1" noChangeAspect="1"/>
          </p:cNvPicPr>
          <p:nvPr>
            <p:ph idx="4294967295"/>
          </p:nvPr>
        </p:nvPicPr>
        <p:blipFill>
          <a:blip r:embed="rId4"/>
          <a:stretch>
            <a:fillRect/>
          </a:stretch>
        </p:blipFill>
        <p:spPr>
          <a:xfrm>
            <a:off x="4515243" y="1339550"/>
            <a:ext cx="3748087" cy="2484438"/>
          </a:xfrm>
          <a:prstGeom prst="rect">
            <a:avLst/>
          </a:prstGeom>
        </p:spPr>
      </p:pic>
      <p:sp>
        <p:nvSpPr>
          <p:cNvPr id="11" name="TextBox 10">
            <a:extLst>
              <a:ext uri="{FF2B5EF4-FFF2-40B4-BE49-F238E27FC236}">
                <a16:creationId xmlns:a16="http://schemas.microsoft.com/office/drawing/2014/main" id="{3351290B-C5A3-4C48-B6F9-F241C928CCAB}"/>
              </a:ext>
            </a:extLst>
          </p:cNvPr>
          <p:cNvSpPr txBox="1"/>
          <p:nvPr/>
        </p:nvSpPr>
        <p:spPr>
          <a:xfrm>
            <a:off x="4623576" y="4164524"/>
            <a:ext cx="3352800" cy="338554"/>
          </a:xfrm>
          <a:prstGeom prst="rect">
            <a:avLst/>
          </a:prstGeom>
          <a:noFill/>
        </p:spPr>
        <p:txBody>
          <a:bodyPr wrap="square" rtlCol="0">
            <a:spAutoFit/>
          </a:bodyPr>
          <a:lstStyle/>
          <a:p>
            <a:r>
              <a:rPr lang="en-US" sz="1600" dirty="0"/>
              <a:t>Photos : San Antonio River Authority </a:t>
            </a:r>
          </a:p>
        </p:txBody>
      </p:sp>
    </p:spTree>
    <p:extLst>
      <p:ext uri="{BB962C8B-B14F-4D97-AF65-F5344CB8AC3E}">
        <p14:creationId xmlns:p14="http://schemas.microsoft.com/office/powerpoint/2010/main" val="108494532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F4B60B-2F79-46E2-9549-A9DDA722EF1A}"/>
              </a:ext>
            </a:extLst>
          </p:cNvPr>
          <p:cNvPicPr>
            <a:picLocks noChangeAspect="1"/>
          </p:cNvPicPr>
          <p:nvPr/>
        </p:nvPicPr>
        <p:blipFill>
          <a:blip r:embed="rId3"/>
          <a:stretch>
            <a:fillRect/>
          </a:stretch>
        </p:blipFill>
        <p:spPr>
          <a:xfrm>
            <a:off x="353602" y="1042221"/>
            <a:ext cx="3525674" cy="4912295"/>
          </a:xfrm>
          <a:prstGeom prst="rect">
            <a:avLst/>
          </a:prstGeom>
        </p:spPr>
      </p:pic>
      <p:sp>
        <p:nvSpPr>
          <p:cNvPr id="16" name="Rectangle 15">
            <a:extLst>
              <a:ext uri="{FF2B5EF4-FFF2-40B4-BE49-F238E27FC236}">
                <a16:creationId xmlns:a16="http://schemas.microsoft.com/office/drawing/2014/main" id="{9F068B09-486C-481D-8375-4C7FBA471D18}"/>
              </a:ext>
            </a:extLst>
          </p:cNvPr>
          <p:cNvSpPr/>
          <p:nvPr/>
        </p:nvSpPr>
        <p:spPr>
          <a:xfrm>
            <a:off x="2895600" y="4143408"/>
            <a:ext cx="862378" cy="53740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61E6FA-968B-45DE-AC3D-A59005FF8DF3}"/>
              </a:ext>
            </a:extLst>
          </p:cNvPr>
          <p:cNvSpPr>
            <a:spLocks noGrp="1"/>
          </p:cNvSpPr>
          <p:nvPr>
            <p:ph type="title"/>
          </p:nvPr>
        </p:nvSpPr>
        <p:spPr>
          <a:xfrm>
            <a:off x="353602" y="471741"/>
            <a:ext cx="7448550" cy="527273"/>
          </a:xfrm>
        </p:spPr>
        <p:txBody>
          <a:bodyPr>
            <a:normAutofit fontScale="90000"/>
          </a:bodyPr>
          <a:lstStyle/>
          <a:p>
            <a:r>
              <a:rPr lang="en-US" sz="3200" dirty="0"/>
              <a:t>Mission Reach – *Study Area*</a:t>
            </a:r>
            <a:br>
              <a:rPr lang="en-US" sz="3200" dirty="0"/>
            </a:br>
            <a:endParaRPr lang="en-US" sz="3200" dirty="0"/>
          </a:p>
        </p:txBody>
      </p:sp>
      <p:sp>
        <p:nvSpPr>
          <p:cNvPr id="5" name="Text Placeholder 4">
            <a:extLst>
              <a:ext uri="{FF2B5EF4-FFF2-40B4-BE49-F238E27FC236}">
                <a16:creationId xmlns:a16="http://schemas.microsoft.com/office/drawing/2014/main" id="{3D7CC22D-04C9-49FF-BB6C-1951852351AB}"/>
              </a:ext>
            </a:extLst>
          </p:cNvPr>
          <p:cNvSpPr>
            <a:spLocks noGrp="1"/>
          </p:cNvSpPr>
          <p:nvPr>
            <p:ph type="body" sz="quarter" idx="10"/>
          </p:nvPr>
        </p:nvSpPr>
        <p:spPr>
          <a:xfrm>
            <a:off x="4191000" y="4597767"/>
            <a:ext cx="4680763" cy="2356593"/>
          </a:xfrm>
        </p:spPr>
        <p:txBody>
          <a:bodyPr/>
          <a:lstStyle/>
          <a:p>
            <a:pPr>
              <a:spcAft>
                <a:spcPts val="0"/>
              </a:spcAft>
            </a:pPr>
            <a:r>
              <a:rPr lang="en-US" sz="1800" dirty="0"/>
              <a:t>8-mile-long reach</a:t>
            </a:r>
          </a:p>
          <a:p>
            <a:pPr>
              <a:spcAft>
                <a:spcPts val="0"/>
              </a:spcAft>
            </a:pPr>
            <a:r>
              <a:rPr lang="en-US" sz="1800" dirty="0"/>
              <a:t>Restored ~ 334 acres of Riparian Woodland</a:t>
            </a:r>
          </a:p>
          <a:p>
            <a:pPr>
              <a:spcAft>
                <a:spcPts val="0"/>
              </a:spcAft>
            </a:pPr>
            <a:r>
              <a:rPr lang="en-US" sz="1800" dirty="0"/>
              <a:t>Restored ~ 113 acres of Aquatic Habitat </a:t>
            </a:r>
          </a:p>
          <a:p>
            <a:pPr>
              <a:spcAft>
                <a:spcPts val="0"/>
              </a:spcAft>
            </a:pPr>
            <a:r>
              <a:rPr lang="en-US" sz="1800" dirty="0"/>
              <a:t>Restored Historical Connections</a:t>
            </a:r>
          </a:p>
          <a:p>
            <a:pPr>
              <a:spcAft>
                <a:spcPts val="0"/>
              </a:spcAft>
            </a:pPr>
            <a:endParaRPr lang="en-US" sz="1800" dirty="0"/>
          </a:p>
          <a:p>
            <a:endParaRPr lang="en-US" sz="1800" dirty="0"/>
          </a:p>
          <a:p>
            <a:endParaRPr lang="en-US" sz="1800" dirty="0"/>
          </a:p>
          <a:p>
            <a:endParaRPr lang="en-US" sz="1800" dirty="0"/>
          </a:p>
        </p:txBody>
      </p:sp>
      <p:sp>
        <p:nvSpPr>
          <p:cNvPr id="11" name="TextBox 10">
            <a:extLst>
              <a:ext uri="{FF2B5EF4-FFF2-40B4-BE49-F238E27FC236}">
                <a16:creationId xmlns:a16="http://schemas.microsoft.com/office/drawing/2014/main" id="{3351290B-C5A3-4C48-B6F9-F241C928CCAB}"/>
              </a:ext>
            </a:extLst>
          </p:cNvPr>
          <p:cNvSpPr txBox="1"/>
          <p:nvPr/>
        </p:nvSpPr>
        <p:spPr>
          <a:xfrm>
            <a:off x="4623576" y="4164524"/>
            <a:ext cx="3352800" cy="338554"/>
          </a:xfrm>
          <a:prstGeom prst="rect">
            <a:avLst/>
          </a:prstGeom>
          <a:noFill/>
        </p:spPr>
        <p:txBody>
          <a:bodyPr wrap="square" rtlCol="0">
            <a:spAutoFit/>
          </a:bodyPr>
          <a:lstStyle/>
          <a:p>
            <a:r>
              <a:rPr lang="en-US" sz="1600" dirty="0"/>
              <a:t>Photos : San Antonio River Authority </a:t>
            </a:r>
          </a:p>
        </p:txBody>
      </p:sp>
      <p:pic>
        <p:nvPicPr>
          <p:cNvPr id="3" name="Picture 2">
            <a:extLst>
              <a:ext uri="{FF2B5EF4-FFF2-40B4-BE49-F238E27FC236}">
                <a16:creationId xmlns:a16="http://schemas.microsoft.com/office/drawing/2014/main" id="{F7E754DE-4BC4-4DFC-8D9E-4FED997C1566}"/>
              </a:ext>
            </a:extLst>
          </p:cNvPr>
          <p:cNvPicPr>
            <a:picLocks noChangeAspect="1"/>
          </p:cNvPicPr>
          <p:nvPr/>
        </p:nvPicPr>
        <p:blipFill rotWithShape="1">
          <a:blip r:embed="rId4"/>
          <a:srcRect t="71627"/>
          <a:stretch/>
        </p:blipFill>
        <p:spPr>
          <a:xfrm>
            <a:off x="4393343" y="813916"/>
            <a:ext cx="1962150" cy="1551231"/>
          </a:xfrm>
          <a:prstGeom prst="rect">
            <a:avLst/>
          </a:prstGeom>
        </p:spPr>
      </p:pic>
      <p:pic>
        <p:nvPicPr>
          <p:cNvPr id="12" name="Picture 11">
            <a:extLst>
              <a:ext uri="{FF2B5EF4-FFF2-40B4-BE49-F238E27FC236}">
                <a16:creationId xmlns:a16="http://schemas.microsoft.com/office/drawing/2014/main" id="{7A6B4BB7-8E1F-47FA-A350-21CA5E3710AC}"/>
              </a:ext>
            </a:extLst>
          </p:cNvPr>
          <p:cNvPicPr>
            <a:picLocks noChangeAspect="1"/>
          </p:cNvPicPr>
          <p:nvPr/>
        </p:nvPicPr>
        <p:blipFill rotWithShape="1">
          <a:blip r:embed="rId4"/>
          <a:srcRect t="48731" b="28969"/>
          <a:stretch/>
        </p:blipFill>
        <p:spPr>
          <a:xfrm>
            <a:off x="6313204" y="2365147"/>
            <a:ext cx="2180328" cy="1473567"/>
          </a:xfrm>
          <a:prstGeom prst="rect">
            <a:avLst/>
          </a:prstGeom>
        </p:spPr>
      </p:pic>
      <p:pic>
        <p:nvPicPr>
          <p:cNvPr id="13" name="Picture 12">
            <a:extLst>
              <a:ext uri="{FF2B5EF4-FFF2-40B4-BE49-F238E27FC236}">
                <a16:creationId xmlns:a16="http://schemas.microsoft.com/office/drawing/2014/main" id="{3A9A6019-4B18-43DA-B960-20109CBF63BE}"/>
              </a:ext>
            </a:extLst>
          </p:cNvPr>
          <p:cNvPicPr>
            <a:picLocks noChangeAspect="1"/>
          </p:cNvPicPr>
          <p:nvPr/>
        </p:nvPicPr>
        <p:blipFill rotWithShape="1">
          <a:blip r:embed="rId4"/>
          <a:srcRect t="21779" b="51269"/>
          <a:stretch/>
        </p:blipFill>
        <p:spPr>
          <a:xfrm>
            <a:off x="4393343" y="2365147"/>
            <a:ext cx="1962150" cy="1473567"/>
          </a:xfrm>
          <a:prstGeom prst="rect">
            <a:avLst/>
          </a:prstGeom>
        </p:spPr>
      </p:pic>
      <p:pic>
        <p:nvPicPr>
          <p:cNvPr id="14" name="Picture 13">
            <a:extLst>
              <a:ext uri="{FF2B5EF4-FFF2-40B4-BE49-F238E27FC236}">
                <a16:creationId xmlns:a16="http://schemas.microsoft.com/office/drawing/2014/main" id="{3174681E-EDD7-4FBC-86A2-22658D4DC7B1}"/>
              </a:ext>
            </a:extLst>
          </p:cNvPr>
          <p:cNvPicPr>
            <a:picLocks noChangeAspect="1"/>
          </p:cNvPicPr>
          <p:nvPr/>
        </p:nvPicPr>
        <p:blipFill rotWithShape="1">
          <a:blip r:embed="rId4"/>
          <a:srcRect b="77750"/>
          <a:stretch/>
        </p:blipFill>
        <p:spPr>
          <a:xfrm>
            <a:off x="6355493" y="813916"/>
            <a:ext cx="2138038" cy="1537747"/>
          </a:xfrm>
          <a:prstGeom prst="rect">
            <a:avLst/>
          </a:prstGeom>
        </p:spPr>
      </p:pic>
    </p:spTree>
    <p:extLst>
      <p:ext uri="{BB962C8B-B14F-4D97-AF65-F5344CB8AC3E}">
        <p14:creationId xmlns:p14="http://schemas.microsoft.com/office/powerpoint/2010/main" val="429485645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E27A3-9E92-4F23-820F-05F4FC2AA88E}"/>
              </a:ext>
            </a:extLst>
          </p:cNvPr>
          <p:cNvSpPr>
            <a:spLocks noGrp="1"/>
          </p:cNvSpPr>
          <p:nvPr>
            <p:ph type="title"/>
          </p:nvPr>
        </p:nvSpPr>
        <p:spPr/>
        <p:txBody>
          <a:bodyPr>
            <a:normAutofit/>
          </a:bodyPr>
          <a:lstStyle/>
          <a:p>
            <a:r>
              <a:rPr lang="en-US" sz="3200" dirty="0"/>
              <a:t>Riparian Vegetation</a:t>
            </a:r>
          </a:p>
        </p:txBody>
      </p:sp>
      <p:sp>
        <p:nvSpPr>
          <p:cNvPr id="3" name="Content Placeholder 2">
            <a:extLst>
              <a:ext uri="{FF2B5EF4-FFF2-40B4-BE49-F238E27FC236}">
                <a16:creationId xmlns:a16="http://schemas.microsoft.com/office/drawing/2014/main" id="{57C15272-8909-4DCF-9189-1775CAF2001F}"/>
              </a:ext>
            </a:extLst>
          </p:cNvPr>
          <p:cNvSpPr>
            <a:spLocks noGrp="1"/>
          </p:cNvSpPr>
          <p:nvPr>
            <p:ph type="body" sz="quarter" idx="10"/>
          </p:nvPr>
        </p:nvSpPr>
        <p:spPr>
          <a:xfrm>
            <a:off x="0" y="1295400"/>
            <a:ext cx="4114800" cy="4038600"/>
          </a:xfrm>
        </p:spPr>
        <p:txBody>
          <a:bodyPr>
            <a:noAutofit/>
          </a:bodyPr>
          <a:lstStyle/>
          <a:p>
            <a:pPr marL="508000" lvl="1" indent="0">
              <a:buNone/>
            </a:pPr>
            <a:endParaRPr lang="en-US" sz="2000" dirty="0"/>
          </a:p>
          <a:p>
            <a:pPr>
              <a:spcAft>
                <a:spcPts val="0"/>
              </a:spcAft>
            </a:pPr>
            <a:r>
              <a:rPr lang="en-US" sz="2000" dirty="0"/>
              <a:t>Benefits of Riparian Vegetation</a:t>
            </a:r>
          </a:p>
          <a:p>
            <a:pPr lvl="1"/>
            <a:r>
              <a:rPr lang="en-US" sz="2000" dirty="0"/>
              <a:t>Roots grow deep into soil</a:t>
            </a:r>
          </a:p>
          <a:p>
            <a:pPr lvl="1"/>
            <a:r>
              <a:rPr lang="en-US" sz="2000" dirty="0"/>
              <a:t>Stabilizes the banks</a:t>
            </a:r>
          </a:p>
          <a:p>
            <a:pPr lvl="1"/>
            <a:r>
              <a:rPr lang="en-US" sz="2000" dirty="0"/>
              <a:t>Prevents erosion</a:t>
            </a:r>
          </a:p>
          <a:p>
            <a:pPr lvl="1"/>
            <a:r>
              <a:rPr lang="en-US" sz="2000" dirty="0"/>
              <a:t>Filter out pollution</a:t>
            </a:r>
          </a:p>
          <a:p>
            <a:pPr>
              <a:spcAft>
                <a:spcPts val="0"/>
              </a:spcAft>
            </a:pPr>
            <a:endParaRPr lang="en-US" sz="2000" dirty="0"/>
          </a:p>
          <a:p>
            <a:pPr>
              <a:spcAft>
                <a:spcPts val="0"/>
              </a:spcAft>
            </a:pPr>
            <a:r>
              <a:rPr lang="en-US" sz="2000" dirty="0"/>
              <a:t>Riparian or riverbank vegetation</a:t>
            </a:r>
          </a:p>
          <a:p>
            <a:pPr lvl="1">
              <a:spcBef>
                <a:spcPts val="0"/>
              </a:spcBef>
            </a:pPr>
            <a:r>
              <a:rPr lang="en-US" sz="2000" dirty="0"/>
              <a:t>Over 20,000 Young Trees</a:t>
            </a:r>
          </a:p>
          <a:p>
            <a:pPr lvl="1">
              <a:spcBef>
                <a:spcPts val="0"/>
              </a:spcBef>
            </a:pPr>
            <a:r>
              <a:rPr lang="en-US" sz="2000" dirty="0"/>
              <a:t>39 native tree and shrub species</a:t>
            </a:r>
          </a:p>
          <a:p>
            <a:pPr lvl="1">
              <a:spcBef>
                <a:spcPts val="600"/>
              </a:spcBef>
            </a:pPr>
            <a:r>
              <a:rPr lang="en-US" sz="2000" dirty="0"/>
              <a:t>60 Native grasses</a:t>
            </a:r>
          </a:p>
        </p:txBody>
      </p:sp>
      <p:pic>
        <p:nvPicPr>
          <p:cNvPr id="5" name="Picture 4">
            <a:extLst>
              <a:ext uri="{FF2B5EF4-FFF2-40B4-BE49-F238E27FC236}">
                <a16:creationId xmlns:a16="http://schemas.microsoft.com/office/drawing/2014/main" id="{E36157B5-7382-44CE-B0B1-621C6B14ECCE}"/>
              </a:ext>
            </a:extLst>
          </p:cNvPr>
          <p:cNvPicPr>
            <a:picLocks noChangeAspect="1"/>
          </p:cNvPicPr>
          <p:nvPr/>
        </p:nvPicPr>
        <p:blipFill>
          <a:blip r:embed="rId3"/>
          <a:stretch>
            <a:fillRect/>
          </a:stretch>
        </p:blipFill>
        <p:spPr>
          <a:xfrm>
            <a:off x="4200079" y="1843088"/>
            <a:ext cx="4943921" cy="3886200"/>
          </a:xfrm>
          <a:prstGeom prst="rect">
            <a:avLst/>
          </a:prstGeom>
        </p:spPr>
      </p:pic>
    </p:spTree>
    <p:extLst>
      <p:ext uri="{BB962C8B-B14F-4D97-AF65-F5344CB8AC3E}">
        <p14:creationId xmlns:p14="http://schemas.microsoft.com/office/powerpoint/2010/main" val="88171139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51731-F5CB-49A7-856F-8F8897D51E9C}"/>
              </a:ext>
            </a:extLst>
          </p:cNvPr>
          <p:cNvSpPr>
            <a:spLocks noGrp="1"/>
          </p:cNvSpPr>
          <p:nvPr>
            <p:ph type="title"/>
          </p:nvPr>
        </p:nvSpPr>
        <p:spPr>
          <a:xfrm>
            <a:off x="628650" y="365126"/>
            <a:ext cx="6457950" cy="698792"/>
          </a:xfrm>
        </p:spPr>
        <p:txBody>
          <a:bodyPr>
            <a:normAutofit/>
          </a:bodyPr>
          <a:lstStyle/>
          <a:p>
            <a:r>
              <a:rPr lang="en-US" sz="3200" dirty="0"/>
              <a:t>Before &amp; During Construction</a:t>
            </a:r>
          </a:p>
        </p:txBody>
      </p:sp>
      <p:sp>
        <p:nvSpPr>
          <p:cNvPr id="5" name="Text Placeholder 4">
            <a:extLst>
              <a:ext uri="{FF2B5EF4-FFF2-40B4-BE49-F238E27FC236}">
                <a16:creationId xmlns:a16="http://schemas.microsoft.com/office/drawing/2014/main" id="{C2EFEFDB-DE91-466C-8C31-C44E9EE6F2D5}"/>
              </a:ext>
            </a:extLst>
          </p:cNvPr>
          <p:cNvSpPr>
            <a:spLocks noGrp="1"/>
          </p:cNvSpPr>
          <p:nvPr>
            <p:ph type="body" sz="quarter" idx="10"/>
          </p:nvPr>
        </p:nvSpPr>
        <p:spPr>
          <a:xfrm>
            <a:off x="4230911" y="1371600"/>
            <a:ext cx="4616875" cy="1385093"/>
          </a:xfrm>
        </p:spPr>
        <p:txBody>
          <a:bodyPr/>
          <a:lstStyle/>
          <a:p>
            <a:r>
              <a:rPr lang="en-US" sz="2400" dirty="0"/>
              <a:t>Construction began in August 2008</a:t>
            </a:r>
          </a:p>
          <a:p>
            <a:r>
              <a:rPr lang="en-US" sz="2400" dirty="0"/>
              <a:t>Completed in October 2013</a:t>
            </a:r>
          </a:p>
        </p:txBody>
      </p:sp>
      <p:pic>
        <p:nvPicPr>
          <p:cNvPr id="4" name="Picture 3">
            <a:extLst>
              <a:ext uri="{FF2B5EF4-FFF2-40B4-BE49-F238E27FC236}">
                <a16:creationId xmlns:a16="http://schemas.microsoft.com/office/drawing/2014/main" id="{EA9BC76D-ECEA-470C-A6C3-4214A0C54D78}"/>
              </a:ext>
            </a:extLst>
          </p:cNvPr>
          <p:cNvPicPr>
            <a:picLocks noChangeAspect="1"/>
          </p:cNvPicPr>
          <p:nvPr/>
        </p:nvPicPr>
        <p:blipFill>
          <a:blip r:embed="rId2"/>
          <a:stretch>
            <a:fillRect/>
          </a:stretch>
        </p:blipFill>
        <p:spPr>
          <a:xfrm>
            <a:off x="4410361" y="3276600"/>
            <a:ext cx="4437425" cy="2971800"/>
          </a:xfrm>
          <a:prstGeom prst="rect">
            <a:avLst/>
          </a:prstGeom>
        </p:spPr>
      </p:pic>
      <p:pic>
        <p:nvPicPr>
          <p:cNvPr id="6" name="Picture 5">
            <a:extLst>
              <a:ext uri="{FF2B5EF4-FFF2-40B4-BE49-F238E27FC236}">
                <a16:creationId xmlns:a16="http://schemas.microsoft.com/office/drawing/2014/main" id="{EEB97BE3-5570-4F00-B418-15A80DF4DD46}"/>
              </a:ext>
            </a:extLst>
          </p:cNvPr>
          <p:cNvPicPr>
            <a:picLocks noChangeAspect="1"/>
          </p:cNvPicPr>
          <p:nvPr/>
        </p:nvPicPr>
        <p:blipFill>
          <a:blip r:embed="rId3"/>
          <a:stretch>
            <a:fillRect/>
          </a:stretch>
        </p:blipFill>
        <p:spPr>
          <a:xfrm>
            <a:off x="212349" y="1270793"/>
            <a:ext cx="4018562" cy="2971800"/>
          </a:xfrm>
          <a:prstGeom prst="rect">
            <a:avLst/>
          </a:prstGeom>
        </p:spPr>
      </p:pic>
      <p:sp>
        <p:nvSpPr>
          <p:cNvPr id="9" name="TextBox 8">
            <a:extLst>
              <a:ext uri="{FF2B5EF4-FFF2-40B4-BE49-F238E27FC236}">
                <a16:creationId xmlns:a16="http://schemas.microsoft.com/office/drawing/2014/main" id="{25E17632-E7F0-48F9-A18E-EBFC0C54DC61}"/>
              </a:ext>
            </a:extLst>
          </p:cNvPr>
          <p:cNvSpPr txBox="1"/>
          <p:nvPr/>
        </p:nvSpPr>
        <p:spPr>
          <a:xfrm>
            <a:off x="212349" y="4409694"/>
            <a:ext cx="3505200" cy="338554"/>
          </a:xfrm>
          <a:prstGeom prst="rect">
            <a:avLst/>
          </a:prstGeom>
          <a:noFill/>
        </p:spPr>
        <p:txBody>
          <a:bodyPr wrap="square" rtlCol="0">
            <a:spAutoFit/>
          </a:bodyPr>
          <a:lstStyle/>
          <a:p>
            <a:r>
              <a:rPr lang="en-US" sz="1600" dirty="0"/>
              <a:t>Photos : San Antonio River Authority </a:t>
            </a:r>
          </a:p>
        </p:txBody>
      </p:sp>
    </p:spTree>
    <p:extLst>
      <p:ext uri="{BB962C8B-B14F-4D97-AF65-F5344CB8AC3E}">
        <p14:creationId xmlns:p14="http://schemas.microsoft.com/office/powerpoint/2010/main" val="39016878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4C41-453A-4B6B-BCC8-0119F40FD67B}"/>
              </a:ext>
            </a:extLst>
          </p:cNvPr>
          <p:cNvSpPr>
            <a:spLocks noGrp="1"/>
          </p:cNvSpPr>
          <p:nvPr>
            <p:ph type="title"/>
          </p:nvPr>
        </p:nvSpPr>
        <p:spPr>
          <a:xfrm>
            <a:off x="478465" y="35442"/>
            <a:ext cx="7886700" cy="1325563"/>
          </a:xfrm>
        </p:spPr>
        <p:txBody>
          <a:bodyPr>
            <a:normAutofit/>
          </a:bodyPr>
          <a:lstStyle/>
          <a:p>
            <a:r>
              <a:rPr lang="en-US" sz="3200" dirty="0"/>
              <a:t>Why is this analysis important?</a:t>
            </a:r>
          </a:p>
        </p:txBody>
      </p:sp>
      <p:sp>
        <p:nvSpPr>
          <p:cNvPr id="3" name="Content Placeholder 2">
            <a:extLst>
              <a:ext uri="{FF2B5EF4-FFF2-40B4-BE49-F238E27FC236}">
                <a16:creationId xmlns:a16="http://schemas.microsoft.com/office/drawing/2014/main" id="{272CC774-F7FE-43C9-B356-0E33071D022D}"/>
              </a:ext>
            </a:extLst>
          </p:cNvPr>
          <p:cNvSpPr>
            <a:spLocks noGrp="1"/>
          </p:cNvSpPr>
          <p:nvPr>
            <p:ph type="body" sz="quarter" idx="10"/>
          </p:nvPr>
        </p:nvSpPr>
        <p:spPr>
          <a:xfrm>
            <a:off x="478465" y="990600"/>
            <a:ext cx="7886700" cy="5105400"/>
          </a:xfrm>
        </p:spPr>
        <p:txBody>
          <a:bodyPr>
            <a:noAutofit/>
          </a:bodyPr>
          <a:lstStyle/>
          <a:p>
            <a:pPr indent="0">
              <a:spcAft>
                <a:spcPts val="1200"/>
              </a:spcAft>
            </a:pPr>
            <a:r>
              <a:rPr lang="en-US" sz="2000" dirty="0"/>
              <a:t>Mission Statement: Committed to Safe, Clean, Enjoyable Creeks and Rivers</a:t>
            </a:r>
          </a:p>
          <a:p>
            <a:pPr indent="0">
              <a:spcBef>
                <a:spcPts val="600"/>
              </a:spcBef>
              <a:spcAft>
                <a:spcPts val="600"/>
              </a:spcAft>
            </a:pPr>
            <a:r>
              <a:rPr lang="en-US" sz="2000" dirty="0"/>
              <a:t>SACIP - Safe</a:t>
            </a:r>
          </a:p>
          <a:p>
            <a:pPr lvl="1" indent="0">
              <a:spcBef>
                <a:spcPts val="1200"/>
              </a:spcBef>
              <a:spcAft>
                <a:spcPts val="600"/>
              </a:spcAft>
            </a:pPr>
            <a:r>
              <a:rPr lang="en-US" sz="2000" dirty="0"/>
              <a:t>Address flooding issues</a:t>
            </a:r>
          </a:p>
          <a:p>
            <a:pPr indent="0">
              <a:spcBef>
                <a:spcPts val="1200"/>
              </a:spcBef>
              <a:spcAft>
                <a:spcPts val="1200"/>
              </a:spcAft>
            </a:pPr>
            <a:r>
              <a:rPr lang="en-US" sz="2000" dirty="0"/>
              <a:t>SARIP - Enjoyable</a:t>
            </a:r>
          </a:p>
          <a:p>
            <a:pPr lvl="1" indent="0">
              <a:spcBef>
                <a:spcPts val="600"/>
              </a:spcBef>
              <a:spcAft>
                <a:spcPts val="1200"/>
              </a:spcAft>
            </a:pPr>
            <a:r>
              <a:rPr lang="en-US" sz="2000" dirty="0"/>
              <a:t>Restores river back to natural habitat</a:t>
            </a:r>
          </a:p>
          <a:p>
            <a:pPr lvl="1" indent="0">
              <a:spcBef>
                <a:spcPts val="1200"/>
              </a:spcBef>
              <a:spcAft>
                <a:spcPts val="1200"/>
              </a:spcAft>
            </a:pPr>
            <a:r>
              <a:rPr lang="en-US" sz="2000" dirty="0"/>
              <a:t>Reconnects San Antonio and wildlife to a renewed and restored river</a:t>
            </a:r>
          </a:p>
          <a:p>
            <a:pPr indent="0">
              <a:spcAft>
                <a:spcPts val="0"/>
              </a:spcAft>
            </a:pPr>
            <a:r>
              <a:rPr lang="en-US" sz="2000" dirty="0"/>
              <a:t>Clean</a:t>
            </a:r>
          </a:p>
          <a:p>
            <a:pPr lvl="1" indent="0">
              <a:spcBef>
                <a:spcPts val="1200"/>
              </a:spcBef>
              <a:spcAft>
                <a:spcPts val="1200"/>
              </a:spcAft>
            </a:pPr>
            <a:r>
              <a:rPr lang="en-US" sz="2000" dirty="0"/>
              <a:t>Water Quality - E. coli bacteria levels</a:t>
            </a:r>
          </a:p>
          <a:p>
            <a:endParaRPr lang="en-US" sz="1800" dirty="0"/>
          </a:p>
        </p:txBody>
      </p:sp>
    </p:spTree>
    <p:extLst>
      <p:ext uri="{BB962C8B-B14F-4D97-AF65-F5344CB8AC3E}">
        <p14:creationId xmlns:p14="http://schemas.microsoft.com/office/powerpoint/2010/main" val="228844126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DBE9-7808-4EC0-887B-F0B33DC69EAA}"/>
              </a:ext>
            </a:extLst>
          </p:cNvPr>
          <p:cNvSpPr>
            <a:spLocks noGrp="1"/>
          </p:cNvSpPr>
          <p:nvPr>
            <p:ph type="title"/>
          </p:nvPr>
        </p:nvSpPr>
        <p:spPr/>
        <p:txBody>
          <a:bodyPr>
            <a:normAutofit/>
          </a:bodyPr>
          <a:lstStyle/>
          <a:p>
            <a:r>
              <a:rPr lang="en-US" sz="3200" dirty="0"/>
              <a:t>Goals</a:t>
            </a:r>
          </a:p>
        </p:txBody>
      </p:sp>
      <p:sp>
        <p:nvSpPr>
          <p:cNvPr id="3" name="Content Placeholder 2">
            <a:extLst>
              <a:ext uri="{FF2B5EF4-FFF2-40B4-BE49-F238E27FC236}">
                <a16:creationId xmlns:a16="http://schemas.microsoft.com/office/drawing/2014/main" id="{8BE67DD1-94E4-4302-872C-B9BECB892E70}"/>
              </a:ext>
            </a:extLst>
          </p:cNvPr>
          <p:cNvSpPr>
            <a:spLocks noGrp="1"/>
          </p:cNvSpPr>
          <p:nvPr>
            <p:ph type="body" sz="quarter" idx="10"/>
          </p:nvPr>
        </p:nvSpPr>
        <p:spPr/>
        <p:txBody>
          <a:bodyPr/>
          <a:lstStyle/>
          <a:p>
            <a:r>
              <a:rPr lang="en-US" sz="2400" dirty="0"/>
              <a:t>Analyze the water quality before and after the river restoration to see if it has affected the water quality (E. coli) over time</a:t>
            </a:r>
          </a:p>
          <a:p>
            <a:r>
              <a:rPr lang="en-US" sz="2400" dirty="0"/>
              <a:t>Communicate, educate, and raise awareness to the San Antonio community on how the restoration project has impacted the ecosystem and water quality through these findings. </a:t>
            </a:r>
          </a:p>
        </p:txBody>
      </p:sp>
    </p:spTree>
    <p:extLst>
      <p:ext uri="{BB962C8B-B14F-4D97-AF65-F5344CB8AC3E}">
        <p14:creationId xmlns:p14="http://schemas.microsoft.com/office/powerpoint/2010/main" val="49134027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E98AE-B547-4B06-A87B-6A8C39CF6C98}"/>
              </a:ext>
            </a:extLst>
          </p:cNvPr>
          <p:cNvSpPr>
            <a:spLocks noGrp="1"/>
          </p:cNvSpPr>
          <p:nvPr>
            <p:ph type="title"/>
          </p:nvPr>
        </p:nvSpPr>
        <p:spPr>
          <a:xfrm>
            <a:off x="628650" y="12712"/>
            <a:ext cx="7886700" cy="1325563"/>
          </a:xfrm>
        </p:spPr>
        <p:txBody>
          <a:bodyPr>
            <a:normAutofit/>
          </a:bodyPr>
          <a:lstStyle/>
          <a:p>
            <a:r>
              <a:rPr lang="en-US" sz="3200" dirty="0"/>
              <a:t>Objectives	</a:t>
            </a:r>
          </a:p>
        </p:txBody>
      </p:sp>
      <p:sp>
        <p:nvSpPr>
          <p:cNvPr id="3" name="Content Placeholder 2">
            <a:extLst>
              <a:ext uri="{FF2B5EF4-FFF2-40B4-BE49-F238E27FC236}">
                <a16:creationId xmlns:a16="http://schemas.microsoft.com/office/drawing/2014/main" id="{7E8B8CEC-D1EA-420C-8CE6-FAD450038C49}"/>
              </a:ext>
            </a:extLst>
          </p:cNvPr>
          <p:cNvSpPr>
            <a:spLocks noGrp="1"/>
          </p:cNvSpPr>
          <p:nvPr>
            <p:ph type="body" sz="quarter" idx="10"/>
          </p:nvPr>
        </p:nvSpPr>
        <p:spPr>
          <a:xfrm>
            <a:off x="596752" y="1676400"/>
            <a:ext cx="7886700" cy="4038600"/>
          </a:xfrm>
        </p:spPr>
        <p:txBody>
          <a:bodyPr/>
          <a:lstStyle/>
          <a:p>
            <a:pPr>
              <a:spcAft>
                <a:spcPts val="0"/>
              </a:spcAft>
            </a:pPr>
            <a:r>
              <a:rPr lang="en-US" sz="2400" dirty="0"/>
              <a:t>Landscape Assessment </a:t>
            </a:r>
          </a:p>
          <a:p>
            <a:pPr lvl="1">
              <a:spcBef>
                <a:spcPts val="100"/>
              </a:spcBef>
            </a:pPr>
            <a:r>
              <a:rPr lang="en-US" sz="2400" dirty="0"/>
              <a:t>Comparative analysis within the different contributing areas</a:t>
            </a:r>
          </a:p>
          <a:p>
            <a:pPr>
              <a:spcAft>
                <a:spcPts val="500"/>
              </a:spcAft>
            </a:pPr>
            <a:endParaRPr lang="en-US" sz="2400" dirty="0"/>
          </a:p>
          <a:p>
            <a:pPr>
              <a:spcAft>
                <a:spcPts val="500"/>
              </a:spcAft>
            </a:pPr>
            <a:r>
              <a:rPr lang="en-US" sz="2400" dirty="0"/>
              <a:t>Analyze the Spatial &amp; Temporal Variability of E. coli in the San Antonio River using a two-way ANOVA test</a:t>
            </a:r>
          </a:p>
          <a:p>
            <a:pPr lvl="1">
              <a:spcAft>
                <a:spcPts val="500"/>
              </a:spcAft>
            </a:pPr>
            <a:r>
              <a:rPr lang="en-US" sz="2400" dirty="0"/>
              <a:t>Spatial Variability</a:t>
            </a:r>
          </a:p>
          <a:p>
            <a:pPr lvl="1">
              <a:spcAft>
                <a:spcPts val="500"/>
              </a:spcAft>
            </a:pPr>
            <a:r>
              <a:rPr lang="en-US" sz="2400" dirty="0"/>
              <a:t>Temporal Variability</a:t>
            </a:r>
          </a:p>
          <a:p>
            <a:pPr marL="393192" lvl="1" indent="0">
              <a:buNone/>
            </a:pPr>
            <a:endParaRPr lang="en-US" sz="2000" dirty="0"/>
          </a:p>
        </p:txBody>
      </p:sp>
    </p:spTree>
    <p:extLst>
      <p:ext uri="{BB962C8B-B14F-4D97-AF65-F5344CB8AC3E}">
        <p14:creationId xmlns:p14="http://schemas.microsoft.com/office/powerpoint/2010/main" val="164312881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13F75-694F-4D79-A12B-A2982B1349F2}"/>
              </a:ext>
            </a:extLst>
          </p:cNvPr>
          <p:cNvSpPr>
            <a:spLocks noGrp="1"/>
          </p:cNvSpPr>
          <p:nvPr>
            <p:ph type="title"/>
          </p:nvPr>
        </p:nvSpPr>
        <p:spPr>
          <a:xfrm>
            <a:off x="616245" y="-152400"/>
            <a:ext cx="7886700" cy="1325563"/>
          </a:xfrm>
        </p:spPr>
        <p:txBody>
          <a:bodyPr>
            <a:normAutofit/>
          </a:bodyPr>
          <a:lstStyle/>
          <a:p>
            <a:r>
              <a:rPr lang="en-US" sz="3200" dirty="0"/>
              <a:t>Study Area</a:t>
            </a:r>
          </a:p>
        </p:txBody>
      </p:sp>
      <p:pic>
        <p:nvPicPr>
          <p:cNvPr id="4" name="Picture 3">
            <a:extLst>
              <a:ext uri="{FF2B5EF4-FFF2-40B4-BE49-F238E27FC236}">
                <a16:creationId xmlns:a16="http://schemas.microsoft.com/office/drawing/2014/main" id="{E40198BA-3D72-4E23-B5BB-789CFE34AC21}"/>
              </a:ext>
            </a:extLst>
          </p:cNvPr>
          <p:cNvPicPr>
            <a:picLocks noChangeAspect="1"/>
          </p:cNvPicPr>
          <p:nvPr/>
        </p:nvPicPr>
        <p:blipFill>
          <a:blip r:embed="rId3"/>
          <a:stretch>
            <a:fillRect/>
          </a:stretch>
        </p:blipFill>
        <p:spPr>
          <a:xfrm>
            <a:off x="2472134" y="723900"/>
            <a:ext cx="4199732" cy="5410200"/>
          </a:xfrm>
          <a:prstGeom prst="rect">
            <a:avLst/>
          </a:prstGeom>
        </p:spPr>
      </p:pic>
    </p:spTree>
    <p:extLst>
      <p:ext uri="{BB962C8B-B14F-4D97-AF65-F5344CB8AC3E}">
        <p14:creationId xmlns:p14="http://schemas.microsoft.com/office/powerpoint/2010/main" val="34472157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DB1B1-1EFA-4AE7-9F88-86E3E04C96A9}"/>
              </a:ext>
            </a:extLst>
          </p:cNvPr>
          <p:cNvSpPr>
            <a:spLocks noGrp="1"/>
          </p:cNvSpPr>
          <p:nvPr>
            <p:ph type="subTitle" idx="1"/>
          </p:nvPr>
        </p:nvSpPr>
        <p:spPr>
          <a:xfrm>
            <a:off x="228600" y="2895600"/>
            <a:ext cx="4756818" cy="2734473"/>
          </a:xfrm>
        </p:spPr>
        <p:txBody>
          <a:bodyPr/>
          <a:lstStyle/>
          <a:p>
            <a:pPr marL="342900" indent="-342900">
              <a:buFont typeface="Arial" panose="020B0604020202020204" pitchFamily="34" charset="0"/>
              <a:buChar char="•"/>
            </a:pPr>
            <a:r>
              <a:rPr lang="en-US" sz="2400" dirty="0"/>
              <a:t>I’m Rebecca Segura!</a:t>
            </a:r>
          </a:p>
          <a:p>
            <a:pPr marL="342900" indent="-342900">
              <a:buFont typeface="Arial" panose="020B0604020202020204" pitchFamily="34" charset="0"/>
              <a:buChar char="•"/>
            </a:pPr>
            <a:r>
              <a:rPr lang="en-US" sz="2400" dirty="0"/>
              <a:t>Born &amp; raised in San Antonio, Tx</a:t>
            </a:r>
          </a:p>
          <a:p>
            <a:pPr marL="342900" indent="-342900">
              <a:buFont typeface="Arial" panose="020B0604020202020204" pitchFamily="34" charset="0"/>
              <a:buChar char="•"/>
            </a:pPr>
            <a:r>
              <a:rPr lang="en-US" sz="2400" dirty="0"/>
              <a:t>Work at the San Antonio River Authority</a:t>
            </a:r>
          </a:p>
          <a:p>
            <a:pPr marL="342900" indent="-342900">
              <a:buFont typeface="Arial" panose="020B0604020202020204" pitchFamily="34" charset="0"/>
              <a:buChar char="•"/>
            </a:pPr>
            <a:r>
              <a:rPr lang="en-US" sz="2400" dirty="0"/>
              <a:t>GIS Analyst</a:t>
            </a:r>
          </a:p>
          <a:p>
            <a:pPr marL="342900" indent="-342900">
              <a:buFont typeface="Arial" panose="020B0604020202020204" pitchFamily="34" charset="0"/>
              <a:buChar char="•"/>
            </a:pPr>
            <a:endParaRPr lang="en-US" sz="2400" dirty="0"/>
          </a:p>
          <a:p>
            <a:endParaRPr lang="en-US" sz="2400" dirty="0"/>
          </a:p>
        </p:txBody>
      </p:sp>
      <p:pic>
        <p:nvPicPr>
          <p:cNvPr id="5" name="Picture 4">
            <a:extLst>
              <a:ext uri="{FF2B5EF4-FFF2-40B4-BE49-F238E27FC236}">
                <a16:creationId xmlns:a16="http://schemas.microsoft.com/office/drawing/2014/main" id="{68E1E9A2-CCB8-4E80-80F1-0852614D0597}"/>
              </a:ext>
            </a:extLst>
          </p:cNvPr>
          <p:cNvPicPr>
            <a:picLocks noChangeAspect="1"/>
          </p:cNvPicPr>
          <p:nvPr/>
        </p:nvPicPr>
        <p:blipFill>
          <a:blip r:embed="rId3"/>
          <a:stretch>
            <a:fillRect/>
          </a:stretch>
        </p:blipFill>
        <p:spPr>
          <a:xfrm>
            <a:off x="5376746" y="2133600"/>
            <a:ext cx="3105150" cy="4399877"/>
          </a:xfrm>
          <a:prstGeom prst="rect">
            <a:avLst/>
          </a:prstGeom>
        </p:spPr>
      </p:pic>
      <p:sp>
        <p:nvSpPr>
          <p:cNvPr id="6" name="Title 1">
            <a:extLst>
              <a:ext uri="{FF2B5EF4-FFF2-40B4-BE49-F238E27FC236}">
                <a16:creationId xmlns:a16="http://schemas.microsoft.com/office/drawing/2014/main" id="{4BBFFCAB-A8EA-4B9C-AF0D-4BBF72498EE4}"/>
              </a:ext>
            </a:extLst>
          </p:cNvPr>
          <p:cNvSpPr>
            <a:spLocks noGrp="1"/>
          </p:cNvSpPr>
          <p:nvPr>
            <p:ph type="ctrTitle"/>
          </p:nvPr>
        </p:nvSpPr>
        <p:spPr>
          <a:xfrm>
            <a:off x="381000" y="1380327"/>
            <a:ext cx="3962400" cy="990600"/>
          </a:xfrm>
        </p:spPr>
        <p:txBody>
          <a:bodyPr/>
          <a:lstStyle/>
          <a:p>
            <a:pPr algn="ctr"/>
            <a:r>
              <a:rPr lang="en-US" sz="4400" dirty="0">
                <a:effectLst/>
                <a:latin typeface="Times New Roman" panose="02020603050405020304" pitchFamily="18" charset="0"/>
                <a:cs typeface="Times New Roman" panose="02020603050405020304" pitchFamily="18" charset="0"/>
              </a:rPr>
              <a:t>Howdy, Y’all!</a:t>
            </a:r>
            <a:endParaRPr lang="en-US" sz="4000" dirty="0"/>
          </a:p>
        </p:txBody>
      </p:sp>
    </p:spTree>
    <p:extLst>
      <p:ext uri="{BB962C8B-B14F-4D97-AF65-F5344CB8AC3E}">
        <p14:creationId xmlns:p14="http://schemas.microsoft.com/office/powerpoint/2010/main" val="598637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EA34-97F4-4076-AB35-A8D899E56BEF}"/>
              </a:ext>
            </a:extLst>
          </p:cNvPr>
          <p:cNvSpPr>
            <a:spLocks noGrp="1"/>
          </p:cNvSpPr>
          <p:nvPr>
            <p:ph type="title"/>
          </p:nvPr>
        </p:nvSpPr>
        <p:spPr>
          <a:xfrm>
            <a:off x="452342" y="-116003"/>
            <a:ext cx="7886700" cy="1325563"/>
          </a:xfrm>
        </p:spPr>
        <p:txBody>
          <a:bodyPr>
            <a:normAutofit/>
          </a:bodyPr>
          <a:lstStyle/>
          <a:p>
            <a:r>
              <a:rPr lang="en-US" sz="3200" dirty="0"/>
              <a:t>Input Data – E. coli</a:t>
            </a:r>
          </a:p>
        </p:txBody>
      </p:sp>
      <p:sp>
        <p:nvSpPr>
          <p:cNvPr id="4" name="Text Placeholder 3">
            <a:extLst>
              <a:ext uri="{FF2B5EF4-FFF2-40B4-BE49-F238E27FC236}">
                <a16:creationId xmlns:a16="http://schemas.microsoft.com/office/drawing/2014/main" id="{A7E84DD8-A47B-4CF6-B0AB-259930BD3257}"/>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03849415-FBAE-46EC-A562-53D799B9365A}"/>
              </a:ext>
            </a:extLst>
          </p:cNvPr>
          <p:cNvPicPr>
            <a:picLocks noChangeAspect="1"/>
          </p:cNvPicPr>
          <p:nvPr/>
        </p:nvPicPr>
        <p:blipFill>
          <a:blip r:embed="rId3"/>
          <a:stretch>
            <a:fillRect/>
          </a:stretch>
        </p:blipFill>
        <p:spPr>
          <a:xfrm>
            <a:off x="628649" y="942564"/>
            <a:ext cx="8000707" cy="5153435"/>
          </a:xfrm>
          <a:prstGeom prst="rect">
            <a:avLst/>
          </a:prstGeom>
        </p:spPr>
      </p:pic>
    </p:spTree>
    <p:extLst>
      <p:ext uri="{BB962C8B-B14F-4D97-AF65-F5344CB8AC3E}">
        <p14:creationId xmlns:p14="http://schemas.microsoft.com/office/powerpoint/2010/main" val="31647672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4D88-A5B7-4EF3-AF3F-FA12B680696C}"/>
              </a:ext>
            </a:extLst>
          </p:cNvPr>
          <p:cNvSpPr>
            <a:spLocks noGrp="1"/>
          </p:cNvSpPr>
          <p:nvPr>
            <p:ph type="title"/>
          </p:nvPr>
        </p:nvSpPr>
        <p:spPr/>
        <p:txBody>
          <a:bodyPr>
            <a:normAutofit/>
          </a:bodyPr>
          <a:lstStyle/>
          <a:p>
            <a:r>
              <a:rPr lang="en-US" sz="3200" dirty="0"/>
              <a:t>Input Data</a:t>
            </a:r>
          </a:p>
        </p:txBody>
      </p:sp>
      <p:sp>
        <p:nvSpPr>
          <p:cNvPr id="3" name="Content Placeholder 2">
            <a:extLst>
              <a:ext uri="{FF2B5EF4-FFF2-40B4-BE49-F238E27FC236}">
                <a16:creationId xmlns:a16="http://schemas.microsoft.com/office/drawing/2014/main" id="{AAC480FB-ECBE-41A3-8D90-0DAA985ABB1E}"/>
              </a:ext>
            </a:extLst>
          </p:cNvPr>
          <p:cNvSpPr>
            <a:spLocks noGrp="1"/>
          </p:cNvSpPr>
          <p:nvPr>
            <p:ph type="body" sz="quarter" idx="10"/>
          </p:nvPr>
        </p:nvSpPr>
        <p:spPr>
          <a:xfrm>
            <a:off x="152400" y="1823077"/>
            <a:ext cx="4319603" cy="4038600"/>
          </a:xfrm>
        </p:spPr>
        <p:txBody>
          <a:bodyPr/>
          <a:lstStyle/>
          <a:p>
            <a:r>
              <a:rPr lang="en-US" sz="2400" dirty="0"/>
              <a:t>DEM – National Elevation Dataset</a:t>
            </a:r>
          </a:p>
          <a:p>
            <a:r>
              <a:rPr lang="en-US" sz="2400" dirty="0"/>
              <a:t>USGS</a:t>
            </a:r>
          </a:p>
          <a:p>
            <a:r>
              <a:rPr lang="en-US" sz="2400" dirty="0"/>
              <a:t>30-Meter Resolution</a:t>
            </a:r>
          </a:p>
          <a:p>
            <a:endParaRPr lang="en-US" sz="2000" dirty="0"/>
          </a:p>
        </p:txBody>
      </p:sp>
      <p:pic>
        <p:nvPicPr>
          <p:cNvPr id="6" name="Picture 5">
            <a:extLst>
              <a:ext uri="{FF2B5EF4-FFF2-40B4-BE49-F238E27FC236}">
                <a16:creationId xmlns:a16="http://schemas.microsoft.com/office/drawing/2014/main" id="{CB3085B1-2099-4494-B464-6A90AA1DBCC0}"/>
              </a:ext>
            </a:extLst>
          </p:cNvPr>
          <p:cNvPicPr>
            <a:picLocks noChangeAspect="1"/>
          </p:cNvPicPr>
          <p:nvPr/>
        </p:nvPicPr>
        <p:blipFill>
          <a:blip r:embed="rId3"/>
          <a:stretch>
            <a:fillRect/>
          </a:stretch>
        </p:blipFill>
        <p:spPr>
          <a:xfrm>
            <a:off x="4671997" y="1494567"/>
            <a:ext cx="4319603" cy="4695619"/>
          </a:xfrm>
          <a:prstGeom prst="rect">
            <a:avLst/>
          </a:prstGeom>
        </p:spPr>
      </p:pic>
    </p:spTree>
    <p:extLst>
      <p:ext uri="{BB962C8B-B14F-4D97-AF65-F5344CB8AC3E}">
        <p14:creationId xmlns:p14="http://schemas.microsoft.com/office/powerpoint/2010/main" val="178929178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FDCA-F801-4F3E-8688-C95A70E35373}"/>
              </a:ext>
            </a:extLst>
          </p:cNvPr>
          <p:cNvSpPr>
            <a:spLocks noGrp="1"/>
          </p:cNvSpPr>
          <p:nvPr>
            <p:ph type="title"/>
          </p:nvPr>
        </p:nvSpPr>
        <p:spPr/>
        <p:txBody>
          <a:bodyPr>
            <a:normAutofit/>
          </a:bodyPr>
          <a:lstStyle/>
          <a:p>
            <a:r>
              <a:rPr lang="en-US" sz="3200" dirty="0"/>
              <a:t>Input Data</a:t>
            </a:r>
          </a:p>
        </p:txBody>
      </p:sp>
      <p:sp>
        <p:nvSpPr>
          <p:cNvPr id="3" name="Content Placeholder 2">
            <a:extLst>
              <a:ext uri="{FF2B5EF4-FFF2-40B4-BE49-F238E27FC236}">
                <a16:creationId xmlns:a16="http://schemas.microsoft.com/office/drawing/2014/main" id="{8F8A8F55-7245-4F7D-BB55-B16144C90269}"/>
              </a:ext>
            </a:extLst>
          </p:cNvPr>
          <p:cNvSpPr>
            <a:spLocks noGrp="1"/>
          </p:cNvSpPr>
          <p:nvPr>
            <p:ph type="body" sz="quarter" idx="10"/>
          </p:nvPr>
        </p:nvSpPr>
        <p:spPr>
          <a:xfrm>
            <a:off x="108222" y="1690688"/>
            <a:ext cx="3854178" cy="4038600"/>
          </a:xfrm>
        </p:spPr>
        <p:txBody>
          <a:bodyPr/>
          <a:lstStyle/>
          <a:p>
            <a:r>
              <a:rPr lang="en-US" sz="2400" dirty="0">
                <a:latin typeface="Nunito Sans"/>
              </a:rPr>
              <a:t>Land Cover – </a:t>
            </a:r>
          </a:p>
          <a:p>
            <a:r>
              <a:rPr lang="en-US" sz="2400" dirty="0">
                <a:effectLst/>
                <a:latin typeface="Nunito Sans"/>
                <a:ea typeface="Calibri" panose="020F0502020204030204" pitchFamily="34" charset="0"/>
                <a:cs typeface="Times New Roman" panose="02020603050405020304" pitchFamily="18" charset="0"/>
              </a:rPr>
              <a:t>National Land Cover Dataset</a:t>
            </a:r>
          </a:p>
          <a:p>
            <a:r>
              <a:rPr lang="en-US" sz="2400" dirty="0">
                <a:latin typeface="Nunito Sans"/>
                <a:cs typeface="Times New Roman" panose="02020603050405020304" pitchFamily="18" charset="0"/>
              </a:rPr>
              <a:t>USGS</a:t>
            </a:r>
          </a:p>
          <a:p>
            <a:r>
              <a:rPr lang="en-US" sz="2400" dirty="0">
                <a:effectLst/>
                <a:latin typeface="Nunito Sans"/>
                <a:ea typeface="Times New Roman" panose="02020603050405020304" pitchFamily="18" charset="0"/>
              </a:rPr>
              <a:t>Created by Multi-Resolution land Characteristics (MRLC) Consortium group</a:t>
            </a:r>
          </a:p>
          <a:p>
            <a:endParaRPr lang="en-US" sz="2000" dirty="0"/>
          </a:p>
        </p:txBody>
      </p:sp>
      <p:pic>
        <p:nvPicPr>
          <p:cNvPr id="5" name="Picture 4">
            <a:extLst>
              <a:ext uri="{FF2B5EF4-FFF2-40B4-BE49-F238E27FC236}">
                <a16:creationId xmlns:a16="http://schemas.microsoft.com/office/drawing/2014/main" id="{6E547A85-BD20-46BF-A177-D096DD973182}"/>
              </a:ext>
            </a:extLst>
          </p:cNvPr>
          <p:cNvPicPr>
            <a:picLocks noChangeAspect="1"/>
          </p:cNvPicPr>
          <p:nvPr/>
        </p:nvPicPr>
        <p:blipFill>
          <a:blip r:embed="rId2"/>
          <a:stretch>
            <a:fillRect/>
          </a:stretch>
        </p:blipFill>
        <p:spPr>
          <a:xfrm>
            <a:off x="4572000" y="1040606"/>
            <a:ext cx="4463778" cy="4776787"/>
          </a:xfrm>
          <a:prstGeom prst="rect">
            <a:avLst/>
          </a:prstGeom>
        </p:spPr>
      </p:pic>
    </p:spTree>
    <p:extLst>
      <p:ext uri="{BB962C8B-B14F-4D97-AF65-F5344CB8AC3E}">
        <p14:creationId xmlns:p14="http://schemas.microsoft.com/office/powerpoint/2010/main" val="78808859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8CD7A-E633-452C-A3EF-37133373AE58}"/>
              </a:ext>
            </a:extLst>
          </p:cNvPr>
          <p:cNvSpPr>
            <a:spLocks noGrp="1"/>
          </p:cNvSpPr>
          <p:nvPr>
            <p:ph type="title"/>
          </p:nvPr>
        </p:nvSpPr>
        <p:spPr/>
        <p:txBody>
          <a:bodyPr>
            <a:normAutofit/>
          </a:bodyPr>
          <a:lstStyle/>
          <a:p>
            <a:r>
              <a:rPr lang="en-US" sz="3200" dirty="0"/>
              <a:t>Temporal &amp; Spatial Variation Methods Overview</a:t>
            </a:r>
          </a:p>
        </p:txBody>
      </p:sp>
      <p:sp>
        <p:nvSpPr>
          <p:cNvPr id="3" name="Content Placeholder 2">
            <a:extLst>
              <a:ext uri="{FF2B5EF4-FFF2-40B4-BE49-F238E27FC236}">
                <a16:creationId xmlns:a16="http://schemas.microsoft.com/office/drawing/2014/main" id="{A75E2926-A7FA-45B8-809E-63CDD0DEB0D7}"/>
              </a:ext>
            </a:extLst>
          </p:cNvPr>
          <p:cNvSpPr>
            <a:spLocks noGrp="1"/>
          </p:cNvSpPr>
          <p:nvPr>
            <p:ph type="body" sz="quarter" idx="10"/>
          </p:nvPr>
        </p:nvSpPr>
        <p:spPr>
          <a:xfrm>
            <a:off x="628650" y="1690688"/>
            <a:ext cx="7886700" cy="4038600"/>
          </a:xfrm>
        </p:spPr>
        <p:txBody>
          <a:bodyPr/>
          <a:lstStyle/>
          <a:p>
            <a:r>
              <a:rPr lang="en-US" sz="2400" dirty="0"/>
              <a:t>Watershed Delineation </a:t>
            </a:r>
            <a:endParaRPr lang="en-US" sz="2400" dirty="0">
              <a:sym typeface="Wingdings" panose="05000000000000000000" pitchFamily="2" charset="2"/>
            </a:endParaRPr>
          </a:p>
          <a:p>
            <a:r>
              <a:rPr lang="en-US" sz="2400" dirty="0">
                <a:sym typeface="Wingdings" panose="05000000000000000000" pitchFamily="2" charset="2"/>
              </a:rPr>
              <a:t>Landscape Assessment </a:t>
            </a:r>
          </a:p>
          <a:p>
            <a:pPr>
              <a:spcAft>
                <a:spcPts val="0"/>
              </a:spcAft>
            </a:pPr>
            <a:r>
              <a:rPr lang="en-US" sz="2400" dirty="0">
                <a:sym typeface="Wingdings" panose="05000000000000000000" pitchFamily="2" charset="2"/>
              </a:rPr>
              <a:t>Water Quality Analysis of E. Coli - ANOVA</a:t>
            </a:r>
          </a:p>
          <a:p>
            <a:pPr lvl="1"/>
            <a:r>
              <a:rPr lang="en-US" sz="2000" dirty="0">
                <a:sym typeface="Wingdings" panose="05000000000000000000" pitchFamily="2" charset="2"/>
              </a:rPr>
              <a:t>Temporal </a:t>
            </a:r>
          </a:p>
          <a:p>
            <a:pPr lvl="2"/>
            <a:r>
              <a:rPr lang="en-US" sz="2000" dirty="0">
                <a:sym typeface="Wingdings" panose="05000000000000000000" pitchFamily="2" charset="2"/>
              </a:rPr>
              <a:t> Pre/ Post Restoration Project</a:t>
            </a:r>
          </a:p>
          <a:p>
            <a:pPr lvl="2"/>
            <a:r>
              <a:rPr lang="en-US" sz="2000" dirty="0">
                <a:sym typeface="Wingdings" panose="05000000000000000000" pitchFamily="2" charset="2"/>
              </a:rPr>
              <a:t>Wet/Dry Season</a:t>
            </a:r>
          </a:p>
          <a:p>
            <a:pPr lvl="1"/>
            <a:r>
              <a:rPr lang="en-US" sz="2000" dirty="0">
                <a:sym typeface="Wingdings" panose="05000000000000000000" pitchFamily="2" charset="2"/>
              </a:rPr>
              <a:t>Spatial </a:t>
            </a:r>
          </a:p>
          <a:p>
            <a:pPr lvl="2"/>
            <a:r>
              <a:rPr lang="en-US" sz="2000" dirty="0">
                <a:sym typeface="Wingdings" panose="05000000000000000000" pitchFamily="2" charset="2"/>
              </a:rPr>
              <a:t>3 monitoring stations</a:t>
            </a:r>
          </a:p>
        </p:txBody>
      </p:sp>
    </p:spTree>
    <p:extLst>
      <p:ext uri="{BB962C8B-B14F-4D97-AF65-F5344CB8AC3E}">
        <p14:creationId xmlns:p14="http://schemas.microsoft.com/office/powerpoint/2010/main" val="142941248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7347-FD5B-4102-86C4-13141F611691}"/>
              </a:ext>
            </a:extLst>
          </p:cNvPr>
          <p:cNvSpPr>
            <a:spLocks noGrp="1"/>
          </p:cNvSpPr>
          <p:nvPr>
            <p:ph type="title"/>
          </p:nvPr>
        </p:nvSpPr>
        <p:spPr>
          <a:xfrm>
            <a:off x="381000" y="228600"/>
            <a:ext cx="7886700" cy="686595"/>
          </a:xfrm>
        </p:spPr>
        <p:txBody>
          <a:bodyPr>
            <a:normAutofit/>
          </a:bodyPr>
          <a:lstStyle/>
          <a:p>
            <a:r>
              <a:rPr lang="en-US" sz="3200" dirty="0"/>
              <a:t>Watershed Delineation Workflow</a:t>
            </a:r>
          </a:p>
        </p:txBody>
      </p:sp>
      <p:pic>
        <p:nvPicPr>
          <p:cNvPr id="6" name="Picture 5">
            <a:extLst>
              <a:ext uri="{FF2B5EF4-FFF2-40B4-BE49-F238E27FC236}">
                <a16:creationId xmlns:a16="http://schemas.microsoft.com/office/drawing/2014/main" id="{803219D2-F122-4770-8C23-23D53DFE108B}"/>
              </a:ext>
            </a:extLst>
          </p:cNvPr>
          <p:cNvPicPr>
            <a:picLocks noChangeAspect="1"/>
          </p:cNvPicPr>
          <p:nvPr/>
        </p:nvPicPr>
        <p:blipFill>
          <a:blip r:embed="rId3"/>
          <a:stretch>
            <a:fillRect/>
          </a:stretch>
        </p:blipFill>
        <p:spPr>
          <a:xfrm>
            <a:off x="990600" y="915195"/>
            <a:ext cx="2046463" cy="5333206"/>
          </a:xfrm>
          <a:prstGeom prst="rect">
            <a:avLst/>
          </a:prstGeom>
        </p:spPr>
      </p:pic>
      <p:pic>
        <p:nvPicPr>
          <p:cNvPr id="18" name="Picture 17">
            <a:extLst>
              <a:ext uri="{FF2B5EF4-FFF2-40B4-BE49-F238E27FC236}">
                <a16:creationId xmlns:a16="http://schemas.microsoft.com/office/drawing/2014/main" id="{B5894BF7-C033-4B94-A3A4-9B0390F5C80D}"/>
              </a:ext>
            </a:extLst>
          </p:cNvPr>
          <p:cNvPicPr>
            <a:picLocks noChangeAspect="1"/>
          </p:cNvPicPr>
          <p:nvPr/>
        </p:nvPicPr>
        <p:blipFill>
          <a:blip r:embed="rId4"/>
          <a:stretch>
            <a:fillRect/>
          </a:stretch>
        </p:blipFill>
        <p:spPr>
          <a:xfrm>
            <a:off x="3154022" y="2405062"/>
            <a:ext cx="5810250" cy="2047875"/>
          </a:xfrm>
          <a:prstGeom prst="rect">
            <a:avLst/>
          </a:prstGeom>
        </p:spPr>
      </p:pic>
      <p:cxnSp>
        <p:nvCxnSpPr>
          <p:cNvPr id="22" name="Straight Arrow Connector 21">
            <a:extLst>
              <a:ext uri="{FF2B5EF4-FFF2-40B4-BE49-F238E27FC236}">
                <a16:creationId xmlns:a16="http://schemas.microsoft.com/office/drawing/2014/main" id="{0FDDA450-9BA1-4190-8D08-C2C3DD8B1706}"/>
              </a:ext>
            </a:extLst>
          </p:cNvPr>
          <p:cNvCxnSpPr>
            <a:cxnSpLocks/>
          </p:cNvCxnSpPr>
          <p:nvPr/>
        </p:nvCxnSpPr>
        <p:spPr>
          <a:xfrm>
            <a:off x="228600" y="1066800"/>
            <a:ext cx="609600" cy="0"/>
          </a:xfrm>
          <a:prstGeom prst="straightConnector1">
            <a:avLst/>
          </a:prstGeom>
          <a:noFill/>
          <a:ln w="25400" cap="flat">
            <a:solidFill>
              <a:srgbClr val="5A5F5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1" name="Straight Arrow Connector 30">
            <a:extLst>
              <a:ext uri="{FF2B5EF4-FFF2-40B4-BE49-F238E27FC236}">
                <a16:creationId xmlns:a16="http://schemas.microsoft.com/office/drawing/2014/main" id="{6BD99043-BCCB-4569-B836-39FAB582BB05}"/>
              </a:ext>
            </a:extLst>
          </p:cNvPr>
          <p:cNvCxnSpPr>
            <a:cxnSpLocks/>
          </p:cNvCxnSpPr>
          <p:nvPr/>
        </p:nvCxnSpPr>
        <p:spPr>
          <a:xfrm>
            <a:off x="228600" y="2895600"/>
            <a:ext cx="609600" cy="0"/>
          </a:xfrm>
          <a:prstGeom prst="straightConnector1">
            <a:avLst/>
          </a:prstGeom>
          <a:noFill/>
          <a:ln w="25400" cap="flat">
            <a:solidFill>
              <a:srgbClr val="5A5F5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2" name="Straight Arrow Connector 31">
            <a:extLst>
              <a:ext uri="{FF2B5EF4-FFF2-40B4-BE49-F238E27FC236}">
                <a16:creationId xmlns:a16="http://schemas.microsoft.com/office/drawing/2014/main" id="{38745333-CA8E-4D93-9746-EB9158AEEB8B}"/>
              </a:ext>
            </a:extLst>
          </p:cNvPr>
          <p:cNvCxnSpPr>
            <a:cxnSpLocks/>
          </p:cNvCxnSpPr>
          <p:nvPr/>
        </p:nvCxnSpPr>
        <p:spPr>
          <a:xfrm>
            <a:off x="838200" y="3429000"/>
            <a:ext cx="609600" cy="0"/>
          </a:xfrm>
          <a:prstGeom prst="straightConnector1">
            <a:avLst/>
          </a:prstGeom>
          <a:noFill/>
          <a:ln w="25400" cap="flat">
            <a:solidFill>
              <a:srgbClr val="5A5F5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3" name="Straight Arrow Connector 32">
            <a:extLst>
              <a:ext uri="{FF2B5EF4-FFF2-40B4-BE49-F238E27FC236}">
                <a16:creationId xmlns:a16="http://schemas.microsoft.com/office/drawing/2014/main" id="{B2C4BC9B-2ADD-4784-ABAF-831FA2F2554D}"/>
              </a:ext>
            </a:extLst>
          </p:cNvPr>
          <p:cNvCxnSpPr>
            <a:cxnSpLocks/>
          </p:cNvCxnSpPr>
          <p:nvPr/>
        </p:nvCxnSpPr>
        <p:spPr>
          <a:xfrm>
            <a:off x="838200" y="3733800"/>
            <a:ext cx="609600" cy="0"/>
          </a:xfrm>
          <a:prstGeom prst="straightConnector1">
            <a:avLst/>
          </a:prstGeom>
          <a:noFill/>
          <a:ln w="25400" cap="flat">
            <a:solidFill>
              <a:srgbClr val="5A5F5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CA7D7E52-8891-4E1B-8B22-9C04E8141190}"/>
              </a:ext>
            </a:extLst>
          </p:cNvPr>
          <p:cNvCxnSpPr>
            <a:cxnSpLocks/>
          </p:cNvCxnSpPr>
          <p:nvPr/>
        </p:nvCxnSpPr>
        <p:spPr>
          <a:xfrm>
            <a:off x="838200" y="4038600"/>
            <a:ext cx="609600" cy="0"/>
          </a:xfrm>
          <a:prstGeom prst="straightConnector1">
            <a:avLst/>
          </a:prstGeom>
          <a:noFill/>
          <a:ln w="25400" cap="flat">
            <a:solidFill>
              <a:srgbClr val="5A5F5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a:extLst>
              <a:ext uri="{FF2B5EF4-FFF2-40B4-BE49-F238E27FC236}">
                <a16:creationId xmlns:a16="http://schemas.microsoft.com/office/drawing/2014/main" id="{D662E443-8D3D-4E10-89E9-BC20F0F91E73}"/>
              </a:ext>
            </a:extLst>
          </p:cNvPr>
          <p:cNvCxnSpPr>
            <a:cxnSpLocks/>
          </p:cNvCxnSpPr>
          <p:nvPr/>
        </p:nvCxnSpPr>
        <p:spPr>
          <a:xfrm>
            <a:off x="864781" y="6172200"/>
            <a:ext cx="609600" cy="0"/>
          </a:xfrm>
          <a:prstGeom prst="straightConnector1">
            <a:avLst/>
          </a:prstGeom>
          <a:noFill/>
          <a:ln w="25400" cap="flat">
            <a:solidFill>
              <a:srgbClr val="5A5F5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6" name="Straight Arrow Connector 35">
            <a:extLst>
              <a:ext uri="{FF2B5EF4-FFF2-40B4-BE49-F238E27FC236}">
                <a16:creationId xmlns:a16="http://schemas.microsoft.com/office/drawing/2014/main" id="{9AE5662A-7438-4431-9DFE-C69D9B65C641}"/>
              </a:ext>
            </a:extLst>
          </p:cNvPr>
          <p:cNvCxnSpPr>
            <a:cxnSpLocks/>
          </p:cNvCxnSpPr>
          <p:nvPr/>
        </p:nvCxnSpPr>
        <p:spPr>
          <a:xfrm>
            <a:off x="838200" y="5105400"/>
            <a:ext cx="609600" cy="0"/>
          </a:xfrm>
          <a:prstGeom prst="straightConnector1">
            <a:avLst/>
          </a:prstGeom>
          <a:noFill/>
          <a:ln w="25400" cap="flat">
            <a:solidFill>
              <a:srgbClr val="5A5F5E"/>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20911262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7347-FD5B-4102-86C4-13141F611691}"/>
              </a:ext>
            </a:extLst>
          </p:cNvPr>
          <p:cNvSpPr>
            <a:spLocks noGrp="1"/>
          </p:cNvSpPr>
          <p:nvPr>
            <p:ph type="title"/>
          </p:nvPr>
        </p:nvSpPr>
        <p:spPr>
          <a:xfrm>
            <a:off x="381000" y="228600"/>
            <a:ext cx="7886700" cy="686595"/>
          </a:xfrm>
        </p:spPr>
        <p:txBody>
          <a:bodyPr>
            <a:normAutofit/>
          </a:bodyPr>
          <a:lstStyle/>
          <a:p>
            <a:r>
              <a:rPr lang="en-US" sz="3200" dirty="0"/>
              <a:t>Watershed Delineation</a:t>
            </a:r>
          </a:p>
        </p:txBody>
      </p:sp>
      <p:pic>
        <p:nvPicPr>
          <p:cNvPr id="4" name="Picture 3">
            <a:extLst>
              <a:ext uri="{FF2B5EF4-FFF2-40B4-BE49-F238E27FC236}">
                <a16:creationId xmlns:a16="http://schemas.microsoft.com/office/drawing/2014/main" id="{5925CDE1-9940-4303-B773-99057E22C025}"/>
              </a:ext>
            </a:extLst>
          </p:cNvPr>
          <p:cNvPicPr>
            <a:picLocks noChangeAspect="1"/>
          </p:cNvPicPr>
          <p:nvPr/>
        </p:nvPicPr>
        <p:blipFill rotWithShape="1">
          <a:blip r:embed="rId3"/>
          <a:srcRect t="11008" r="51667"/>
          <a:stretch/>
        </p:blipFill>
        <p:spPr>
          <a:xfrm>
            <a:off x="609600" y="889725"/>
            <a:ext cx="3810000" cy="5396841"/>
          </a:xfrm>
          <a:prstGeom prst="rect">
            <a:avLst/>
          </a:prstGeom>
        </p:spPr>
      </p:pic>
      <p:sp>
        <p:nvSpPr>
          <p:cNvPr id="7" name="Content Placeholder 2">
            <a:extLst>
              <a:ext uri="{FF2B5EF4-FFF2-40B4-BE49-F238E27FC236}">
                <a16:creationId xmlns:a16="http://schemas.microsoft.com/office/drawing/2014/main" id="{86040E48-E642-4720-A7D3-576963E641E5}"/>
              </a:ext>
            </a:extLst>
          </p:cNvPr>
          <p:cNvSpPr txBox="1">
            <a:spLocks/>
          </p:cNvSpPr>
          <p:nvPr/>
        </p:nvSpPr>
        <p:spPr>
          <a:xfrm>
            <a:off x="4419600" y="1143000"/>
            <a:ext cx="4571999" cy="4509294"/>
          </a:xfrm>
          <a:prstGeom prst="rect">
            <a:avLst/>
          </a:prstGeom>
        </p:spPr>
        <p:txBody>
          <a:bodyPr/>
          <a:lstStyle>
            <a:lvl1pPr marL="406400" marR="0" indent="-406400" algn="l" defTabSz="825500" rtl="0" eaLnBrk="1" latinLnBrk="0" hangingPunct="1">
              <a:lnSpc>
                <a:spcPct val="100000"/>
              </a:lnSpc>
              <a:spcBef>
                <a:spcPts val="0"/>
              </a:spcBef>
              <a:spcAft>
                <a:spcPts val="2400"/>
              </a:spcAft>
              <a:buClr>
                <a:srgbClr val="1F5194"/>
              </a:buClr>
              <a:buSzPct val="82000"/>
              <a:buFontTx/>
              <a:buChar char="•"/>
              <a:tabLst/>
              <a:defRPr sz="6000" b="0" i="0" u="none" strike="noStrike" cap="none" spc="0" baseline="0">
                <a:solidFill>
                  <a:srgbClr val="525252"/>
                </a:solidFill>
                <a:uFillTx/>
                <a:latin typeface="Nunito Sans" pitchFamily="2" charset="77"/>
                <a:ea typeface="+mn-ea"/>
                <a:cs typeface="+mn-cs"/>
                <a:sym typeface="Gill Sans Light"/>
              </a:defRPr>
            </a:lvl1pPr>
            <a:lvl2pPr marL="914400" marR="0" indent="-406400" algn="l" defTabSz="825500" rtl="0" eaLnBrk="1" latinLnBrk="0" hangingPunct="1">
              <a:lnSpc>
                <a:spcPct val="100000"/>
              </a:lnSpc>
              <a:spcBef>
                <a:spcPts val="1000"/>
              </a:spcBef>
              <a:spcAft>
                <a:spcPts val="0"/>
              </a:spcAft>
              <a:buClr>
                <a:srgbClr val="1F5194"/>
              </a:buClr>
              <a:buSzPct val="82000"/>
              <a:buFont typeface="Courier New" panose="02070309020205020404" pitchFamily="49" charset="0"/>
              <a:buChar char="o"/>
              <a:tabLst/>
              <a:defRPr sz="5500" b="0" i="0" u="none" strike="noStrike" cap="none" spc="0" baseline="0">
                <a:solidFill>
                  <a:srgbClr val="525252"/>
                </a:solidFill>
                <a:uFillTx/>
                <a:latin typeface="Nunito Sans" pitchFamily="2" charset="77"/>
                <a:ea typeface="+mn-ea"/>
                <a:cs typeface="+mn-cs"/>
                <a:sym typeface="Gill Sans Light"/>
              </a:defRPr>
            </a:lvl2pPr>
            <a:lvl3pPr marL="1422400" marR="0" indent="-406400" algn="l" defTabSz="825500" rtl="0" eaLnBrk="1" latinLnBrk="0" hangingPunct="1">
              <a:lnSpc>
                <a:spcPct val="100000"/>
              </a:lnSpc>
              <a:spcBef>
                <a:spcPts val="750"/>
              </a:spcBef>
              <a:spcAft>
                <a:spcPts val="0"/>
              </a:spcAft>
              <a:buClr>
                <a:srgbClr val="1F5194"/>
              </a:buClr>
              <a:buSzPct val="82000"/>
              <a:buFont typeface="Wingdings" pitchFamily="2" charset="2"/>
              <a:buChar char="§"/>
              <a:tabLst/>
              <a:defRPr sz="5000" b="0" i="0" u="none" strike="noStrike" cap="none" spc="0" baseline="0">
                <a:solidFill>
                  <a:srgbClr val="525252"/>
                </a:solidFill>
                <a:uFillTx/>
                <a:latin typeface="Nunito Sans" pitchFamily="2" charset="77"/>
                <a:ea typeface="+mn-ea"/>
                <a:cs typeface="+mn-cs"/>
                <a:sym typeface="Gill Sans Light"/>
              </a:defRPr>
            </a:lvl3pPr>
            <a:lvl4pPr marL="1930400" marR="0" indent="-406400" algn="l" defTabSz="825500" rtl="0" eaLnBrk="1" latinLnBrk="0" hangingPunct="1">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4pPr>
            <a:lvl5pPr marL="2438400" marR="0" indent="-406400" algn="l" defTabSz="825500" rtl="0" eaLnBrk="1" latinLnBrk="0" hangingPunct="1">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5pPr>
            <a:lvl6pPr marL="2946400" marR="0" indent="-406400" algn="l" defTabSz="825500" rtl="0" eaLnBrk="1" latinLnBrk="0" hangingPunct="1">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6pPr>
            <a:lvl7pPr marL="3454400" marR="0" indent="-406400" algn="l" defTabSz="825500" rtl="0" eaLnBrk="1" latinLnBrk="0" hangingPunct="1">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7pPr>
            <a:lvl8pPr marL="3962400" marR="0" indent="-406400" algn="l" defTabSz="825500" rtl="0" eaLnBrk="1" latinLnBrk="0" hangingPunct="1">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8pPr>
            <a:lvl9pPr marL="4470400" marR="0" indent="-406400" algn="l" defTabSz="825500" rtl="0" eaLnBrk="1" latinLnBrk="0" hangingPunct="1">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9pPr>
          </a:lstStyle>
          <a:p>
            <a:pPr>
              <a:spcAft>
                <a:spcPts val="1200"/>
              </a:spcAft>
            </a:pPr>
            <a:r>
              <a:rPr lang="en-US" sz="2400" kern="0" dirty="0"/>
              <a:t>Identify the landscape within the contributing areas</a:t>
            </a:r>
          </a:p>
          <a:p>
            <a:pPr>
              <a:spcAft>
                <a:spcPts val="0"/>
              </a:spcAft>
            </a:pPr>
            <a:r>
              <a:rPr lang="en-US" sz="2400" kern="0" dirty="0"/>
              <a:t>Landscape Assessment</a:t>
            </a:r>
          </a:p>
        </p:txBody>
      </p:sp>
    </p:spTree>
    <p:extLst>
      <p:ext uri="{BB962C8B-B14F-4D97-AF65-F5344CB8AC3E}">
        <p14:creationId xmlns:p14="http://schemas.microsoft.com/office/powerpoint/2010/main" val="246950666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CDBD-DCDB-461F-A2B2-435675FB4547}"/>
              </a:ext>
            </a:extLst>
          </p:cNvPr>
          <p:cNvSpPr>
            <a:spLocks noGrp="1"/>
          </p:cNvSpPr>
          <p:nvPr>
            <p:ph type="title"/>
          </p:nvPr>
        </p:nvSpPr>
        <p:spPr>
          <a:xfrm>
            <a:off x="533400" y="210965"/>
            <a:ext cx="7886700" cy="686595"/>
          </a:xfrm>
        </p:spPr>
        <p:txBody>
          <a:bodyPr>
            <a:normAutofit/>
          </a:bodyPr>
          <a:lstStyle/>
          <a:p>
            <a:r>
              <a:rPr lang="en-US" sz="3200" dirty="0"/>
              <a:t>Landscape Assessment</a:t>
            </a:r>
          </a:p>
        </p:txBody>
      </p:sp>
      <p:sp>
        <p:nvSpPr>
          <p:cNvPr id="6" name="Text Placeholder 5">
            <a:extLst>
              <a:ext uri="{FF2B5EF4-FFF2-40B4-BE49-F238E27FC236}">
                <a16:creationId xmlns:a16="http://schemas.microsoft.com/office/drawing/2014/main" id="{70599D2F-2A7B-4A06-BBA8-41FB5989FAD3}"/>
              </a:ext>
            </a:extLst>
          </p:cNvPr>
          <p:cNvSpPr>
            <a:spLocks noGrp="1"/>
          </p:cNvSpPr>
          <p:nvPr>
            <p:ph type="body" sz="quarter" idx="10"/>
          </p:nvPr>
        </p:nvSpPr>
        <p:spPr>
          <a:xfrm>
            <a:off x="152400" y="1600200"/>
            <a:ext cx="4095750" cy="4038600"/>
          </a:xfrm>
        </p:spPr>
        <p:txBody>
          <a:bodyPr/>
          <a:lstStyle/>
          <a:p>
            <a:pPr>
              <a:spcAft>
                <a:spcPts val="0"/>
              </a:spcAft>
            </a:pPr>
            <a:r>
              <a:rPr lang="en-US" sz="2400" kern="0" dirty="0"/>
              <a:t>4 Main Sources of E. Coli</a:t>
            </a:r>
          </a:p>
          <a:p>
            <a:pPr lvl="1"/>
            <a:r>
              <a:rPr lang="en-US" sz="1900" kern="0" dirty="0"/>
              <a:t>Sewer overflows</a:t>
            </a:r>
          </a:p>
          <a:p>
            <a:pPr lvl="1"/>
            <a:r>
              <a:rPr lang="en-US" sz="1900" kern="0" dirty="0"/>
              <a:t>Sewer not working properly</a:t>
            </a:r>
          </a:p>
          <a:p>
            <a:pPr lvl="1"/>
            <a:r>
              <a:rPr lang="en-US" sz="1900" kern="0" dirty="0"/>
              <a:t>Polluted stormwater runoff</a:t>
            </a:r>
          </a:p>
          <a:p>
            <a:pPr lvl="1"/>
            <a:r>
              <a:rPr lang="en-US" sz="1900" kern="0" dirty="0"/>
              <a:t>Agricultural runoff</a:t>
            </a:r>
          </a:p>
          <a:p>
            <a:pPr lvl="1"/>
            <a:endParaRPr lang="en-US" sz="1900" kern="0" dirty="0"/>
          </a:p>
          <a:p>
            <a:r>
              <a:rPr lang="en-US" sz="2000" dirty="0"/>
              <a:t>Source: CDC, NCEZID, DFWED</a:t>
            </a:r>
          </a:p>
          <a:p>
            <a:endParaRPr lang="en-US" sz="2000" dirty="0"/>
          </a:p>
        </p:txBody>
      </p:sp>
      <p:pic>
        <p:nvPicPr>
          <p:cNvPr id="4" name="Picture 3">
            <a:extLst>
              <a:ext uri="{FF2B5EF4-FFF2-40B4-BE49-F238E27FC236}">
                <a16:creationId xmlns:a16="http://schemas.microsoft.com/office/drawing/2014/main" id="{FDC98726-BCBC-4EA9-9A8A-1AB5B41C20BE}"/>
              </a:ext>
            </a:extLst>
          </p:cNvPr>
          <p:cNvPicPr>
            <a:picLocks noChangeAspect="1"/>
          </p:cNvPicPr>
          <p:nvPr/>
        </p:nvPicPr>
        <p:blipFill rotWithShape="1">
          <a:blip r:embed="rId3"/>
          <a:srcRect l="48329" t="12741" b="2105"/>
          <a:stretch/>
        </p:blipFill>
        <p:spPr>
          <a:xfrm>
            <a:off x="4609214" y="762000"/>
            <a:ext cx="4267200" cy="5410200"/>
          </a:xfrm>
          <a:prstGeom prst="rect">
            <a:avLst/>
          </a:prstGeom>
        </p:spPr>
      </p:pic>
    </p:spTree>
    <p:extLst>
      <p:ext uri="{BB962C8B-B14F-4D97-AF65-F5344CB8AC3E}">
        <p14:creationId xmlns:p14="http://schemas.microsoft.com/office/powerpoint/2010/main" val="171931412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BAAF-CEC9-4349-8B34-1E957A940BD8}"/>
              </a:ext>
            </a:extLst>
          </p:cNvPr>
          <p:cNvSpPr>
            <a:spLocks noGrp="1"/>
          </p:cNvSpPr>
          <p:nvPr>
            <p:ph type="title"/>
          </p:nvPr>
        </p:nvSpPr>
        <p:spPr>
          <a:xfrm>
            <a:off x="607385" y="-114703"/>
            <a:ext cx="8354090" cy="1325563"/>
          </a:xfrm>
        </p:spPr>
        <p:txBody>
          <a:bodyPr>
            <a:normAutofit/>
          </a:bodyPr>
          <a:lstStyle/>
          <a:p>
            <a:r>
              <a:rPr lang="en-US" sz="3200" dirty="0"/>
              <a:t>Spatial &amp; Temporal Variability - ANOVA</a:t>
            </a:r>
          </a:p>
        </p:txBody>
      </p:sp>
      <p:sp>
        <p:nvSpPr>
          <p:cNvPr id="4" name="Slide Number Placeholder 3">
            <a:extLst>
              <a:ext uri="{FF2B5EF4-FFF2-40B4-BE49-F238E27FC236}">
                <a16:creationId xmlns:a16="http://schemas.microsoft.com/office/drawing/2014/main" id="{800AD272-13FA-4B60-B7A7-C8F39F3385DD}"/>
              </a:ext>
            </a:extLst>
          </p:cNvPr>
          <p:cNvSpPr>
            <a:spLocks noGrp="1"/>
          </p:cNvSpPr>
          <p:nvPr>
            <p:ph type="sldNum" sz="quarter" idx="11"/>
          </p:nvPr>
        </p:nvSpPr>
        <p:spPr/>
        <p:txBody>
          <a:bodyPr/>
          <a:lstStyle/>
          <a:p>
            <a:fld id="{87E7EC59-F5D4-514C-AFAD-2B48A6A5A414}" type="slidenum">
              <a:rPr lang="en-US" smtClean="0"/>
              <a:pPr/>
              <a:t>27</a:t>
            </a:fld>
            <a:endParaRPr lang="en-US"/>
          </a:p>
        </p:txBody>
      </p:sp>
      <p:cxnSp>
        <p:nvCxnSpPr>
          <p:cNvPr id="5" name="Straight Arrow Connector 4">
            <a:extLst>
              <a:ext uri="{FF2B5EF4-FFF2-40B4-BE49-F238E27FC236}">
                <a16:creationId xmlns:a16="http://schemas.microsoft.com/office/drawing/2014/main" id="{08AC935B-4A4E-4C8E-90B8-A719D8660D72}"/>
              </a:ext>
            </a:extLst>
          </p:cNvPr>
          <p:cNvCxnSpPr>
            <a:cxnSpLocks/>
          </p:cNvCxnSpPr>
          <p:nvPr/>
        </p:nvCxnSpPr>
        <p:spPr>
          <a:xfrm>
            <a:off x="838779" y="2904338"/>
            <a:ext cx="739140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98FF7242-9AF5-4E5B-B3CA-7C14788FC592}"/>
              </a:ext>
            </a:extLst>
          </p:cNvPr>
          <p:cNvCxnSpPr>
            <a:cxnSpLocks/>
          </p:cNvCxnSpPr>
          <p:nvPr/>
        </p:nvCxnSpPr>
        <p:spPr>
          <a:xfrm>
            <a:off x="1981779" y="2904338"/>
            <a:ext cx="0" cy="304800"/>
          </a:xfrm>
          <a:prstGeom prst="line">
            <a:avLst/>
          </a:prstGeom>
          <a:noFill/>
          <a:ln w="25400" cap="flat">
            <a:solidFill>
              <a:srgbClr val="5A5F5E"/>
            </a:solidFill>
            <a:prstDash val="solid"/>
            <a:miter lim="400000"/>
          </a:ln>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2799F7BF-AB48-482C-9059-2AAACC404871}"/>
              </a:ext>
            </a:extLst>
          </p:cNvPr>
          <p:cNvCxnSpPr>
            <a:cxnSpLocks/>
          </p:cNvCxnSpPr>
          <p:nvPr/>
        </p:nvCxnSpPr>
        <p:spPr>
          <a:xfrm>
            <a:off x="3048579" y="2904338"/>
            <a:ext cx="0" cy="304800"/>
          </a:xfrm>
          <a:prstGeom prst="line">
            <a:avLst/>
          </a:prstGeom>
          <a:noFill/>
          <a:ln w="25400" cap="flat">
            <a:solidFill>
              <a:srgbClr val="5A5F5E"/>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FEC5E0F0-5C7C-4FEC-A713-43E02AEE942C}"/>
              </a:ext>
            </a:extLst>
          </p:cNvPr>
          <p:cNvCxnSpPr>
            <a:cxnSpLocks/>
          </p:cNvCxnSpPr>
          <p:nvPr/>
        </p:nvCxnSpPr>
        <p:spPr>
          <a:xfrm>
            <a:off x="5029779" y="2904338"/>
            <a:ext cx="0" cy="304800"/>
          </a:xfrm>
          <a:prstGeom prst="line">
            <a:avLst/>
          </a:prstGeom>
          <a:noFill/>
          <a:ln w="25400" cap="flat">
            <a:solidFill>
              <a:srgbClr val="5A5F5E"/>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A206B3F9-F2B9-4D7A-88D3-E624112E4288}"/>
              </a:ext>
            </a:extLst>
          </p:cNvPr>
          <p:cNvCxnSpPr>
            <a:cxnSpLocks/>
          </p:cNvCxnSpPr>
          <p:nvPr/>
        </p:nvCxnSpPr>
        <p:spPr>
          <a:xfrm>
            <a:off x="7696779" y="2904338"/>
            <a:ext cx="0" cy="304800"/>
          </a:xfrm>
          <a:prstGeom prst="line">
            <a:avLst/>
          </a:prstGeom>
          <a:noFill/>
          <a:ln w="25400" cap="flat">
            <a:solidFill>
              <a:srgbClr val="5A5F5E"/>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1BA68FE8-703F-4413-8E7A-2E9A62ABD279}"/>
              </a:ext>
            </a:extLst>
          </p:cNvPr>
          <p:cNvSpPr txBox="1"/>
          <p:nvPr/>
        </p:nvSpPr>
        <p:spPr>
          <a:xfrm>
            <a:off x="1379489" y="3233840"/>
            <a:ext cx="11430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35353"/>
                </a:solidFill>
                <a:effectLst/>
                <a:uFillTx/>
                <a:latin typeface="+mn-lt"/>
                <a:ea typeface="+mn-ea"/>
                <a:cs typeface="+mn-cs"/>
                <a:sym typeface="Gill Sans Light"/>
              </a:rPr>
              <a:t>2005</a:t>
            </a:r>
          </a:p>
        </p:txBody>
      </p:sp>
      <p:sp>
        <p:nvSpPr>
          <p:cNvPr id="11" name="TextBox 10">
            <a:extLst>
              <a:ext uri="{FF2B5EF4-FFF2-40B4-BE49-F238E27FC236}">
                <a16:creationId xmlns:a16="http://schemas.microsoft.com/office/drawing/2014/main" id="{B93E2969-4EC4-4BC7-B541-D5E3CA674EA3}"/>
              </a:ext>
            </a:extLst>
          </p:cNvPr>
          <p:cNvSpPr txBox="1"/>
          <p:nvPr/>
        </p:nvSpPr>
        <p:spPr>
          <a:xfrm>
            <a:off x="2465339" y="3223416"/>
            <a:ext cx="11430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35353"/>
                </a:solidFill>
                <a:effectLst/>
                <a:uFillTx/>
                <a:latin typeface="+mn-lt"/>
                <a:ea typeface="+mn-ea"/>
                <a:cs typeface="+mn-cs"/>
                <a:sym typeface="Gill Sans Light"/>
              </a:rPr>
              <a:t>2008</a:t>
            </a:r>
          </a:p>
        </p:txBody>
      </p:sp>
      <p:sp>
        <p:nvSpPr>
          <p:cNvPr id="12" name="TextBox 11">
            <a:extLst>
              <a:ext uri="{FF2B5EF4-FFF2-40B4-BE49-F238E27FC236}">
                <a16:creationId xmlns:a16="http://schemas.microsoft.com/office/drawing/2014/main" id="{53D753A2-156A-4D14-8FFD-39832F8323D6}"/>
              </a:ext>
            </a:extLst>
          </p:cNvPr>
          <p:cNvSpPr txBox="1"/>
          <p:nvPr/>
        </p:nvSpPr>
        <p:spPr>
          <a:xfrm>
            <a:off x="4465589" y="3233840"/>
            <a:ext cx="11430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35353"/>
                </a:solidFill>
                <a:effectLst/>
                <a:uFillTx/>
                <a:latin typeface="+mn-lt"/>
                <a:ea typeface="+mn-ea"/>
                <a:cs typeface="+mn-cs"/>
                <a:sym typeface="Gill Sans Light"/>
              </a:rPr>
              <a:t>2014</a:t>
            </a:r>
          </a:p>
        </p:txBody>
      </p:sp>
      <p:sp>
        <p:nvSpPr>
          <p:cNvPr id="13" name="TextBox 12">
            <a:extLst>
              <a:ext uri="{FF2B5EF4-FFF2-40B4-BE49-F238E27FC236}">
                <a16:creationId xmlns:a16="http://schemas.microsoft.com/office/drawing/2014/main" id="{3E475179-8EE0-4750-8BE7-EF7222C0AF4B}"/>
              </a:ext>
            </a:extLst>
          </p:cNvPr>
          <p:cNvSpPr txBox="1"/>
          <p:nvPr/>
        </p:nvSpPr>
        <p:spPr>
          <a:xfrm>
            <a:off x="7087179" y="3233840"/>
            <a:ext cx="11430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35353"/>
                </a:solidFill>
                <a:effectLst/>
                <a:uFillTx/>
                <a:latin typeface="+mn-lt"/>
                <a:ea typeface="+mn-ea"/>
                <a:cs typeface="+mn-cs"/>
                <a:sym typeface="Gill Sans Light"/>
              </a:rPr>
              <a:t>2020</a:t>
            </a:r>
          </a:p>
        </p:txBody>
      </p:sp>
      <p:sp>
        <p:nvSpPr>
          <p:cNvPr id="20" name="Text Placeholder 2">
            <a:extLst>
              <a:ext uri="{FF2B5EF4-FFF2-40B4-BE49-F238E27FC236}">
                <a16:creationId xmlns:a16="http://schemas.microsoft.com/office/drawing/2014/main" id="{2DFAED48-1711-4E5C-BDC8-CBB94FBC9048}"/>
              </a:ext>
            </a:extLst>
          </p:cNvPr>
          <p:cNvSpPr>
            <a:spLocks noGrp="1"/>
          </p:cNvSpPr>
          <p:nvPr>
            <p:ph type="body" sz="quarter" idx="10"/>
          </p:nvPr>
        </p:nvSpPr>
        <p:spPr>
          <a:xfrm>
            <a:off x="683070" y="932650"/>
            <a:ext cx="5869615" cy="1592428"/>
          </a:xfrm>
        </p:spPr>
        <p:txBody>
          <a:bodyPr/>
          <a:lstStyle/>
          <a:p>
            <a:pPr>
              <a:spcAft>
                <a:spcPts val="200"/>
              </a:spcAft>
            </a:pPr>
            <a:r>
              <a:rPr lang="en-US" sz="2400" dirty="0"/>
              <a:t>Pre/ Post River Restoration</a:t>
            </a:r>
          </a:p>
          <a:p>
            <a:pPr>
              <a:spcAft>
                <a:spcPts val="200"/>
              </a:spcAft>
            </a:pPr>
            <a:r>
              <a:rPr lang="en-US" sz="2400" dirty="0"/>
              <a:t>3 Different Monitoring Stations</a:t>
            </a:r>
          </a:p>
          <a:p>
            <a:pPr>
              <a:spcAft>
                <a:spcPts val="200"/>
              </a:spcAft>
            </a:pPr>
            <a:r>
              <a:rPr lang="en-US" sz="2400" dirty="0"/>
              <a:t>Wet &amp; Dry Seasons</a:t>
            </a:r>
          </a:p>
          <a:p>
            <a:pPr lvl="1">
              <a:spcBef>
                <a:spcPts val="0"/>
              </a:spcBef>
              <a:spcAft>
                <a:spcPts val="200"/>
              </a:spcAft>
            </a:pPr>
            <a:r>
              <a:rPr lang="en-US" sz="1900" dirty="0"/>
              <a:t>Previously determined by ANOVA </a:t>
            </a:r>
          </a:p>
        </p:txBody>
      </p:sp>
      <p:cxnSp>
        <p:nvCxnSpPr>
          <p:cNvPr id="16" name="Straight Connector 15">
            <a:extLst>
              <a:ext uri="{FF2B5EF4-FFF2-40B4-BE49-F238E27FC236}">
                <a16:creationId xmlns:a16="http://schemas.microsoft.com/office/drawing/2014/main" id="{0E168C70-A41B-445C-91B1-F6DF95535D52}"/>
              </a:ext>
            </a:extLst>
          </p:cNvPr>
          <p:cNvCxnSpPr>
            <a:cxnSpLocks/>
          </p:cNvCxnSpPr>
          <p:nvPr/>
        </p:nvCxnSpPr>
        <p:spPr>
          <a:xfrm>
            <a:off x="3048579" y="2904338"/>
            <a:ext cx="1981200" cy="0"/>
          </a:xfrm>
          <a:prstGeom prst="line">
            <a:avLst/>
          </a:prstGeom>
          <a:noFill/>
          <a:ln w="762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pic>
        <p:nvPicPr>
          <p:cNvPr id="17" name="Picture 16">
            <a:extLst>
              <a:ext uri="{FF2B5EF4-FFF2-40B4-BE49-F238E27FC236}">
                <a16:creationId xmlns:a16="http://schemas.microsoft.com/office/drawing/2014/main" id="{0C2526A8-682C-4BCB-8B1C-2E681E7B285C}"/>
              </a:ext>
            </a:extLst>
          </p:cNvPr>
          <p:cNvPicPr>
            <a:picLocks noChangeAspect="1"/>
          </p:cNvPicPr>
          <p:nvPr/>
        </p:nvPicPr>
        <p:blipFill rotWithShape="1">
          <a:blip r:embed="rId3"/>
          <a:srcRect t="11035" b="11497"/>
          <a:stretch/>
        </p:blipFill>
        <p:spPr>
          <a:xfrm>
            <a:off x="429955" y="3953662"/>
            <a:ext cx="8228126" cy="2286374"/>
          </a:xfrm>
          <a:prstGeom prst="rect">
            <a:avLst/>
          </a:prstGeom>
        </p:spPr>
      </p:pic>
    </p:spTree>
    <p:extLst>
      <p:ext uri="{BB962C8B-B14F-4D97-AF65-F5344CB8AC3E}">
        <p14:creationId xmlns:p14="http://schemas.microsoft.com/office/powerpoint/2010/main" val="269684867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74BC-9BA8-46CC-90F4-770D483C6A4F}"/>
              </a:ext>
            </a:extLst>
          </p:cNvPr>
          <p:cNvSpPr>
            <a:spLocks noGrp="1"/>
          </p:cNvSpPr>
          <p:nvPr>
            <p:ph type="title"/>
          </p:nvPr>
        </p:nvSpPr>
        <p:spPr>
          <a:xfrm>
            <a:off x="159488" y="-35442"/>
            <a:ext cx="7886700" cy="1325563"/>
          </a:xfrm>
        </p:spPr>
        <p:txBody>
          <a:bodyPr>
            <a:normAutofit/>
          </a:bodyPr>
          <a:lstStyle/>
          <a:p>
            <a:r>
              <a:rPr lang="en-US" sz="3200" dirty="0"/>
              <a:t>Precipitation &amp; Temperature Data</a:t>
            </a:r>
          </a:p>
        </p:txBody>
      </p:sp>
      <p:sp>
        <p:nvSpPr>
          <p:cNvPr id="6" name="Text Placeholder 5">
            <a:extLst>
              <a:ext uri="{FF2B5EF4-FFF2-40B4-BE49-F238E27FC236}">
                <a16:creationId xmlns:a16="http://schemas.microsoft.com/office/drawing/2014/main" id="{E48EFBE9-378F-44D7-9D27-0C71165B4788}"/>
              </a:ext>
            </a:extLst>
          </p:cNvPr>
          <p:cNvSpPr>
            <a:spLocks noGrp="1"/>
          </p:cNvSpPr>
          <p:nvPr>
            <p:ph type="body" sz="quarter" idx="10"/>
          </p:nvPr>
        </p:nvSpPr>
        <p:spPr/>
        <p:txBody>
          <a:bodyPr/>
          <a:lstStyle/>
          <a:p>
            <a:endParaRPr lang="en-US"/>
          </a:p>
        </p:txBody>
      </p:sp>
      <p:graphicFrame>
        <p:nvGraphicFramePr>
          <p:cNvPr id="4" name="Content Placeholder 3">
            <a:extLst>
              <a:ext uri="{FF2B5EF4-FFF2-40B4-BE49-F238E27FC236}">
                <a16:creationId xmlns:a16="http://schemas.microsoft.com/office/drawing/2014/main" id="{78D46178-DBD8-478A-AF14-C4251C3418FA}"/>
              </a:ext>
            </a:extLst>
          </p:cNvPr>
          <p:cNvGraphicFramePr>
            <a:graphicFrameLocks noGrp="1"/>
          </p:cNvGraphicFramePr>
          <p:nvPr>
            <p:ph idx="4294967295"/>
            <p:extLst>
              <p:ext uri="{D42A27DB-BD31-4B8C-83A1-F6EECF244321}">
                <p14:modId xmlns:p14="http://schemas.microsoft.com/office/powerpoint/2010/main" val="3295036418"/>
              </p:ext>
            </p:extLst>
          </p:nvPr>
        </p:nvGraphicFramePr>
        <p:xfrm>
          <a:off x="825866" y="1134080"/>
          <a:ext cx="7403732" cy="4719820"/>
        </p:xfrm>
        <a:graphic>
          <a:graphicData uri="http://schemas.openxmlformats.org/drawingml/2006/table">
            <a:tbl>
              <a:tblPr>
                <a:tableStyleId>{5C22544A-7EE6-4342-B048-85BDC9FD1C3A}</a:tableStyleId>
              </a:tblPr>
              <a:tblGrid>
                <a:gridCol w="528838">
                  <a:extLst>
                    <a:ext uri="{9D8B030D-6E8A-4147-A177-3AD203B41FA5}">
                      <a16:colId xmlns:a16="http://schemas.microsoft.com/office/drawing/2014/main" val="1986229797"/>
                    </a:ext>
                  </a:extLst>
                </a:gridCol>
                <a:gridCol w="528838">
                  <a:extLst>
                    <a:ext uri="{9D8B030D-6E8A-4147-A177-3AD203B41FA5}">
                      <a16:colId xmlns:a16="http://schemas.microsoft.com/office/drawing/2014/main" val="3508333702"/>
                    </a:ext>
                  </a:extLst>
                </a:gridCol>
                <a:gridCol w="528838">
                  <a:extLst>
                    <a:ext uri="{9D8B030D-6E8A-4147-A177-3AD203B41FA5}">
                      <a16:colId xmlns:a16="http://schemas.microsoft.com/office/drawing/2014/main" val="693595139"/>
                    </a:ext>
                  </a:extLst>
                </a:gridCol>
                <a:gridCol w="528838">
                  <a:extLst>
                    <a:ext uri="{9D8B030D-6E8A-4147-A177-3AD203B41FA5}">
                      <a16:colId xmlns:a16="http://schemas.microsoft.com/office/drawing/2014/main" val="726143229"/>
                    </a:ext>
                  </a:extLst>
                </a:gridCol>
                <a:gridCol w="528838">
                  <a:extLst>
                    <a:ext uri="{9D8B030D-6E8A-4147-A177-3AD203B41FA5}">
                      <a16:colId xmlns:a16="http://schemas.microsoft.com/office/drawing/2014/main" val="145443978"/>
                    </a:ext>
                  </a:extLst>
                </a:gridCol>
                <a:gridCol w="528838">
                  <a:extLst>
                    <a:ext uri="{9D8B030D-6E8A-4147-A177-3AD203B41FA5}">
                      <a16:colId xmlns:a16="http://schemas.microsoft.com/office/drawing/2014/main" val="2404477486"/>
                    </a:ext>
                  </a:extLst>
                </a:gridCol>
                <a:gridCol w="528838">
                  <a:extLst>
                    <a:ext uri="{9D8B030D-6E8A-4147-A177-3AD203B41FA5}">
                      <a16:colId xmlns:a16="http://schemas.microsoft.com/office/drawing/2014/main" val="1907297322"/>
                    </a:ext>
                  </a:extLst>
                </a:gridCol>
                <a:gridCol w="528838">
                  <a:extLst>
                    <a:ext uri="{9D8B030D-6E8A-4147-A177-3AD203B41FA5}">
                      <a16:colId xmlns:a16="http://schemas.microsoft.com/office/drawing/2014/main" val="1961973211"/>
                    </a:ext>
                  </a:extLst>
                </a:gridCol>
                <a:gridCol w="528838">
                  <a:extLst>
                    <a:ext uri="{9D8B030D-6E8A-4147-A177-3AD203B41FA5}">
                      <a16:colId xmlns:a16="http://schemas.microsoft.com/office/drawing/2014/main" val="2124538690"/>
                    </a:ext>
                  </a:extLst>
                </a:gridCol>
                <a:gridCol w="528838">
                  <a:extLst>
                    <a:ext uri="{9D8B030D-6E8A-4147-A177-3AD203B41FA5}">
                      <a16:colId xmlns:a16="http://schemas.microsoft.com/office/drawing/2014/main" val="1237658263"/>
                    </a:ext>
                  </a:extLst>
                </a:gridCol>
                <a:gridCol w="528838">
                  <a:extLst>
                    <a:ext uri="{9D8B030D-6E8A-4147-A177-3AD203B41FA5}">
                      <a16:colId xmlns:a16="http://schemas.microsoft.com/office/drawing/2014/main" val="3710898264"/>
                    </a:ext>
                  </a:extLst>
                </a:gridCol>
                <a:gridCol w="528838">
                  <a:extLst>
                    <a:ext uri="{9D8B030D-6E8A-4147-A177-3AD203B41FA5}">
                      <a16:colId xmlns:a16="http://schemas.microsoft.com/office/drawing/2014/main" val="2192378409"/>
                    </a:ext>
                  </a:extLst>
                </a:gridCol>
                <a:gridCol w="528838">
                  <a:extLst>
                    <a:ext uri="{9D8B030D-6E8A-4147-A177-3AD203B41FA5}">
                      <a16:colId xmlns:a16="http://schemas.microsoft.com/office/drawing/2014/main" val="1603474319"/>
                    </a:ext>
                  </a:extLst>
                </a:gridCol>
                <a:gridCol w="528838">
                  <a:extLst>
                    <a:ext uri="{9D8B030D-6E8A-4147-A177-3AD203B41FA5}">
                      <a16:colId xmlns:a16="http://schemas.microsoft.com/office/drawing/2014/main" val="582568758"/>
                    </a:ext>
                  </a:extLst>
                </a:gridCol>
              </a:tblGrid>
              <a:tr h="168565">
                <a:tc>
                  <a:txBody>
                    <a:bodyPr/>
                    <a:lstStyle/>
                    <a:p>
                      <a:pPr algn="l" fontAlgn="b"/>
                      <a:endParaRPr lang="en-US" sz="900" b="0" i="0" u="none" strike="noStrike">
                        <a:solidFill>
                          <a:srgbClr val="000000"/>
                        </a:solidFill>
                        <a:effectLst/>
                        <a:latin typeface="Calibri" panose="020F0502020204030204" pitchFamily="34" charset="0"/>
                      </a:endParaRPr>
                    </a:p>
                  </a:txBody>
                  <a:tcPr marL="7838" marR="7838" marT="7838" marB="0" anchor="b"/>
                </a:tc>
                <a:tc>
                  <a:txBody>
                    <a:bodyPr/>
                    <a:lstStyle/>
                    <a:p>
                      <a:pPr algn="l" fontAlgn="b"/>
                      <a:r>
                        <a:rPr lang="en-US" sz="900" u="none" strike="noStrike">
                          <a:effectLst/>
                        </a:rPr>
                        <a:t>Jan</a:t>
                      </a:r>
                      <a:endParaRPr lang="en-US" sz="900" b="0" i="0" u="none" strike="noStrike">
                        <a:solidFill>
                          <a:srgbClr val="000000"/>
                        </a:solidFill>
                        <a:effectLst/>
                        <a:latin typeface="Calibri" panose="020F0502020204030204" pitchFamily="34" charset="0"/>
                      </a:endParaRPr>
                    </a:p>
                  </a:txBody>
                  <a:tcPr marL="7838" marR="7838" marT="7838" marB="0" anchor="b"/>
                </a:tc>
                <a:tc>
                  <a:txBody>
                    <a:bodyPr/>
                    <a:lstStyle/>
                    <a:p>
                      <a:pPr algn="l" fontAlgn="b"/>
                      <a:r>
                        <a:rPr lang="en-US" sz="900" u="none" strike="noStrike">
                          <a:effectLst/>
                        </a:rPr>
                        <a:t>Feb</a:t>
                      </a:r>
                      <a:endParaRPr lang="en-US" sz="900" b="0" i="0" u="none" strike="noStrike">
                        <a:solidFill>
                          <a:srgbClr val="000000"/>
                        </a:solidFill>
                        <a:effectLst/>
                        <a:latin typeface="Calibri" panose="020F0502020204030204" pitchFamily="34" charset="0"/>
                      </a:endParaRPr>
                    </a:p>
                  </a:txBody>
                  <a:tcPr marL="7838" marR="7838" marT="7838" marB="0" anchor="b"/>
                </a:tc>
                <a:tc>
                  <a:txBody>
                    <a:bodyPr/>
                    <a:lstStyle/>
                    <a:p>
                      <a:pPr algn="l" fontAlgn="b"/>
                      <a:r>
                        <a:rPr lang="en-US" sz="900" u="none" strike="noStrike">
                          <a:effectLst/>
                        </a:rPr>
                        <a:t>Mar</a:t>
                      </a:r>
                      <a:endParaRPr lang="en-US" sz="900" b="0" i="0" u="none" strike="noStrike">
                        <a:solidFill>
                          <a:srgbClr val="000000"/>
                        </a:solidFill>
                        <a:effectLst/>
                        <a:latin typeface="Calibri" panose="020F0502020204030204" pitchFamily="34" charset="0"/>
                      </a:endParaRPr>
                    </a:p>
                  </a:txBody>
                  <a:tcPr marL="7838" marR="7838" marT="7838" marB="0" anchor="b"/>
                </a:tc>
                <a:tc>
                  <a:txBody>
                    <a:bodyPr/>
                    <a:lstStyle/>
                    <a:p>
                      <a:pPr algn="l" fontAlgn="b"/>
                      <a:r>
                        <a:rPr lang="en-US" sz="900" u="none" strike="noStrike">
                          <a:effectLst/>
                        </a:rPr>
                        <a:t>Apr</a:t>
                      </a:r>
                      <a:endParaRPr lang="en-US" sz="900" b="0" i="0" u="none" strike="noStrike">
                        <a:solidFill>
                          <a:srgbClr val="000000"/>
                        </a:solidFill>
                        <a:effectLst/>
                        <a:latin typeface="Calibri" panose="020F0502020204030204" pitchFamily="34" charset="0"/>
                      </a:endParaRPr>
                    </a:p>
                  </a:txBody>
                  <a:tcPr marL="7838" marR="7838" marT="7838" marB="0" anchor="b"/>
                </a:tc>
                <a:tc>
                  <a:txBody>
                    <a:bodyPr/>
                    <a:lstStyle/>
                    <a:p>
                      <a:pPr algn="l" fontAlgn="b"/>
                      <a:r>
                        <a:rPr lang="en-US" sz="900" u="none" strike="noStrike">
                          <a:effectLst/>
                        </a:rPr>
                        <a:t>May</a:t>
                      </a:r>
                      <a:endParaRPr lang="en-US" sz="900" b="0" i="0" u="none" strike="noStrike">
                        <a:solidFill>
                          <a:srgbClr val="000000"/>
                        </a:solidFill>
                        <a:effectLst/>
                        <a:latin typeface="Calibri" panose="020F0502020204030204" pitchFamily="34" charset="0"/>
                      </a:endParaRPr>
                    </a:p>
                  </a:txBody>
                  <a:tcPr marL="7838" marR="7838" marT="7838" marB="0" anchor="b"/>
                </a:tc>
                <a:tc>
                  <a:txBody>
                    <a:bodyPr/>
                    <a:lstStyle/>
                    <a:p>
                      <a:pPr algn="l" fontAlgn="b"/>
                      <a:r>
                        <a:rPr lang="en-US" sz="900" u="none" strike="noStrike">
                          <a:effectLst/>
                        </a:rPr>
                        <a:t>Jun</a:t>
                      </a:r>
                      <a:endParaRPr lang="en-US" sz="900" b="0" i="0" u="none" strike="noStrike">
                        <a:solidFill>
                          <a:srgbClr val="000000"/>
                        </a:solidFill>
                        <a:effectLst/>
                        <a:latin typeface="Calibri" panose="020F0502020204030204" pitchFamily="34" charset="0"/>
                      </a:endParaRPr>
                    </a:p>
                  </a:txBody>
                  <a:tcPr marL="7838" marR="7838" marT="7838" marB="0" anchor="b"/>
                </a:tc>
                <a:tc>
                  <a:txBody>
                    <a:bodyPr/>
                    <a:lstStyle/>
                    <a:p>
                      <a:pPr algn="l" fontAlgn="b"/>
                      <a:r>
                        <a:rPr lang="en-US" sz="900" u="none" strike="noStrike">
                          <a:effectLst/>
                        </a:rPr>
                        <a:t>Jul</a:t>
                      </a:r>
                      <a:endParaRPr lang="en-US" sz="900" b="0" i="0" u="none" strike="noStrike">
                        <a:solidFill>
                          <a:srgbClr val="000000"/>
                        </a:solidFill>
                        <a:effectLst/>
                        <a:latin typeface="Calibri" panose="020F0502020204030204" pitchFamily="34" charset="0"/>
                      </a:endParaRPr>
                    </a:p>
                  </a:txBody>
                  <a:tcPr marL="7838" marR="7838" marT="7838" marB="0" anchor="b"/>
                </a:tc>
                <a:tc>
                  <a:txBody>
                    <a:bodyPr/>
                    <a:lstStyle/>
                    <a:p>
                      <a:pPr algn="l" fontAlgn="b"/>
                      <a:r>
                        <a:rPr lang="en-US" sz="900" u="none" strike="noStrike">
                          <a:effectLst/>
                        </a:rPr>
                        <a:t>Aug</a:t>
                      </a:r>
                      <a:endParaRPr lang="en-US" sz="900" b="0" i="0" u="none" strike="noStrike">
                        <a:solidFill>
                          <a:srgbClr val="000000"/>
                        </a:solidFill>
                        <a:effectLst/>
                        <a:latin typeface="Calibri" panose="020F0502020204030204" pitchFamily="34" charset="0"/>
                      </a:endParaRPr>
                    </a:p>
                  </a:txBody>
                  <a:tcPr marL="7838" marR="7838" marT="7838" marB="0" anchor="b"/>
                </a:tc>
                <a:tc>
                  <a:txBody>
                    <a:bodyPr/>
                    <a:lstStyle/>
                    <a:p>
                      <a:pPr algn="l" fontAlgn="b"/>
                      <a:r>
                        <a:rPr lang="en-US" sz="900" u="none" strike="noStrike">
                          <a:effectLst/>
                        </a:rPr>
                        <a:t>Sep</a:t>
                      </a:r>
                      <a:endParaRPr lang="en-US" sz="900" b="0" i="0" u="none" strike="noStrike">
                        <a:solidFill>
                          <a:srgbClr val="000000"/>
                        </a:solidFill>
                        <a:effectLst/>
                        <a:latin typeface="Calibri" panose="020F0502020204030204" pitchFamily="34" charset="0"/>
                      </a:endParaRPr>
                    </a:p>
                  </a:txBody>
                  <a:tcPr marL="7838" marR="7838" marT="7838" marB="0" anchor="b"/>
                </a:tc>
                <a:tc>
                  <a:txBody>
                    <a:bodyPr/>
                    <a:lstStyle/>
                    <a:p>
                      <a:pPr algn="l" fontAlgn="b"/>
                      <a:r>
                        <a:rPr lang="en-US" sz="900" u="none" strike="noStrike">
                          <a:effectLst/>
                        </a:rPr>
                        <a:t>Oct</a:t>
                      </a:r>
                      <a:endParaRPr lang="en-US" sz="900" b="0" i="0" u="none" strike="noStrike">
                        <a:solidFill>
                          <a:srgbClr val="000000"/>
                        </a:solidFill>
                        <a:effectLst/>
                        <a:latin typeface="Calibri" panose="020F0502020204030204" pitchFamily="34" charset="0"/>
                      </a:endParaRPr>
                    </a:p>
                  </a:txBody>
                  <a:tcPr marL="7838" marR="7838" marT="7838" marB="0" anchor="b"/>
                </a:tc>
                <a:tc>
                  <a:txBody>
                    <a:bodyPr/>
                    <a:lstStyle/>
                    <a:p>
                      <a:pPr algn="l" fontAlgn="b"/>
                      <a:r>
                        <a:rPr lang="en-US" sz="900" u="none" strike="noStrike">
                          <a:effectLst/>
                        </a:rPr>
                        <a:t>Nov</a:t>
                      </a:r>
                      <a:endParaRPr lang="en-US" sz="900" b="0" i="0" u="none" strike="noStrike">
                        <a:solidFill>
                          <a:srgbClr val="000000"/>
                        </a:solidFill>
                        <a:effectLst/>
                        <a:latin typeface="Calibri" panose="020F0502020204030204" pitchFamily="34" charset="0"/>
                      </a:endParaRPr>
                    </a:p>
                  </a:txBody>
                  <a:tcPr marL="7838" marR="7838" marT="7838" marB="0" anchor="b"/>
                </a:tc>
                <a:tc>
                  <a:txBody>
                    <a:bodyPr/>
                    <a:lstStyle/>
                    <a:p>
                      <a:pPr algn="l" fontAlgn="b"/>
                      <a:r>
                        <a:rPr lang="en-US" sz="900" u="none" strike="noStrike">
                          <a:effectLst/>
                        </a:rPr>
                        <a:t>Dec</a:t>
                      </a:r>
                      <a:endParaRPr lang="en-US" sz="900" b="0" i="0" u="none" strike="noStrike">
                        <a:solidFill>
                          <a:srgbClr val="000000"/>
                        </a:solidFill>
                        <a:effectLst/>
                        <a:latin typeface="Calibri" panose="020F0502020204030204" pitchFamily="34" charset="0"/>
                      </a:endParaRPr>
                    </a:p>
                  </a:txBody>
                  <a:tcPr marL="7838" marR="7838" marT="7838" marB="0" anchor="b"/>
                </a:tc>
                <a:tc>
                  <a:txBody>
                    <a:bodyPr/>
                    <a:lstStyle/>
                    <a:p>
                      <a:pPr algn="l" fontAlgn="b"/>
                      <a:r>
                        <a:rPr lang="en-US" sz="900" u="none" strike="noStrike">
                          <a:effectLst/>
                        </a:rPr>
                        <a:t>Annual</a:t>
                      </a:r>
                      <a:endParaRPr lang="en-US" sz="900" b="0" i="0" u="none" strike="noStrike">
                        <a:solidFill>
                          <a:srgbClr val="000000"/>
                        </a:solidFill>
                        <a:effectLst/>
                        <a:latin typeface="Calibri" panose="020F0502020204030204" pitchFamily="34" charset="0"/>
                      </a:endParaRPr>
                    </a:p>
                  </a:txBody>
                  <a:tcPr marL="7838" marR="7838" marT="7838" marB="0" anchor="b"/>
                </a:tc>
                <a:extLst>
                  <a:ext uri="{0D108BD9-81ED-4DB2-BD59-A6C34878D82A}">
                    <a16:rowId xmlns:a16="http://schemas.microsoft.com/office/drawing/2014/main" val="2009971860"/>
                  </a:ext>
                </a:extLst>
              </a:tr>
              <a:tr h="168565">
                <a:tc>
                  <a:txBody>
                    <a:bodyPr/>
                    <a:lstStyle/>
                    <a:p>
                      <a:pPr algn="r" fontAlgn="ctr"/>
                      <a:r>
                        <a:rPr lang="en-US" sz="900" u="none" strike="noStrike">
                          <a:effectLst/>
                        </a:rPr>
                        <a:t>2000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2728916885"/>
                  </a:ext>
                </a:extLst>
              </a:tr>
              <a:tr h="168565">
                <a:tc>
                  <a:txBody>
                    <a:bodyPr/>
                    <a:lstStyle/>
                    <a:p>
                      <a:pPr algn="r" fontAlgn="ctr"/>
                      <a:r>
                        <a:rPr lang="en-US" sz="900" u="none" strike="noStrike">
                          <a:effectLst/>
                        </a:rPr>
                        <a:t>2001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dirty="0">
                          <a:effectLst/>
                        </a:rPr>
                        <a:t>0.07</a:t>
                      </a:r>
                      <a:endParaRPr lang="en-US" sz="900" b="0" i="0" u="none" strike="noStrike" dirty="0">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579921873"/>
                  </a:ext>
                </a:extLst>
              </a:tr>
              <a:tr h="168565">
                <a:tc>
                  <a:txBody>
                    <a:bodyPr/>
                    <a:lstStyle/>
                    <a:p>
                      <a:pPr algn="r" fontAlgn="ctr"/>
                      <a:r>
                        <a:rPr lang="en-US" sz="900" u="none" strike="noStrike">
                          <a:effectLst/>
                        </a:rPr>
                        <a:t>2002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0.55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0.13</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3178460962"/>
                  </a:ext>
                </a:extLst>
              </a:tr>
              <a:tr h="168565">
                <a:tc>
                  <a:txBody>
                    <a:bodyPr/>
                    <a:lstStyle/>
                    <a:p>
                      <a:pPr algn="r" fontAlgn="ctr"/>
                      <a:r>
                        <a:rPr lang="en-US" sz="900" u="none" strike="noStrike">
                          <a:effectLst/>
                        </a:rPr>
                        <a:t>2003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0.31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2936398432"/>
                  </a:ext>
                </a:extLst>
              </a:tr>
              <a:tr h="168565">
                <a:tc>
                  <a:txBody>
                    <a:bodyPr/>
                    <a:lstStyle/>
                    <a:p>
                      <a:pPr algn="r" fontAlgn="ctr"/>
                      <a:r>
                        <a:rPr lang="en-US" sz="900" u="none" strike="noStrike">
                          <a:effectLst/>
                        </a:rPr>
                        <a:t>2004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0.32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0.31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0.32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0.13</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4135918567"/>
                  </a:ext>
                </a:extLst>
              </a:tr>
              <a:tr h="168565">
                <a:tc>
                  <a:txBody>
                    <a:bodyPr/>
                    <a:lstStyle/>
                    <a:p>
                      <a:pPr algn="r" fontAlgn="ctr"/>
                      <a:r>
                        <a:rPr lang="en-US" sz="900" u="none" strike="noStrike">
                          <a:effectLst/>
                        </a:rPr>
                        <a:t>2005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2270532647"/>
                  </a:ext>
                </a:extLst>
              </a:tr>
              <a:tr h="168565">
                <a:tc>
                  <a:txBody>
                    <a:bodyPr/>
                    <a:lstStyle/>
                    <a:p>
                      <a:pPr algn="r" fontAlgn="ctr"/>
                      <a:r>
                        <a:rPr lang="en-US" sz="900" u="none" strike="noStrike">
                          <a:effectLst/>
                        </a:rPr>
                        <a:t>2006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2973087355"/>
                  </a:ext>
                </a:extLst>
              </a:tr>
              <a:tr h="168565">
                <a:tc>
                  <a:txBody>
                    <a:bodyPr/>
                    <a:lstStyle/>
                    <a:p>
                      <a:pPr algn="r" fontAlgn="ctr"/>
                      <a:r>
                        <a:rPr lang="en-US" sz="900" u="none" strike="noStrike">
                          <a:effectLst/>
                        </a:rPr>
                        <a:t>2007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0.38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0.13</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581625676"/>
                  </a:ext>
                </a:extLst>
              </a:tr>
              <a:tr h="168565">
                <a:tc>
                  <a:txBody>
                    <a:bodyPr/>
                    <a:lstStyle/>
                    <a:p>
                      <a:pPr algn="r" fontAlgn="ctr"/>
                      <a:r>
                        <a:rPr lang="en-US" sz="900" u="none" strike="noStrike">
                          <a:effectLst/>
                        </a:rPr>
                        <a:t>2008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dirty="0">
                          <a:effectLst/>
                        </a:rPr>
                        <a:t>0</a:t>
                      </a:r>
                      <a:endParaRPr lang="en-US" sz="900" b="0" i="0" u="none" strike="noStrike" dirty="0">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0.04</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3324870944"/>
                  </a:ext>
                </a:extLst>
              </a:tr>
              <a:tr h="168565">
                <a:tc>
                  <a:txBody>
                    <a:bodyPr/>
                    <a:lstStyle/>
                    <a:p>
                      <a:pPr algn="r" fontAlgn="ctr"/>
                      <a:r>
                        <a:rPr lang="en-US" sz="900" u="none" strike="noStrike">
                          <a:effectLst/>
                        </a:rPr>
                        <a:t>2009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0.38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485678737"/>
                  </a:ext>
                </a:extLst>
              </a:tr>
              <a:tr h="168565">
                <a:tc>
                  <a:txBody>
                    <a:bodyPr/>
                    <a:lstStyle/>
                    <a:p>
                      <a:pPr algn="r" fontAlgn="ctr"/>
                      <a:r>
                        <a:rPr lang="en-US" sz="900" u="none" strike="noStrike">
                          <a:effectLst/>
                        </a:rPr>
                        <a:t>2010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0.31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2614626390"/>
                  </a:ext>
                </a:extLst>
              </a:tr>
              <a:tr h="168565">
                <a:tc>
                  <a:txBody>
                    <a:bodyPr/>
                    <a:lstStyle/>
                    <a:p>
                      <a:pPr algn="r" fontAlgn="ctr"/>
                      <a:r>
                        <a:rPr lang="en-US" sz="900" u="none" strike="noStrike">
                          <a:effectLst/>
                        </a:rPr>
                        <a:t>2011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868225902"/>
                  </a:ext>
                </a:extLst>
              </a:tr>
              <a:tr h="168565">
                <a:tc>
                  <a:txBody>
                    <a:bodyPr/>
                    <a:lstStyle/>
                    <a:p>
                      <a:pPr algn="r" fontAlgn="ctr"/>
                      <a:r>
                        <a:rPr lang="en-US" sz="900" u="none" strike="noStrike">
                          <a:effectLst/>
                        </a:rPr>
                        <a:t>2012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0.32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0.11</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516162306"/>
                  </a:ext>
                </a:extLst>
              </a:tr>
              <a:tr h="168565">
                <a:tc>
                  <a:txBody>
                    <a:bodyPr/>
                    <a:lstStyle/>
                    <a:p>
                      <a:pPr algn="r" fontAlgn="ctr"/>
                      <a:r>
                        <a:rPr lang="en-US" sz="900" u="none" strike="noStrike">
                          <a:effectLst/>
                        </a:rPr>
                        <a:t>2013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0.43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3797485120"/>
                  </a:ext>
                </a:extLst>
              </a:tr>
              <a:tr h="168565">
                <a:tc>
                  <a:txBody>
                    <a:bodyPr/>
                    <a:lstStyle/>
                    <a:p>
                      <a:pPr algn="r" fontAlgn="ctr"/>
                      <a:r>
                        <a:rPr lang="en-US" sz="900" u="none" strike="noStrike">
                          <a:effectLst/>
                        </a:rPr>
                        <a:t>2014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2832309144"/>
                  </a:ext>
                </a:extLst>
              </a:tr>
              <a:tr h="168565">
                <a:tc>
                  <a:txBody>
                    <a:bodyPr/>
                    <a:lstStyle/>
                    <a:p>
                      <a:pPr algn="r" fontAlgn="ctr"/>
                      <a:r>
                        <a:rPr lang="en-US" sz="900" u="none" strike="noStrike">
                          <a:effectLst/>
                        </a:rPr>
                        <a:t>2015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0.12</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310131260"/>
                  </a:ext>
                </a:extLst>
              </a:tr>
              <a:tr h="168565">
                <a:tc>
                  <a:txBody>
                    <a:bodyPr/>
                    <a:lstStyle/>
                    <a:p>
                      <a:pPr algn="r" fontAlgn="ctr"/>
                      <a:r>
                        <a:rPr lang="en-US" sz="900" u="none" strike="noStrike">
                          <a:effectLst/>
                        </a:rPr>
                        <a:t>2016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0.12</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2741960973"/>
                  </a:ext>
                </a:extLst>
              </a:tr>
              <a:tr h="168565">
                <a:tc>
                  <a:txBody>
                    <a:bodyPr/>
                    <a:lstStyle/>
                    <a:p>
                      <a:pPr algn="r" fontAlgn="ctr"/>
                      <a:r>
                        <a:rPr lang="en-US" sz="900" u="none" strike="noStrike">
                          <a:effectLst/>
                        </a:rPr>
                        <a:t>2017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462193983"/>
                  </a:ext>
                </a:extLst>
              </a:tr>
              <a:tr h="168565">
                <a:tc>
                  <a:txBody>
                    <a:bodyPr/>
                    <a:lstStyle/>
                    <a:p>
                      <a:pPr algn="r" fontAlgn="ctr"/>
                      <a:r>
                        <a:rPr lang="en-US" sz="900" u="none" strike="noStrike">
                          <a:effectLst/>
                        </a:rPr>
                        <a:t>2018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0.56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0.11</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443612331"/>
                  </a:ext>
                </a:extLst>
              </a:tr>
              <a:tr h="168565">
                <a:tc>
                  <a:txBody>
                    <a:bodyPr/>
                    <a:lstStyle/>
                    <a:p>
                      <a:pPr algn="r" fontAlgn="ctr"/>
                      <a:r>
                        <a:rPr lang="en-US" sz="900" u="none" strike="noStrike">
                          <a:effectLst/>
                        </a:rPr>
                        <a:t>2019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3869835807"/>
                  </a:ext>
                </a:extLst>
              </a:tr>
              <a:tr h="168565">
                <a:tc>
                  <a:txBody>
                    <a:bodyPr/>
                    <a:lstStyle/>
                    <a:p>
                      <a:pPr algn="r" fontAlgn="ctr"/>
                      <a:r>
                        <a:rPr lang="en-US" sz="900" u="none" strike="noStrike">
                          <a:effectLst/>
                        </a:rPr>
                        <a:t>2020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150249430"/>
                  </a:ext>
                </a:extLst>
              </a:tr>
              <a:tr h="168565">
                <a:tc>
                  <a:txBody>
                    <a:bodyPr/>
                    <a:lstStyle/>
                    <a:p>
                      <a:pPr algn="r" fontAlgn="ctr"/>
                      <a:r>
                        <a:rPr lang="en-US" sz="900" u="none" strike="noStrike">
                          <a:effectLst/>
                        </a:rPr>
                        <a:t>2021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l" fontAlgn="ctr"/>
                      <a:r>
                        <a:rPr lang="en-US" sz="900" u="none" strike="noStrike">
                          <a:effectLst/>
                        </a:rPr>
                        <a:t>M</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l" fontAlgn="ctr"/>
                      <a:r>
                        <a:rPr lang="en-US" sz="900" u="none" strike="noStrike">
                          <a:effectLst/>
                        </a:rPr>
                        <a:t>M</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l" fontAlgn="ctr"/>
                      <a:r>
                        <a:rPr lang="en-US" sz="900" u="none" strike="noStrike">
                          <a:effectLst/>
                        </a:rPr>
                        <a:t>M</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l" fontAlgn="ctr"/>
                      <a:r>
                        <a:rPr lang="en-US" sz="900" u="none" strike="noStrike">
                          <a:effectLst/>
                        </a:rPr>
                        <a:t>M</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l" fontAlgn="ctr"/>
                      <a:r>
                        <a:rPr lang="en-US" sz="900" u="none" strike="noStrike">
                          <a:effectLst/>
                        </a:rPr>
                        <a:t>M</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l" fontAlgn="ctr"/>
                      <a:r>
                        <a:rPr lang="en-US" sz="900" u="none" strike="noStrike">
                          <a:effectLst/>
                        </a:rPr>
                        <a:t>M</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l" fontAlgn="ctr"/>
                      <a:r>
                        <a:rPr lang="en-US" sz="900" u="none" strike="noStrike">
                          <a:effectLst/>
                        </a:rPr>
                        <a:t>M</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1012384750"/>
                  </a:ext>
                </a:extLst>
              </a:tr>
              <a:tr h="168565">
                <a:tc>
                  <a:txBody>
                    <a:bodyPr/>
                    <a:lstStyle/>
                    <a:p>
                      <a:pPr algn="ctr" fontAlgn="ctr"/>
                      <a:r>
                        <a:rPr lang="en-US" sz="900" u="none" strike="noStrike">
                          <a:effectLst/>
                        </a:rPr>
                        <a:t>Mean</a:t>
                      </a:r>
                      <a:endParaRPr lang="en-US" sz="900" b="1"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0.09</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380093162"/>
                  </a:ext>
                </a:extLst>
              </a:tr>
              <a:tr h="168565">
                <a:tc rowSpan="2">
                  <a:txBody>
                    <a:bodyPr/>
                    <a:lstStyle/>
                    <a:p>
                      <a:pPr algn="ctr" fontAlgn="ctr"/>
                      <a:r>
                        <a:rPr lang="en-US" sz="900" u="none" strike="noStrike">
                          <a:effectLst/>
                        </a:rPr>
                        <a:t>Max</a:t>
                      </a:r>
                      <a:endParaRPr lang="en-US" sz="900" b="1"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0.19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0.43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0.32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0.55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0.56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0.38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0.32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0.2</a:t>
                      </a:r>
                      <a:endParaRPr lang="en-US" sz="900" b="0" i="0" u="none" strike="noStrike">
                        <a:solidFill>
                          <a:srgbClr val="000000"/>
                        </a:solidFill>
                        <a:effectLst/>
                        <a:latin typeface="Calibri" panose="020F0502020204030204" pitchFamily="34" charset="0"/>
                      </a:endParaRPr>
                    </a:p>
                  </a:txBody>
                  <a:tcPr marL="7838" marR="7838" marT="7838" marB="0" anchor="ctr"/>
                </a:tc>
                <a:tc rowSpan="2">
                  <a:txBody>
                    <a:bodyPr/>
                    <a:lstStyle/>
                    <a:p>
                      <a:pPr algn="r" fontAlgn="ctr"/>
                      <a:r>
                        <a:rPr lang="en-US" sz="900" u="none" strike="noStrike">
                          <a:effectLst/>
                        </a:rPr>
                        <a:t>0.13</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3874455063"/>
                  </a:ext>
                </a:extLst>
              </a:tr>
              <a:tr h="168565">
                <a:tc vMerge="1">
                  <a:txBody>
                    <a:bodyPr/>
                    <a:lstStyle/>
                    <a:p>
                      <a:endParaRPr lang="en-US"/>
                    </a:p>
                  </a:txBody>
                  <a:tcPr/>
                </a:tc>
                <a:tc>
                  <a:txBody>
                    <a:bodyPr/>
                    <a:lstStyle/>
                    <a:p>
                      <a:pPr algn="r" fontAlgn="ctr"/>
                      <a:r>
                        <a:rPr lang="en-US" sz="900" u="none" strike="noStrike">
                          <a:effectLst/>
                        </a:rPr>
                        <a:t>2010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2012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2015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2013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2004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2018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2009</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2004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2016</a:t>
                      </a:r>
                      <a:endParaRPr lang="en-US" sz="900" b="0" i="0" u="none" strike="noStrike">
                        <a:solidFill>
                          <a:srgbClr val="000000"/>
                        </a:solidFill>
                        <a:effectLst/>
                        <a:latin typeface="Calibri" panose="020F0502020204030204" pitchFamily="34" charset="0"/>
                      </a:endParaRPr>
                    </a:p>
                  </a:txBody>
                  <a:tcPr marL="7838" marR="7838" marT="7838" marB="0" anchor="ctr"/>
                </a:tc>
                <a:tc vMerge="1">
                  <a:txBody>
                    <a:bodyPr/>
                    <a:lstStyle/>
                    <a:p>
                      <a:endParaRPr lang="en-US"/>
                    </a:p>
                  </a:txBody>
                  <a:tcPr/>
                </a:tc>
                <a:extLst>
                  <a:ext uri="{0D108BD9-81ED-4DB2-BD59-A6C34878D82A}">
                    <a16:rowId xmlns:a16="http://schemas.microsoft.com/office/drawing/2014/main" val="1653766051"/>
                  </a:ext>
                </a:extLst>
              </a:tr>
              <a:tr h="168565">
                <a:tc rowSpan="2">
                  <a:txBody>
                    <a:bodyPr/>
                    <a:lstStyle/>
                    <a:p>
                      <a:pPr algn="ctr" fontAlgn="ctr"/>
                      <a:r>
                        <a:rPr lang="en-US" sz="900" u="none" strike="noStrike">
                          <a:effectLst/>
                        </a:rPr>
                        <a:t>Min</a:t>
                      </a:r>
                      <a:endParaRPr lang="en-US" sz="900" b="1"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0.02</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0.01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838" marR="7838" marT="7838" marB="0" anchor="ctr"/>
                </a:tc>
                <a:tc rowSpan="2">
                  <a:txBody>
                    <a:bodyPr/>
                    <a:lstStyle/>
                    <a:p>
                      <a:pPr algn="r" fontAlgn="ctr"/>
                      <a:r>
                        <a:rPr lang="en-US" sz="900" u="none" strike="noStrike">
                          <a:effectLst/>
                        </a:rPr>
                        <a:t>0.04</a:t>
                      </a:r>
                      <a:endParaRPr lang="en-US" sz="900" b="0" i="0" u="none" strike="noStrike">
                        <a:solidFill>
                          <a:srgbClr val="000000"/>
                        </a:solidFill>
                        <a:effectLst/>
                        <a:latin typeface="Calibri" panose="020F0502020204030204" pitchFamily="34" charset="0"/>
                      </a:endParaRPr>
                    </a:p>
                  </a:txBody>
                  <a:tcPr marL="7838" marR="7838" marT="7838" marB="0" anchor="ctr"/>
                </a:tc>
                <a:extLst>
                  <a:ext uri="{0D108BD9-81ED-4DB2-BD59-A6C34878D82A}">
                    <a16:rowId xmlns:a16="http://schemas.microsoft.com/office/drawing/2014/main" val="1872622884"/>
                  </a:ext>
                </a:extLst>
              </a:tr>
              <a:tr h="168565">
                <a:tc vMerge="1">
                  <a:txBody>
                    <a:bodyPr/>
                    <a:lstStyle/>
                    <a:p>
                      <a:endParaRPr lang="en-US"/>
                    </a:p>
                  </a:txBody>
                  <a:tcPr/>
                </a:tc>
                <a:tc>
                  <a:txBody>
                    <a:bodyPr/>
                    <a:lstStyle/>
                    <a:p>
                      <a:pPr algn="r" fontAlgn="ctr"/>
                      <a:r>
                        <a:rPr lang="en-US" sz="900" u="none" strike="noStrike">
                          <a:effectLst/>
                        </a:rPr>
                        <a:t>2014</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2007</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2011</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2005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2003</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2015</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2006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2016</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a:effectLst/>
                        </a:rPr>
                        <a:t>2008</a:t>
                      </a:r>
                      <a:endParaRPr lang="en-US" sz="900" b="0" i="0" u="none" strike="noStrike">
                        <a:solidFill>
                          <a:srgbClr val="000000"/>
                        </a:solidFill>
                        <a:effectLst/>
                        <a:latin typeface="Calibri" panose="020F0502020204030204" pitchFamily="34" charset="0"/>
                      </a:endParaRPr>
                    </a:p>
                  </a:txBody>
                  <a:tcPr marL="7838" marR="7838" marT="7838" marB="0" anchor="ctr"/>
                </a:tc>
                <a:tc>
                  <a:txBody>
                    <a:bodyPr/>
                    <a:lstStyle/>
                    <a:p>
                      <a:pPr algn="r" fontAlgn="ctr"/>
                      <a:r>
                        <a:rPr lang="en-US" sz="900" u="none" strike="noStrike" dirty="0">
                          <a:effectLst/>
                        </a:rPr>
                        <a:t>2004</a:t>
                      </a:r>
                      <a:endParaRPr lang="en-US" sz="900" b="0" i="0" u="none" strike="noStrike" dirty="0">
                        <a:solidFill>
                          <a:srgbClr val="000000"/>
                        </a:solidFill>
                        <a:effectLst/>
                        <a:latin typeface="Calibri" panose="020F0502020204030204" pitchFamily="34" charset="0"/>
                      </a:endParaRPr>
                    </a:p>
                  </a:txBody>
                  <a:tcPr marL="7838" marR="7838" marT="7838" marB="0" anchor="ctr"/>
                </a:tc>
                <a:tc vMerge="1">
                  <a:txBody>
                    <a:bodyPr/>
                    <a:lstStyle/>
                    <a:p>
                      <a:endParaRPr lang="en-US"/>
                    </a:p>
                  </a:txBody>
                  <a:tcPr/>
                </a:tc>
                <a:extLst>
                  <a:ext uri="{0D108BD9-81ED-4DB2-BD59-A6C34878D82A}">
                    <a16:rowId xmlns:a16="http://schemas.microsoft.com/office/drawing/2014/main" val="4225308827"/>
                  </a:ext>
                </a:extLst>
              </a:tr>
            </a:tbl>
          </a:graphicData>
        </a:graphic>
      </p:graphicFrame>
      <p:sp>
        <p:nvSpPr>
          <p:cNvPr id="5" name="TextBox 4">
            <a:extLst>
              <a:ext uri="{FF2B5EF4-FFF2-40B4-BE49-F238E27FC236}">
                <a16:creationId xmlns:a16="http://schemas.microsoft.com/office/drawing/2014/main" id="{D1EB355B-DBEB-4FBA-8372-564EA247FDBD}"/>
              </a:ext>
            </a:extLst>
          </p:cNvPr>
          <p:cNvSpPr txBox="1"/>
          <p:nvPr/>
        </p:nvSpPr>
        <p:spPr>
          <a:xfrm>
            <a:off x="132907" y="5817363"/>
            <a:ext cx="8991600" cy="461665"/>
          </a:xfrm>
          <a:prstGeom prst="rect">
            <a:avLst/>
          </a:prstGeom>
          <a:noFill/>
        </p:spPr>
        <p:txBody>
          <a:bodyPr wrap="square" rtlCol="0">
            <a:spAutoFi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Data obtained from the National Oceanic Atmospheric Administration </a:t>
            </a:r>
            <a:endParaRPr lang="en-US" sz="2400" dirty="0"/>
          </a:p>
        </p:txBody>
      </p:sp>
    </p:spTree>
    <p:extLst>
      <p:ext uri="{BB962C8B-B14F-4D97-AF65-F5344CB8AC3E}">
        <p14:creationId xmlns:p14="http://schemas.microsoft.com/office/powerpoint/2010/main" val="361254601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DE537-DFCA-4826-B19B-CD833FF3BA2C}"/>
              </a:ext>
            </a:extLst>
          </p:cNvPr>
          <p:cNvSpPr>
            <a:spLocks noGrp="1"/>
          </p:cNvSpPr>
          <p:nvPr>
            <p:ph type="title"/>
          </p:nvPr>
        </p:nvSpPr>
        <p:spPr>
          <a:xfrm>
            <a:off x="623334" y="381000"/>
            <a:ext cx="7886700" cy="547688"/>
          </a:xfrm>
        </p:spPr>
        <p:txBody>
          <a:bodyPr>
            <a:normAutofit fontScale="90000"/>
          </a:bodyPr>
          <a:lstStyle/>
          <a:p>
            <a:r>
              <a:rPr lang="en-US" sz="3200" dirty="0"/>
              <a:t>Seasonal Variation</a:t>
            </a:r>
          </a:p>
        </p:txBody>
      </p:sp>
      <p:sp>
        <p:nvSpPr>
          <p:cNvPr id="3" name="Content Placeholder 2">
            <a:extLst>
              <a:ext uri="{FF2B5EF4-FFF2-40B4-BE49-F238E27FC236}">
                <a16:creationId xmlns:a16="http://schemas.microsoft.com/office/drawing/2014/main" id="{7AC90275-8C27-4F94-96FF-5C280B6B6B7E}"/>
              </a:ext>
            </a:extLst>
          </p:cNvPr>
          <p:cNvSpPr>
            <a:spLocks noGrp="1"/>
          </p:cNvSpPr>
          <p:nvPr>
            <p:ph type="body" sz="quarter" idx="10"/>
          </p:nvPr>
        </p:nvSpPr>
        <p:spPr>
          <a:xfrm>
            <a:off x="152400" y="1676400"/>
            <a:ext cx="3485707" cy="4038600"/>
          </a:xfrm>
        </p:spPr>
        <p:txBody>
          <a:bodyPr/>
          <a:lstStyle/>
          <a:p>
            <a:r>
              <a:rPr lang="en-US" sz="2400" dirty="0"/>
              <a:t>Comparative Analysis</a:t>
            </a:r>
          </a:p>
          <a:p>
            <a:pPr>
              <a:spcAft>
                <a:spcPts val="500"/>
              </a:spcAft>
            </a:pPr>
            <a:r>
              <a:rPr lang="en-US" sz="2400" dirty="0"/>
              <a:t>Wet </a:t>
            </a:r>
          </a:p>
          <a:p>
            <a:pPr lvl="1">
              <a:spcBef>
                <a:spcPts val="1200"/>
              </a:spcBef>
            </a:pPr>
            <a:r>
              <a:rPr lang="en-US" sz="2400" dirty="0"/>
              <a:t>April - August</a:t>
            </a:r>
          </a:p>
          <a:p>
            <a:pPr>
              <a:spcAft>
                <a:spcPts val="0"/>
              </a:spcAft>
            </a:pPr>
            <a:r>
              <a:rPr lang="en-US" sz="2400" dirty="0"/>
              <a:t>Dry </a:t>
            </a:r>
          </a:p>
          <a:p>
            <a:pPr lvl="1"/>
            <a:r>
              <a:rPr lang="en-US" sz="2400" dirty="0"/>
              <a:t>September – March</a:t>
            </a:r>
          </a:p>
        </p:txBody>
      </p:sp>
      <p:pic>
        <p:nvPicPr>
          <p:cNvPr id="4" name="Picture 3">
            <a:extLst>
              <a:ext uri="{FF2B5EF4-FFF2-40B4-BE49-F238E27FC236}">
                <a16:creationId xmlns:a16="http://schemas.microsoft.com/office/drawing/2014/main" id="{BFB414BB-DC76-49F7-A554-BFF689EE3123}"/>
              </a:ext>
            </a:extLst>
          </p:cNvPr>
          <p:cNvPicPr/>
          <p:nvPr/>
        </p:nvPicPr>
        <p:blipFill>
          <a:blip r:embed="rId3"/>
          <a:stretch>
            <a:fillRect/>
          </a:stretch>
        </p:blipFill>
        <p:spPr>
          <a:xfrm>
            <a:off x="3638107" y="1234440"/>
            <a:ext cx="5486400" cy="4389120"/>
          </a:xfrm>
          <a:prstGeom prst="rect">
            <a:avLst/>
          </a:prstGeom>
        </p:spPr>
      </p:pic>
    </p:spTree>
    <p:extLst>
      <p:ext uri="{BB962C8B-B14F-4D97-AF65-F5344CB8AC3E}">
        <p14:creationId xmlns:p14="http://schemas.microsoft.com/office/powerpoint/2010/main" val="220576837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F5287F4-BB25-4582-B828-25F547A7F4D9}"/>
              </a:ext>
            </a:extLst>
          </p:cNvPr>
          <p:cNvSpPr>
            <a:spLocks noGrp="1"/>
          </p:cNvSpPr>
          <p:nvPr>
            <p:ph type="title"/>
          </p:nvPr>
        </p:nvSpPr>
        <p:spPr>
          <a:xfrm>
            <a:off x="685800" y="386744"/>
            <a:ext cx="7772400" cy="600456"/>
          </a:xfrm>
        </p:spPr>
        <p:txBody>
          <a:bodyPr>
            <a:normAutofit fontScale="90000"/>
          </a:bodyPr>
          <a:lstStyle/>
          <a:p>
            <a:pPr algn="ctr"/>
            <a:r>
              <a:rPr lang="en-US" sz="4000" dirty="0"/>
              <a:t>Outline</a:t>
            </a:r>
          </a:p>
        </p:txBody>
      </p:sp>
      <p:sp>
        <p:nvSpPr>
          <p:cNvPr id="9" name="Text Placeholder 2">
            <a:extLst>
              <a:ext uri="{FF2B5EF4-FFF2-40B4-BE49-F238E27FC236}">
                <a16:creationId xmlns:a16="http://schemas.microsoft.com/office/drawing/2014/main" id="{ED77D30C-FB4E-44DC-B4AA-0539EABA31BF}"/>
              </a:ext>
            </a:extLst>
          </p:cNvPr>
          <p:cNvSpPr txBox="1">
            <a:spLocks/>
          </p:cNvSpPr>
          <p:nvPr/>
        </p:nvSpPr>
        <p:spPr>
          <a:xfrm>
            <a:off x="685800" y="1143000"/>
            <a:ext cx="7772400" cy="4884772"/>
          </a:xfrm>
          <a:prstGeom prst="rect">
            <a:avLst/>
          </a:prstGeom>
        </p:spPr>
        <p:txBody>
          <a:bodyPr vert="horz">
            <a:normAutofit fontScale="775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42900" indent="-342900">
              <a:buFont typeface="Arial" panose="020B0604020202020204" pitchFamily="34" charset="0"/>
              <a:buChar char="•"/>
            </a:pPr>
            <a:r>
              <a:rPr lang="en-US" dirty="0">
                <a:latin typeface="+mj-lt"/>
              </a:rPr>
              <a:t>Introduction</a:t>
            </a:r>
          </a:p>
          <a:p>
            <a:pPr marL="982980" lvl="1" indent="-342900">
              <a:buFont typeface="Arial" panose="020B0604020202020204" pitchFamily="34" charset="0"/>
              <a:buChar char="•"/>
            </a:pPr>
            <a:r>
              <a:rPr lang="en-US" dirty="0">
                <a:latin typeface="+mj-lt"/>
              </a:rPr>
              <a:t>Background &amp; Importance</a:t>
            </a:r>
          </a:p>
          <a:p>
            <a:pPr marL="982980" lvl="1" indent="-342900">
              <a:buFont typeface="Arial" panose="020B0604020202020204" pitchFamily="34" charset="0"/>
              <a:buChar char="•"/>
            </a:pPr>
            <a:r>
              <a:rPr lang="en-US" dirty="0">
                <a:latin typeface="+mj-lt"/>
              </a:rPr>
              <a:t>Goals and Objectives</a:t>
            </a:r>
          </a:p>
          <a:p>
            <a:pPr marL="342900" indent="-342900">
              <a:buFont typeface="Arial" panose="020B0604020202020204" pitchFamily="34" charset="0"/>
              <a:buChar char="•"/>
            </a:pPr>
            <a:r>
              <a:rPr lang="en-US" dirty="0">
                <a:latin typeface="+mj-lt"/>
              </a:rPr>
              <a:t>Study Area &amp; Data</a:t>
            </a:r>
          </a:p>
          <a:p>
            <a:pPr marL="982980" lvl="1" indent="-342900">
              <a:buFont typeface="Arial" panose="020B0604020202020204" pitchFamily="34" charset="0"/>
              <a:buChar char="•"/>
            </a:pPr>
            <a:r>
              <a:rPr lang="en-US" dirty="0">
                <a:latin typeface="+mj-lt"/>
              </a:rPr>
              <a:t>Location</a:t>
            </a:r>
          </a:p>
          <a:p>
            <a:pPr marL="982980" lvl="1" indent="-342900">
              <a:buFont typeface="Arial" panose="020B0604020202020204" pitchFamily="34" charset="0"/>
              <a:buChar char="•"/>
            </a:pPr>
            <a:r>
              <a:rPr lang="en-US" dirty="0">
                <a:latin typeface="+mj-lt"/>
              </a:rPr>
              <a:t>DEM, Land Cover, E. Coli</a:t>
            </a:r>
          </a:p>
          <a:p>
            <a:pPr marL="342900" indent="-342900">
              <a:buFont typeface="Arial" panose="020B0604020202020204" pitchFamily="34" charset="0"/>
              <a:buChar char="•"/>
            </a:pPr>
            <a:r>
              <a:rPr lang="en-US" dirty="0">
                <a:latin typeface="+mj-lt"/>
              </a:rPr>
              <a:t>Methods </a:t>
            </a:r>
          </a:p>
          <a:p>
            <a:pPr marL="982980" lvl="1" indent="-342900">
              <a:buFont typeface="Arial" panose="020B0604020202020204" pitchFamily="34" charset="0"/>
              <a:buChar char="•"/>
            </a:pPr>
            <a:r>
              <a:rPr lang="en-US" dirty="0">
                <a:latin typeface="+mj-lt"/>
              </a:rPr>
              <a:t>Workflow</a:t>
            </a:r>
          </a:p>
          <a:p>
            <a:pPr marL="982980" lvl="1" indent="-342900">
              <a:buFont typeface="Arial" panose="020B0604020202020204" pitchFamily="34" charset="0"/>
              <a:buChar char="•"/>
            </a:pPr>
            <a:r>
              <a:rPr lang="en-US" dirty="0">
                <a:latin typeface="+mj-lt"/>
              </a:rPr>
              <a:t>Watershed Delineation</a:t>
            </a:r>
          </a:p>
          <a:p>
            <a:pPr marL="982980" lvl="1" indent="-342900">
              <a:buFont typeface="Arial" panose="020B0604020202020204" pitchFamily="34" charset="0"/>
              <a:buChar char="•"/>
            </a:pPr>
            <a:r>
              <a:rPr lang="en-US" dirty="0">
                <a:latin typeface="+mj-lt"/>
              </a:rPr>
              <a:t>Landscape Assessment</a:t>
            </a:r>
          </a:p>
          <a:p>
            <a:pPr marL="982980" lvl="1" indent="-342900">
              <a:buFont typeface="Arial" panose="020B0604020202020204" pitchFamily="34" charset="0"/>
              <a:buChar char="•"/>
            </a:pPr>
            <a:r>
              <a:rPr lang="en-US" dirty="0">
                <a:latin typeface="+mj-lt"/>
              </a:rPr>
              <a:t>Water Quality Analysis: E. Coli</a:t>
            </a:r>
          </a:p>
          <a:p>
            <a:pPr marL="342900" indent="-342900">
              <a:buFont typeface="Arial" panose="020B0604020202020204" pitchFamily="34" charset="0"/>
              <a:buChar char="•"/>
            </a:pPr>
            <a:r>
              <a:rPr lang="en-US" dirty="0">
                <a:latin typeface="+mj-lt"/>
              </a:rPr>
              <a:t>Expected Results</a:t>
            </a:r>
          </a:p>
          <a:p>
            <a:pPr marL="342900" indent="-342900">
              <a:buFont typeface="Arial" panose="020B0604020202020204" pitchFamily="34" charset="0"/>
              <a:buChar char="•"/>
            </a:pPr>
            <a:r>
              <a:rPr lang="en-US" dirty="0">
                <a:latin typeface="+mj-lt"/>
              </a:rPr>
              <a:t>Implications &amp; Future Research</a:t>
            </a:r>
          </a:p>
          <a:p>
            <a:pPr marL="342900" indent="-342900">
              <a:buFont typeface="Arial" panose="020B0604020202020204" pitchFamily="34" charset="0"/>
              <a:buChar char="•"/>
            </a:pPr>
            <a:r>
              <a:rPr lang="en-US" dirty="0">
                <a:latin typeface="+mj-lt"/>
              </a:rPr>
              <a:t>Timeline</a:t>
            </a:r>
          </a:p>
          <a:p>
            <a:pPr marL="342900" indent="-342900">
              <a:buFont typeface="Arial" panose="020B0604020202020204" pitchFamily="34" charset="0"/>
              <a:buChar char="•"/>
            </a:pPr>
            <a:r>
              <a:rPr lang="en-US" dirty="0">
                <a:latin typeface="+mj-lt"/>
              </a:rPr>
              <a:t>Acknowledgments</a:t>
            </a:r>
          </a:p>
          <a:p>
            <a:pPr marL="342900" indent="-342900">
              <a:buFont typeface="Arial" panose="020B0604020202020204" pitchFamily="34" charset="0"/>
              <a:buChar char="•"/>
            </a:pPr>
            <a:r>
              <a:rPr lang="en-US" dirty="0">
                <a:latin typeface="+mj-lt"/>
              </a:rPr>
              <a:t>References</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endParaRPr lang="en-US" dirty="0"/>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543E-FE36-4BB3-8A53-0B85212EE452}"/>
              </a:ext>
            </a:extLst>
          </p:cNvPr>
          <p:cNvSpPr>
            <a:spLocks noGrp="1"/>
          </p:cNvSpPr>
          <p:nvPr>
            <p:ph type="title"/>
          </p:nvPr>
        </p:nvSpPr>
        <p:spPr/>
        <p:txBody>
          <a:bodyPr>
            <a:normAutofit/>
          </a:bodyPr>
          <a:lstStyle/>
          <a:p>
            <a:r>
              <a:rPr lang="en-US" sz="3200" dirty="0"/>
              <a:t>Water Quality Analysis: </a:t>
            </a:r>
            <a:r>
              <a:rPr lang="en-US" sz="3200" dirty="0" err="1"/>
              <a:t>Ecoli</a:t>
            </a:r>
            <a:endParaRPr lang="en-US" sz="3200" dirty="0"/>
          </a:p>
        </p:txBody>
      </p:sp>
      <p:sp>
        <p:nvSpPr>
          <p:cNvPr id="3" name="Content Placeholder 2">
            <a:extLst>
              <a:ext uri="{FF2B5EF4-FFF2-40B4-BE49-F238E27FC236}">
                <a16:creationId xmlns:a16="http://schemas.microsoft.com/office/drawing/2014/main" id="{AB866953-C84E-4308-8266-A4BA09FE4195}"/>
              </a:ext>
            </a:extLst>
          </p:cNvPr>
          <p:cNvSpPr>
            <a:spLocks noGrp="1"/>
          </p:cNvSpPr>
          <p:nvPr>
            <p:ph type="body" sz="quarter" idx="10"/>
          </p:nvPr>
        </p:nvSpPr>
        <p:spPr/>
        <p:txBody>
          <a:bodyPr/>
          <a:lstStyle/>
          <a:p>
            <a:r>
              <a:rPr lang="en-US" sz="2400" dirty="0"/>
              <a:t>Analysis of Variance - ANOVA</a:t>
            </a:r>
          </a:p>
          <a:p>
            <a:r>
              <a:rPr lang="en-US" sz="2400" dirty="0"/>
              <a:t>Descriptive Stats</a:t>
            </a:r>
          </a:p>
        </p:txBody>
      </p:sp>
      <p:graphicFrame>
        <p:nvGraphicFramePr>
          <p:cNvPr id="6" name="Table 5">
            <a:extLst>
              <a:ext uri="{FF2B5EF4-FFF2-40B4-BE49-F238E27FC236}">
                <a16:creationId xmlns:a16="http://schemas.microsoft.com/office/drawing/2014/main" id="{EE906A42-0C60-44C5-80BC-0B5706B58FC7}"/>
              </a:ext>
            </a:extLst>
          </p:cNvPr>
          <p:cNvGraphicFramePr>
            <a:graphicFrameLocks noGrp="1"/>
          </p:cNvGraphicFramePr>
          <p:nvPr>
            <p:extLst>
              <p:ext uri="{D42A27DB-BD31-4B8C-83A1-F6EECF244321}">
                <p14:modId xmlns:p14="http://schemas.microsoft.com/office/powerpoint/2010/main" val="702376988"/>
              </p:ext>
            </p:extLst>
          </p:nvPr>
        </p:nvGraphicFramePr>
        <p:xfrm>
          <a:off x="1657350" y="3111501"/>
          <a:ext cx="5829300" cy="2867025"/>
        </p:xfrm>
        <a:graphic>
          <a:graphicData uri="http://schemas.openxmlformats.org/drawingml/2006/table">
            <a:tbl>
              <a:tblPr firstRow="1" firstCol="1" bandRow="1">
                <a:tableStyleId>{5C22544A-7EE6-4342-B048-85BDC9FD1C3A}</a:tableStyleId>
              </a:tblPr>
              <a:tblGrid>
                <a:gridCol w="1624965">
                  <a:extLst>
                    <a:ext uri="{9D8B030D-6E8A-4147-A177-3AD203B41FA5}">
                      <a16:colId xmlns:a16="http://schemas.microsoft.com/office/drawing/2014/main" val="1317876625"/>
                    </a:ext>
                  </a:extLst>
                </a:gridCol>
                <a:gridCol w="4204335">
                  <a:extLst>
                    <a:ext uri="{9D8B030D-6E8A-4147-A177-3AD203B41FA5}">
                      <a16:colId xmlns:a16="http://schemas.microsoft.com/office/drawing/2014/main" val="2592552320"/>
                    </a:ext>
                  </a:extLst>
                </a:gridCol>
              </a:tblGrid>
              <a:tr h="190500">
                <a:tc gridSpan="2">
                  <a:txBody>
                    <a:bodyPr/>
                    <a:lstStyle/>
                    <a:p>
                      <a:pPr marL="0" marR="0" algn="ctr">
                        <a:lnSpc>
                          <a:spcPct val="107000"/>
                        </a:lnSpc>
                        <a:spcBef>
                          <a:spcPts val="0"/>
                        </a:spcBef>
                        <a:spcAft>
                          <a:spcPts val="0"/>
                        </a:spcAft>
                      </a:pPr>
                      <a:r>
                        <a:rPr lang="en-US" sz="1100">
                          <a:effectLst/>
                        </a:rPr>
                        <a:t>Summary Statistics - Station 12897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extLst>
                  <a:ext uri="{0D108BD9-81ED-4DB2-BD59-A6C34878D82A}">
                    <a16:rowId xmlns:a16="http://schemas.microsoft.com/office/drawing/2014/main" val="2743875751"/>
                  </a:ext>
                </a:extLst>
              </a:tr>
              <a:tr h="19050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68657355"/>
                  </a:ext>
                </a:extLst>
              </a:tr>
              <a:tr h="190500">
                <a:tc>
                  <a:txBody>
                    <a:bodyPr/>
                    <a:lstStyle/>
                    <a:p>
                      <a:pPr marL="0" marR="0" algn="ctr">
                        <a:lnSpc>
                          <a:spcPct val="107000"/>
                        </a:lnSpc>
                        <a:spcBef>
                          <a:spcPts val="0"/>
                        </a:spcBef>
                        <a:spcAft>
                          <a:spcPts val="0"/>
                        </a:spcAft>
                      </a:pPr>
                      <a:r>
                        <a:rPr lang="en-US" sz="1100">
                          <a:effectLst/>
                        </a:rPr>
                        <a:t>Mean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2839.73125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970007"/>
                  </a:ext>
                </a:extLst>
              </a:tr>
              <a:tr h="190500">
                <a:tc>
                  <a:txBody>
                    <a:bodyPr/>
                    <a:lstStyle/>
                    <a:p>
                      <a:pPr marL="0" marR="0" algn="ctr">
                        <a:lnSpc>
                          <a:spcPct val="107000"/>
                        </a:lnSpc>
                        <a:spcBef>
                          <a:spcPts val="0"/>
                        </a:spcBef>
                        <a:spcAft>
                          <a:spcPts val="0"/>
                        </a:spcAft>
                      </a:pPr>
                      <a:r>
                        <a:rPr lang="en-US" sz="1100">
                          <a:effectLst/>
                        </a:rPr>
                        <a:t>Standard Error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1236.512085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62649827"/>
                  </a:ext>
                </a:extLst>
              </a:tr>
              <a:tr h="190500">
                <a:tc>
                  <a:txBody>
                    <a:bodyPr/>
                    <a:lstStyle/>
                    <a:p>
                      <a:pPr marL="0" marR="0" algn="ctr">
                        <a:lnSpc>
                          <a:spcPct val="107000"/>
                        </a:lnSpc>
                        <a:spcBef>
                          <a:spcPts val="0"/>
                        </a:spcBef>
                        <a:spcAft>
                          <a:spcPts val="0"/>
                        </a:spcAft>
                      </a:pPr>
                      <a:r>
                        <a:rPr lang="en-US" sz="1100">
                          <a:effectLst/>
                        </a:rPr>
                        <a:t>Median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297.6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43055527"/>
                  </a:ext>
                </a:extLst>
              </a:tr>
              <a:tr h="190500">
                <a:tc>
                  <a:txBody>
                    <a:bodyPr/>
                    <a:lstStyle/>
                    <a:p>
                      <a:pPr marL="0" marR="0" algn="ctr">
                        <a:lnSpc>
                          <a:spcPct val="107000"/>
                        </a:lnSpc>
                        <a:spcBef>
                          <a:spcPts val="0"/>
                        </a:spcBef>
                        <a:spcAft>
                          <a:spcPts val="0"/>
                        </a:spcAft>
                      </a:pPr>
                      <a:r>
                        <a:rPr lang="en-US" sz="1100">
                          <a:effectLst/>
                        </a:rPr>
                        <a:t>Mode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1612.5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82984166"/>
                  </a:ext>
                </a:extLst>
              </a:tr>
              <a:tr h="190500">
                <a:tc>
                  <a:txBody>
                    <a:bodyPr/>
                    <a:lstStyle/>
                    <a:p>
                      <a:pPr marL="0" marR="0" algn="ctr">
                        <a:lnSpc>
                          <a:spcPct val="107000"/>
                        </a:lnSpc>
                        <a:spcBef>
                          <a:spcPts val="0"/>
                        </a:spcBef>
                        <a:spcAft>
                          <a:spcPts val="0"/>
                        </a:spcAft>
                      </a:pPr>
                      <a:r>
                        <a:rPr lang="en-US" sz="1100">
                          <a:effectLst/>
                        </a:rPr>
                        <a:t>Standard Deviation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6057.647337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8958283"/>
                  </a:ext>
                </a:extLst>
              </a:tr>
              <a:tr h="190500">
                <a:tc>
                  <a:txBody>
                    <a:bodyPr/>
                    <a:lstStyle/>
                    <a:p>
                      <a:pPr marL="0" marR="0" algn="ctr">
                        <a:lnSpc>
                          <a:spcPct val="107000"/>
                        </a:lnSpc>
                        <a:spcBef>
                          <a:spcPts val="0"/>
                        </a:spcBef>
                        <a:spcAft>
                          <a:spcPts val="0"/>
                        </a:spcAft>
                      </a:pPr>
                      <a:r>
                        <a:rPr lang="en-US" sz="1100">
                          <a:effectLst/>
                        </a:rPr>
                        <a:t>Sample Variance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36695091.26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2821139"/>
                  </a:ext>
                </a:extLst>
              </a:tr>
              <a:tr h="190500">
                <a:tc>
                  <a:txBody>
                    <a:bodyPr/>
                    <a:lstStyle/>
                    <a:p>
                      <a:pPr marL="0" marR="0" algn="ctr">
                        <a:lnSpc>
                          <a:spcPct val="107000"/>
                        </a:lnSpc>
                        <a:spcBef>
                          <a:spcPts val="0"/>
                        </a:spcBef>
                        <a:spcAft>
                          <a:spcPts val="0"/>
                        </a:spcAft>
                      </a:pPr>
                      <a:r>
                        <a:rPr lang="en-US" sz="1100">
                          <a:effectLst/>
                        </a:rPr>
                        <a:t>Kurtosis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10.95310871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85157822"/>
                  </a:ext>
                </a:extLst>
              </a:tr>
              <a:tr h="190500">
                <a:tc>
                  <a:txBody>
                    <a:bodyPr/>
                    <a:lstStyle/>
                    <a:p>
                      <a:pPr marL="0" marR="0" algn="ctr">
                        <a:lnSpc>
                          <a:spcPct val="107000"/>
                        </a:lnSpc>
                        <a:spcBef>
                          <a:spcPts val="0"/>
                        </a:spcBef>
                        <a:spcAft>
                          <a:spcPts val="0"/>
                        </a:spcAft>
                      </a:pPr>
                      <a:r>
                        <a:rPr lang="en-US" sz="1100">
                          <a:effectLst/>
                        </a:rPr>
                        <a:t>Skewness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3.200280134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28999557"/>
                  </a:ext>
                </a:extLst>
              </a:tr>
              <a:tr h="190500">
                <a:tc>
                  <a:txBody>
                    <a:bodyPr/>
                    <a:lstStyle/>
                    <a:p>
                      <a:pPr marL="0" marR="0" algn="ctr">
                        <a:lnSpc>
                          <a:spcPct val="107000"/>
                        </a:lnSpc>
                        <a:spcBef>
                          <a:spcPts val="0"/>
                        </a:spcBef>
                        <a:spcAft>
                          <a:spcPts val="0"/>
                        </a:spcAft>
                      </a:pPr>
                      <a:r>
                        <a:rPr lang="en-US" sz="1100">
                          <a:effectLst/>
                        </a:rPr>
                        <a:t>Range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26642.75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2732139"/>
                  </a:ext>
                </a:extLst>
              </a:tr>
              <a:tr h="190500">
                <a:tc>
                  <a:txBody>
                    <a:bodyPr/>
                    <a:lstStyle/>
                    <a:p>
                      <a:pPr marL="0" marR="0" algn="ctr">
                        <a:lnSpc>
                          <a:spcPct val="107000"/>
                        </a:lnSpc>
                        <a:spcBef>
                          <a:spcPts val="0"/>
                        </a:spcBef>
                        <a:spcAft>
                          <a:spcPts val="0"/>
                        </a:spcAft>
                      </a:pPr>
                      <a:r>
                        <a:rPr lang="en-US" sz="1100">
                          <a:effectLst/>
                        </a:rPr>
                        <a:t>Minimum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12.25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78808998"/>
                  </a:ext>
                </a:extLst>
              </a:tr>
              <a:tr h="190500">
                <a:tc>
                  <a:txBody>
                    <a:bodyPr/>
                    <a:lstStyle/>
                    <a:p>
                      <a:pPr marL="0" marR="0" algn="ctr">
                        <a:lnSpc>
                          <a:spcPct val="107000"/>
                        </a:lnSpc>
                        <a:spcBef>
                          <a:spcPts val="0"/>
                        </a:spcBef>
                        <a:spcAft>
                          <a:spcPts val="0"/>
                        </a:spcAft>
                      </a:pPr>
                      <a:r>
                        <a:rPr lang="en-US" sz="1100">
                          <a:effectLst/>
                        </a:rPr>
                        <a:t>Maximum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26655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77287726"/>
                  </a:ext>
                </a:extLst>
              </a:tr>
              <a:tr h="190500">
                <a:tc>
                  <a:txBody>
                    <a:bodyPr/>
                    <a:lstStyle/>
                    <a:p>
                      <a:pPr marL="0" marR="0" algn="ctr">
                        <a:lnSpc>
                          <a:spcPct val="107000"/>
                        </a:lnSpc>
                        <a:spcBef>
                          <a:spcPts val="0"/>
                        </a:spcBef>
                        <a:spcAft>
                          <a:spcPts val="0"/>
                        </a:spcAft>
                      </a:pPr>
                      <a:r>
                        <a:rPr lang="en-US" sz="1100">
                          <a:effectLst/>
                        </a:rPr>
                        <a:t>Sum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68153.55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0149907"/>
                  </a:ext>
                </a:extLst>
              </a:tr>
              <a:tr h="200025">
                <a:tc>
                  <a:txBody>
                    <a:bodyPr/>
                    <a:lstStyle/>
                    <a:p>
                      <a:pPr marL="0" marR="0" algn="ctr">
                        <a:lnSpc>
                          <a:spcPct val="107000"/>
                        </a:lnSpc>
                        <a:spcBef>
                          <a:spcPts val="0"/>
                        </a:spcBef>
                        <a:spcAft>
                          <a:spcPts val="0"/>
                        </a:spcAft>
                      </a:pPr>
                      <a:r>
                        <a:rPr lang="en-US" sz="1100">
                          <a:effectLst/>
                        </a:rPr>
                        <a:t>Count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82802030"/>
                  </a:ext>
                </a:extLst>
              </a:tr>
            </a:tbl>
          </a:graphicData>
        </a:graphic>
      </p:graphicFrame>
    </p:spTree>
    <p:extLst>
      <p:ext uri="{BB962C8B-B14F-4D97-AF65-F5344CB8AC3E}">
        <p14:creationId xmlns:p14="http://schemas.microsoft.com/office/powerpoint/2010/main" val="11591709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2F86-F81A-4457-AD96-8736A41A19EC}"/>
              </a:ext>
            </a:extLst>
          </p:cNvPr>
          <p:cNvSpPr>
            <a:spLocks noGrp="1"/>
          </p:cNvSpPr>
          <p:nvPr>
            <p:ph type="title"/>
          </p:nvPr>
        </p:nvSpPr>
        <p:spPr>
          <a:xfrm>
            <a:off x="381000" y="305851"/>
            <a:ext cx="7886700" cy="691154"/>
          </a:xfrm>
        </p:spPr>
        <p:txBody>
          <a:bodyPr>
            <a:normAutofit/>
          </a:bodyPr>
          <a:lstStyle/>
          <a:p>
            <a:r>
              <a:rPr lang="en-US" sz="3200" dirty="0"/>
              <a:t>Expected Results</a:t>
            </a:r>
          </a:p>
        </p:txBody>
      </p:sp>
      <p:sp>
        <p:nvSpPr>
          <p:cNvPr id="3" name="Content Placeholder 2">
            <a:extLst>
              <a:ext uri="{FF2B5EF4-FFF2-40B4-BE49-F238E27FC236}">
                <a16:creationId xmlns:a16="http://schemas.microsoft.com/office/drawing/2014/main" id="{9DCFF2F7-886A-443B-8DFB-88205F84668B}"/>
              </a:ext>
            </a:extLst>
          </p:cNvPr>
          <p:cNvSpPr>
            <a:spLocks noGrp="1"/>
          </p:cNvSpPr>
          <p:nvPr>
            <p:ph type="body" sz="quarter" idx="10"/>
          </p:nvPr>
        </p:nvSpPr>
        <p:spPr>
          <a:xfrm>
            <a:off x="628650" y="1295400"/>
            <a:ext cx="7886700" cy="4038600"/>
          </a:xfrm>
        </p:spPr>
        <p:txBody>
          <a:bodyPr/>
          <a:lstStyle/>
          <a:p>
            <a:r>
              <a:rPr lang="en-US" sz="2000" dirty="0"/>
              <a:t>Landscape Assessment</a:t>
            </a:r>
          </a:p>
          <a:p>
            <a:pPr lvl="1"/>
            <a:r>
              <a:rPr lang="en-US" sz="2000" dirty="0"/>
              <a:t>Describe &amp; characterize the landscape within the contributing areas</a:t>
            </a:r>
          </a:p>
          <a:p>
            <a:pPr marL="508000" lvl="1" indent="0">
              <a:buNone/>
            </a:pPr>
            <a:endParaRPr lang="en-US" sz="2000" dirty="0"/>
          </a:p>
          <a:p>
            <a:pPr>
              <a:spcAft>
                <a:spcPts val="0"/>
              </a:spcAft>
            </a:pPr>
            <a:r>
              <a:rPr lang="en-US" sz="2000" dirty="0">
                <a:sym typeface="Wingdings" panose="05000000000000000000" pitchFamily="2" charset="2"/>
              </a:rPr>
              <a:t>Water Quality Analysis of E. Coli - ANOVA</a:t>
            </a:r>
          </a:p>
          <a:p>
            <a:pPr lvl="1"/>
            <a:r>
              <a:rPr lang="en-US" sz="2000" dirty="0"/>
              <a:t>Significant differences between pre and post</a:t>
            </a:r>
          </a:p>
          <a:p>
            <a:pPr lvl="1"/>
            <a:r>
              <a:rPr lang="en-US" sz="2000" dirty="0"/>
              <a:t>Significant differences between the upstream water quality station and downstream water quality station</a:t>
            </a:r>
          </a:p>
        </p:txBody>
      </p:sp>
    </p:spTree>
    <p:extLst>
      <p:ext uri="{BB962C8B-B14F-4D97-AF65-F5344CB8AC3E}">
        <p14:creationId xmlns:p14="http://schemas.microsoft.com/office/powerpoint/2010/main" val="144483510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FFA27-982F-43E4-A2FC-432E1AABF597}"/>
              </a:ext>
            </a:extLst>
          </p:cNvPr>
          <p:cNvSpPr>
            <a:spLocks noGrp="1"/>
          </p:cNvSpPr>
          <p:nvPr>
            <p:ph type="title"/>
          </p:nvPr>
        </p:nvSpPr>
        <p:spPr>
          <a:xfrm>
            <a:off x="613042" y="169672"/>
            <a:ext cx="7886700" cy="1325563"/>
          </a:xfrm>
        </p:spPr>
        <p:txBody>
          <a:bodyPr>
            <a:normAutofit/>
          </a:bodyPr>
          <a:lstStyle/>
          <a:p>
            <a:r>
              <a:rPr lang="en-US" sz="3200" dirty="0"/>
              <a:t>Implications</a:t>
            </a:r>
          </a:p>
        </p:txBody>
      </p:sp>
      <p:sp>
        <p:nvSpPr>
          <p:cNvPr id="3" name="Content Placeholder 2">
            <a:extLst>
              <a:ext uri="{FF2B5EF4-FFF2-40B4-BE49-F238E27FC236}">
                <a16:creationId xmlns:a16="http://schemas.microsoft.com/office/drawing/2014/main" id="{A0BA4263-340F-42B3-A51E-B8487280555D}"/>
              </a:ext>
            </a:extLst>
          </p:cNvPr>
          <p:cNvSpPr>
            <a:spLocks noGrp="1"/>
          </p:cNvSpPr>
          <p:nvPr>
            <p:ph type="body" sz="quarter" idx="10"/>
          </p:nvPr>
        </p:nvSpPr>
        <p:spPr>
          <a:xfrm>
            <a:off x="622223" y="1409700"/>
            <a:ext cx="7886700" cy="4038600"/>
          </a:xfrm>
        </p:spPr>
        <p:txBody>
          <a:bodyPr/>
          <a:lstStyle/>
          <a:p>
            <a:pPr>
              <a:spcAft>
                <a:spcPts val="600"/>
              </a:spcAft>
            </a:pPr>
            <a:r>
              <a:rPr lang="en-US" sz="2400" dirty="0"/>
              <a:t>Educate community through a Story map</a:t>
            </a:r>
          </a:p>
          <a:p>
            <a:pPr>
              <a:spcAft>
                <a:spcPts val="600"/>
              </a:spcAft>
            </a:pPr>
            <a:r>
              <a:rPr lang="en-US" sz="2400" dirty="0"/>
              <a:t>Implement LID features </a:t>
            </a:r>
          </a:p>
          <a:p>
            <a:pPr lvl="1">
              <a:spcAft>
                <a:spcPts val="600"/>
              </a:spcAft>
            </a:pPr>
            <a:r>
              <a:rPr lang="en-US" sz="1900" dirty="0"/>
              <a:t>LID feature or low impact development features are systems that can be built to help replicate the natural processes for infiltrating storm water, resulting in healthier water quality</a:t>
            </a:r>
          </a:p>
        </p:txBody>
      </p:sp>
      <p:pic>
        <p:nvPicPr>
          <p:cNvPr id="5" name="Picture 4">
            <a:extLst>
              <a:ext uri="{FF2B5EF4-FFF2-40B4-BE49-F238E27FC236}">
                <a16:creationId xmlns:a16="http://schemas.microsoft.com/office/drawing/2014/main" id="{3718E62C-B8D8-404D-B155-2BFC84567BE8}"/>
              </a:ext>
            </a:extLst>
          </p:cNvPr>
          <p:cNvPicPr>
            <a:picLocks noChangeAspect="1"/>
          </p:cNvPicPr>
          <p:nvPr/>
        </p:nvPicPr>
        <p:blipFill>
          <a:blip r:embed="rId3"/>
          <a:stretch>
            <a:fillRect/>
          </a:stretch>
        </p:blipFill>
        <p:spPr>
          <a:xfrm>
            <a:off x="2590800" y="3818906"/>
            <a:ext cx="3494949" cy="2206640"/>
          </a:xfrm>
          <a:prstGeom prst="rect">
            <a:avLst/>
          </a:prstGeom>
        </p:spPr>
      </p:pic>
      <p:sp>
        <p:nvSpPr>
          <p:cNvPr id="6" name="TextBox 5">
            <a:extLst>
              <a:ext uri="{FF2B5EF4-FFF2-40B4-BE49-F238E27FC236}">
                <a16:creationId xmlns:a16="http://schemas.microsoft.com/office/drawing/2014/main" id="{7CADF2C5-CAF9-40F8-A775-425C421A1849}"/>
              </a:ext>
            </a:extLst>
          </p:cNvPr>
          <p:cNvSpPr txBox="1"/>
          <p:nvPr/>
        </p:nvSpPr>
        <p:spPr>
          <a:xfrm>
            <a:off x="1981200" y="5978526"/>
            <a:ext cx="434340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rgbClr val="535353"/>
                </a:solidFill>
                <a:sym typeface="Gill Sans Light"/>
              </a:rPr>
              <a:t>Photo: Nature Conservancy in Washington</a:t>
            </a:r>
            <a:endParaRPr kumimoji="0" lang="en-US" sz="1400" b="0" i="0" u="none" strike="noStrike" cap="none" spc="0" normalizeH="0" baseline="0" dirty="0">
              <a:ln>
                <a:noFill/>
              </a:ln>
              <a:solidFill>
                <a:srgbClr val="535353"/>
              </a:solidFill>
              <a:effectLst/>
              <a:uFillTx/>
              <a:latin typeface="+mn-lt"/>
              <a:ea typeface="+mn-ea"/>
              <a:cs typeface="+mn-cs"/>
              <a:sym typeface="Gill Sans Light"/>
            </a:endParaRPr>
          </a:p>
        </p:txBody>
      </p:sp>
    </p:spTree>
    <p:extLst>
      <p:ext uri="{BB962C8B-B14F-4D97-AF65-F5344CB8AC3E}">
        <p14:creationId xmlns:p14="http://schemas.microsoft.com/office/powerpoint/2010/main" val="178922679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FC5F-BA52-49D3-976B-E0B49D01C673}"/>
              </a:ext>
            </a:extLst>
          </p:cNvPr>
          <p:cNvSpPr>
            <a:spLocks noGrp="1"/>
          </p:cNvSpPr>
          <p:nvPr>
            <p:ph type="title"/>
          </p:nvPr>
        </p:nvSpPr>
        <p:spPr/>
        <p:txBody>
          <a:bodyPr>
            <a:normAutofit/>
          </a:bodyPr>
          <a:lstStyle/>
          <a:p>
            <a:r>
              <a:rPr lang="en-US" sz="3200" dirty="0"/>
              <a:t>Future Analysis</a:t>
            </a:r>
            <a:br>
              <a:rPr lang="en-US" sz="3200" dirty="0"/>
            </a:br>
            <a:endParaRPr lang="en-US" sz="3200" dirty="0"/>
          </a:p>
        </p:txBody>
      </p:sp>
      <p:sp>
        <p:nvSpPr>
          <p:cNvPr id="3" name="Content Placeholder 2">
            <a:extLst>
              <a:ext uri="{FF2B5EF4-FFF2-40B4-BE49-F238E27FC236}">
                <a16:creationId xmlns:a16="http://schemas.microsoft.com/office/drawing/2014/main" id="{0030EE6B-34F0-4629-8409-9DEA4C608F28}"/>
              </a:ext>
            </a:extLst>
          </p:cNvPr>
          <p:cNvSpPr>
            <a:spLocks noGrp="1"/>
          </p:cNvSpPr>
          <p:nvPr>
            <p:ph type="body" sz="quarter" idx="10"/>
          </p:nvPr>
        </p:nvSpPr>
        <p:spPr/>
        <p:txBody>
          <a:bodyPr/>
          <a:lstStyle/>
          <a:p>
            <a:r>
              <a:rPr lang="en-US" sz="2000" dirty="0"/>
              <a:t>Continue to monitor and analyze the river through the two-way ANOVA test </a:t>
            </a:r>
          </a:p>
          <a:p>
            <a:r>
              <a:rPr lang="en-US" sz="2000" dirty="0"/>
              <a:t>Apply methodology to other segments of the river</a:t>
            </a:r>
          </a:p>
          <a:p>
            <a:r>
              <a:rPr lang="en-US" sz="2000" dirty="0"/>
              <a:t>Expand to other water quality parameters </a:t>
            </a:r>
          </a:p>
          <a:p>
            <a:pPr lvl="1"/>
            <a:r>
              <a:rPr lang="en-US" sz="2000" dirty="0">
                <a:latin typeface="Nunito Sans"/>
              </a:rPr>
              <a:t>Landscape, pH salinity, sunlight intensity, turbidity, nitrates</a:t>
            </a:r>
          </a:p>
          <a:p>
            <a:pPr lvl="1"/>
            <a:endParaRPr lang="en-US" sz="1500" dirty="0"/>
          </a:p>
        </p:txBody>
      </p:sp>
    </p:spTree>
    <p:extLst>
      <p:ext uri="{BB962C8B-B14F-4D97-AF65-F5344CB8AC3E}">
        <p14:creationId xmlns:p14="http://schemas.microsoft.com/office/powerpoint/2010/main" val="229249313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C7AB6-6FA5-4018-AF90-95B135C4C213}"/>
              </a:ext>
            </a:extLst>
          </p:cNvPr>
          <p:cNvSpPr>
            <a:spLocks noGrp="1"/>
          </p:cNvSpPr>
          <p:nvPr>
            <p:ph type="title"/>
          </p:nvPr>
        </p:nvSpPr>
        <p:spPr/>
        <p:txBody>
          <a:bodyPr>
            <a:normAutofit/>
          </a:bodyPr>
          <a:lstStyle/>
          <a:p>
            <a:r>
              <a:rPr lang="en-US" sz="3200" dirty="0"/>
              <a:t>Timeline</a:t>
            </a:r>
          </a:p>
        </p:txBody>
      </p:sp>
      <p:sp>
        <p:nvSpPr>
          <p:cNvPr id="3" name="Content Placeholder 2">
            <a:extLst>
              <a:ext uri="{FF2B5EF4-FFF2-40B4-BE49-F238E27FC236}">
                <a16:creationId xmlns:a16="http://schemas.microsoft.com/office/drawing/2014/main" id="{C47B2EE5-2503-4D49-94E5-AA952A09ADE0}"/>
              </a:ext>
            </a:extLst>
          </p:cNvPr>
          <p:cNvSpPr>
            <a:spLocks noGrp="1"/>
          </p:cNvSpPr>
          <p:nvPr>
            <p:ph type="body" sz="quarter" idx="10"/>
          </p:nvPr>
        </p:nvSpPr>
        <p:spPr/>
        <p:txBody>
          <a:bodyPr/>
          <a:lstStyle/>
          <a:p>
            <a:r>
              <a:rPr lang="en-US" sz="2000" b="1" dirty="0"/>
              <a:t>June – July: </a:t>
            </a:r>
            <a:r>
              <a:rPr lang="en-US" sz="2000" dirty="0"/>
              <a:t>Acquire Data &amp; Watershed Delineation</a:t>
            </a:r>
          </a:p>
          <a:p>
            <a:r>
              <a:rPr lang="en-US" sz="2000" b="1" dirty="0"/>
              <a:t>August - September: </a:t>
            </a:r>
            <a:r>
              <a:rPr lang="en-US" sz="2000" dirty="0"/>
              <a:t>Acquire Data &amp; Clean E.coli Data</a:t>
            </a:r>
          </a:p>
          <a:p>
            <a:r>
              <a:rPr lang="en-US" sz="2000" b="1" dirty="0"/>
              <a:t>October – December: </a:t>
            </a:r>
            <a:r>
              <a:rPr lang="en-US" sz="2000" dirty="0"/>
              <a:t>Identify wet &amp; dry seasons, Landscape Assessment, Tabulate Area Tool, Calculate Percentage of Landscape within Contributing Areas</a:t>
            </a:r>
          </a:p>
          <a:p>
            <a:r>
              <a:rPr lang="en-US" sz="2000" b="1" dirty="0"/>
              <a:t>January – March :</a:t>
            </a:r>
            <a:r>
              <a:rPr lang="en-US" sz="2000" dirty="0"/>
              <a:t> Prep data for Two-way ANOVA test, Perform ANOVA test</a:t>
            </a:r>
          </a:p>
          <a:p>
            <a:r>
              <a:rPr lang="en-US" sz="2000" b="1" dirty="0"/>
              <a:t>April – July : </a:t>
            </a:r>
            <a:r>
              <a:rPr lang="en-US" sz="2000" dirty="0"/>
              <a:t>Create Story Map/Dashboard, Project Write-Up</a:t>
            </a:r>
          </a:p>
        </p:txBody>
      </p:sp>
    </p:spTree>
    <p:extLst>
      <p:ext uri="{BB962C8B-B14F-4D97-AF65-F5344CB8AC3E}">
        <p14:creationId xmlns:p14="http://schemas.microsoft.com/office/powerpoint/2010/main" val="410552020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6B048-A045-4932-B25B-E46EA22B4481}"/>
              </a:ext>
            </a:extLst>
          </p:cNvPr>
          <p:cNvSpPr>
            <a:spLocks noGrp="1"/>
          </p:cNvSpPr>
          <p:nvPr>
            <p:ph type="title"/>
          </p:nvPr>
        </p:nvSpPr>
        <p:spPr/>
        <p:txBody>
          <a:bodyPr>
            <a:normAutofit/>
          </a:bodyPr>
          <a:lstStyle/>
          <a:p>
            <a:r>
              <a:rPr lang="en-US" sz="3200" dirty="0"/>
              <a:t>Acknowledgments</a:t>
            </a:r>
          </a:p>
        </p:txBody>
      </p:sp>
      <p:sp>
        <p:nvSpPr>
          <p:cNvPr id="3" name="Content Placeholder 2">
            <a:extLst>
              <a:ext uri="{FF2B5EF4-FFF2-40B4-BE49-F238E27FC236}">
                <a16:creationId xmlns:a16="http://schemas.microsoft.com/office/drawing/2014/main" id="{00F18A19-6D56-4D57-A292-D8829262E647}"/>
              </a:ext>
            </a:extLst>
          </p:cNvPr>
          <p:cNvSpPr>
            <a:spLocks noGrp="1"/>
          </p:cNvSpPr>
          <p:nvPr>
            <p:ph type="body" sz="quarter" idx="10"/>
          </p:nvPr>
        </p:nvSpPr>
        <p:spPr/>
        <p:txBody>
          <a:bodyPr/>
          <a:lstStyle/>
          <a:p>
            <a:r>
              <a:rPr lang="en-US" sz="2400" dirty="0"/>
              <a:t>Corina Fernandez</a:t>
            </a:r>
          </a:p>
          <a:p>
            <a:r>
              <a:rPr lang="en-US" sz="2400" dirty="0"/>
              <a:t>San Antonio River Authority </a:t>
            </a:r>
          </a:p>
        </p:txBody>
      </p:sp>
    </p:spTree>
    <p:extLst>
      <p:ext uri="{BB962C8B-B14F-4D97-AF65-F5344CB8AC3E}">
        <p14:creationId xmlns:p14="http://schemas.microsoft.com/office/powerpoint/2010/main" val="342544872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731A-B001-4B77-8E96-E3246BA4B718}"/>
              </a:ext>
            </a:extLst>
          </p:cNvPr>
          <p:cNvSpPr>
            <a:spLocks noGrp="1"/>
          </p:cNvSpPr>
          <p:nvPr>
            <p:ph type="title"/>
          </p:nvPr>
        </p:nvSpPr>
        <p:spPr>
          <a:xfrm>
            <a:off x="152400" y="-83260"/>
            <a:ext cx="9067799" cy="1325563"/>
          </a:xfrm>
        </p:spPr>
        <p:txBody>
          <a:bodyPr>
            <a:normAutofit/>
          </a:bodyPr>
          <a:lstStyle/>
          <a:p>
            <a:r>
              <a:rPr lang="en-US" sz="3200" dirty="0"/>
              <a:t>Literature Review – Water Quality Analysis</a:t>
            </a:r>
          </a:p>
        </p:txBody>
      </p:sp>
      <p:sp>
        <p:nvSpPr>
          <p:cNvPr id="3" name="Text Placeholder 2">
            <a:extLst>
              <a:ext uri="{FF2B5EF4-FFF2-40B4-BE49-F238E27FC236}">
                <a16:creationId xmlns:a16="http://schemas.microsoft.com/office/drawing/2014/main" id="{74EC7DC9-E012-488F-B13C-983F629D108C}"/>
              </a:ext>
            </a:extLst>
          </p:cNvPr>
          <p:cNvSpPr>
            <a:spLocks noGrp="1"/>
          </p:cNvSpPr>
          <p:nvPr>
            <p:ph type="body" sz="quarter" idx="10"/>
          </p:nvPr>
        </p:nvSpPr>
        <p:spPr>
          <a:xfrm>
            <a:off x="657003" y="1009650"/>
            <a:ext cx="7886700" cy="4838700"/>
          </a:xfrm>
        </p:spPr>
        <p:txBody>
          <a:bodyPr/>
          <a:lstStyle/>
          <a:p>
            <a:pPr>
              <a:spcAft>
                <a:spcPts val="0"/>
              </a:spcAft>
            </a:pPr>
            <a:r>
              <a:rPr lang="en-US" sz="2000" dirty="0">
                <a:latin typeface="Nunito Sans"/>
              </a:rPr>
              <a:t>Many parameters can be considered such as</a:t>
            </a:r>
          </a:p>
          <a:p>
            <a:pPr lvl="1">
              <a:spcBef>
                <a:spcPts val="0"/>
              </a:spcBef>
              <a:spcAft>
                <a:spcPts val="1000"/>
              </a:spcAft>
            </a:pPr>
            <a:r>
              <a:rPr lang="en-US" sz="2000" dirty="0">
                <a:latin typeface="Nunito Sans"/>
              </a:rPr>
              <a:t>Landscape, pH salinity, sunlight intensity, rainfall</a:t>
            </a:r>
          </a:p>
          <a:p>
            <a:pPr>
              <a:spcAft>
                <a:spcPts val="0"/>
              </a:spcAft>
            </a:pPr>
            <a:r>
              <a:rPr lang="en-US" sz="2000" i="1" dirty="0">
                <a:effectLst/>
                <a:latin typeface="Nunito Sans"/>
                <a:ea typeface="Times New Roman" panose="02020603050405020304" pitchFamily="18" charset="0"/>
              </a:rPr>
              <a:t>Statistical investigations into indicator bacteria concentrations in Houston metropolitan watersheds. </a:t>
            </a:r>
            <a:endParaRPr lang="en-US" sz="2000" i="1" dirty="0">
              <a:latin typeface="Nunito Sans"/>
            </a:endParaRPr>
          </a:p>
          <a:p>
            <a:pPr lvl="1"/>
            <a:r>
              <a:rPr lang="en-US" sz="2000" dirty="0">
                <a:latin typeface="Nunito Sans"/>
              </a:rPr>
              <a:t>E. coli concentrations were less sensitive to temperature variations and more influenced by rainfall</a:t>
            </a:r>
          </a:p>
          <a:p>
            <a:pPr>
              <a:spcAft>
                <a:spcPts val="0"/>
              </a:spcAft>
            </a:pPr>
            <a:endParaRPr lang="en-US" sz="2000" dirty="0">
              <a:latin typeface="Nunito Sans"/>
            </a:endParaRPr>
          </a:p>
          <a:p>
            <a:pPr>
              <a:spcAft>
                <a:spcPts val="0"/>
              </a:spcAft>
            </a:pPr>
            <a:r>
              <a:rPr lang="en-US" sz="2000" i="1" dirty="0">
                <a:effectLst/>
                <a:latin typeface="Nunito Sans"/>
                <a:ea typeface="Calibri" panose="020F0502020204030204" pitchFamily="34" charset="0"/>
                <a:cs typeface="Times New Roman" panose="02020603050405020304" pitchFamily="18" charset="0"/>
              </a:rPr>
              <a:t>Escherichia Coli Survival in Waters: Temperature Dependence</a:t>
            </a:r>
            <a:endParaRPr lang="en-US" sz="2000" i="1" dirty="0">
              <a:latin typeface="Nunito Sans"/>
            </a:endParaRPr>
          </a:p>
          <a:p>
            <a:pPr lvl="1"/>
            <a:r>
              <a:rPr lang="en-US" sz="2000" dirty="0">
                <a:latin typeface="Nunito Sans"/>
              </a:rPr>
              <a:t>Survival rate of E. coli depending on the temperature</a:t>
            </a:r>
          </a:p>
          <a:p>
            <a:pPr>
              <a:spcAft>
                <a:spcPts val="0"/>
              </a:spcAft>
            </a:pPr>
            <a:endParaRPr lang="en-US" sz="2000" dirty="0">
              <a:latin typeface="Nunito Sans"/>
            </a:endParaRPr>
          </a:p>
          <a:p>
            <a:pPr>
              <a:spcAft>
                <a:spcPts val="0"/>
              </a:spcAft>
            </a:pPr>
            <a:r>
              <a:rPr lang="en-US" sz="2000" i="1" dirty="0">
                <a:effectLst/>
                <a:latin typeface="Nunito Sans"/>
                <a:ea typeface="Calibri" panose="020F0502020204030204" pitchFamily="34" charset="0"/>
              </a:rPr>
              <a:t>Spatial Variability of Escherichia Coli in Rivers of Northern Coastal Ecuador</a:t>
            </a:r>
            <a:endParaRPr lang="en-US" sz="2000" i="1" dirty="0">
              <a:latin typeface="Nunito Sans"/>
            </a:endParaRPr>
          </a:p>
          <a:p>
            <a:pPr lvl="1"/>
            <a:r>
              <a:rPr lang="en-US" sz="2000" dirty="0">
                <a:latin typeface="Nunito Sans"/>
              </a:rPr>
              <a:t>Higher concentrations of E. coli were associated with increased turbidity</a:t>
            </a:r>
          </a:p>
          <a:p>
            <a:pPr>
              <a:spcAft>
                <a:spcPts val="0"/>
              </a:spcAft>
            </a:pPr>
            <a:endParaRPr lang="en-US" sz="2000" dirty="0">
              <a:latin typeface="Nunito Sans"/>
            </a:endParaRPr>
          </a:p>
          <a:p>
            <a:pPr>
              <a:spcAft>
                <a:spcPts val="0"/>
              </a:spcAft>
            </a:pPr>
            <a:endParaRPr lang="en-US" sz="2000" dirty="0">
              <a:latin typeface="Nunito Sans"/>
            </a:endParaRPr>
          </a:p>
          <a:p>
            <a:pPr>
              <a:spcAft>
                <a:spcPts val="0"/>
              </a:spcAft>
            </a:pPr>
            <a:endParaRPr lang="en-US" sz="2000" dirty="0">
              <a:latin typeface="Nunito Sans"/>
            </a:endParaRPr>
          </a:p>
        </p:txBody>
      </p:sp>
      <p:sp>
        <p:nvSpPr>
          <p:cNvPr id="4" name="Slide Number Placeholder 3">
            <a:extLst>
              <a:ext uri="{FF2B5EF4-FFF2-40B4-BE49-F238E27FC236}">
                <a16:creationId xmlns:a16="http://schemas.microsoft.com/office/drawing/2014/main" id="{A33001A0-45A5-4A17-868A-7276C7B5A8F4}"/>
              </a:ext>
            </a:extLst>
          </p:cNvPr>
          <p:cNvSpPr>
            <a:spLocks noGrp="1"/>
          </p:cNvSpPr>
          <p:nvPr>
            <p:ph type="sldNum" sz="quarter" idx="11"/>
          </p:nvPr>
        </p:nvSpPr>
        <p:spPr/>
        <p:txBody>
          <a:bodyPr/>
          <a:lstStyle/>
          <a:p>
            <a:fld id="{87E7EC59-F5D4-514C-AFAD-2B48A6A5A414}" type="slidenum">
              <a:rPr lang="en-US" smtClean="0"/>
              <a:pPr/>
              <a:t>36</a:t>
            </a:fld>
            <a:endParaRPr lang="en-US"/>
          </a:p>
        </p:txBody>
      </p:sp>
    </p:spTree>
    <p:extLst>
      <p:ext uri="{BB962C8B-B14F-4D97-AF65-F5344CB8AC3E}">
        <p14:creationId xmlns:p14="http://schemas.microsoft.com/office/powerpoint/2010/main" val="136760755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00209-80F6-4BD7-B987-908B582FE823}"/>
              </a:ext>
            </a:extLst>
          </p:cNvPr>
          <p:cNvSpPr>
            <a:spLocks noGrp="1"/>
          </p:cNvSpPr>
          <p:nvPr>
            <p:ph type="title"/>
          </p:nvPr>
        </p:nvSpPr>
        <p:spPr>
          <a:xfrm>
            <a:off x="464634" y="0"/>
            <a:ext cx="7886700" cy="776288"/>
          </a:xfrm>
        </p:spPr>
        <p:txBody>
          <a:bodyPr>
            <a:normAutofit/>
          </a:bodyPr>
          <a:lstStyle/>
          <a:p>
            <a:r>
              <a:rPr lang="en-US" sz="3200" dirty="0"/>
              <a:t>References</a:t>
            </a:r>
          </a:p>
        </p:txBody>
      </p:sp>
      <p:sp>
        <p:nvSpPr>
          <p:cNvPr id="5" name="Text Placeholder 4">
            <a:extLst>
              <a:ext uri="{FF2B5EF4-FFF2-40B4-BE49-F238E27FC236}">
                <a16:creationId xmlns:a16="http://schemas.microsoft.com/office/drawing/2014/main" id="{F9017431-D882-4F13-A67D-EB1B01684ADC}"/>
              </a:ext>
            </a:extLst>
          </p:cNvPr>
          <p:cNvSpPr>
            <a:spLocks noGrp="1"/>
          </p:cNvSpPr>
          <p:nvPr>
            <p:ph type="body" sz="quarter" idx="10"/>
          </p:nvPr>
        </p:nvSpPr>
        <p:spPr>
          <a:xfrm>
            <a:off x="464634" y="609600"/>
            <a:ext cx="7886700" cy="5562600"/>
          </a:xfrm>
        </p:spPr>
        <p:txBody>
          <a:bodyPr/>
          <a:lstStyle/>
          <a:p>
            <a:pPr marL="360045" marR="0" indent="-360045">
              <a:spcAft>
                <a:spcPts val="0"/>
              </a:spcAft>
            </a:pPr>
            <a:r>
              <a:rPr lang="en-US" sz="1200" dirty="0">
                <a:effectLst/>
                <a:latin typeface="Times New Roman" panose="02020603050405020304" pitchFamily="18" charset="0"/>
                <a:ea typeface="Times New Roman" panose="02020603050405020304" pitchFamily="18" charset="0"/>
              </a:rPr>
              <a:t>“About Us.” Headquarters U.S. Army Corps of Engineers. Accessed July 14, 2021. https://www.usace.army.mil/about/. </a:t>
            </a:r>
          </a:p>
          <a:p>
            <a:pPr marL="360045" marR="0" indent="-360045" algn="just">
              <a:lnSpc>
                <a:spcPct val="107000"/>
              </a:lnSpc>
              <a:spcBef>
                <a:spcPts val="0"/>
              </a:spcBef>
              <a:spcAft>
                <a:spcPts val="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Blaustein</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R.A., Y.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Pachepsky</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R.L. Hill, D.R. Shelton, and G. Whelan. “Escherichia Coli Survival in Waters: Temperature Dependence.” Water Research. Pergamon, November 6, 2012. </a:t>
            </a:r>
            <a:r>
              <a:rPr lang="en-US" sz="12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https://www.sciencedirect.com/science/article/pii/S0043135412007415</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60045" marR="0" indent="-360045">
              <a:spcAft>
                <a:spcPts val="0"/>
              </a:spcAft>
            </a:pPr>
            <a:r>
              <a:rPr lang="en-US" sz="1200" dirty="0">
                <a:effectLst/>
                <a:latin typeface="Times New Roman" panose="02020603050405020304" pitchFamily="18" charset="0"/>
                <a:ea typeface="Times New Roman" panose="02020603050405020304" pitchFamily="18" charset="0"/>
              </a:rPr>
              <a:t>“Clean Rivers Program.” Clean Rivers Program | San Antonio River Authority. Accessed July 14, 2021. https://www.sariverauthority.org/public-services/environmental-sciences/clean-rivers-program. </a:t>
            </a:r>
          </a:p>
          <a:p>
            <a:pPr marL="360045" marR="0" indent="-360045">
              <a:spcAft>
                <a:spcPts val="0"/>
              </a:spcAft>
            </a:pPr>
            <a:r>
              <a:rPr lang="en-US" sz="1200" dirty="0">
                <a:effectLst/>
                <a:latin typeface="Times New Roman" panose="02020603050405020304" pitchFamily="18" charset="0"/>
                <a:ea typeface="Times New Roman" panose="02020603050405020304" pitchFamily="18" charset="0"/>
              </a:rPr>
              <a:t>“Data Management Reference Guide (DMRG) for Surface Water Quality Monitoring.” Texas Commission on Environmental Quality. Accessed July 14, 2021. https://www.tceq.texas.gov/waterquality/data-management/dmrg_index.html. </a:t>
            </a:r>
          </a:p>
          <a:p>
            <a:pPr marL="360045" marR="0" indent="-360045" algn="just">
              <a:lnSpc>
                <a:spcPct val="107000"/>
              </a:lnSpc>
              <a:spcBef>
                <a:spcPts val="0"/>
              </a:spcBef>
              <a:spcAft>
                <a:spcPts val="8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Desai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AM;Rifai</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H;Helfer</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E;Moreno</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N;Stein</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R; (n.d.).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Statistical investigations into indicator bacteria concentrations in Houston metropolitan watersheds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Water environment research : a research publication of the Water Environment Federation. </a:t>
            </a:r>
            <a:r>
              <a:rPr lang="en-US" sz="12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https://pubmed.ncbi.nlm.nih.gov/20432648/</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60045" marR="0" indent="-360045" algn="just">
              <a:lnSpc>
                <a:spcPct val="115000"/>
              </a:lnSpc>
              <a:spcBef>
                <a:spcPts val="0"/>
              </a:spcBef>
              <a:spcAft>
                <a:spcPts val="8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 Coli.” Mayo Clinic. Mayo Foundation for Medical Education and Research, October 10, 2020. </a:t>
            </a:r>
            <a:r>
              <a:rPr lang="en-US" sz="12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https://www.mayoclinic.org/diseases-conditions/e-coli/symptoms-causes/syc-20372058</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60045" marR="0" indent="-360045">
              <a:spcAft>
                <a:spcPts val="0"/>
              </a:spcAft>
            </a:pPr>
            <a:r>
              <a:rPr lang="en-US" sz="1200" dirty="0">
                <a:effectLst/>
                <a:latin typeface="Times New Roman" panose="02020603050405020304" pitchFamily="18" charset="0"/>
                <a:ea typeface="Times New Roman" panose="02020603050405020304" pitchFamily="18" charset="0"/>
              </a:rPr>
              <a:t>“History.” History | San Antonio River Authority. Accessed July 14, 2021. https://www.sariverauthority.org/about/history. </a:t>
            </a:r>
          </a:p>
          <a:p>
            <a:pPr marL="360045" marR="0" indent="-360045">
              <a:spcAft>
                <a:spcPts val="0"/>
              </a:spcAft>
            </a:pPr>
            <a:r>
              <a:rPr lang="en-US" sz="1200" dirty="0">
                <a:effectLst/>
                <a:latin typeface="Times New Roman" panose="02020603050405020304" pitchFamily="18" charset="0"/>
                <a:ea typeface="Times New Roman" panose="02020603050405020304" pitchFamily="18" charset="0"/>
              </a:rPr>
              <a:t>“How Fill Works.” How Fill works-ArcGIS Pro | Documentation. Accessed July 14, 2021. https://pro.arcgis.com/en/pro-app/latest/tool-reference/spatial-analyst/how-fill-works.htm. </a:t>
            </a:r>
          </a:p>
          <a:p>
            <a:pPr marL="360045" marR="0" indent="-360045">
              <a:spcAft>
                <a:spcPts val="0"/>
              </a:spcAft>
            </a:pPr>
            <a:r>
              <a:rPr lang="en-US" sz="1200" dirty="0">
                <a:effectLst/>
                <a:latin typeface="Times New Roman" panose="02020603050405020304" pitchFamily="18" charset="0"/>
                <a:ea typeface="Times New Roman" panose="02020603050405020304" pitchFamily="18" charset="0"/>
              </a:rPr>
              <a:t>“How Flow Direction Works.” How Flow Direction works-ArcGIS Pro | Documentation. Accessed July 14, 2021. https://pro.arcgis.com/en/pro-app/latest/tool-reference/spatial-analyst/how-flow-direction-works.htm. </a:t>
            </a:r>
          </a:p>
          <a:p>
            <a:pPr marL="360045" marR="0" indent="-360045" algn="just">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Li, Xiaoping,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Liquan</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Zhang, and Zheng Zhang. “Soil Bioengineering and the Ecological Restoration of Riverbanks at the Airport Town, Shanghai, China.” Ecological Engineering. Elsevier, January 4, 2006. </a:t>
            </a:r>
            <a:r>
              <a:rPr lang="en-US" sz="12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https://www.sciencedirect.com/science/article/pii/S0925857405002272?casa_token=hWLJgX8NgUcAAAAA%3AwhoottN-cgcH7uuFs_dWh8f5O26QmDl_3spOtK0rcJ-3XMt4BHVTOzZ663HqyZQhpDxAjdo</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60045" marR="0" indent="-360045"/>
            <a:r>
              <a:rPr lang="en-US" sz="1200" dirty="0">
                <a:effectLst/>
                <a:latin typeface="Times New Roman" panose="02020603050405020304" pitchFamily="18" charset="0"/>
                <a:ea typeface="Times New Roman" panose="02020603050405020304" pitchFamily="18" charset="0"/>
              </a:rPr>
              <a:t>Mehta, </a:t>
            </a:r>
            <a:r>
              <a:rPr lang="en-US" sz="1200" dirty="0" err="1">
                <a:effectLst/>
                <a:latin typeface="Times New Roman" panose="02020603050405020304" pitchFamily="18" charset="0"/>
                <a:ea typeface="Times New Roman" panose="02020603050405020304" pitchFamily="18" charset="0"/>
              </a:rPr>
              <a:t>Anam</a:t>
            </a:r>
            <a:r>
              <a:rPr lang="en-US" sz="1200" dirty="0">
                <a:effectLst/>
                <a:latin typeface="Times New Roman" panose="02020603050405020304" pitchFamily="18" charset="0"/>
                <a:ea typeface="Times New Roman" panose="02020603050405020304" pitchFamily="18" charset="0"/>
              </a:rPr>
              <a:t>. “The San Antonio Flood of 1921.” Story Map Series, July 7, 2021. https://sara-tx.maps.arcgis.com/apps/MapSeries/index.html?appid=3a4ca132222e41589e6f41eebfe6d36d. </a:t>
            </a:r>
          </a:p>
        </p:txBody>
      </p:sp>
    </p:spTree>
    <p:extLst>
      <p:ext uri="{BB962C8B-B14F-4D97-AF65-F5344CB8AC3E}">
        <p14:creationId xmlns:p14="http://schemas.microsoft.com/office/powerpoint/2010/main" val="66396510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00209-80F6-4BD7-B987-908B582FE823}"/>
              </a:ext>
            </a:extLst>
          </p:cNvPr>
          <p:cNvSpPr>
            <a:spLocks noGrp="1"/>
          </p:cNvSpPr>
          <p:nvPr>
            <p:ph type="title"/>
          </p:nvPr>
        </p:nvSpPr>
        <p:spPr>
          <a:xfrm>
            <a:off x="464634" y="0"/>
            <a:ext cx="7886700" cy="776288"/>
          </a:xfrm>
        </p:spPr>
        <p:txBody>
          <a:bodyPr>
            <a:normAutofit/>
          </a:bodyPr>
          <a:lstStyle/>
          <a:p>
            <a:r>
              <a:rPr lang="en-US" sz="3200" dirty="0"/>
              <a:t>References</a:t>
            </a:r>
          </a:p>
        </p:txBody>
      </p:sp>
      <p:sp>
        <p:nvSpPr>
          <p:cNvPr id="5" name="Text Placeholder 4">
            <a:extLst>
              <a:ext uri="{FF2B5EF4-FFF2-40B4-BE49-F238E27FC236}">
                <a16:creationId xmlns:a16="http://schemas.microsoft.com/office/drawing/2014/main" id="{F9017431-D882-4F13-A67D-EB1B01684ADC}"/>
              </a:ext>
            </a:extLst>
          </p:cNvPr>
          <p:cNvSpPr>
            <a:spLocks noGrp="1"/>
          </p:cNvSpPr>
          <p:nvPr>
            <p:ph type="body" sz="quarter" idx="10"/>
          </p:nvPr>
        </p:nvSpPr>
        <p:spPr>
          <a:xfrm>
            <a:off x="464634" y="609600"/>
            <a:ext cx="7886700" cy="8001000"/>
          </a:xfrm>
        </p:spPr>
        <p:txBody>
          <a:bodyPr/>
          <a:lstStyle/>
          <a:p>
            <a:pPr marL="360045" marR="0" indent="-360045" algn="just">
              <a:lnSpc>
                <a:spcPct val="115000"/>
              </a:lnSpc>
              <a:spcBef>
                <a:spcPts val="0"/>
              </a:spcBef>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Ngoye</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Elizabeth, and John F.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Machiwa</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“The Influence of Land-Use Patterns in the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Ruvu</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River Watershed on Water Quality in the River System.” Physics and Chemistry of the Earth, Parts A/B/C. Pergamon, October 1, 2004. </a:t>
            </a:r>
            <a:r>
              <a:rPr lang="en-US" sz="12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https://www.sciencedirect.com/science/article/pii/S1474706504001652?via%3Dihub</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Rao,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Gouthami</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Joseph N. S. Eisenberg, David G.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Kleinbaum</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William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Cevallos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Gabriel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Trueba</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and Karen Levy. 	“Spatial Variability of 	Escherichia Coli in Rivers of Northern 	Coastal Ecuador.” MDPI. Multidisciplinary 	Digital Publishing Institute, February 13, 	2015.   </a:t>
            </a:r>
            <a:r>
              <a:rPr lang="en-US" sz="12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https://www.mdpi.com/2073-4441/7/2/818</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60045" marR="0" indent="-360045">
              <a:spcAft>
                <a:spcPts val="0"/>
              </a:spcAft>
            </a:pPr>
            <a:r>
              <a:rPr lang="en-US" sz="1200" dirty="0">
                <a:effectLst/>
                <a:latin typeface="Times New Roman" panose="02020603050405020304" pitchFamily="18" charset="0"/>
                <a:ea typeface="Times New Roman" panose="02020603050405020304" pitchFamily="18" charset="0"/>
              </a:rPr>
              <a:t>Scott, Suzanne. “The Mission Reach: Bringing Life and Pride Back to the Southside.” San Antonio Report, October 7, 2016. https://sanantonioreport.org/the-mission-reach-bringing-life-and-pride-back-to-the-southside/. </a:t>
            </a:r>
          </a:p>
          <a:p>
            <a:pPr marL="360045" marR="0" indent="-360045">
              <a:spcAft>
                <a:spcPts val="0"/>
              </a:spcAft>
            </a:pPr>
            <a:r>
              <a:rPr lang="en-US" sz="1200" dirty="0">
                <a:effectLst/>
                <a:latin typeface="Times New Roman" panose="02020603050405020304" pitchFamily="18" charset="0"/>
                <a:ea typeface="Times New Roman" panose="02020603050405020304" pitchFamily="18" charset="0"/>
              </a:rPr>
              <a:t>Texas Administrative Code. Accessed July 14, 2021. https://texreg.sos.state.tx.us/public/readtac$ext.TacPage?sl=R&amp;app=9&amp;p_dir=&amp;p_rloc=&amp;p_tloc=&amp;p_ploc=&amp;pg=1&amp;p_tac=&amp;ti=30&amp;pt=1&amp;ch=307&amp;rl=7.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60045" marR="0" indent="-360045" algn="just">
              <a:lnSpc>
                <a:spcPct val="107000"/>
              </a:lnSpc>
              <a:spcBef>
                <a:spcPts val="0"/>
              </a:spcBef>
              <a:spcAft>
                <a:spcPts val="8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San Antonio River Improvements Project.” The San Antonio River Improvements Project | San Antonio River Authority. Accessed June 3, 2021. </a:t>
            </a:r>
            <a:r>
              <a:rPr lang="en-US" sz="12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https://www.sariverauthority.org/about/history/san-antonio-river-improvements-project</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60045" marR="0" indent="-360045" algn="just">
              <a:lnSpc>
                <a:spcPct val="115000"/>
              </a:lnSpc>
              <a:spcBef>
                <a:spcPts val="0"/>
              </a:spcBef>
              <a:spcAft>
                <a:spcPts val="8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Vega, Marisol, Rafael Pardo, Enrique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Barrado</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and Luis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Debán</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“Assessment of Seasonal and Polluting Effects on the Quality of River Water by Exploratory Data Analysis.” Water Research. Pergamon, February 23, 1999. </a:t>
            </a:r>
            <a:r>
              <a:rPr lang="en-US" sz="12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https://www.sciencedirect.com/science/article/pii/S0043135498001389?casa_token=hLuF2ADnkV0AAAAA%3Ax71A0hQ6btx_C9H1D-qH_7cpE2aC19Qkl_Lksd-Ip2_6JeiUtFBhe-FsgYNJCgptYgQ5G9M</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60045" marR="0" indent="-360045" algn="just">
              <a:lnSpc>
                <a:spcPct val="115000"/>
              </a:lnSpc>
              <a:spcBef>
                <a:spcPts val="0"/>
              </a:spcBef>
              <a:spcAft>
                <a:spcPts val="8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Wohl, Ellen, Stuart N. Lane, and Andrew C. Wilcox. “The Science and Practice of River Restoration.” AGU Journals. John Wiley &amp; Sons, Ltd, August 24, 2015. </a:t>
            </a:r>
            <a:r>
              <a:rPr lang="en-US" sz="12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https://agupubs.onlinelibrary.wiley.com/doi/full/10.1002/2014WR016874</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800" dirty="0"/>
          </a:p>
        </p:txBody>
      </p:sp>
    </p:spTree>
    <p:extLst>
      <p:ext uri="{BB962C8B-B14F-4D97-AF65-F5344CB8AC3E}">
        <p14:creationId xmlns:p14="http://schemas.microsoft.com/office/powerpoint/2010/main" val="276377045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CE394-3FCC-4D89-B6C9-48276A585E23}"/>
              </a:ext>
            </a:extLst>
          </p:cNvPr>
          <p:cNvSpPr>
            <a:spLocks noGrp="1"/>
          </p:cNvSpPr>
          <p:nvPr>
            <p:ph type="title"/>
          </p:nvPr>
        </p:nvSpPr>
        <p:spPr/>
        <p:txBody>
          <a:bodyPr>
            <a:normAutofit fontScale="90000"/>
          </a:bodyPr>
          <a:lstStyle/>
          <a:p>
            <a:r>
              <a:rPr lang="en-US" sz="2000" dirty="0"/>
              <a:t>Background &amp; Importance</a:t>
            </a:r>
            <a:br>
              <a:rPr lang="en-US" dirty="0"/>
            </a:br>
            <a:r>
              <a:rPr lang="en-US" sz="7200" dirty="0"/>
              <a:t>1920s</a:t>
            </a:r>
            <a:endParaRPr lang="en-US" dirty="0"/>
          </a:p>
        </p:txBody>
      </p:sp>
      <p:pic>
        <p:nvPicPr>
          <p:cNvPr id="5" name="Content Placeholder 4" descr="A bridge over a body of water&#10;&#10;Description automatically generated with low confidence">
            <a:extLst>
              <a:ext uri="{FF2B5EF4-FFF2-40B4-BE49-F238E27FC236}">
                <a16:creationId xmlns:a16="http://schemas.microsoft.com/office/drawing/2014/main" id="{21D9C171-500C-4BA6-A72C-5B4F229AE5E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847850"/>
            <a:ext cx="6172200" cy="3663950"/>
          </a:xfrm>
        </p:spPr>
      </p:pic>
      <p:sp>
        <p:nvSpPr>
          <p:cNvPr id="10" name="TextBox 9">
            <a:extLst>
              <a:ext uri="{FF2B5EF4-FFF2-40B4-BE49-F238E27FC236}">
                <a16:creationId xmlns:a16="http://schemas.microsoft.com/office/drawing/2014/main" id="{E8A8ECCE-2C2E-48BE-AF8A-6B64994D566C}"/>
              </a:ext>
            </a:extLst>
          </p:cNvPr>
          <p:cNvSpPr txBox="1"/>
          <p:nvPr/>
        </p:nvSpPr>
        <p:spPr>
          <a:xfrm>
            <a:off x="114300" y="5638800"/>
            <a:ext cx="8382000" cy="646331"/>
          </a:xfrm>
          <a:prstGeom prst="rect">
            <a:avLst/>
          </a:prstGeom>
          <a:noFill/>
        </p:spPr>
        <p:txBody>
          <a:bodyPr wrap="square" rtlCol="0">
            <a:spAutoFit/>
          </a:bodyPr>
          <a:lstStyle/>
          <a:p>
            <a:r>
              <a:rPr lang="en-US" dirty="0"/>
              <a:t>Lambert Beach Swimming Pool at Brackenridge Park on the San Antonio River.</a:t>
            </a:r>
          </a:p>
          <a:p>
            <a:r>
              <a:rPr lang="en-US" dirty="0"/>
              <a:t>Photo: UTSA Libraries Special Collections</a:t>
            </a:r>
          </a:p>
        </p:txBody>
      </p:sp>
      <p:pic>
        <p:nvPicPr>
          <p:cNvPr id="3" name="Picture 2">
            <a:extLst>
              <a:ext uri="{FF2B5EF4-FFF2-40B4-BE49-F238E27FC236}">
                <a16:creationId xmlns:a16="http://schemas.microsoft.com/office/drawing/2014/main" id="{952A456A-3EB1-4CEB-84B0-40E56BB93553}"/>
              </a:ext>
            </a:extLst>
          </p:cNvPr>
          <p:cNvPicPr>
            <a:picLocks noChangeAspect="1"/>
          </p:cNvPicPr>
          <p:nvPr/>
        </p:nvPicPr>
        <p:blipFill>
          <a:blip r:embed="rId3"/>
          <a:stretch>
            <a:fillRect/>
          </a:stretch>
        </p:blipFill>
        <p:spPr>
          <a:xfrm>
            <a:off x="1524000" y="1650968"/>
            <a:ext cx="6019800" cy="4013200"/>
          </a:xfrm>
          <a:prstGeom prst="rect">
            <a:avLst/>
          </a:prstGeom>
        </p:spPr>
      </p:pic>
    </p:spTree>
    <p:extLst>
      <p:ext uri="{BB962C8B-B14F-4D97-AF65-F5344CB8AC3E}">
        <p14:creationId xmlns:p14="http://schemas.microsoft.com/office/powerpoint/2010/main" val="416896751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CE394-3FCC-4D89-B6C9-48276A585E23}"/>
              </a:ext>
            </a:extLst>
          </p:cNvPr>
          <p:cNvSpPr>
            <a:spLocks noGrp="1"/>
          </p:cNvSpPr>
          <p:nvPr>
            <p:ph type="title"/>
          </p:nvPr>
        </p:nvSpPr>
        <p:spPr/>
        <p:txBody>
          <a:bodyPr>
            <a:normAutofit fontScale="90000"/>
          </a:bodyPr>
          <a:lstStyle/>
          <a:p>
            <a:r>
              <a:rPr kumimoji="0" lang="en-US" sz="2000" b="1" i="0" u="none" strike="noStrike" kern="0" cap="none" spc="-56" normalizeH="0" baseline="0" noProof="0" dirty="0">
                <a:ln>
                  <a:noFill/>
                </a:ln>
                <a:solidFill>
                  <a:srgbClr val="1F5194"/>
                </a:solidFill>
                <a:effectLst/>
                <a:uLnTx/>
                <a:uFillTx/>
                <a:latin typeface="Arvo" panose="02000000000000000000" pitchFamily="2" charset="77"/>
                <a:sym typeface="Gill Sans Light"/>
              </a:rPr>
              <a:t>Background &amp; Importance</a:t>
            </a:r>
            <a:br>
              <a:rPr kumimoji="0" lang="en-US" sz="8600" b="1" i="0" u="none" strike="noStrike" kern="0" cap="none" spc="-56" normalizeH="0" baseline="0" noProof="0" dirty="0">
                <a:ln>
                  <a:noFill/>
                </a:ln>
                <a:solidFill>
                  <a:srgbClr val="1F5194"/>
                </a:solidFill>
                <a:effectLst/>
                <a:uLnTx/>
                <a:uFillTx/>
                <a:latin typeface="Arvo" panose="02000000000000000000" pitchFamily="2" charset="77"/>
                <a:sym typeface="Gill Sans Light"/>
              </a:rPr>
            </a:br>
            <a:r>
              <a:rPr kumimoji="0" lang="en-US" sz="7200" b="1" i="0" u="none" strike="noStrike" kern="0" cap="none" spc="-56" normalizeH="0" baseline="0" noProof="0" dirty="0">
                <a:ln>
                  <a:noFill/>
                </a:ln>
                <a:solidFill>
                  <a:srgbClr val="1F5194"/>
                </a:solidFill>
                <a:effectLst/>
                <a:uLnTx/>
                <a:uFillTx/>
                <a:latin typeface="Arvo" panose="02000000000000000000" pitchFamily="2" charset="77"/>
                <a:sym typeface="Gill Sans Light"/>
              </a:rPr>
              <a:t>1920s</a:t>
            </a:r>
            <a:endParaRPr lang="en-US" dirty="0"/>
          </a:p>
        </p:txBody>
      </p:sp>
      <p:pic>
        <p:nvPicPr>
          <p:cNvPr id="7" name="Content Placeholder 6">
            <a:extLst>
              <a:ext uri="{FF2B5EF4-FFF2-40B4-BE49-F238E27FC236}">
                <a16:creationId xmlns:a16="http://schemas.microsoft.com/office/drawing/2014/main" id="{DCE334BB-B25A-45A0-BDEC-4ECDF8CE5893}"/>
              </a:ext>
            </a:extLst>
          </p:cNvPr>
          <p:cNvPicPr>
            <a:picLocks noGrp="1" noChangeAspect="1"/>
          </p:cNvPicPr>
          <p:nvPr>
            <p:ph idx="4294967295"/>
          </p:nvPr>
        </p:nvPicPr>
        <p:blipFill>
          <a:blip r:embed="rId2"/>
          <a:stretch>
            <a:fillRect/>
          </a:stretch>
        </p:blipFill>
        <p:spPr>
          <a:xfrm>
            <a:off x="1288256" y="1690688"/>
            <a:ext cx="6567488" cy="3906609"/>
          </a:xfrm>
          <a:prstGeom prst="rect">
            <a:avLst/>
          </a:prstGeom>
        </p:spPr>
      </p:pic>
      <p:sp>
        <p:nvSpPr>
          <p:cNvPr id="10" name="TextBox 9">
            <a:extLst>
              <a:ext uri="{FF2B5EF4-FFF2-40B4-BE49-F238E27FC236}">
                <a16:creationId xmlns:a16="http://schemas.microsoft.com/office/drawing/2014/main" id="{E8A8ECCE-2C2E-48BE-AF8A-6B64994D566C}"/>
              </a:ext>
            </a:extLst>
          </p:cNvPr>
          <p:cNvSpPr txBox="1"/>
          <p:nvPr/>
        </p:nvSpPr>
        <p:spPr>
          <a:xfrm>
            <a:off x="304800" y="5712106"/>
            <a:ext cx="8077200" cy="646331"/>
          </a:xfrm>
          <a:prstGeom prst="rect">
            <a:avLst/>
          </a:prstGeom>
          <a:noFill/>
        </p:spPr>
        <p:txBody>
          <a:bodyPr wrap="square" rtlCol="0">
            <a:spAutoFit/>
          </a:bodyPr>
          <a:lstStyle/>
          <a:p>
            <a:r>
              <a:rPr lang="en-US" dirty="0"/>
              <a:t>Swimming in the San Antonio River on the South Side at the Rio Vista Dam.</a:t>
            </a:r>
          </a:p>
          <a:p>
            <a:r>
              <a:rPr lang="en-US" dirty="0"/>
              <a:t>Photo: UTSA Libraries Special Collections</a:t>
            </a:r>
          </a:p>
        </p:txBody>
      </p:sp>
    </p:spTree>
    <p:extLst>
      <p:ext uri="{BB962C8B-B14F-4D97-AF65-F5344CB8AC3E}">
        <p14:creationId xmlns:p14="http://schemas.microsoft.com/office/powerpoint/2010/main" val="285157515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2098F8-77AF-4233-926E-D7E0EFCB367B}"/>
              </a:ext>
            </a:extLst>
          </p:cNvPr>
          <p:cNvSpPr>
            <a:spLocks noGrp="1"/>
          </p:cNvSpPr>
          <p:nvPr>
            <p:ph type="title"/>
          </p:nvPr>
        </p:nvSpPr>
        <p:spPr>
          <a:xfrm>
            <a:off x="533400" y="114460"/>
            <a:ext cx="7886700" cy="1325563"/>
          </a:xfrm>
        </p:spPr>
        <p:txBody>
          <a:bodyPr>
            <a:normAutofit/>
          </a:bodyPr>
          <a:lstStyle/>
          <a:p>
            <a:r>
              <a:rPr lang="en-US" sz="1800" dirty="0"/>
              <a:t>Background &amp; Importance</a:t>
            </a:r>
            <a:br>
              <a:rPr lang="en-US" sz="2800" dirty="0"/>
            </a:br>
            <a:r>
              <a:rPr lang="en-US" sz="3600" dirty="0"/>
              <a:t>Historic Flood Events – 1946, 1954</a:t>
            </a:r>
            <a:endParaRPr lang="en-US" sz="2800" dirty="0"/>
          </a:p>
        </p:txBody>
      </p:sp>
      <p:pic>
        <p:nvPicPr>
          <p:cNvPr id="5" name="Content Placeholder 4">
            <a:extLst>
              <a:ext uri="{FF2B5EF4-FFF2-40B4-BE49-F238E27FC236}">
                <a16:creationId xmlns:a16="http://schemas.microsoft.com/office/drawing/2014/main" id="{7430FF53-3A19-4BD6-BB3C-A8123850CF8A}"/>
              </a:ext>
            </a:extLst>
          </p:cNvPr>
          <p:cNvPicPr>
            <a:picLocks noGrp="1" noChangeAspect="1"/>
          </p:cNvPicPr>
          <p:nvPr>
            <p:ph idx="4294967295"/>
          </p:nvPr>
        </p:nvPicPr>
        <p:blipFill>
          <a:blip r:embed="rId3"/>
          <a:stretch>
            <a:fillRect/>
          </a:stretch>
        </p:blipFill>
        <p:spPr>
          <a:xfrm>
            <a:off x="304800" y="1370841"/>
            <a:ext cx="5907088" cy="3724275"/>
          </a:xfrm>
          <a:prstGeom prst="rect">
            <a:avLst/>
          </a:prstGeom>
        </p:spPr>
      </p:pic>
      <p:pic>
        <p:nvPicPr>
          <p:cNvPr id="7" name="Picture 6" descr="A picture containing text, outdoor, nature, city&#10;&#10;Description automatically generated">
            <a:extLst>
              <a:ext uri="{FF2B5EF4-FFF2-40B4-BE49-F238E27FC236}">
                <a16:creationId xmlns:a16="http://schemas.microsoft.com/office/drawing/2014/main" id="{C11E1015-953F-4ECB-9987-300D3E7C30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5998" y="3709688"/>
            <a:ext cx="3581400" cy="2387600"/>
          </a:xfrm>
          <a:prstGeom prst="rect">
            <a:avLst/>
          </a:prstGeom>
        </p:spPr>
      </p:pic>
      <p:sp>
        <p:nvSpPr>
          <p:cNvPr id="6" name="TextBox 5">
            <a:extLst>
              <a:ext uri="{FF2B5EF4-FFF2-40B4-BE49-F238E27FC236}">
                <a16:creationId xmlns:a16="http://schemas.microsoft.com/office/drawing/2014/main" id="{B08D2861-A921-4DB8-8678-C8D9CB67B31E}"/>
              </a:ext>
            </a:extLst>
          </p:cNvPr>
          <p:cNvSpPr txBox="1"/>
          <p:nvPr/>
        </p:nvSpPr>
        <p:spPr>
          <a:xfrm>
            <a:off x="262215" y="5427883"/>
            <a:ext cx="3352800" cy="338554"/>
          </a:xfrm>
          <a:prstGeom prst="rect">
            <a:avLst/>
          </a:prstGeom>
          <a:noFill/>
        </p:spPr>
        <p:txBody>
          <a:bodyPr wrap="square" rtlCol="0">
            <a:spAutoFit/>
          </a:bodyPr>
          <a:lstStyle/>
          <a:p>
            <a:r>
              <a:rPr lang="en-US" sz="1600" dirty="0"/>
              <a:t>Photo : San Antonio River Authority </a:t>
            </a:r>
          </a:p>
        </p:txBody>
      </p:sp>
      <p:sp>
        <p:nvSpPr>
          <p:cNvPr id="8" name="TextBox 7">
            <a:extLst>
              <a:ext uri="{FF2B5EF4-FFF2-40B4-BE49-F238E27FC236}">
                <a16:creationId xmlns:a16="http://schemas.microsoft.com/office/drawing/2014/main" id="{6D88957F-D8AD-4C4F-BC91-CAEBFC5833D7}"/>
              </a:ext>
            </a:extLst>
          </p:cNvPr>
          <p:cNvSpPr txBox="1"/>
          <p:nvPr/>
        </p:nvSpPr>
        <p:spPr>
          <a:xfrm>
            <a:off x="5294598" y="6413846"/>
            <a:ext cx="3352800" cy="338554"/>
          </a:xfrm>
          <a:prstGeom prst="rect">
            <a:avLst/>
          </a:prstGeom>
          <a:noFill/>
        </p:spPr>
        <p:txBody>
          <a:bodyPr wrap="square" rtlCol="0">
            <a:spAutoFit/>
          </a:bodyPr>
          <a:lstStyle/>
          <a:p>
            <a:r>
              <a:rPr lang="en-US" sz="1600" dirty="0"/>
              <a:t>Photo : San Antonio River Authority </a:t>
            </a:r>
          </a:p>
        </p:txBody>
      </p:sp>
    </p:spTree>
    <p:extLst>
      <p:ext uri="{BB962C8B-B14F-4D97-AF65-F5344CB8AC3E}">
        <p14:creationId xmlns:p14="http://schemas.microsoft.com/office/powerpoint/2010/main" val="366158386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500630-41A2-4276-A716-9475646EFDD5}"/>
              </a:ext>
            </a:extLst>
          </p:cNvPr>
          <p:cNvSpPr>
            <a:spLocks noGrp="1"/>
          </p:cNvSpPr>
          <p:nvPr>
            <p:ph type="title"/>
          </p:nvPr>
        </p:nvSpPr>
        <p:spPr>
          <a:xfrm>
            <a:off x="579474" y="304800"/>
            <a:ext cx="7886700" cy="1161932"/>
          </a:xfrm>
        </p:spPr>
        <p:txBody>
          <a:bodyPr>
            <a:normAutofit fontScale="90000"/>
          </a:bodyPr>
          <a:lstStyle/>
          <a:p>
            <a:r>
              <a:rPr lang="en-US" sz="3600" dirty="0"/>
              <a:t>San Antonio Channel Improvement Project (SACIP) – </a:t>
            </a:r>
            <a:r>
              <a:rPr lang="en-US" sz="4000" dirty="0"/>
              <a:t>1950s-1970s</a:t>
            </a:r>
            <a:endParaRPr lang="en-US" dirty="0"/>
          </a:p>
        </p:txBody>
      </p:sp>
      <p:sp>
        <p:nvSpPr>
          <p:cNvPr id="3" name="Content Placeholder 2">
            <a:extLst>
              <a:ext uri="{FF2B5EF4-FFF2-40B4-BE49-F238E27FC236}">
                <a16:creationId xmlns:a16="http://schemas.microsoft.com/office/drawing/2014/main" id="{FF9004DE-A7C0-4E7C-B55E-5D6A26CE63C1}"/>
              </a:ext>
            </a:extLst>
          </p:cNvPr>
          <p:cNvSpPr>
            <a:spLocks noGrp="1"/>
          </p:cNvSpPr>
          <p:nvPr>
            <p:ph type="body" sz="quarter" idx="10"/>
          </p:nvPr>
        </p:nvSpPr>
        <p:spPr>
          <a:xfrm>
            <a:off x="579474" y="1450783"/>
            <a:ext cx="7886700" cy="4038600"/>
          </a:xfrm>
        </p:spPr>
        <p:txBody>
          <a:bodyPr/>
          <a:lstStyle/>
          <a:p>
            <a:r>
              <a:rPr lang="en-US" sz="2000" dirty="0"/>
              <a:t>31 miles channels improved</a:t>
            </a:r>
          </a:p>
          <a:p>
            <a:endParaRPr lang="en-US" sz="2000" dirty="0"/>
          </a:p>
        </p:txBody>
      </p:sp>
      <p:pic>
        <p:nvPicPr>
          <p:cNvPr id="6" name="Picture 5">
            <a:extLst>
              <a:ext uri="{FF2B5EF4-FFF2-40B4-BE49-F238E27FC236}">
                <a16:creationId xmlns:a16="http://schemas.microsoft.com/office/drawing/2014/main" id="{43C91A7B-C3C9-4CAF-BD72-F2F18A2FA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1818872"/>
            <a:ext cx="6172200" cy="3670511"/>
          </a:xfrm>
          <a:prstGeom prst="rect">
            <a:avLst/>
          </a:prstGeom>
        </p:spPr>
      </p:pic>
      <p:sp>
        <p:nvSpPr>
          <p:cNvPr id="11" name="TextBox 10">
            <a:extLst>
              <a:ext uri="{FF2B5EF4-FFF2-40B4-BE49-F238E27FC236}">
                <a16:creationId xmlns:a16="http://schemas.microsoft.com/office/drawing/2014/main" id="{D6221FEB-1895-4A81-8246-38F24DE4D8C0}"/>
              </a:ext>
            </a:extLst>
          </p:cNvPr>
          <p:cNvSpPr txBox="1"/>
          <p:nvPr/>
        </p:nvSpPr>
        <p:spPr>
          <a:xfrm>
            <a:off x="579474" y="5410636"/>
            <a:ext cx="8534400" cy="861774"/>
          </a:xfrm>
          <a:prstGeom prst="rect">
            <a:avLst/>
          </a:prstGeom>
          <a:noFill/>
        </p:spPr>
        <p:txBody>
          <a:bodyPr wrap="square" rtlCol="0">
            <a:spAutoFit/>
          </a:bodyPr>
          <a:lstStyle/>
          <a:p>
            <a:r>
              <a:rPr lang="en-US" dirty="0"/>
              <a:t>Left: Pre-channelization at Roosevelt Park near the Lonestar Brewery, circa 1955. Right: Post-channelization at Roosevelt Park near the Lonestar Brewery circa 2007. </a:t>
            </a:r>
          </a:p>
          <a:p>
            <a:r>
              <a:rPr lang="en-US" sz="1400" dirty="0"/>
              <a:t>Photos courtesy of San Antonio River Authority</a:t>
            </a:r>
            <a:endParaRPr lang="en-US" dirty="0"/>
          </a:p>
        </p:txBody>
      </p:sp>
    </p:spTree>
    <p:extLst>
      <p:ext uri="{BB962C8B-B14F-4D97-AF65-F5344CB8AC3E}">
        <p14:creationId xmlns:p14="http://schemas.microsoft.com/office/powerpoint/2010/main" val="381408533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7306-0454-4373-AD54-63595A6E724E}"/>
              </a:ext>
            </a:extLst>
          </p:cNvPr>
          <p:cNvSpPr>
            <a:spLocks noGrp="1"/>
          </p:cNvSpPr>
          <p:nvPr>
            <p:ph type="title"/>
          </p:nvPr>
        </p:nvSpPr>
        <p:spPr/>
        <p:txBody>
          <a:bodyPr>
            <a:noAutofit/>
          </a:bodyPr>
          <a:lstStyle/>
          <a:p>
            <a:r>
              <a:rPr lang="en-US" sz="3200" dirty="0"/>
              <a:t>San Antonio Channel Improvement Project (SACIP) – 1980s-1990s</a:t>
            </a:r>
          </a:p>
        </p:txBody>
      </p:sp>
      <p:sp>
        <p:nvSpPr>
          <p:cNvPr id="3" name="Content Placeholder 2">
            <a:extLst>
              <a:ext uri="{FF2B5EF4-FFF2-40B4-BE49-F238E27FC236}">
                <a16:creationId xmlns:a16="http://schemas.microsoft.com/office/drawing/2014/main" id="{1CBACCD1-54E6-4B2F-9C2C-F6A2C079AB66}"/>
              </a:ext>
            </a:extLst>
          </p:cNvPr>
          <p:cNvSpPr>
            <a:spLocks noGrp="1"/>
          </p:cNvSpPr>
          <p:nvPr>
            <p:ph type="body" sz="quarter" idx="10"/>
          </p:nvPr>
        </p:nvSpPr>
        <p:spPr>
          <a:xfrm>
            <a:off x="609157" y="5069875"/>
            <a:ext cx="7886700" cy="977107"/>
          </a:xfrm>
        </p:spPr>
        <p:txBody>
          <a:bodyPr/>
          <a:lstStyle/>
          <a:p>
            <a:r>
              <a:rPr lang="en-US" sz="2400" dirty="0"/>
              <a:t>Two underground tunnels divert floodwater</a:t>
            </a:r>
          </a:p>
          <a:p>
            <a:r>
              <a:rPr lang="en-US" sz="2400" dirty="0"/>
              <a:t>Can move 3 million gallons of water per minute</a:t>
            </a:r>
          </a:p>
        </p:txBody>
      </p:sp>
      <p:pic>
        <p:nvPicPr>
          <p:cNvPr id="5" name="Picture 4">
            <a:extLst>
              <a:ext uri="{FF2B5EF4-FFF2-40B4-BE49-F238E27FC236}">
                <a16:creationId xmlns:a16="http://schemas.microsoft.com/office/drawing/2014/main" id="{E4EAFB16-BBE0-483D-8430-82ED7D44B9AC}"/>
              </a:ext>
            </a:extLst>
          </p:cNvPr>
          <p:cNvPicPr>
            <a:picLocks noChangeAspect="1"/>
          </p:cNvPicPr>
          <p:nvPr/>
        </p:nvPicPr>
        <p:blipFill>
          <a:blip r:embed="rId3"/>
          <a:stretch>
            <a:fillRect/>
          </a:stretch>
        </p:blipFill>
        <p:spPr>
          <a:xfrm>
            <a:off x="560453" y="1621360"/>
            <a:ext cx="7648575" cy="3162300"/>
          </a:xfrm>
          <a:prstGeom prst="rect">
            <a:avLst/>
          </a:prstGeom>
        </p:spPr>
      </p:pic>
      <p:sp>
        <p:nvSpPr>
          <p:cNvPr id="6" name="TextBox 5">
            <a:extLst>
              <a:ext uri="{FF2B5EF4-FFF2-40B4-BE49-F238E27FC236}">
                <a16:creationId xmlns:a16="http://schemas.microsoft.com/office/drawing/2014/main" id="{4B4E9EC5-982B-4221-830D-96981E82A035}"/>
              </a:ext>
            </a:extLst>
          </p:cNvPr>
          <p:cNvSpPr txBox="1"/>
          <p:nvPr/>
        </p:nvSpPr>
        <p:spPr>
          <a:xfrm>
            <a:off x="5230747" y="4707522"/>
            <a:ext cx="3352800" cy="338554"/>
          </a:xfrm>
          <a:prstGeom prst="rect">
            <a:avLst/>
          </a:prstGeom>
          <a:noFill/>
        </p:spPr>
        <p:txBody>
          <a:bodyPr wrap="square" rtlCol="0">
            <a:spAutoFit/>
          </a:bodyPr>
          <a:lstStyle/>
          <a:p>
            <a:r>
              <a:rPr lang="en-US" sz="1600" dirty="0"/>
              <a:t>Photo : San Antonio River Authority </a:t>
            </a:r>
          </a:p>
        </p:txBody>
      </p:sp>
    </p:spTree>
    <p:extLst>
      <p:ext uri="{BB962C8B-B14F-4D97-AF65-F5344CB8AC3E}">
        <p14:creationId xmlns:p14="http://schemas.microsoft.com/office/powerpoint/2010/main" val="3581526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6591-67A7-4618-BA1A-832A0A310F77}"/>
              </a:ext>
            </a:extLst>
          </p:cNvPr>
          <p:cNvSpPr>
            <a:spLocks noGrp="1"/>
          </p:cNvSpPr>
          <p:nvPr>
            <p:ph type="title"/>
          </p:nvPr>
        </p:nvSpPr>
        <p:spPr>
          <a:xfrm>
            <a:off x="457200" y="381000"/>
            <a:ext cx="7886700" cy="852488"/>
          </a:xfrm>
        </p:spPr>
        <p:txBody>
          <a:bodyPr>
            <a:normAutofit/>
          </a:bodyPr>
          <a:lstStyle/>
          <a:p>
            <a:r>
              <a:rPr lang="en-US" sz="3200" dirty="0"/>
              <a:t>Location Map	</a:t>
            </a:r>
          </a:p>
        </p:txBody>
      </p:sp>
      <p:pic>
        <p:nvPicPr>
          <p:cNvPr id="4" name="Content Placeholder 3">
            <a:extLst>
              <a:ext uri="{FF2B5EF4-FFF2-40B4-BE49-F238E27FC236}">
                <a16:creationId xmlns:a16="http://schemas.microsoft.com/office/drawing/2014/main" id="{39C2171F-51CB-4398-A21D-47EED3433E04}"/>
              </a:ext>
            </a:extLst>
          </p:cNvPr>
          <p:cNvPicPr>
            <a:picLocks noGrp="1"/>
          </p:cNvPicPr>
          <p:nvPr>
            <p:ph idx="4294967295"/>
          </p:nvPr>
        </p:nvPicPr>
        <p:blipFill>
          <a:blip r:embed="rId3">
            <a:extLst>
              <a:ext uri="{28A0092B-C50C-407E-A947-70E740481C1C}">
                <a14:useLocalDpi xmlns:a14="http://schemas.microsoft.com/office/drawing/2010/main" val="0"/>
              </a:ext>
            </a:extLst>
          </a:blip>
          <a:stretch>
            <a:fillRect/>
          </a:stretch>
        </p:blipFill>
        <p:spPr>
          <a:xfrm>
            <a:off x="2438400" y="1066800"/>
            <a:ext cx="4343400" cy="5105400"/>
          </a:xfrm>
          <a:prstGeom prst="rect">
            <a:avLst/>
          </a:prstGeom>
        </p:spPr>
      </p:pic>
    </p:spTree>
    <p:extLst>
      <p:ext uri="{BB962C8B-B14F-4D97-AF65-F5344CB8AC3E}">
        <p14:creationId xmlns:p14="http://schemas.microsoft.com/office/powerpoint/2010/main" val="4153525506"/>
      </p:ext>
    </p:extLst>
  </p:cSld>
  <p:clrMapOvr>
    <a:masterClrMapping/>
  </p:clrMapOvr>
  <p:transition spd="med"/>
</p:sld>
</file>

<file path=ppt/theme/theme1.xml><?xml version="1.0" encoding="utf-8"?>
<a:theme xmlns:a="http://schemas.openxmlformats.org/drawingml/2006/main" name="Title and 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ra-28990-02 Powerpoint template-gc [Read-Only]" id="{6A760CCB-1088-4542-9E39-9A658652B91C}" vid="{2C5D2F21-507C-4D44-84A9-E8BF4BC87252}"/>
    </a:ext>
  </a:extLst>
</a:theme>
</file>

<file path=ppt/theme/theme2.xml><?xml version="1.0" encoding="utf-8"?>
<a:theme xmlns:a="http://schemas.openxmlformats.org/drawingml/2006/main" name="Content slides">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ara-28990-02 Powerpoint template-gc [Read-Only]" id="{6A760CCB-1088-4542-9E39-9A658652B91C}" vid="{2408DD02-D0EF-4FA5-8D55-F766846DFD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Override1.xml><?xml version="1.0" encoding="utf-8"?>
<a:themeOverride xmlns:a="http://schemas.openxmlformats.org/drawingml/2006/main">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46A2D3C-D487-4D36-A3C5-D55671B3DA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0</TotalTime>
  <Words>3863</Words>
  <Application>Microsoft Office PowerPoint</Application>
  <PresentationFormat>On-screen Show (4:3)</PresentationFormat>
  <Paragraphs>737</Paragraphs>
  <Slides>38</Slides>
  <Notes>29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Arvo</vt:lpstr>
      <vt:lpstr>Calibri</vt:lpstr>
      <vt:lpstr>Courier New</vt:lpstr>
      <vt:lpstr>Gill Sans Light</vt:lpstr>
      <vt:lpstr>Nunito Sans</vt:lpstr>
      <vt:lpstr>Times New Roman</vt:lpstr>
      <vt:lpstr>Wingdings</vt:lpstr>
      <vt:lpstr>Title and divider slides</vt:lpstr>
      <vt:lpstr>Content slides</vt:lpstr>
      <vt:lpstr>The Effects of a River Restoration Project on the Water Quality in the San Antonio River</vt:lpstr>
      <vt:lpstr>Howdy, Y’all!</vt:lpstr>
      <vt:lpstr>Outline</vt:lpstr>
      <vt:lpstr>Background &amp; Importance 1920s</vt:lpstr>
      <vt:lpstr>Background &amp; Importance 1920s</vt:lpstr>
      <vt:lpstr>Background &amp; Importance Historic Flood Events – 1946, 1954</vt:lpstr>
      <vt:lpstr>San Antonio Channel Improvement Project (SACIP) – 1950s-1970s</vt:lpstr>
      <vt:lpstr>San Antonio Channel Improvement Project (SACIP) – 1980s-1990s</vt:lpstr>
      <vt:lpstr>Location Map </vt:lpstr>
      <vt:lpstr>Location Map </vt:lpstr>
      <vt:lpstr>San Antonio River Improvements Project (SARIP) – 1998 - 2013</vt:lpstr>
      <vt:lpstr>Mission Reach – *Study Area* </vt:lpstr>
      <vt:lpstr>Mission Reach – *Study Area* </vt:lpstr>
      <vt:lpstr>Riparian Vegetation</vt:lpstr>
      <vt:lpstr>Before &amp; During Construction</vt:lpstr>
      <vt:lpstr>Why is this analysis important?</vt:lpstr>
      <vt:lpstr>Goals</vt:lpstr>
      <vt:lpstr>Objectives </vt:lpstr>
      <vt:lpstr>Study Area</vt:lpstr>
      <vt:lpstr>Input Data – E. coli</vt:lpstr>
      <vt:lpstr>Input Data</vt:lpstr>
      <vt:lpstr>Input Data</vt:lpstr>
      <vt:lpstr>Temporal &amp; Spatial Variation Methods Overview</vt:lpstr>
      <vt:lpstr>Watershed Delineation Workflow</vt:lpstr>
      <vt:lpstr>Watershed Delineation</vt:lpstr>
      <vt:lpstr>Landscape Assessment</vt:lpstr>
      <vt:lpstr>Spatial &amp; Temporal Variability - ANOVA</vt:lpstr>
      <vt:lpstr>Precipitation &amp; Temperature Data</vt:lpstr>
      <vt:lpstr>Seasonal Variation</vt:lpstr>
      <vt:lpstr>Water Quality Analysis: Ecoli</vt:lpstr>
      <vt:lpstr>Expected Results</vt:lpstr>
      <vt:lpstr>Implications</vt:lpstr>
      <vt:lpstr>Future Analysis </vt:lpstr>
      <vt:lpstr>Timeline</vt:lpstr>
      <vt:lpstr>Acknowledgments</vt:lpstr>
      <vt:lpstr>Literature Review – Water Quality Analysis</vt:lpstr>
      <vt:lpstr>References</vt:lpstr>
      <vt:lpstr>References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2015-12-11T01:30:51Z</dcterms:created>
  <dcterms:modified xsi:type="dcterms:W3CDTF">2021-07-16T04:35:00Z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TC101743259990</vt:lpwstr>
  </property>
</Properties>
</file>