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6" r:id="rId1"/>
  </p:sldMasterIdLst>
  <p:notesMasterIdLst>
    <p:notesMasterId r:id="rId46"/>
  </p:notesMasterIdLst>
  <p:handoutMasterIdLst>
    <p:handoutMasterId r:id="rId47"/>
  </p:handoutMasterIdLst>
  <p:sldIdLst>
    <p:sldId id="256" r:id="rId2"/>
    <p:sldId id="290" r:id="rId3"/>
    <p:sldId id="368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5" r:id="rId12"/>
    <p:sldId id="366" r:id="rId13"/>
    <p:sldId id="369" r:id="rId14"/>
    <p:sldId id="364" r:id="rId15"/>
    <p:sldId id="370" r:id="rId16"/>
    <p:sldId id="371" r:id="rId17"/>
    <p:sldId id="372" r:id="rId18"/>
    <p:sldId id="388" r:id="rId19"/>
    <p:sldId id="373" r:id="rId20"/>
    <p:sldId id="363" r:id="rId21"/>
    <p:sldId id="374" r:id="rId22"/>
    <p:sldId id="376" r:id="rId23"/>
    <p:sldId id="398" r:id="rId24"/>
    <p:sldId id="377" r:id="rId25"/>
    <p:sldId id="399" r:id="rId26"/>
    <p:sldId id="378" r:id="rId27"/>
    <p:sldId id="381" r:id="rId28"/>
    <p:sldId id="382" r:id="rId29"/>
    <p:sldId id="380" r:id="rId30"/>
    <p:sldId id="383" r:id="rId31"/>
    <p:sldId id="384" r:id="rId32"/>
    <p:sldId id="400" r:id="rId33"/>
    <p:sldId id="385" r:id="rId34"/>
    <p:sldId id="401" r:id="rId35"/>
    <p:sldId id="386" r:id="rId36"/>
    <p:sldId id="389" r:id="rId37"/>
    <p:sldId id="387" r:id="rId38"/>
    <p:sldId id="390" r:id="rId39"/>
    <p:sldId id="354" r:id="rId40"/>
    <p:sldId id="391" r:id="rId41"/>
    <p:sldId id="393" r:id="rId42"/>
    <p:sldId id="395" r:id="rId43"/>
    <p:sldId id="396" r:id="rId44"/>
    <p:sldId id="397" r:id="rId45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9D59444-E8F0-41E3-8495-1262DFF8B1B8}">
          <p14:sldIdLst>
            <p14:sldId id="256"/>
            <p14:sldId id="290"/>
            <p14:sldId id="368"/>
            <p14:sldId id="356"/>
            <p14:sldId id="357"/>
            <p14:sldId id="358"/>
            <p14:sldId id="359"/>
            <p14:sldId id="360"/>
            <p14:sldId id="361"/>
            <p14:sldId id="362"/>
            <p14:sldId id="365"/>
            <p14:sldId id="366"/>
            <p14:sldId id="369"/>
            <p14:sldId id="364"/>
            <p14:sldId id="370"/>
            <p14:sldId id="371"/>
            <p14:sldId id="372"/>
            <p14:sldId id="388"/>
            <p14:sldId id="373"/>
            <p14:sldId id="363"/>
            <p14:sldId id="374"/>
            <p14:sldId id="376"/>
            <p14:sldId id="398"/>
            <p14:sldId id="377"/>
            <p14:sldId id="399"/>
            <p14:sldId id="378"/>
            <p14:sldId id="381"/>
            <p14:sldId id="382"/>
            <p14:sldId id="380"/>
            <p14:sldId id="383"/>
            <p14:sldId id="384"/>
            <p14:sldId id="400"/>
            <p14:sldId id="385"/>
            <p14:sldId id="401"/>
            <p14:sldId id="386"/>
            <p14:sldId id="389"/>
            <p14:sldId id="387"/>
            <p14:sldId id="390"/>
            <p14:sldId id="354"/>
            <p14:sldId id="391"/>
            <p14:sldId id="393"/>
            <p14:sldId id="395"/>
            <p14:sldId id="396"/>
            <p14:sldId id="397"/>
          </p14:sldIdLst>
        </p14:section>
        <p14:section name="References" id="{7C0EFF82-AC79-4D0E-B3ED-0BED3FA7C9E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69696"/>
    <a:srgbClr val="204080"/>
    <a:srgbClr val="C0C0C0"/>
    <a:srgbClr val="EAEAEA"/>
    <a:srgbClr val="333333"/>
    <a:srgbClr val="F8F8F8"/>
    <a:srgbClr val="DDDDDD"/>
    <a:srgbClr val="777777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5" autoAdjust="0"/>
    <p:restoredTop sz="96340" autoAdjust="0"/>
  </p:normalViewPr>
  <p:slideViewPr>
    <p:cSldViewPr snapToGrid="0" showGuides="1">
      <p:cViewPr>
        <p:scale>
          <a:sx n="100" d="100"/>
          <a:sy n="100" d="100"/>
        </p:scale>
        <p:origin x="1110" y="300"/>
      </p:cViewPr>
      <p:guideLst>
        <p:guide orient="horz" pos="2160"/>
        <p:guide pos="393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200" d="100"/>
          <a:sy n="200" d="100"/>
        </p:scale>
        <p:origin x="750" y="3702"/>
      </p:cViewPr>
      <p:guideLst>
        <p:guide orient="horz" pos="2920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89EA6503-AA7A-42E5-A568-A94F6E9EA9DF}" type="datetimeFigureOut">
              <a:rPr lang="en-CA" smtClean="0"/>
              <a:t>7/18/22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7760F8ED-0F61-4EE2-8104-6E78F62928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8557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550" y="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03725"/>
            <a:ext cx="55880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41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550" y="8805841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53844A0-89DC-4843-ACE2-14486AA16E4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7527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3901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984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9150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7845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1525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47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751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614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7760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3508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1264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700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844A0-89DC-4843-ACE2-14486AA16E4B}" type="slidenum">
              <a:rPr lang="en-CA" smtClean="0"/>
              <a:pPr>
                <a:defRPr/>
              </a:pPr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304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BCC9F0-11B3-A15D-918E-F3C450F88A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" y="0"/>
            <a:ext cx="1045414" cy="1105786"/>
          </a:xfrm>
          <a:prstGeom prst="rect">
            <a:avLst/>
          </a:prstGeom>
        </p:spPr>
      </p:pic>
      <p:graphicFrame>
        <p:nvGraphicFramePr>
          <p:cNvPr id="59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59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126"/>
          <p:cNvSpPr>
            <a:spLocks noChangeArrowheads="1"/>
          </p:cNvSpPr>
          <p:nvPr/>
        </p:nvSpPr>
        <p:spPr bwMode="auto">
          <a:xfrm>
            <a:off x="1032002" y="4560189"/>
            <a:ext cx="6856413" cy="920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6" name="Rounded Rectangle 65"/>
          <p:cNvSpPr/>
          <p:nvPr/>
        </p:nvSpPr>
        <p:spPr>
          <a:xfrm>
            <a:off x="987552" y="4517327"/>
            <a:ext cx="6858000" cy="90487"/>
          </a:xfrm>
          <a:prstGeom prst="roundRect">
            <a:avLst/>
          </a:prstGeom>
          <a:gradFill>
            <a:gsLst>
              <a:gs pos="40000">
                <a:srgbClr val="204080"/>
              </a:gs>
              <a:gs pos="90000">
                <a:srgbClr val="20408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190500" prstMaterial="legacyWireframe">
              <a:bevelT w="171450" h="25400" prst="softRound"/>
              <a:bevelB w="38100" h="38100" prst="relaxedInset"/>
            </a:sp3d>
          </a:bodyPr>
          <a:lstStyle/>
          <a:p>
            <a:pPr lvl="0"/>
            <a:endParaRPr lang="en-CA">
              <a:noFill/>
            </a:endParaRPr>
          </a:p>
        </p:txBody>
      </p:sp>
      <p:sp>
        <p:nvSpPr>
          <p:cNvPr id="95326" name="Rectangle 94"/>
          <p:cNvSpPr>
            <a:spLocks noGrp="1" noChangeArrowheads="1"/>
          </p:cNvSpPr>
          <p:nvPr>
            <p:ph type="subTitle" idx="1"/>
          </p:nvPr>
        </p:nvSpPr>
        <p:spPr>
          <a:xfrm>
            <a:off x="985965" y="4644327"/>
            <a:ext cx="6858000" cy="1600200"/>
          </a:xfrm>
          <a:effectLst/>
        </p:spPr>
        <p:txBody>
          <a:bodyPr/>
          <a:lstStyle>
            <a:lvl1pPr marL="0" indent="0">
              <a:buFont typeface="Wingdings 2" pitchFamily="18" charset="2"/>
              <a:buNone/>
              <a:defRPr sz="2400">
                <a:solidFill>
                  <a:srgbClr val="000000"/>
                </a:solidFill>
                <a:latin typeface="Titillium" panose="00000500000000000000" pitchFamily="50" charset="0"/>
                <a:cs typeface="Titillium" panose="00000500000000000000" pitchFamily="50" charset="0"/>
              </a:defRPr>
            </a:lvl1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95325" name="Rectangle 93"/>
          <p:cNvSpPr>
            <a:spLocks noGrp="1" noChangeArrowheads="1"/>
          </p:cNvSpPr>
          <p:nvPr>
            <p:ph type="ctrTitle"/>
          </p:nvPr>
        </p:nvSpPr>
        <p:spPr>
          <a:xfrm>
            <a:off x="985965" y="3520440"/>
            <a:ext cx="6856412" cy="954024"/>
          </a:xfr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1">
                <a:solidFill>
                  <a:srgbClr val="000000"/>
                </a:solidFill>
                <a:effectLst/>
                <a:latin typeface="Titillium" panose="00000500000000000000" pitchFamily="50" charset="0"/>
                <a:cs typeface="Titillium" panose="00000500000000000000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3" name="Rectangle 62"/>
          <p:cNvSpPr/>
          <p:nvPr/>
        </p:nvSpPr>
        <p:spPr>
          <a:xfrm>
            <a:off x="1141358" y="0"/>
            <a:ext cx="8002641" cy="1600200"/>
          </a:xfrm>
          <a:prstGeom prst="rect">
            <a:avLst/>
          </a:prstGeom>
          <a:gradFill>
            <a:gsLst>
              <a:gs pos="40000">
                <a:srgbClr val="204080"/>
              </a:gs>
              <a:gs pos="90000">
                <a:srgbClr val="20408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190500" prstMaterial="legacyWireframe">
              <a:bevelT w="171450" h="25400" prst="softRound"/>
              <a:bevelB w="38100" h="38100" prst="relaxedInset"/>
            </a:sp3d>
          </a:bodyPr>
          <a:lstStyle/>
          <a:p>
            <a:pPr>
              <a:defRPr/>
            </a:pPr>
            <a:endParaRPr lang="en-CA" dirty="0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58788"/>
            <a:ext cx="3081934" cy="6340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45720" tIns="9144" rIns="45720" bIns="9144" rtlCol="0">
            <a:spAutoFit/>
          </a:bodyPr>
          <a:lstStyle/>
          <a:p>
            <a:r>
              <a:rPr lang="en-CA" sz="4000" cap="non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Calibri" pitchFamily="34" charset="0"/>
              </a:rPr>
              <a:t>GEOG 596A</a:t>
            </a:r>
          </a:p>
        </p:txBody>
      </p:sp>
      <p:sp>
        <p:nvSpPr>
          <p:cNvPr id="65" name="Text Box 101"/>
          <p:cNvSpPr txBox="1">
            <a:spLocks noChangeArrowheads="1"/>
          </p:cNvSpPr>
          <p:nvPr/>
        </p:nvSpPr>
        <p:spPr bwMode="auto">
          <a:xfrm>
            <a:off x="1143000" y="1215771"/>
            <a:ext cx="6154947" cy="3407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CA" sz="1600" b="0" i="0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Calibri" pitchFamily="34" charset="0"/>
              </a:rPr>
              <a:t>Individual Studies - Peer Review - Summer 2022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0" y="1097280"/>
            <a:ext cx="9144000" cy="45720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95296" name="Rectangle 95295"/>
          <p:cNvSpPr/>
          <p:nvPr/>
        </p:nvSpPr>
        <p:spPr bwMode="auto">
          <a:xfrm>
            <a:off x="0" y="1645920"/>
            <a:ext cx="914400" cy="5212080"/>
          </a:xfrm>
          <a:prstGeom prst="rect">
            <a:avLst/>
          </a:prstGeom>
          <a:gradFill>
            <a:gsLst>
              <a:gs pos="40000">
                <a:srgbClr val="204080"/>
              </a:gs>
              <a:gs pos="90000">
                <a:srgbClr val="20408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190500" prstMaterial="legacyWireframe">
              <a:bevelT w="171450" h="25400" prst="softRound"/>
              <a:bevelB w="38100" h="38100" prst="relaxedInset"/>
            </a:sp3d>
          </a:bodyPr>
          <a:lstStyle/>
          <a:p>
            <a:pPr lvl="0"/>
            <a:endParaRPr lang="en-CA">
              <a:noFill/>
              <a:latin typeface="+mn-lt"/>
            </a:endParaRPr>
          </a:p>
        </p:txBody>
      </p:sp>
      <p:sp>
        <p:nvSpPr>
          <p:cNvPr id="102" name="Vertical Text Placeholder 8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59435" y="1874520"/>
            <a:ext cx="614481" cy="31526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anchor="ctr">
            <a:noAutofit/>
          </a:bodyPr>
          <a:lstStyle>
            <a:lvl1pPr marL="0" indent="0">
              <a:buNone/>
              <a:defRPr sz="2800" b="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Course Code</a:t>
            </a:r>
          </a:p>
        </p:txBody>
      </p:sp>
      <p:sp>
        <p:nvSpPr>
          <p:cNvPr id="7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1080" y="6583680"/>
            <a:ext cx="457200" cy="228600"/>
          </a:xfrm>
          <a:prstGeom prst="rect">
            <a:avLst/>
          </a:prstGeom>
        </p:spPr>
        <p:txBody>
          <a:bodyPr wrap="none" rIns="45720" anchor="t" anchorCtr="0"/>
          <a:lstStyle>
            <a:lvl1pPr algn="r">
              <a:defRPr smtClean="0">
                <a:solidFill>
                  <a:srgbClr val="232387"/>
                </a:solidFill>
              </a:defRPr>
            </a:lvl1pPr>
          </a:lstStyle>
          <a:p>
            <a:pPr>
              <a:defRPr/>
            </a:pPr>
            <a:fld id="{528A46B2-A4E4-4AA8-B6AB-57EAE2B3824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762704-1119-2345-80A7-05A4E981443B}"/>
              </a:ext>
            </a:extLst>
          </p:cNvPr>
          <p:cNvSpPr/>
          <p:nvPr userDrawn="1"/>
        </p:nvSpPr>
        <p:spPr>
          <a:xfrm>
            <a:off x="0" y="-1"/>
            <a:ext cx="1143000" cy="1097280"/>
          </a:xfrm>
          <a:prstGeom prst="rect">
            <a:avLst/>
          </a:prstGeom>
          <a:gradFill>
            <a:gsLst>
              <a:gs pos="0">
                <a:srgbClr val="204080">
                  <a:alpha val="50000"/>
                </a:srgbClr>
              </a:gs>
              <a:gs pos="100000">
                <a:srgbClr val="204080">
                  <a:alpha val="5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190500" prstMaterial="legacyWireframe">
              <a:bevelT w="171450" h="25400" prst="softRound"/>
              <a:bevelB w="38100" h="38100" prst="relaxedInset"/>
            </a:sp3d>
          </a:bodyPr>
          <a:lstStyle/>
          <a:p>
            <a:pPr>
              <a:defRPr/>
            </a:pPr>
            <a:endParaRPr lang="en-CA" dirty="0">
              <a:noFill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BB33C0-2F4F-4327-2B3C-25E36FBD6062}"/>
              </a:ext>
            </a:extLst>
          </p:cNvPr>
          <p:cNvSpPr/>
          <p:nvPr userDrawn="1"/>
        </p:nvSpPr>
        <p:spPr>
          <a:xfrm>
            <a:off x="-1641" y="1145191"/>
            <a:ext cx="1143000" cy="455009"/>
          </a:xfrm>
          <a:prstGeom prst="rect">
            <a:avLst/>
          </a:prstGeom>
          <a:gradFill>
            <a:gsLst>
              <a:gs pos="0">
                <a:srgbClr val="204080"/>
              </a:gs>
              <a:gs pos="100000">
                <a:srgbClr val="20408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190500" prstMaterial="legacyWireframe">
              <a:bevelT w="171450" h="25400" prst="softRound"/>
              <a:bevelB w="38100" h="38100" prst="relaxedInset"/>
            </a:sp3d>
          </a:bodyPr>
          <a:lstStyle/>
          <a:p>
            <a:pPr>
              <a:defRPr/>
            </a:pPr>
            <a:endParaRPr lang="en-CA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99865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tillium" panose="00000500000000000000" pitchFamily="50" charset="0"/>
                <a:cs typeface="Titillium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0013"/>
            <a:ext cx="8685213" cy="5256212"/>
          </a:xfrm>
        </p:spPr>
        <p:txBody>
          <a:bodyPr/>
          <a:lstStyle>
            <a:lvl1pPr>
              <a:spcAft>
                <a:spcPts val="1800"/>
              </a:spcAft>
              <a:buClr>
                <a:srgbClr val="A50021"/>
              </a:buClr>
              <a:buSzPct val="40000"/>
              <a:defRPr sz="20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spcAft>
                <a:spcPts val="1800"/>
              </a:spcAft>
              <a:buClr>
                <a:srgbClr val="C00000"/>
              </a:buClr>
              <a:buSzPct val="40000"/>
              <a:buFont typeface="Wingdings 2" pitchFamily="18" charset="2"/>
              <a:buChar char=""/>
              <a:defRPr sz="20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spcAft>
                <a:spcPts val="1800"/>
              </a:spcAft>
              <a:buClr>
                <a:srgbClr val="C00000"/>
              </a:buClr>
              <a:buSzPct val="40000"/>
              <a:defRPr sz="20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spcAft>
                <a:spcPts val="1800"/>
              </a:spcAft>
              <a:buClr>
                <a:srgbClr val="C00000"/>
              </a:buClr>
              <a:buSzPct val="40000"/>
              <a:defRPr sz="20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spcAft>
                <a:spcPts val="1800"/>
              </a:spcAft>
              <a:buClr>
                <a:srgbClr val="C00000"/>
              </a:buClr>
              <a:buSzPct val="40000"/>
              <a:buFont typeface="Wingdings 2" pitchFamily="18" charset="2"/>
              <a:buChar char=""/>
              <a:defRPr lang="en-US" sz="2000" baseline="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spcAft>
                <a:spcPts val="600"/>
              </a:spcAft>
              <a:buClr>
                <a:srgbClr val="A50021"/>
              </a:buClr>
              <a:buSzPct val="40000"/>
              <a:buFont typeface="Wingdings 2" pitchFamily="18" charset="2"/>
              <a:buChar char="É"/>
              <a:defRPr sz="1800">
                <a:solidFill>
                  <a:srgbClr val="000000"/>
                </a:solidFill>
                <a:latin typeface="Calibri" pitchFamily="34" charset="0"/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1080" y="6583680"/>
            <a:ext cx="457200" cy="228600"/>
          </a:xfrm>
          <a:prstGeom prst="rect">
            <a:avLst/>
          </a:prstGeom>
        </p:spPr>
        <p:txBody>
          <a:bodyPr wrap="none" rIns="45720" anchor="t" anchorCtr="0"/>
          <a:lstStyle>
            <a:lvl1pPr algn="r">
              <a:defRPr smtClean="0">
                <a:solidFill>
                  <a:srgbClr val="232387"/>
                </a:solidFill>
              </a:defRPr>
            </a:lvl1pPr>
          </a:lstStyle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1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tillium" panose="00000500000000000000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0013"/>
            <a:ext cx="4265613" cy="5256212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eaLnBrk="1" fontAlgn="base" hangingPunct="1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40000"/>
              <a:buFont typeface="Wingdings 2" pitchFamily="18" charset="2"/>
              <a:def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algn="l" rtl="0" eaLnBrk="1" fontAlgn="base" hangingPunct="1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40000"/>
              <a:buFont typeface="Wingdings 2" pitchFamily="18" charset="2"/>
              <a:buChar char=""/>
              <a:def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algn="l" rtl="0" eaLnBrk="1" fontAlgn="base" hangingPunct="1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40000"/>
              <a:buFont typeface="Wingdings 2" pitchFamily="18" charset="2"/>
              <a:def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algn="l" rtl="0" eaLnBrk="1" fontAlgn="base" hangingPunct="1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40000"/>
              <a:buFont typeface="Wingdings 2" pitchFamily="18" charset="2"/>
              <a:def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0013"/>
            <a:ext cx="4267200" cy="5256212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C00000"/>
              </a:buClr>
              <a:defRPr lang="en-US"/>
            </a:lvl1pPr>
            <a:lvl2pPr>
              <a:buClr>
                <a:srgbClr val="C00000"/>
              </a:buClr>
              <a:defRPr lang="en-US">
                <a:cs typeface="+mn-cs"/>
              </a:defRPr>
            </a:lvl2pPr>
            <a:lvl3pPr>
              <a:buClr>
                <a:srgbClr val="C00000"/>
              </a:buClr>
              <a:defRPr lang="en-US">
                <a:cs typeface="+mn-cs"/>
              </a:defRPr>
            </a:lvl3pPr>
            <a:lvl4pPr>
              <a:buClr>
                <a:srgbClr val="C00000"/>
              </a:buClr>
              <a:defRPr lang="en-US">
                <a:cs typeface="+mn-cs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Rectangle 9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40318" y="6579362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512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>
            <a:lvl1pPr>
              <a:defRPr>
                <a:latin typeface="Titillium" panose="00000500000000000000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>
                <a:latin typeface="Titillium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/>
            </a:lvl1pPr>
            <a:lvl2pPr>
              <a:defRPr lang="en-US">
                <a:cs typeface="+mn-cs"/>
              </a:defRPr>
            </a:lvl2pPr>
            <a:lvl3pPr>
              <a:defRPr lang="en-US">
                <a:cs typeface="+mn-cs"/>
              </a:defRPr>
            </a:lvl3pPr>
            <a:lvl4pPr>
              <a:defRPr lang="en-US"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000" b="1">
                <a:latin typeface="Titillium" panose="000005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/>
            </a:lvl1pPr>
            <a:lvl2pPr>
              <a:defRPr lang="en-US">
                <a:cs typeface="+mn-cs"/>
              </a:defRPr>
            </a:lvl2pPr>
            <a:lvl3pPr>
              <a:defRPr lang="en-US">
                <a:cs typeface="+mn-cs"/>
              </a:defRPr>
            </a:lvl3pPr>
            <a:lvl4pPr>
              <a:defRPr lang="en-US"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9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40318" y="6579362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7A886-4CA0-4B43-971F-EB5609FFCE76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918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tillium" panose="00000500000000000000" pitchFamily="50" charset="0"/>
                <a:cs typeface="Titillium" panose="00000500000000000000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40318" y="6579362"/>
            <a:ext cx="457200" cy="22860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232387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A0229F3-B623-4A69-8867-6E0575F5372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260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40318" y="6579362"/>
            <a:ext cx="457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A46B2-A4E4-4AA8-B6AB-57EAE2B3824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363728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26" name="Rectangle 94"/>
          <p:cNvSpPr>
            <a:spLocks noGrp="1" noChangeArrowheads="1"/>
          </p:cNvSpPr>
          <p:nvPr>
            <p:ph type="subTitle" idx="1"/>
          </p:nvPr>
        </p:nvSpPr>
        <p:spPr>
          <a:xfrm>
            <a:off x="227013" y="3675063"/>
            <a:ext cx="6858000" cy="1600200"/>
          </a:xfrm>
          <a:effectLst/>
        </p:spPr>
        <p:txBody>
          <a:bodyPr/>
          <a:lstStyle>
            <a:lvl1pPr marL="0" indent="0">
              <a:buFont typeface="Wingdings 2" pitchFamily="18" charset="2"/>
              <a:buNone/>
              <a:defRPr sz="2800">
                <a:solidFill>
                  <a:srgbClr val="000000"/>
                </a:solidFill>
                <a:latin typeface="Titillium" panose="00000500000000000000" pitchFamily="50" charset="0"/>
                <a:cs typeface="Titillium" panose="00000500000000000000" pitchFamily="50" charset="0"/>
              </a:defRPr>
            </a:lvl1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95325" name="Rectangle 93"/>
          <p:cNvSpPr>
            <a:spLocks noGrp="1" noChangeArrowheads="1"/>
          </p:cNvSpPr>
          <p:nvPr>
            <p:ph type="ctrTitle"/>
          </p:nvPr>
        </p:nvSpPr>
        <p:spPr>
          <a:xfrm>
            <a:off x="227013" y="2133600"/>
            <a:ext cx="6856412" cy="1371600"/>
          </a:xfr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1">
                <a:solidFill>
                  <a:srgbClr val="000000"/>
                </a:solidFill>
                <a:latin typeface="Titillium" panose="00000500000000000000" pitchFamily="50" charset="0"/>
                <a:cs typeface="Titillium" panose="00000500000000000000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89" name="Rectangle 9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01000" y="6324600"/>
            <a:ext cx="1066800" cy="476250"/>
          </a:xfrm>
        </p:spPr>
        <p:txBody>
          <a:bodyPr/>
          <a:lstStyle>
            <a:lvl1pPr>
              <a:defRPr sz="1400" smtClean="0">
                <a:solidFill>
                  <a:srgbClr val="232387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28A46B2-A4E4-4AA8-B6AB-57EAE2B3824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492836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93"/>
          <p:cNvSpPr txBox="1">
            <a:spLocks noChangeArrowheads="1"/>
          </p:cNvSpPr>
          <p:nvPr/>
        </p:nvSpPr>
        <p:spPr bwMode="auto">
          <a:xfrm>
            <a:off x="1752600" y="5791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CA">
              <a:latin typeface="Times New Roman" pitchFamily="18" charset="0"/>
            </a:endParaRPr>
          </a:p>
        </p:txBody>
      </p:sp>
      <p:sp>
        <p:nvSpPr>
          <p:cNvPr id="94302" name="Rectangle 9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0013"/>
            <a:ext cx="868521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0" y="0"/>
            <a:ext cx="9144000" cy="1235075"/>
          </a:xfrm>
          <a:prstGeom prst="rect">
            <a:avLst/>
          </a:prstGeom>
          <a:gradFill>
            <a:gsLst>
              <a:gs pos="40000">
                <a:srgbClr val="204080"/>
              </a:gs>
              <a:gs pos="90000">
                <a:srgbClr val="20408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190500" prstMaterial="legacyWireframe">
              <a:bevelT w="171450" h="25400" prst="softRound"/>
              <a:bevelB w="38100" h="38100" prst="relaxedInset"/>
            </a:sp3d>
          </a:bodyPr>
          <a:lstStyle/>
          <a:p>
            <a:pPr lvl="0"/>
            <a:endParaRPr lang="en-CA" b="0" dirty="0">
              <a:noFill/>
            </a:endParaRPr>
          </a:p>
        </p:txBody>
      </p:sp>
      <p:sp>
        <p:nvSpPr>
          <p:cNvPr id="1032" name="Rectangle 97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27013"/>
            <a:ext cx="8683625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  <a:endParaRPr lang="en-CA" dirty="0"/>
          </a:p>
        </p:txBody>
      </p:sp>
      <p:sp>
        <p:nvSpPr>
          <p:cNvPr id="101" name="Rectangle 100"/>
          <p:cNvSpPr/>
          <p:nvPr/>
        </p:nvSpPr>
        <p:spPr>
          <a:xfrm>
            <a:off x="0" y="1235075"/>
            <a:ext cx="9144000" cy="904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CA" dirty="0"/>
          </a:p>
        </p:txBody>
      </p:sp>
      <p:sp>
        <p:nvSpPr>
          <p:cNvPr id="6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1080" y="6583680"/>
            <a:ext cx="457200" cy="228600"/>
          </a:xfrm>
          <a:prstGeom prst="rect">
            <a:avLst/>
          </a:prstGeom>
        </p:spPr>
        <p:txBody>
          <a:bodyPr wrap="none" rIns="45720" anchor="t" anchorCtr="0"/>
          <a:lstStyle>
            <a:lvl1pPr algn="r">
              <a:defRPr sz="1400" smtClean="0">
                <a:solidFill>
                  <a:srgbClr val="232387"/>
                </a:solidFill>
                <a:latin typeface="Titillium" panose="00000500000000000000" pitchFamily="2" charset="0"/>
                <a:cs typeface="Calibri" pitchFamily="34" charset="0"/>
              </a:defRPr>
            </a:lvl1pPr>
          </a:lstStyle>
          <a:p>
            <a:pPr>
              <a:defRPr/>
            </a:pPr>
            <a:fld id="{528A46B2-A4E4-4AA8-B6AB-57EAE2B3824D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50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entury Gothic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marL="365760" indent="-365760" algn="l" rtl="0" eaLnBrk="1" fontAlgn="base" hangingPunct="1">
        <a:lnSpc>
          <a:spcPct val="110000"/>
        </a:lnSpc>
        <a:spcBef>
          <a:spcPts val="0"/>
        </a:spcBef>
        <a:spcAft>
          <a:spcPts val="1800"/>
        </a:spcAft>
        <a:buClr>
          <a:srgbClr val="CC0000"/>
        </a:buClr>
        <a:buSzPct val="40000"/>
        <a:buFont typeface="Wingdings 2" pitchFamily="18" charset="2"/>
        <a:buChar char="¢"/>
        <a:defRPr sz="2000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731520" indent="-365760" algn="l" rtl="0" eaLnBrk="1" fontAlgn="base" hangingPunct="1">
        <a:lnSpc>
          <a:spcPct val="110000"/>
        </a:lnSpc>
        <a:spcBef>
          <a:spcPts val="0"/>
        </a:spcBef>
        <a:spcAft>
          <a:spcPts val="1800"/>
        </a:spcAft>
        <a:buClr>
          <a:srgbClr val="CC0000"/>
        </a:buClr>
        <a:buSzPct val="40000"/>
        <a:buFont typeface="Wingdings 2" pitchFamily="18" charset="2"/>
        <a:buChar char=""/>
        <a:defRPr sz="2000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</a:defRPr>
      </a:lvl2pPr>
      <a:lvl3pPr marL="1097280" indent="-365760" algn="l" rtl="0" eaLnBrk="1" fontAlgn="base" hangingPunct="1">
        <a:lnSpc>
          <a:spcPct val="110000"/>
        </a:lnSpc>
        <a:spcBef>
          <a:spcPts val="0"/>
        </a:spcBef>
        <a:spcAft>
          <a:spcPts val="1800"/>
        </a:spcAft>
        <a:buClr>
          <a:srgbClr val="CC0000"/>
        </a:buClr>
        <a:buSzPct val="40000"/>
        <a:buFont typeface="Wingdings 2" pitchFamily="18" charset="2"/>
        <a:buChar char=""/>
        <a:defRPr sz="2000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</a:defRPr>
      </a:lvl3pPr>
      <a:lvl4pPr marL="1463040" indent="-365760" algn="l" rtl="0" eaLnBrk="1" fontAlgn="base" hangingPunct="1">
        <a:lnSpc>
          <a:spcPct val="110000"/>
        </a:lnSpc>
        <a:spcBef>
          <a:spcPts val="0"/>
        </a:spcBef>
        <a:spcAft>
          <a:spcPts val="1800"/>
        </a:spcAft>
        <a:buClr>
          <a:srgbClr val="CC0000"/>
        </a:buClr>
        <a:buSzPct val="40000"/>
        <a:buFont typeface="Wingdings 2" pitchFamily="18" charset="2"/>
        <a:buChar char=""/>
        <a:defRPr sz="2000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</a:defRPr>
      </a:lvl4pPr>
      <a:lvl5pPr marL="1828800" indent="-365760" algn="l" rtl="0" eaLnBrk="1" fontAlgn="base" hangingPunct="1">
        <a:lnSpc>
          <a:spcPct val="110000"/>
        </a:lnSpc>
        <a:spcBef>
          <a:spcPts val="0"/>
        </a:spcBef>
        <a:spcAft>
          <a:spcPts val="1800"/>
        </a:spcAft>
        <a:buClr>
          <a:srgbClr val="CC0000"/>
        </a:buClr>
        <a:buSzPct val="40000"/>
        <a:buFont typeface="Wingdings 2" pitchFamily="18" charset="2"/>
        <a:buChar char="â"/>
        <a:defRPr sz="2000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</a:defRPr>
      </a:lvl5pPr>
      <a:lvl6pPr marL="2194560" indent="-365760" algn="l" rtl="0" eaLnBrk="1" fontAlgn="base" hangingPunct="1">
        <a:lnSpc>
          <a:spcPct val="110000"/>
        </a:lnSpc>
        <a:spcBef>
          <a:spcPts val="0"/>
        </a:spcBef>
        <a:spcAft>
          <a:spcPts val="1800"/>
        </a:spcAft>
        <a:buClr>
          <a:srgbClr val="CC0000"/>
        </a:buClr>
        <a:buSzPct val="40000"/>
        <a:buFont typeface="Wingdings 2" pitchFamily="18" charset="2"/>
        <a:buChar char="É"/>
        <a:defRPr sz="2000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</a:defRPr>
      </a:lvl6pPr>
      <a:lvl7pPr marL="2971800" indent="-228600" algn="l" rtl="0" eaLnBrk="1" fontAlgn="base" hangingPunct="1">
        <a:spcBef>
          <a:spcPct val="25000"/>
        </a:spcBef>
        <a:spcAft>
          <a:spcPct val="0"/>
        </a:spcAft>
        <a:buClr>
          <a:srgbClr val="CC0000"/>
        </a:buClr>
        <a:buSzPct val="80000"/>
        <a:buFont typeface="Wingdings" pitchFamily="2" charset="2"/>
        <a:buChar char="±"/>
        <a:defRPr sz="1600">
          <a:solidFill>
            <a:srgbClr val="000099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5000"/>
        </a:spcBef>
        <a:spcAft>
          <a:spcPct val="0"/>
        </a:spcAft>
        <a:buClr>
          <a:srgbClr val="CC0000"/>
        </a:buClr>
        <a:buSzPct val="80000"/>
        <a:buFont typeface="Wingdings" pitchFamily="2" charset="2"/>
        <a:buChar char="±"/>
        <a:defRPr sz="1600">
          <a:solidFill>
            <a:srgbClr val="000099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5000"/>
        </a:spcBef>
        <a:spcAft>
          <a:spcPct val="0"/>
        </a:spcAft>
        <a:buClr>
          <a:srgbClr val="CC0000"/>
        </a:buClr>
        <a:buSzPct val="80000"/>
        <a:buFont typeface="Wingdings" pitchFamily="2" charset="2"/>
        <a:buChar char="±"/>
        <a:defRPr sz="1600">
          <a:solidFill>
            <a:srgbClr val="000099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ufug.2011.05.007" TargetMode="External"/><Relationship Id="rId3" Type="http://schemas.openxmlformats.org/officeDocument/2006/relationships/hyperlink" Target="https://economics.td.com/urban-forests-toronto" TargetMode="External"/><Relationship Id="rId7" Type="http://schemas.openxmlformats.org/officeDocument/2006/relationships/hyperlink" Target="https://www.researchgate.net/publication/311582274_What_are_urban_forests_and_how_beneficial_are_they/link/584ec31408aeb989252c982b/downloa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harteredforesters.org/urban-forest-equally-beneficial" TargetMode="External"/><Relationship Id="rId5" Type="http://schemas.openxmlformats.org/officeDocument/2006/relationships/hyperlink" Target="https://doi.org/10.1016/j.landurbplan.2013.01.005" TargetMode="External"/><Relationship Id="rId10" Type="http://schemas.openxmlformats.org/officeDocument/2006/relationships/hyperlink" Target="https://doi.org/10.1016/j.jenvman.2017.12.01" TargetMode="External"/><Relationship Id="rId4" Type="http://schemas.openxmlformats.org/officeDocument/2006/relationships/hyperlink" Target="https://doi.org/10.1186/1471-2458-14-292" TargetMode="External"/><Relationship Id="rId9" Type="http://schemas.openxmlformats.org/officeDocument/2006/relationships/hyperlink" Target="https://www.jstor.org/stable/41994835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ufug.2016.09.002" TargetMode="External"/><Relationship Id="rId3" Type="http://schemas.openxmlformats.org/officeDocument/2006/relationships/hyperlink" Target="https://doi.org/10.1177/0739456X19864149" TargetMode="External"/><Relationship Id="rId7" Type="http://schemas.openxmlformats.org/officeDocument/2006/relationships/hyperlink" Target="https://doi.org/10.1007/s10021-009-9244-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68/a41236" TargetMode="External"/><Relationship Id="rId5" Type="http://schemas.openxmlformats.org/officeDocument/2006/relationships/hyperlink" Target="https://issuu.com/redpointmedia/docs/a-05-21-digital" TargetMode="External"/><Relationship Id="rId4" Type="http://schemas.openxmlformats.org/officeDocument/2006/relationships/hyperlink" Target="https://doi.org/10.1016/j.ufug.2015.10.011" TargetMode="External"/><Relationship Id="rId9" Type="http://schemas.openxmlformats.org/officeDocument/2006/relationships/hyperlink" Target="https://doi.org/10.1016/j.ufug.2020.126723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12.statcan.gc.ca/census-recensement/2021/ref/dict/az/Definition-eng.cfm?ID=geo013" TargetMode="External"/><Relationship Id="rId3" Type="http://schemas.openxmlformats.org/officeDocument/2006/relationships/hyperlink" Target="https://www.nrs.fs.fed.us/pubs/8921" TargetMode="External"/><Relationship Id="rId7" Type="http://schemas.openxmlformats.org/officeDocument/2006/relationships/hyperlink" Target="https://doi.org/10.1111/j.0008-3658.2004.00061.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86/s12940-016-0103-6" TargetMode="External"/><Relationship Id="rId5" Type="http://schemas.openxmlformats.org/officeDocument/2006/relationships/hyperlink" Target="https://doi.org/10.1186/1479-5868-6-77" TargetMode="External"/><Relationship Id="rId4" Type="http://schemas.openxmlformats.org/officeDocument/2006/relationships/hyperlink" Target="https://doi.org/10.1016/j.ufug.2013.01.001" TargetMode="External"/><Relationship Id="rId9" Type="http://schemas.openxmlformats.org/officeDocument/2006/relationships/hyperlink" Target="https://www12.statcan.gc.ca/census-recensement/2021/as-sa/98-200-x/2021001/98-200-x2021001-eng.cfm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landurbplan.2012.03.010" TargetMode="External"/><Relationship Id="rId3" Type="http://schemas.openxmlformats.org/officeDocument/2006/relationships/hyperlink" Target="https://jech.bmj.com/content/jech/56/12/913.full.pdf" TargetMode="External"/><Relationship Id="rId7" Type="http://schemas.openxmlformats.org/officeDocument/2006/relationships/hyperlink" Target="https://doi.org/10.1068/b3604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envpol.2020.115898" TargetMode="External"/><Relationship Id="rId5" Type="http://schemas.openxmlformats.org/officeDocument/2006/relationships/hyperlink" Target="https://data.calgary.ca/Base-Maps/Community-District-Boundaries/surr-xmvs" TargetMode="External"/><Relationship Id="rId4" Type="http://schemas.openxmlformats.org/officeDocument/2006/relationships/hyperlink" Target="https://maps.calgary.ca/TreeSchedule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ufug.2020.12681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rs.fs.fed.us/pubs/jrnl/2008/nrs_2008_walton_002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estion-mark-characters-question-96600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365BB5-C478-464B-5AFD-346813ED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45920"/>
            <a:ext cx="8241146" cy="5212080"/>
          </a:xfrm>
          <a:prstGeom prst="rect">
            <a:avLst/>
          </a:prstGeom>
        </p:spPr>
      </p:pic>
      <p:sp>
        <p:nvSpPr>
          <p:cNvPr id="512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85965" y="4644326"/>
            <a:ext cx="6858000" cy="126117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Titillium" panose="00000500000000000000" pitchFamily="2" charset="0"/>
              </a:rPr>
              <a:t>Advisor: Dr. Patrick Kennelly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Titillium" panose="00000500000000000000" pitchFamily="2" charset="0"/>
              </a:rPr>
              <a:t>Presenter: Carlos A. Serpas</a:t>
            </a:r>
          </a:p>
          <a:p>
            <a:pPr>
              <a:spcAft>
                <a:spcPts val="0"/>
              </a:spcAft>
            </a:pPr>
            <a:br>
              <a:rPr lang="en-US" dirty="0">
                <a:latin typeface="Titillium" panose="00000500000000000000" pitchFamily="2" charset="0"/>
              </a:rPr>
            </a:br>
            <a:br>
              <a:rPr lang="en-US" dirty="0">
                <a:latin typeface="Titillium" panose="00000500000000000000" pitchFamily="2" charset="0"/>
              </a:rPr>
            </a:br>
            <a:br>
              <a:rPr lang="en-US" dirty="0">
                <a:latin typeface="Titillium" panose="00000500000000000000" pitchFamily="2" charset="0"/>
              </a:rPr>
            </a:br>
            <a:endParaRPr lang="en-US" dirty="0">
              <a:latin typeface="Titillium" panose="00000500000000000000" pitchFamily="2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965" y="3429000"/>
            <a:ext cx="6858000" cy="1045464"/>
          </a:xfrm>
        </p:spPr>
        <p:txBody>
          <a:bodyPr/>
          <a:lstStyle/>
          <a:p>
            <a:r>
              <a:rPr lang="en-US" sz="3200" b="0" dirty="0">
                <a:solidFill>
                  <a:schemeClr val="bg1"/>
                </a:solidFill>
                <a:latin typeface="Titillium" panose="00000500000000000000" pitchFamily="2" charset="0"/>
                <a:ea typeface="Roboto" panose="02000000000000000000" pitchFamily="2" charset="0"/>
              </a:rPr>
              <a:t>Public Trees and Socioeconomic Inequality in the City of Calgary</a:t>
            </a:r>
          </a:p>
        </p:txBody>
      </p:sp>
      <p:sp>
        <p:nvSpPr>
          <p:cNvPr id="2" name="Vertical Text Placeholder 1"/>
          <p:cNvSpPr>
            <a:spLocks noGrp="1"/>
          </p:cNvSpPr>
          <p:nvPr>
            <p:ph type="body" orient="vert" sz="quarter" idx="13"/>
          </p:nvPr>
        </p:nvSpPr>
        <p:spPr>
          <a:xfrm>
            <a:off x="118810" y="2465070"/>
            <a:ext cx="614481" cy="3152650"/>
          </a:xfrm>
        </p:spPr>
        <p:txBody>
          <a:bodyPr/>
          <a:lstStyle/>
          <a:p>
            <a:r>
              <a:rPr lang="en-CA" dirty="0"/>
              <a:t>MGIS Program</a:t>
            </a:r>
          </a:p>
        </p:txBody>
      </p:sp>
      <p:sp>
        <p:nvSpPr>
          <p:cNvPr id="10" name="Rounded Rectangle 65">
            <a:extLst>
              <a:ext uri="{FF2B5EF4-FFF2-40B4-BE49-F238E27FC236}">
                <a16:creationId xmlns:a16="http://schemas.microsoft.com/office/drawing/2014/main" id="{8686C288-0C1D-5669-2493-8B372B40D968}"/>
              </a:ext>
            </a:extLst>
          </p:cNvPr>
          <p:cNvSpPr/>
          <p:nvPr/>
        </p:nvSpPr>
        <p:spPr>
          <a:xfrm>
            <a:off x="987552" y="4517327"/>
            <a:ext cx="6858000" cy="90487"/>
          </a:xfrm>
          <a:prstGeom prst="roundRect">
            <a:avLst/>
          </a:prstGeom>
          <a:gradFill>
            <a:gsLst>
              <a:gs pos="0">
                <a:schemeClr val="bg1"/>
              </a:gs>
              <a:gs pos="75000">
                <a:srgbClr val="20408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190500" prstMaterial="legacyWireframe">
              <a:bevelT w="171450" h="25400" prst="softRound"/>
              <a:bevelB w="38100" h="38100" prst="relaxedInset"/>
            </a:sp3d>
          </a:bodyPr>
          <a:lstStyle/>
          <a:p>
            <a:pPr lvl="0"/>
            <a:endParaRPr lang="en-CA">
              <a:noFill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13B6-475A-ADC1-53FB-2C126C2B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Background: Socioeconomic Variables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561FD3F-207A-6699-68BA-B572E25721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Most commonly used socio-economic variables </a:t>
            </a:r>
          </a:p>
          <a:p>
            <a:r>
              <a:rPr lang="en-US" dirty="0"/>
              <a:t>Single variable studies: Income or poverty line</a:t>
            </a:r>
            <a:br>
              <a:rPr lang="en-US" dirty="0"/>
            </a:br>
            <a:r>
              <a:rPr lang="en-CA" sz="16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(Astell-Burt et al., 2014; Green et al., 2017). </a:t>
            </a:r>
            <a:endParaRPr lang="en-US" sz="1600" dirty="0"/>
          </a:p>
          <a:p>
            <a:r>
              <a:rPr lang="en-US" dirty="0"/>
              <a:t>Multivariable studies: Income, education level, household tenure </a:t>
            </a:r>
            <a:r>
              <a:rPr lang="en-US" sz="1600" dirty="0"/>
              <a:t>(</a:t>
            </a:r>
            <a:r>
              <a:rPr lang="en-US" sz="1600" dirty="0" err="1"/>
              <a:t>Krafft</a:t>
            </a:r>
            <a:r>
              <a:rPr lang="en-US" sz="1600" dirty="0"/>
              <a:t> &amp; </a:t>
            </a:r>
            <a:r>
              <a:rPr lang="en-US" sz="1600" dirty="0" err="1"/>
              <a:t>Fryd</a:t>
            </a:r>
            <a:r>
              <a:rPr lang="en-US" sz="1600" dirty="0"/>
              <a:t>, 2016; Schwarz et al., 2015; Tooke et al., 2010)</a:t>
            </a:r>
          </a:p>
          <a:p>
            <a:r>
              <a:rPr lang="en-US" dirty="0"/>
              <a:t>Composite variables and indexes - Gini index </a:t>
            </a:r>
            <a:br>
              <a:rPr lang="en-US" dirty="0"/>
            </a:br>
            <a:r>
              <a:rPr lang="da-DK" sz="1600" dirty="0"/>
              <a:t>(Luck et al., 2009; Nyelele &amp; Kroll, 2020; Volin et al., 2020)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33CD41-3BBA-1466-3D28-C51F57EDE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1864519"/>
            <a:ext cx="4267200" cy="4267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11677-60F5-B5F3-FAC2-1E38DF6F9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10</a:t>
            </a:fld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380BD-8EBD-2133-0EE6-020FEB4B1BBB}"/>
              </a:ext>
            </a:extLst>
          </p:cNvPr>
          <p:cNvSpPr txBox="1"/>
          <p:nvPr/>
        </p:nvSpPr>
        <p:spPr>
          <a:xfrm>
            <a:off x="4001643" y="6530963"/>
            <a:ext cx="4867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source: </a:t>
            </a:r>
            <a:r>
              <a:rPr lang="fr-FR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https://www.ghostranch.com/blog/clip-art-tbt-graphs</a:t>
            </a:r>
            <a:endParaRPr lang="en-CA" sz="1200" dirty="0">
              <a:solidFill>
                <a:srgbClr val="77777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30F7CD-106D-A187-52D3-883D19652427}"/>
              </a:ext>
            </a:extLst>
          </p:cNvPr>
          <p:cNvSpPr txBox="1"/>
          <p:nvPr/>
        </p:nvSpPr>
        <p:spPr>
          <a:xfrm>
            <a:off x="4597833" y="5941212"/>
            <a:ext cx="4521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8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Graph representing different variables.</a:t>
            </a:r>
          </a:p>
        </p:txBody>
      </p:sp>
    </p:spTree>
    <p:extLst>
      <p:ext uri="{BB962C8B-B14F-4D97-AF65-F5344CB8AC3E}">
        <p14:creationId xmlns:p14="http://schemas.microsoft.com/office/powerpoint/2010/main" val="287555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13B6-475A-ADC1-53FB-2C126C2B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Background: Demographic Variables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561FD3F-207A-6699-68BA-B572E25721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Most commonly used demographic variables </a:t>
            </a:r>
          </a:p>
          <a:p>
            <a:r>
              <a:rPr lang="en-US" dirty="0"/>
              <a:t>Race: Percentage of African Americans</a:t>
            </a:r>
          </a:p>
          <a:p>
            <a:pPr>
              <a:spcAft>
                <a:spcPts val="300"/>
              </a:spcAft>
            </a:pPr>
            <a:r>
              <a:rPr lang="en-US" dirty="0"/>
              <a:t>Ethnicity: Percentage of Hispanics</a:t>
            </a:r>
          </a:p>
          <a:p>
            <a:pPr marL="365760" lvl="1" indent="0">
              <a:buNone/>
            </a:pPr>
            <a:r>
              <a:rPr lang="da-DK" sz="1600" dirty="0"/>
              <a:t>(Koo et al., 2019; Landry &amp; Chakraborty, 2009; Schwarz et al., 2015; Nyelele &amp; Kroll, 2020)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33CD41-3BBA-1466-3D28-C51F57EDE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1864519"/>
            <a:ext cx="4267200" cy="4267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11677-60F5-B5F3-FAC2-1E38DF6F9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11</a:t>
            </a:fld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380BD-8EBD-2133-0EE6-020FEB4B1BBB}"/>
              </a:ext>
            </a:extLst>
          </p:cNvPr>
          <p:cNvSpPr txBox="1"/>
          <p:nvPr/>
        </p:nvSpPr>
        <p:spPr>
          <a:xfrm>
            <a:off x="4001643" y="6530963"/>
            <a:ext cx="4867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source: </a:t>
            </a:r>
            <a:r>
              <a:rPr lang="fr-FR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https://www.ghostranch.com/blog/clip-art-tbt-graphs</a:t>
            </a:r>
            <a:endParaRPr lang="en-CA" sz="1200" dirty="0">
              <a:solidFill>
                <a:srgbClr val="77777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50B2DA-D815-6C08-912A-D96937A08687}"/>
              </a:ext>
            </a:extLst>
          </p:cNvPr>
          <p:cNvSpPr txBox="1"/>
          <p:nvPr/>
        </p:nvSpPr>
        <p:spPr>
          <a:xfrm>
            <a:off x="4597833" y="5941212"/>
            <a:ext cx="4521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8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Graph representing different variables.</a:t>
            </a:r>
          </a:p>
        </p:txBody>
      </p:sp>
    </p:spTree>
    <p:extLst>
      <p:ext uri="{BB962C8B-B14F-4D97-AF65-F5344CB8AC3E}">
        <p14:creationId xmlns:p14="http://schemas.microsoft.com/office/powerpoint/2010/main" val="4061452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85FE8-DDF1-3AFB-2786-7D87D4F55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Background: Quantifying UTC Distribution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444EA7-25CF-433F-45B1-E62053F939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How were measures of UTC obtained?</a:t>
            </a:r>
          </a:p>
          <a:p>
            <a:r>
              <a:rPr lang="en-US" dirty="0"/>
              <a:t>High-resolution satellite imagery or aerial photography of public and private property.</a:t>
            </a:r>
            <a:br>
              <a:rPr lang="en-US" dirty="0"/>
            </a:br>
            <a:r>
              <a:rPr lang="da-DK" sz="1600" dirty="0"/>
              <a:t>(Green et al., 2017; Volin et al., 2020; Walton et al., 2008)</a:t>
            </a:r>
          </a:p>
          <a:p>
            <a:r>
              <a:rPr lang="en-US" dirty="0"/>
              <a:t>High-resolution satellite imagery only for trees on the public right-of-way. </a:t>
            </a:r>
            <a:r>
              <a:rPr lang="en-US" sz="1600" dirty="0"/>
              <a:t>(Landry &amp; Chakraborty, 2009)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30AC0-E3F1-0814-45BB-78DDF8F0F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12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C3B66-AD6C-0DF1-34DE-471866CD6C23}"/>
              </a:ext>
            </a:extLst>
          </p:cNvPr>
          <p:cNvSpPr txBox="1"/>
          <p:nvPr/>
        </p:nvSpPr>
        <p:spPr>
          <a:xfrm>
            <a:off x="4678712" y="5790963"/>
            <a:ext cx="4418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9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High-resolution imagery of Calgary.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0B5566F-B9F8-0162-708C-28368C68A4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6613" y="1588889"/>
            <a:ext cx="4267200" cy="4139183"/>
          </a:xfrm>
          <a:ln w="19050">
            <a:solidFill>
              <a:srgbClr val="20408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80BE82-705D-5760-0C3C-9F2A4188313B}"/>
              </a:ext>
            </a:extLst>
          </p:cNvPr>
          <p:cNvSpPr txBox="1"/>
          <p:nvPr/>
        </p:nvSpPr>
        <p:spPr>
          <a:xfrm>
            <a:off x="4167109" y="6530963"/>
            <a:ext cx="463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source: </a:t>
            </a:r>
            <a:r>
              <a:rPr lang="fr-FR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https://maps.calgary.ca/CalgaryImagery/Imagery/</a:t>
            </a:r>
            <a:endParaRPr lang="en-CA" sz="1200" dirty="0">
              <a:solidFill>
                <a:srgbClr val="77777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59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A0A0-2EE9-190A-EC5D-6A7D4DF4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78F4A-EC32-90EE-0A71-F21A947FC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13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01B16-0ACE-097E-82DA-A573E117186A}"/>
              </a:ext>
            </a:extLst>
          </p:cNvPr>
          <p:cNvSpPr txBox="1"/>
          <p:nvPr/>
        </p:nvSpPr>
        <p:spPr>
          <a:xfrm>
            <a:off x="2971093" y="6003570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6. Presentation Venue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B126B-8075-9BCF-B1DC-8CB376C36D90}"/>
              </a:ext>
            </a:extLst>
          </p:cNvPr>
          <p:cNvSpPr txBox="1"/>
          <p:nvPr/>
        </p:nvSpPr>
        <p:spPr>
          <a:xfrm>
            <a:off x="2967283" y="2295963"/>
            <a:ext cx="3200400" cy="548640"/>
          </a:xfrm>
          <a:prstGeom prst="rect">
            <a:avLst/>
          </a:prstGeom>
          <a:solidFill>
            <a:srgbClr val="204080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20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 dirty="0"/>
              <a:t>2. Project Objectives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DCC5F2-B826-474B-1E27-8713D6928C71}"/>
              </a:ext>
            </a:extLst>
          </p:cNvPr>
          <p:cNvSpPr txBox="1"/>
          <p:nvPr/>
        </p:nvSpPr>
        <p:spPr>
          <a:xfrm>
            <a:off x="2971093" y="3244981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Project Methodology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F39A4-1EAA-62EC-1876-4192FCA12C8B}"/>
              </a:ext>
            </a:extLst>
          </p:cNvPr>
          <p:cNvSpPr txBox="1"/>
          <p:nvPr/>
        </p:nvSpPr>
        <p:spPr>
          <a:xfrm>
            <a:off x="2967283" y="4129604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Anticipated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801586-5839-C0AC-2D85-BEC8774E5572}"/>
              </a:ext>
            </a:extLst>
          </p:cNvPr>
          <p:cNvSpPr txBox="1"/>
          <p:nvPr/>
        </p:nvSpPr>
        <p:spPr>
          <a:xfrm>
            <a:off x="2971093" y="5044004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Project Timeline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D251A-43BA-5D04-3461-AA083E05BCEF}"/>
              </a:ext>
            </a:extLst>
          </p:cNvPr>
          <p:cNvSpPr txBox="1"/>
          <p:nvPr/>
        </p:nvSpPr>
        <p:spPr>
          <a:xfrm>
            <a:off x="2971093" y="1497268"/>
            <a:ext cx="3200400" cy="548640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 dirty="0"/>
              <a:t>1. 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19944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DDEB-36E5-67B0-1C14-CD451C74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Objectives: 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A75EA-B67E-1A3B-1605-5702119271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SzPct val="100000"/>
              <a:buFont typeface="+mj-lt"/>
              <a:buAutoNum type="alphaLcPeriod"/>
            </a:pPr>
            <a:r>
              <a:rPr lang="en-CA" dirty="0"/>
              <a:t>What is the distribution of public trees in the residential communities within the city of Calgary?</a:t>
            </a:r>
          </a:p>
          <a:p>
            <a:pPr marL="457200" indent="-457200">
              <a:buSzPct val="100000"/>
              <a:buFont typeface="+mj-lt"/>
              <a:buAutoNum type="alphaLcPeriod"/>
            </a:pPr>
            <a:r>
              <a:rPr lang="en-CA" dirty="0"/>
              <a:t>Can the distribution of trees be explained by the socioeconomic disparities that exist within the city? </a:t>
            </a:r>
          </a:p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E234C-F457-1545-6799-B3D499276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4385D-44E6-7E8B-D850-F105AE18A135}"/>
              </a:ext>
            </a:extLst>
          </p:cNvPr>
          <p:cNvSpPr txBox="1"/>
          <p:nvPr/>
        </p:nvSpPr>
        <p:spPr>
          <a:xfrm>
            <a:off x="4609306" y="5344468"/>
            <a:ext cx="4341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10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A residential community in Calgary.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ED70D-FDE5-B419-8DA8-749C29123081}"/>
              </a:ext>
            </a:extLst>
          </p:cNvPr>
          <p:cNvSpPr txBox="1"/>
          <p:nvPr/>
        </p:nvSpPr>
        <p:spPr>
          <a:xfrm>
            <a:off x="4023359" y="6555162"/>
            <a:ext cx="4781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source: https://www.sprawlcalgary.com/calgary-urban-forest</a:t>
            </a:r>
          </a:p>
        </p:txBody>
      </p: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4F733C9D-5406-93E3-9024-19E0D6BC98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6613" y="2732467"/>
            <a:ext cx="4267200" cy="2531303"/>
          </a:xfrm>
          <a:prstGeom prst="rect">
            <a:avLst/>
          </a:prstGeom>
          <a:ln w="19050">
            <a:solidFill>
              <a:srgbClr val="204080"/>
            </a:solidFill>
          </a:ln>
        </p:spPr>
      </p:pic>
    </p:spTree>
    <p:extLst>
      <p:ext uri="{BB962C8B-B14F-4D97-AF65-F5344CB8AC3E}">
        <p14:creationId xmlns:p14="http://schemas.microsoft.com/office/powerpoint/2010/main" val="1900393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EF40B37-729F-D68C-8B46-06191FBF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Objectives: The Study Area - Calgary, Alberta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6FF992-C77B-0516-F4A0-639B6CF7B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9403" y="1430976"/>
            <a:ext cx="6484033" cy="5029200"/>
          </a:xfrm>
          <a:ln w="19050">
            <a:solidFill>
              <a:srgbClr val="204080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B3139-9193-0C65-734A-4FA0CAB96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15</a:t>
            </a:fld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57BF92-A388-6929-3E24-BB02E6B0E8D1}"/>
              </a:ext>
            </a:extLst>
          </p:cNvPr>
          <p:cNvSpPr txBox="1"/>
          <p:nvPr/>
        </p:nvSpPr>
        <p:spPr>
          <a:xfrm>
            <a:off x="1413840" y="6172757"/>
            <a:ext cx="4445668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en-CA" sz="1000" dirty="0">
                <a:solidFill>
                  <a:srgbClr val="204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Map source: ArcGIS Pro – World Street Map: </a:t>
            </a:r>
            <a:r>
              <a:rPr lang="fr-FR" sz="1000" dirty="0">
                <a:solidFill>
                  <a:srgbClr val="204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ESRI, FAO, NOAA, USGS, EPA</a:t>
            </a:r>
            <a:endParaRPr lang="en-CA" sz="1000" dirty="0">
              <a:solidFill>
                <a:srgbClr val="20408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4E1BC3-38C4-5C42-69E9-B6D4D95CD3F5}"/>
              </a:ext>
            </a:extLst>
          </p:cNvPr>
          <p:cNvSpPr txBox="1"/>
          <p:nvPr/>
        </p:nvSpPr>
        <p:spPr>
          <a:xfrm>
            <a:off x="1409672" y="6521357"/>
            <a:ext cx="6363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11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Location of the study area - </a:t>
            </a:r>
            <a:r>
              <a:rPr lang="en-US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51° north and 114° west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12F75-DBEE-02DE-8717-C2AFBE864727}"/>
              </a:ext>
            </a:extLst>
          </p:cNvPr>
          <p:cNvCxnSpPr/>
          <p:nvPr/>
        </p:nvCxnSpPr>
        <p:spPr bwMode="auto">
          <a:xfrm>
            <a:off x="2819400" y="1430976"/>
            <a:ext cx="0" cy="5029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1ECC86-81E2-3A2E-0CC4-E9EC213BDE06}"/>
              </a:ext>
            </a:extLst>
          </p:cNvPr>
          <p:cNvCxnSpPr/>
          <p:nvPr/>
        </p:nvCxnSpPr>
        <p:spPr bwMode="auto">
          <a:xfrm>
            <a:off x="1329983" y="2956563"/>
            <a:ext cx="648403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2" name="Arrow: Left 11">
            <a:extLst>
              <a:ext uri="{FF2B5EF4-FFF2-40B4-BE49-F238E27FC236}">
                <a16:creationId xmlns:a16="http://schemas.microsoft.com/office/drawing/2014/main" id="{4524CF2E-08DC-1247-E975-2FB998849C36}"/>
              </a:ext>
            </a:extLst>
          </p:cNvPr>
          <p:cNvSpPr/>
          <p:nvPr/>
        </p:nvSpPr>
        <p:spPr bwMode="auto">
          <a:xfrm>
            <a:off x="2933447" y="2556996"/>
            <a:ext cx="1277322" cy="799134"/>
          </a:xfrm>
          <a:prstGeom prst="leftArrow">
            <a:avLst/>
          </a:prstGeom>
          <a:solidFill>
            <a:schemeClr val="accent1"/>
          </a:solidFill>
          <a:ln w="28575" cap="flat" cmpd="sng" algn="ctr">
            <a:solidFill>
              <a:srgbClr val="20408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0" i="0" u="none" strike="noStrike" cap="none" normalizeH="0" baseline="0" dirty="0">
                <a:ln>
                  <a:noFill/>
                </a:ln>
                <a:solidFill>
                  <a:srgbClr val="2040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Calgary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4ADCA8-E671-EBB3-5135-C753DA610AD8}"/>
              </a:ext>
            </a:extLst>
          </p:cNvPr>
          <p:cNvSpPr/>
          <p:nvPr/>
        </p:nvSpPr>
        <p:spPr bwMode="auto">
          <a:xfrm>
            <a:off x="2750820" y="2887983"/>
            <a:ext cx="137160" cy="13716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3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5576C-8240-2B4C-E947-712F240BBD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Important Characteristics</a:t>
            </a:r>
          </a:p>
          <a:p>
            <a:r>
              <a:rPr lang="en-US" dirty="0"/>
              <a:t>Third largest city in Canada:</a:t>
            </a:r>
            <a:br>
              <a:rPr lang="en-US" dirty="0"/>
            </a:br>
            <a:r>
              <a:rPr lang="en-US" dirty="0"/>
              <a:t>1.3 million people </a:t>
            </a:r>
            <a:br>
              <a:rPr lang="en-US" dirty="0"/>
            </a:br>
            <a:r>
              <a:rPr lang="en-US" sz="1600" dirty="0"/>
              <a:t>(Statistics Canada, 2022)</a:t>
            </a:r>
          </a:p>
          <a:p>
            <a:r>
              <a:rPr lang="en-US" dirty="0"/>
              <a:t>Total area: 848.2 Sq. Km. - similar to San Diego, CA.</a:t>
            </a:r>
          </a:p>
          <a:p>
            <a:r>
              <a:rPr lang="en-US" dirty="0"/>
              <a:t>The second largest Canadian city in terms of social inequality</a:t>
            </a:r>
            <a:br>
              <a:rPr lang="en-US" dirty="0"/>
            </a:br>
            <a:r>
              <a:rPr lang="en-US" sz="1600" dirty="0"/>
              <a:t>(Townsend et al., 2018)</a:t>
            </a:r>
          </a:p>
          <a:p>
            <a:endParaRPr lang="en-C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EF40B37-729F-D68C-8B46-06191FBF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Objectives: The Study Area – Main Characteristics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30F8C8-8F84-82F4-3827-8F207FEE8A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3340" y="1370013"/>
            <a:ext cx="3973746" cy="5256212"/>
          </a:xfrm>
          <a:ln w="19050">
            <a:solidFill>
              <a:srgbClr val="204080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B3139-9193-0C65-734A-4FA0CAB96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16</a:t>
            </a:fld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57BF92-A388-6929-3E24-BB02E6B0E8D1}"/>
              </a:ext>
            </a:extLst>
          </p:cNvPr>
          <p:cNvSpPr txBox="1"/>
          <p:nvPr/>
        </p:nvSpPr>
        <p:spPr>
          <a:xfrm>
            <a:off x="465138" y="6298101"/>
            <a:ext cx="442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Map source: ArcGIS Pro – Light Gray Canvas – Esri Canada, Esri, Garmin, Garmin, </a:t>
            </a:r>
            <a:r>
              <a:rPr lang="en-CA" sz="1000" dirty="0" err="1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SafeGraph</a:t>
            </a:r>
            <a:r>
              <a:rPr lang="en-CA" sz="10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METI/NASA, USGS, EPA, USDA, NRCan, Parks Canada.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9C7820-5D32-DB3F-3996-4CB614FF6B99}"/>
              </a:ext>
            </a:extLst>
          </p:cNvPr>
          <p:cNvSpPr txBox="1"/>
          <p:nvPr/>
        </p:nvSpPr>
        <p:spPr>
          <a:xfrm>
            <a:off x="1360254" y="5959547"/>
            <a:ext cx="3433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12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Calgary city boundary.</a:t>
            </a:r>
          </a:p>
        </p:txBody>
      </p:sp>
    </p:spTree>
    <p:extLst>
      <p:ext uri="{BB962C8B-B14F-4D97-AF65-F5344CB8AC3E}">
        <p14:creationId xmlns:p14="http://schemas.microsoft.com/office/powerpoint/2010/main" val="3609844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5576C-8240-2B4C-E947-712F240BBD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The enumeration units in the study area are “community districts”. </a:t>
            </a:r>
          </a:p>
          <a:p>
            <a:r>
              <a:rPr lang="en-CA" dirty="0"/>
              <a:t>Only the residential community districts will be included in the study. </a:t>
            </a:r>
          </a:p>
          <a:p>
            <a:r>
              <a:rPr lang="en-CA" dirty="0"/>
              <a:t>A total of 202 residential community districts will be included.</a:t>
            </a:r>
          </a:p>
          <a:p>
            <a:r>
              <a:rPr lang="en-CA" dirty="0"/>
              <a:t>Figure 13 shows the </a:t>
            </a:r>
            <a:br>
              <a:rPr lang="en-CA" dirty="0"/>
            </a:br>
            <a:r>
              <a:rPr lang="en-CA" dirty="0"/>
              <a:t>base map layer.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EF40B37-729F-D68C-8B46-06191FBF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Objectives: The Study Area - Administrative Units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B3139-9193-0C65-734A-4FA0CAB96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17</a:t>
            </a:fld>
            <a:endParaRPr lang="en-CA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707C89B-1BB7-89E0-6A03-293B118E2E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7197" y="1655763"/>
            <a:ext cx="3951514" cy="5029200"/>
          </a:xfrm>
          <a:ln w="19050">
            <a:solidFill>
              <a:srgbClr val="20408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B8386C-08AA-40E4-B49E-C65C56EA9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4674669"/>
            <a:ext cx="1980010" cy="1741814"/>
          </a:xfrm>
          <a:prstGeom prst="rect">
            <a:avLst/>
          </a:prstGeom>
          <a:ln w="19050">
            <a:solidFill>
              <a:srgbClr val="082864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27A957-B90E-3264-B8AE-4E6AB8AA4879}"/>
              </a:ext>
            </a:extLst>
          </p:cNvPr>
          <p:cNvSpPr txBox="1"/>
          <p:nvPr/>
        </p:nvSpPr>
        <p:spPr>
          <a:xfrm>
            <a:off x="5190479" y="1348098"/>
            <a:ext cx="332494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204080"/>
            </a:solidFill>
          </a:ln>
        </p:spPr>
        <p:txBody>
          <a:bodyPr wrap="none" rtlCol="0">
            <a:spAutoFit/>
          </a:bodyPr>
          <a:lstStyle/>
          <a:p>
            <a:r>
              <a:rPr lang="en-CA" sz="1800" dirty="0">
                <a:latin typeface="Roboto" panose="02000000000000000000" pitchFamily="2" charset="0"/>
                <a:ea typeface="Roboto" panose="02000000000000000000" pitchFamily="2" charset="0"/>
              </a:rPr>
              <a:t>Administrative Units in Calgary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4C2CC-B8AC-B6FB-805F-6500C295A271}"/>
              </a:ext>
            </a:extLst>
          </p:cNvPr>
          <p:cNvSpPr txBox="1"/>
          <p:nvPr/>
        </p:nvSpPr>
        <p:spPr>
          <a:xfrm>
            <a:off x="765679" y="6456948"/>
            <a:ext cx="4107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13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Administrative units in Calgary.</a:t>
            </a:r>
          </a:p>
        </p:txBody>
      </p:sp>
    </p:spTree>
    <p:extLst>
      <p:ext uri="{BB962C8B-B14F-4D97-AF65-F5344CB8AC3E}">
        <p14:creationId xmlns:p14="http://schemas.microsoft.com/office/powerpoint/2010/main" val="1515885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23F8C-B748-7F71-CAD2-E93731A5E1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18</a:t>
            </a:fld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852AC-BEE0-F029-106B-65873A3EEB4D}"/>
              </a:ext>
            </a:extLst>
          </p:cNvPr>
          <p:cNvSpPr/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dirty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894CCD-950B-18C3-637D-7814877FE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575"/>
            <a:ext cx="5113740" cy="6812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24BB54-9004-9878-7B72-FFF3A91226CB}"/>
              </a:ext>
            </a:extLst>
          </p:cNvPr>
          <p:cNvSpPr txBox="1"/>
          <p:nvPr/>
        </p:nvSpPr>
        <p:spPr>
          <a:xfrm>
            <a:off x="6395365" y="5506462"/>
            <a:ext cx="23054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13a</a:t>
            </a: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 is a complete layout 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the map in the previous 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slide. </a:t>
            </a:r>
          </a:p>
        </p:txBody>
      </p:sp>
    </p:spTree>
    <p:extLst>
      <p:ext uri="{BB962C8B-B14F-4D97-AF65-F5344CB8AC3E}">
        <p14:creationId xmlns:p14="http://schemas.microsoft.com/office/powerpoint/2010/main" val="423514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EF40B37-729F-D68C-8B46-06191FBF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Objectives: Alternative Enumeration Units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5576C-8240-2B4C-E947-712F240BB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Geographic areas used in the Canadian census: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B3139-9193-0C65-734A-4FA0CAB96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19</a:t>
            </a:fld>
            <a:endParaRPr lang="en-CA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FF8079B-4AEA-D934-6360-B37852728D1A}"/>
              </a:ext>
            </a:extLst>
          </p:cNvPr>
          <p:cNvSpPr/>
          <p:nvPr/>
        </p:nvSpPr>
        <p:spPr bwMode="auto">
          <a:xfrm>
            <a:off x="2895600" y="1881054"/>
            <a:ext cx="3371850" cy="4368800"/>
          </a:xfrm>
          <a:prstGeom prst="rect">
            <a:avLst/>
          </a:prstGeom>
          <a:solidFill>
            <a:srgbClr val="F8F8F8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538B39-7F9C-7CE6-0F3B-1D10015B29BF}"/>
              </a:ext>
            </a:extLst>
          </p:cNvPr>
          <p:cNvSpPr txBox="1"/>
          <p:nvPr/>
        </p:nvSpPr>
        <p:spPr>
          <a:xfrm>
            <a:off x="3213124" y="2005836"/>
            <a:ext cx="2743200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solidFill>
                  <a:srgbClr val="204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Provinces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2A028-B95A-C3CC-6C5C-FE207FE953E0}"/>
              </a:ext>
            </a:extLst>
          </p:cNvPr>
          <p:cNvSpPr txBox="1"/>
          <p:nvPr/>
        </p:nvSpPr>
        <p:spPr>
          <a:xfrm>
            <a:off x="3213124" y="2735181"/>
            <a:ext cx="2743200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solidFill>
                  <a:srgbClr val="204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Census Divisions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CC217D-E919-6185-943A-4311487B374B}"/>
              </a:ext>
            </a:extLst>
          </p:cNvPr>
          <p:cNvSpPr txBox="1"/>
          <p:nvPr/>
        </p:nvSpPr>
        <p:spPr>
          <a:xfrm>
            <a:off x="3213124" y="3468876"/>
            <a:ext cx="2743200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solidFill>
                  <a:srgbClr val="204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Census Subdivisions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8A403-086B-99C7-79EC-1C7979178399}"/>
              </a:ext>
            </a:extLst>
          </p:cNvPr>
          <p:cNvSpPr txBox="1"/>
          <p:nvPr/>
        </p:nvSpPr>
        <p:spPr>
          <a:xfrm>
            <a:off x="3213124" y="4200396"/>
            <a:ext cx="2743200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solidFill>
                  <a:srgbClr val="204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Census Tracts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F9481F-19F7-28D8-594C-F190107C8F58}"/>
              </a:ext>
            </a:extLst>
          </p:cNvPr>
          <p:cNvSpPr txBox="1"/>
          <p:nvPr/>
        </p:nvSpPr>
        <p:spPr>
          <a:xfrm>
            <a:off x="3213124" y="4931916"/>
            <a:ext cx="2743200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solidFill>
                  <a:srgbClr val="204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Dissemination Areas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CDF5A7-B32A-898F-40E6-C1207556DACC}"/>
              </a:ext>
            </a:extLst>
          </p:cNvPr>
          <p:cNvSpPr txBox="1"/>
          <p:nvPr/>
        </p:nvSpPr>
        <p:spPr>
          <a:xfrm>
            <a:off x="3213124" y="5663436"/>
            <a:ext cx="2743200" cy="369332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solidFill>
                  <a:srgbClr val="2040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Census Blocks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0D452FB-529D-776B-5C13-412B28ACC056}"/>
              </a:ext>
            </a:extLst>
          </p:cNvPr>
          <p:cNvCxnSpPr>
            <a:stCxn id="9" idx="2"/>
            <a:endCxn id="13" idx="0"/>
          </p:cNvCxnSpPr>
          <p:nvPr/>
        </p:nvCxnSpPr>
        <p:spPr bwMode="auto">
          <a:xfrm>
            <a:off x="4584724" y="2375168"/>
            <a:ext cx="0" cy="3600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08C64E-8C8C-1970-B096-AC912C1EA6A8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 bwMode="auto">
          <a:xfrm>
            <a:off x="4584724" y="3104513"/>
            <a:ext cx="0" cy="3643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087708-B995-6929-4978-5507857DD70F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 bwMode="auto">
          <a:xfrm>
            <a:off x="4584724" y="3838208"/>
            <a:ext cx="0" cy="3621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0024AC2-9B36-868E-9D27-1D4228A8227D}"/>
              </a:ext>
            </a:extLst>
          </p:cNvPr>
          <p:cNvCxnSpPr>
            <a:cxnSpLocks/>
            <a:endCxn id="16" idx="0"/>
          </p:cNvCxnSpPr>
          <p:nvPr/>
        </p:nvCxnSpPr>
        <p:spPr bwMode="auto">
          <a:xfrm>
            <a:off x="4584724" y="4569728"/>
            <a:ext cx="0" cy="3621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C6A5AC4-D8F8-38E0-C867-92045E36E72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 bwMode="auto">
          <a:xfrm>
            <a:off x="4584724" y="5301248"/>
            <a:ext cx="0" cy="3621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6EAD2C6-F9E6-F7CD-82D8-646DB5E412BE}"/>
              </a:ext>
            </a:extLst>
          </p:cNvPr>
          <p:cNvSpPr txBox="1"/>
          <p:nvPr/>
        </p:nvSpPr>
        <p:spPr>
          <a:xfrm>
            <a:off x="817933" y="6299652"/>
            <a:ext cx="7533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14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Geographic entities used in the Canadian census.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18873D1-6964-062C-95E3-C1A189ED814C}"/>
              </a:ext>
            </a:extLst>
          </p:cNvPr>
          <p:cNvSpPr txBox="1"/>
          <p:nvPr/>
        </p:nvSpPr>
        <p:spPr>
          <a:xfrm>
            <a:off x="942974" y="6566932"/>
            <a:ext cx="7277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source: https://www12.statcan.gc.ca/census-recensement/2016/ref/dict/figures/f1_1-eng.cfm</a:t>
            </a:r>
          </a:p>
        </p:txBody>
      </p:sp>
    </p:spTree>
    <p:extLst>
      <p:ext uri="{BB962C8B-B14F-4D97-AF65-F5344CB8AC3E}">
        <p14:creationId xmlns:p14="http://schemas.microsoft.com/office/powerpoint/2010/main" val="370034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Agenda</a:t>
            </a:r>
            <a:endParaRPr lang="en-CA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0879EA-C895-4CE0-BE60-FADE834E8BCC}" type="slidenum">
              <a:rPr lang="en-CA" sz="1400">
                <a:solidFill>
                  <a:srgbClr val="232387"/>
                </a:solidFill>
                <a:latin typeface="Swis721 BT" pitchFamily="34" charset="0"/>
              </a:rPr>
              <a:pPr eaLnBrk="1" hangingPunct="1"/>
              <a:t>2</a:t>
            </a:fld>
            <a:endParaRPr lang="en-CA" sz="1400">
              <a:solidFill>
                <a:srgbClr val="232387"/>
              </a:solidFill>
              <a:latin typeface="Swis721 BT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718C5B-DEE2-9546-6646-324CD97794B0}"/>
              </a:ext>
            </a:extLst>
          </p:cNvPr>
          <p:cNvSpPr txBox="1"/>
          <p:nvPr/>
        </p:nvSpPr>
        <p:spPr>
          <a:xfrm>
            <a:off x="2971093" y="6003570"/>
            <a:ext cx="3200400" cy="369332"/>
          </a:xfrm>
          <a:prstGeom prst="rect">
            <a:avLst/>
          </a:prstGeom>
          <a:solidFill>
            <a:srgbClr val="20408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6. Presentation Venue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964872-B14E-500D-5931-9F6C1ED8481B}"/>
              </a:ext>
            </a:extLst>
          </p:cNvPr>
          <p:cNvGrpSpPr/>
          <p:nvPr/>
        </p:nvGrpSpPr>
        <p:grpSpPr>
          <a:xfrm>
            <a:off x="2971093" y="1449853"/>
            <a:ext cx="3200400" cy="814210"/>
            <a:chOff x="2975610" y="1554628"/>
            <a:chExt cx="3200400" cy="8142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E05F7B-EC5D-DAA4-FBB4-A85EA3609BA3}"/>
                </a:ext>
              </a:extLst>
            </p:cNvPr>
            <p:cNvSpPr txBox="1"/>
            <p:nvPr/>
          </p:nvSpPr>
          <p:spPr>
            <a:xfrm>
              <a:off x="2975610" y="1554628"/>
              <a:ext cx="3200400" cy="369332"/>
            </a:xfrm>
            <a:prstGeom prst="rect">
              <a:avLst/>
            </a:prstGeom>
            <a:solidFill>
              <a:srgbClr val="20408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1800" dirty="0">
                  <a:solidFill>
                    <a:srgbClr val="EAEAE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1. Project Background</a:t>
              </a: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B2AC4972-2620-3A6C-2688-85D0B73F1779}"/>
                </a:ext>
              </a:extLst>
            </p:cNvPr>
            <p:cNvSpPr/>
            <p:nvPr/>
          </p:nvSpPr>
          <p:spPr bwMode="auto">
            <a:xfrm>
              <a:off x="4194810" y="2003078"/>
              <a:ext cx="790575" cy="365760"/>
            </a:xfrm>
            <a:prstGeom prst="downArrow">
              <a:avLst/>
            </a:prstGeom>
            <a:solidFill>
              <a:srgbClr val="C0C0C0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F1B2D0F-7763-2124-E384-3E32D998780A}"/>
              </a:ext>
            </a:extLst>
          </p:cNvPr>
          <p:cNvGrpSpPr/>
          <p:nvPr/>
        </p:nvGrpSpPr>
        <p:grpSpPr>
          <a:xfrm>
            <a:off x="2967283" y="2326741"/>
            <a:ext cx="3200400" cy="810846"/>
            <a:chOff x="3009900" y="2488078"/>
            <a:chExt cx="3200400" cy="81084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A05E6D-A946-8E5F-2E35-E02A1EAD6E5E}"/>
                </a:ext>
              </a:extLst>
            </p:cNvPr>
            <p:cNvSpPr txBox="1"/>
            <p:nvPr/>
          </p:nvSpPr>
          <p:spPr>
            <a:xfrm>
              <a:off x="3009900" y="2488078"/>
              <a:ext cx="3200400" cy="369332"/>
            </a:xfrm>
            <a:prstGeom prst="rect">
              <a:avLst/>
            </a:prstGeom>
            <a:solidFill>
              <a:srgbClr val="20408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1800" dirty="0">
                  <a:solidFill>
                    <a:srgbClr val="EAEAE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2. Project Objectives</a:t>
              </a: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78DC0E7E-0485-CD0E-1A64-248079E4566F}"/>
                </a:ext>
              </a:extLst>
            </p:cNvPr>
            <p:cNvSpPr/>
            <p:nvPr/>
          </p:nvSpPr>
          <p:spPr bwMode="auto">
            <a:xfrm>
              <a:off x="4194810" y="2933164"/>
              <a:ext cx="790575" cy="365760"/>
            </a:xfrm>
            <a:prstGeom prst="downArrow">
              <a:avLst/>
            </a:prstGeom>
            <a:solidFill>
              <a:srgbClr val="C0C0C0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D85FD6E-4EC0-9DAE-3167-6AA81210C23D}"/>
              </a:ext>
            </a:extLst>
          </p:cNvPr>
          <p:cNvGrpSpPr/>
          <p:nvPr/>
        </p:nvGrpSpPr>
        <p:grpSpPr>
          <a:xfrm>
            <a:off x="2971093" y="3244981"/>
            <a:ext cx="3200400" cy="811004"/>
            <a:chOff x="2975610" y="3406318"/>
            <a:chExt cx="3200400" cy="81100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FDD30D-5701-61F9-BC73-945689A06B8F}"/>
                </a:ext>
              </a:extLst>
            </p:cNvPr>
            <p:cNvSpPr txBox="1"/>
            <p:nvPr/>
          </p:nvSpPr>
          <p:spPr>
            <a:xfrm>
              <a:off x="2975610" y="3406318"/>
              <a:ext cx="3200400" cy="369332"/>
            </a:xfrm>
            <a:prstGeom prst="rect">
              <a:avLst/>
            </a:prstGeom>
            <a:solidFill>
              <a:srgbClr val="20408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1800" dirty="0">
                  <a:solidFill>
                    <a:srgbClr val="EAEAE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3. Project Methodology</a:t>
              </a:r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176CA738-B539-819A-B427-D4BC00A49117}"/>
                </a:ext>
              </a:extLst>
            </p:cNvPr>
            <p:cNvSpPr/>
            <p:nvPr/>
          </p:nvSpPr>
          <p:spPr bwMode="auto">
            <a:xfrm>
              <a:off x="4194810" y="3851562"/>
              <a:ext cx="790575" cy="365760"/>
            </a:xfrm>
            <a:prstGeom prst="downArrow">
              <a:avLst/>
            </a:prstGeom>
            <a:solidFill>
              <a:srgbClr val="C0C0C0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7B1CDB0-25A7-6411-0436-88E981E51A40}"/>
              </a:ext>
            </a:extLst>
          </p:cNvPr>
          <p:cNvGrpSpPr/>
          <p:nvPr/>
        </p:nvGrpSpPr>
        <p:grpSpPr>
          <a:xfrm>
            <a:off x="2967283" y="4129604"/>
            <a:ext cx="3200400" cy="812176"/>
            <a:chOff x="2967283" y="4186166"/>
            <a:chExt cx="3200400" cy="8121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5758DE-5B03-CB36-E028-2455B2314239}"/>
                </a:ext>
              </a:extLst>
            </p:cNvPr>
            <p:cNvSpPr txBox="1"/>
            <p:nvPr/>
          </p:nvSpPr>
          <p:spPr>
            <a:xfrm>
              <a:off x="2967283" y="4186166"/>
              <a:ext cx="3200400" cy="369332"/>
            </a:xfrm>
            <a:prstGeom prst="rect">
              <a:avLst/>
            </a:prstGeom>
            <a:solidFill>
              <a:srgbClr val="20408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1800" dirty="0">
                  <a:solidFill>
                    <a:srgbClr val="EAEAE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4. Anticipated Results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D70329FE-69B1-63AA-1A37-BFC1DA224436}"/>
                </a:ext>
              </a:extLst>
            </p:cNvPr>
            <p:cNvSpPr/>
            <p:nvPr/>
          </p:nvSpPr>
          <p:spPr bwMode="auto">
            <a:xfrm>
              <a:off x="4152193" y="4632582"/>
              <a:ext cx="790575" cy="365760"/>
            </a:xfrm>
            <a:prstGeom prst="downArrow">
              <a:avLst/>
            </a:prstGeom>
            <a:solidFill>
              <a:srgbClr val="C0C0C0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E08A66-8042-4620-C322-EBE91287DC3F}"/>
              </a:ext>
            </a:extLst>
          </p:cNvPr>
          <p:cNvGrpSpPr/>
          <p:nvPr/>
        </p:nvGrpSpPr>
        <p:grpSpPr>
          <a:xfrm>
            <a:off x="2971093" y="5044004"/>
            <a:ext cx="3200400" cy="810301"/>
            <a:chOff x="2971093" y="5100566"/>
            <a:chExt cx="3200400" cy="8103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FCD3D6-898E-A34F-76D8-DCE49B6C1310}"/>
                </a:ext>
              </a:extLst>
            </p:cNvPr>
            <p:cNvSpPr txBox="1"/>
            <p:nvPr/>
          </p:nvSpPr>
          <p:spPr>
            <a:xfrm>
              <a:off x="2971093" y="5100566"/>
              <a:ext cx="3200400" cy="369332"/>
            </a:xfrm>
            <a:prstGeom prst="rect">
              <a:avLst/>
            </a:prstGeom>
            <a:solidFill>
              <a:srgbClr val="20408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sz="1800" dirty="0">
                  <a:solidFill>
                    <a:srgbClr val="EAEAEA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5. Project Timeline</a:t>
              </a:r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4B20765E-65CD-2D73-78E8-2C95FFD5FCEF}"/>
                </a:ext>
              </a:extLst>
            </p:cNvPr>
            <p:cNvSpPr/>
            <p:nvPr/>
          </p:nvSpPr>
          <p:spPr bwMode="auto">
            <a:xfrm>
              <a:off x="4190293" y="5545107"/>
              <a:ext cx="790575" cy="365760"/>
            </a:xfrm>
            <a:prstGeom prst="downArrow">
              <a:avLst/>
            </a:prstGeom>
            <a:solidFill>
              <a:srgbClr val="C0C0C0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518D6F0-4EEC-7881-3E8B-2411D7BCC123}"/>
              </a:ext>
            </a:extLst>
          </p:cNvPr>
          <p:cNvSpPr txBox="1"/>
          <p:nvPr/>
        </p:nvSpPr>
        <p:spPr>
          <a:xfrm>
            <a:off x="3271446" y="6509715"/>
            <a:ext cx="2606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Presentation Agenda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85FE8-DDF1-3AFB-2786-7D87D4F55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Objectives : Obtaining the Tree Distribution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444EA7-25CF-433F-45B1-E62053F93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How to obtain a measure of tree distribution?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30AC0-E3F1-0814-45BB-78DDF8F0F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20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1FA2E2-3C11-21B2-0FAA-C5E7B222E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88936"/>
            <a:ext cx="6923044" cy="4389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EC3B66-AD6C-0DF1-34DE-471866CD6C23}"/>
              </a:ext>
            </a:extLst>
          </p:cNvPr>
          <p:cNvSpPr txBox="1"/>
          <p:nvPr/>
        </p:nvSpPr>
        <p:spPr>
          <a:xfrm>
            <a:off x="712808" y="6286166"/>
            <a:ext cx="6843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15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Web map application showing the city-owned trees in Calgary.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3E68F-E8F4-E7D2-1B8F-9794D9030D3C}"/>
              </a:ext>
            </a:extLst>
          </p:cNvPr>
          <p:cNvSpPr txBox="1"/>
          <p:nvPr/>
        </p:nvSpPr>
        <p:spPr>
          <a:xfrm>
            <a:off x="1815326" y="6577826"/>
            <a:ext cx="463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source: </a:t>
            </a:r>
            <a:r>
              <a:rPr lang="fr-FR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https://maps.calgary.ca/TreeSchedule/</a:t>
            </a:r>
            <a:endParaRPr lang="en-CA" sz="1200" dirty="0">
              <a:solidFill>
                <a:srgbClr val="77777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48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85FE8-DDF1-3AFB-2786-7D87D4F55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Objectives: Tree Distribution Data - Alternate Dataset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444EA7-25CF-433F-45B1-E62053F93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In case the data is not available to the public.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30AC0-E3F1-0814-45BB-78DDF8F0F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21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C3B66-AD6C-0DF1-34DE-471866CD6C23}"/>
              </a:ext>
            </a:extLst>
          </p:cNvPr>
          <p:cNvSpPr txBox="1"/>
          <p:nvPr/>
        </p:nvSpPr>
        <p:spPr>
          <a:xfrm>
            <a:off x="1301284" y="6324801"/>
            <a:ext cx="6541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16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Web map application used to obtain the alternate dataset.</a:t>
            </a:r>
            <a:endParaRPr lang="en-CA" sz="1400" dirty="0">
              <a:solidFill>
                <a:srgbClr val="77777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3E68F-E8F4-E7D2-1B8F-9794D9030D3C}"/>
              </a:ext>
            </a:extLst>
          </p:cNvPr>
          <p:cNvSpPr txBox="1"/>
          <p:nvPr/>
        </p:nvSpPr>
        <p:spPr>
          <a:xfrm>
            <a:off x="1815326" y="6577826"/>
            <a:ext cx="463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source: </a:t>
            </a:r>
            <a:r>
              <a:rPr lang="fr-FR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https://maps.calgary.ca/TreeSchedule/</a:t>
            </a:r>
            <a:endParaRPr lang="en-CA" sz="1200" dirty="0">
              <a:solidFill>
                <a:srgbClr val="77777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590181-F91F-19AC-DBBA-9595ED0C1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71" y="1837526"/>
            <a:ext cx="7546307" cy="43891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2485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5576C-8240-2B4C-E947-712F240BBD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The spatial distribution of trees is shown in Figure 17.</a:t>
            </a:r>
          </a:p>
          <a:p>
            <a:r>
              <a:rPr lang="en-CA" dirty="0"/>
              <a:t>Characteristics of the distribution:</a:t>
            </a:r>
          </a:p>
          <a:p>
            <a:pPr lvl="1"/>
            <a:r>
              <a:rPr lang="en-US" dirty="0"/>
              <a:t>443,057 trees</a:t>
            </a:r>
          </a:p>
          <a:p>
            <a:pPr lvl="1"/>
            <a:r>
              <a:rPr lang="en-US" dirty="0"/>
              <a:t>Minimum number: 131</a:t>
            </a:r>
          </a:p>
          <a:p>
            <a:pPr lvl="1"/>
            <a:r>
              <a:rPr lang="en-US" dirty="0"/>
              <a:t>Maximum number: 9,193</a:t>
            </a:r>
          </a:p>
          <a:p>
            <a:pPr lvl="1"/>
            <a:r>
              <a:rPr lang="en-US" dirty="0"/>
              <a:t>Mean: 2,193</a:t>
            </a:r>
          </a:p>
          <a:p>
            <a:pPr lvl="1"/>
            <a:r>
              <a:rPr lang="en-US" dirty="0"/>
              <a:t>Standard Deviation: 1,564</a:t>
            </a:r>
          </a:p>
          <a:p>
            <a:pPr lvl="1"/>
            <a:endParaRPr lang="en-C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EF40B37-729F-D68C-8B46-06191FBF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Objectives: Tree Data - Spatial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B3139-9193-0C65-734A-4FA0CAB96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22</a:t>
            </a:fld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4C2CC-B8AC-B6FB-805F-6500C295A271}"/>
              </a:ext>
            </a:extLst>
          </p:cNvPr>
          <p:cNvSpPr txBox="1"/>
          <p:nvPr/>
        </p:nvSpPr>
        <p:spPr>
          <a:xfrm>
            <a:off x="668411" y="6456948"/>
            <a:ext cx="426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17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Public tree distribution in Calgary.</a:t>
            </a:r>
          </a:p>
        </p:txBody>
      </p:sp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779D8381-E0B6-F9A4-DCA5-D31293C2FC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9171" y="1598613"/>
            <a:ext cx="3887602" cy="5029200"/>
          </a:xfrm>
          <a:ln w="19050">
            <a:solidFill>
              <a:srgbClr val="20408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27A957-B90E-3264-B8AE-4E6AB8AA4879}"/>
              </a:ext>
            </a:extLst>
          </p:cNvPr>
          <p:cNvSpPr txBox="1"/>
          <p:nvPr/>
        </p:nvSpPr>
        <p:spPr>
          <a:xfrm>
            <a:off x="5058594" y="1340058"/>
            <a:ext cx="364875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204080"/>
            </a:solidFill>
          </a:ln>
        </p:spPr>
        <p:txBody>
          <a:bodyPr wrap="none" rtlCol="0">
            <a:spAutoFit/>
          </a:bodyPr>
          <a:lstStyle/>
          <a:p>
            <a:r>
              <a:rPr lang="en-CA" sz="1800" dirty="0">
                <a:latin typeface="Roboto" panose="02000000000000000000" pitchFamily="2" charset="0"/>
                <a:ea typeface="Roboto" panose="02000000000000000000" pitchFamily="2" charset="0"/>
              </a:rPr>
              <a:t>Public Tree Distribution in Calgary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6FC709-CBD2-3210-6C91-52AA3A82F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939" y="4219575"/>
            <a:ext cx="1354364" cy="2140492"/>
          </a:xfrm>
          <a:prstGeom prst="rect">
            <a:avLst/>
          </a:prstGeom>
          <a:ln w="19050">
            <a:solidFill>
              <a:srgbClr val="082864"/>
            </a:solidFill>
          </a:ln>
        </p:spPr>
      </p:pic>
    </p:spTree>
    <p:extLst>
      <p:ext uri="{BB962C8B-B14F-4D97-AF65-F5344CB8AC3E}">
        <p14:creationId xmlns:p14="http://schemas.microsoft.com/office/powerpoint/2010/main" val="632322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23F8C-B748-7F71-CAD2-E93731A5E1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23</a:t>
            </a:fld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852AC-BEE0-F029-106B-65873A3EEB4D}"/>
              </a:ext>
            </a:extLst>
          </p:cNvPr>
          <p:cNvSpPr/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dirty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94180-3FAF-81B6-9D4E-282835A06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127"/>
            <a:ext cx="5113740" cy="6812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90B2BE-54EA-291F-241F-0BE4118B80C1}"/>
              </a:ext>
            </a:extLst>
          </p:cNvPr>
          <p:cNvSpPr txBox="1"/>
          <p:nvPr/>
        </p:nvSpPr>
        <p:spPr>
          <a:xfrm>
            <a:off x="6395365" y="5506462"/>
            <a:ext cx="23054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17a</a:t>
            </a: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 is a complete layout 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the map in the previous 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slide. </a:t>
            </a:r>
          </a:p>
        </p:txBody>
      </p:sp>
    </p:spTree>
    <p:extLst>
      <p:ext uri="{BB962C8B-B14F-4D97-AF65-F5344CB8AC3E}">
        <p14:creationId xmlns:p14="http://schemas.microsoft.com/office/powerpoint/2010/main" val="8087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5576C-8240-2B4C-E947-712F240BBD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Important socioeconomic variables:</a:t>
            </a:r>
          </a:p>
          <a:p>
            <a:pPr lvl="1"/>
            <a:r>
              <a:rPr lang="en-CA" dirty="0"/>
              <a:t>Median household income</a:t>
            </a:r>
          </a:p>
          <a:p>
            <a:pPr lvl="1"/>
            <a:r>
              <a:rPr lang="en-CA" dirty="0"/>
              <a:t>Household tenure </a:t>
            </a:r>
            <a:br>
              <a:rPr lang="en-CA" dirty="0"/>
            </a:br>
            <a:r>
              <a:rPr lang="en-CA" dirty="0"/>
              <a:t>(owned vs rented houses)</a:t>
            </a:r>
          </a:p>
          <a:p>
            <a:pPr lvl="1"/>
            <a:r>
              <a:rPr lang="en-CA" dirty="0"/>
              <a:t>Number of visible minorities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EF40B37-729F-D68C-8B46-06191FBF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Objectives : Obtaining the Socioeconomic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B3139-9193-0C65-734A-4FA0CAB96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24</a:t>
            </a:fld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4C2CC-B8AC-B6FB-805F-6500C295A271}"/>
              </a:ext>
            </a:extLst>
          </p:cNvPr>
          <p:cNvSpPr txBox="1"/>
          <p:nvPr/>
        </p:nvSpPr>
        <p:spPr>
          <a:xfrm>
            <a:off x="10614" y="6456948"/>
            <a:ext cx="4879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18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Percent of rented households in Calgary.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A64079-D471-0B8E-465A-65C3BE8EB7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1778" y="1627188"/>
            <a:ext cx="3960066" cy="5029200"/>
          </a:xfrm>
          <a:ln w="19050">
            <a:solidFill>
              <a:srgbClr val="20408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27A957-B90E-3264-B8AE-4E6AB8AA4879}"/>
              </a:ext>
            </a:extLst>
          </p:cNvPr>
          <p:cNvSpPr txBox="1"/>
          <p:nvPr/>
        </p:nvSpPr>
        <p:spPr>
          <a:xfrm>
            <a:off x="5219756" y="1331983"/>
            <a:ext cx="330411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204080"/>
            </a:solidFill>
          </a:ln>
        </p:spPr>
        <p:txBody>
          <a:bodyPr wrap="none" rtlCol="0">
            <a:spAutoFit/>
          </a:bodyPr>
          <a:lstStyle/>
          <a:p>
            <a:r>
              <a:rPr lang="en-CA" sz="1800" dirty="0">
                <a:latin typeface="Roboto" panose="02000000000000000000" pitchFamily="2" charset="0"/>
                <a:ea typeface="Roboto" panose="02000000000000000000" pitchFamily="2" charset="0"/>
              </a:rPr>
              <a:t>Percent of Rented Households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1602D7-5E57-0E91-E130-63159FDA4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952" y="4060605"/>
            <a:ext cx="1103144" cy="2303266"/>
          </a:xfrm>
          <a:prstGeom prst="rect">
            <a:avLst/>
          </a:prstGeom>
          <a:ln w="19050">
            <a:solidFill>
              <a:srgbClr val="204080"/>
            </a:solidFill>
          </a:ln>
        </p:spPr>
      </p:pic>
    </p:spTree>
    <p:extLst>
      <p:ext uri="{BB962C8B-B14F-4D97-AF65-F5344CB8AC3E}">
        <p14:creationId xmlns:p14="http://schemas.microsoft.com/office/powerpoint/2010/main" val="449400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23F8C-B748-7F71-CAD2-E93731A5E1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25</a:t>
            </a:fld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852AC-BEE0-F029-106B-65873A3EEB4D}"/>
              </a:ext>
            </a:extLst>
          </p:cNvPr>
          <p:cNvSpPr/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dirty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5D34F-86B4-1D38-DC01-AE80CC3E185B}"/>
              </a:ext>
            </a:extLst>
          </p:cNvPr>
          <p:cNvSpPr txBox="1"/>
          <p:nvPr/>
        </p:nvSpPr>
        <p:spPr>
          <a:xfrm>
            <a:off x="6395365" y="5506462"/>
            <a:ext cx="23054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18a</a:t>
            </a: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 is a complete layout 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the map in the previous 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slide.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1303A-3776-A1C6-B786-6AAD28BF6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2" y="26127"/>
            <a:ext cx="5444388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37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A0A0-2EE9-190A-EC5D-6A7D4DF4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III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78F4A-EC32-90EE-0A71-F21A947FC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26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0C3A1-3C92-E8C8-627C-0B5DC31C38C4}"/>
              </a:ext>
            </a:extLst>
          </p:cNvPr>
          <p:cNvSpPr txBox="1"/>
          <p:nvPr/>
        </p:nvSpPr>
        <p:spPr>
          <a:xfrm>
            <a:off x="2971093" y="6003570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6. Presentation Venue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57A36-7C8F-3326-E01A-8835B8A920DB}"/>
              </a:ext>
            </a:extLst>
          </p:cNvPr>
          <p:cNvSpPr txBox="1"/>
          <p:nvPr/>
        </p:nvSpPr>
        <p:spPr>
          <a:xfrm>
            <a:off x="2967283" y="2326741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Project 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23510-DE10-4B98-2764-B3152FD912C1}"/>
              </a:ext>
            </a:extLst>
          </p:cNvPr>
          <p:cNvSpPr txBox="1"/>
          <p:nvPr/>
        </p:nvSpPr>
        <p:spPr>
          <a:xfrm>
            <a:off x="2971093" y="3166578"/>
            <a:ext cx="3200400" cy="548640"/>
          </a:xfrm>
          <a:prstGeom prst="rect">
            <a:avLst/>
          </a:prstGeom>
          <a:solidFill>
            <a:srgbClr val="204080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20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 dirty="0"/>
              <a:t>3. Project Methodology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7A4C5-B795-2ECE-42FC-2697A144429F}"/>
              </a:ext>
            </a:extLst>
          </p:cNvPr>
          <p:cNvSpPr txBox="1"/>
          <p:nvPr/>
        </p:nvSpPr>
        <p:spPr>
          <a:xfrm>
            <a:off x="2967283" y="4129604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Anticipated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7F5128-9B5D-9477-72BB-EFB06FFC0E67}"/>
              </a:ext>
            </a:extLst>
          </p:cNvPr>
          <p:cNvSpPr txBox="1"/>
          <p:nvPr/>
        </p:nvSpPr>
        <p:spPr>
          <a:xfrm>
            <a:off x="2971093" y="5044004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Project Timeline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01B0B-C28D-1443-D5CC-66B60966EA5F}"/>
              </a:ext>
            </a:extLst>
          </p:cNvPr>
          <p:cNvSpPr txBox="1"/>
          <p:nvPr/>
        </p:nvSpPr>
        <p:spPr>
          <a:xfrm>
            <a:off x="2971093" y="1497268"/>
            <a:ext cx="3200400" cy="548640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 dirty="0"/>
              <a:t>1. 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394934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4FF20-2D95-A4FB-6114-EE0D5095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Methodology: General Methods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0E52A4F-F4FA-9CE8-FE29-21E95E542E4C}"/>
              </a:ext>
            </a:extLst>
          </p:cNvPr>
          <p:cNvSpPr txBox="1"/>
          <p:nvPr/>
        </p:nvSpPr>
        <p:spPr>
          <a:xfrm>
            <a:off x="1956047" y="4469328"/>
            <a:ext cx="5235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19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Methods for performing preliminary data analysis.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E8B1552-0977-C6B0-EEB3-3A21F549F68A}"/>
              </a:ext>
            </a:extLst>
          </p:cNvPr>
          <p:cNvGrpSpPr/>
          <p:nvPr/>
        </p:nvGrpSpPr>
        <p:grpSpPr>
          <a:xfrm>
            <a:off x="227013" y="2514600"/>
            <a:ext cx="8683625" cy="1828800"/>
            <a:chOff x="228600" y="1600200"/>
            <a:chExt cx="8683625" cy="18288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C5CE1A4-9527-DF1B-D3B7-63CECF5AE1F0}"/>
                </a:ext>
              </a:extLst>
            </p:cNvPr>
            <p:cNvSpPr/>
            <p:nvPr/>
          </p:nvSpPr>
          <p:spPr bwMode="auto">
            <a:xfrm>
              <a:off x="228600" y="1600200"/>
              <a:ext cx="8683625" cy="1828800"/>
            </a:xfrm>
            <a:prstGeom prst="rect">
              <a:avLst/>
            </a:prstGeom>
            <a:solidFill>
              <a:srgbClr val="F8F8F8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83D6F49-AD6C-B93F-A6F2-FFFC7F7481D8}"/>
                </a:ext>
              </a:extLst>
            </p:cNvPr>
            <p:cNvSpPr txBox="1"/>
            <p:nvPr/>
          </p:nvSpPr>
          <p:spPr>
            <a:xfrm>
              <a:off x="333389" y="1670001"/>
              <a:ext cx="5977919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0" lang="en-CA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Data capture, manipulation, and preliminary data analysis</a:t>
              </a:r>
              <a:endParaRPr lang="en-CA" sz="18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57AF7BD-C8FC-6605-41BB-AFD1191CC714}"/>
                </a:ext>
              </a:extLst>
            </p:cNvPr>
            <p:cNvGrpSpPr/>
            <p:nvPr/>
          </p:nvGrpSpPr>
          <p:grpSpPr>
            <a:xfrm>
              <a:off x="409589" y="2165261"/>
              <a:ext cx="8242662" cy="919736"/>
              <a:chOff x="320682" y="1809550"/>
              <a:chExt cx="8242662" cy="91973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26C0A0-F050-F49A-54D2-CEA0B97BBAE8}"/>
                  </a:ext>
                </a:extLst>
              </p:cNvPr>
              <p:cNvSpPr txBox="1"/>
              <p:nvPr/>
            </p:nvSpPr>
            <p:spPr>
              <a:xfrm>
                <a:off x="320682" y="1809550"/>
                <a:ext cx="1828800" cy="914400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Download shapefiles and relevant data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1AEEAE-7E32-493E-771D-344DE5FDD5D2}"/>
                  </a:ext>
                </a:extLst>
              </p:cNvPr>
              <p:cNvSpPr txBox="1"/>
              <p:nvPr/>
            </p:nvSpPr>
            <p:spPr>
              <a:xfrm>
                <a:off x="2458636" y="1814886"/>
                <a:ext cx="1828800" cy="914400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Data scrubbing and   manipulation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3AE1B9-280B-7B6A-592A-7ED959397F6E}"/>
                  </a:ext>
                </a:extLst>
              </p:cNvPr>
              <p:cNvSpPr txBox="1"/>
              <p:nvPr/>
            </p:nvSpPr>
            <p:spPr>
              <a:xfrm>
                <a:off x="4596590" y="1809550"/>
                <a:ext cx="1828800" cy="914400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Geodatabase design and data integration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10D2185-E220-F0EB-EB26-44605104ED89}"/>
                  </a:ext>
                </a:extLst>
              </p:cNvPr>
              <p:cNvSpPr txBox="1"/>
              <p:nvPr/>
            </p:nvSpPr>
            <p:spPr>
              <a:xfrm>
                <a:off x="6734544" y="1812022"/>
                <a:ext cx="1828800" cy="914400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Preliminary data analysis and visualization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409022E-2CBC-7C3F-091D-E20624BA4C90}"/>
                  </a:ext>
                </a:extLst>
              </p:cNvPr>
              <p:cNvCxnSpPr>
                <a:cxnSpLocks/>
                <a:stCxn id="22" idx="3"/>
                <a:endCxn id="26" idx="1"/>
              </p:cNvCxnSpPr>
              <p:nvPr/>
            </p:nvCxnSpPr>
            <p:spPr>
              <a:xfrm>
                <a:off x="2149482" y="2266750"/>
                <a:ext cx="309154" cy="5336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D30740D-D686-A387-E376-63E48DE53931}"/>
                  </a:ext>
                </a:extLst>
              </p:cNvPr>
              <p:cNvCxnSpPr>
                <a:cxnSpLocks/>
                <a:stCxn id="26" idx="3"/>
                <a:endCxn id="27" idx="1"/>
              </p:cNvCxnSpPr>
              <p:nvPr/>
            </p:nvCxnSpPr>
            <p:spPr>
              <a:xfrm flipV="1">
                <a:off x="4287436" y="2266750"/>
                <a:ext cx="309154" cy="5336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5858783-B947-01E7-D4ED-8C97DA2E6F19}"/>
                  </a:ext>
                </a:extLst>
              </p:cNvPr>
              <p:cNvCxnSpPr>
                <a:cxnSpLocks/>
                <a:stCxn id="27" idx="3"/>
                <a:endCxn id="28" idx="1"/>
              </p:cNvCxnSpPr>
              <p:nvPr/>
            </p:nvCxnSpPr>
            <p:spPr>
              <a:xfrm>
                <a:off x="6425390" y="2266750"/>
                <a:ext cx="309154" cy="2472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05511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4FF20-2D95-A4FB-6114-EE0D5095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Methodology: Methods for Each Set of Variables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0E52A4F-F4FA-9CE8-FE29-21E95E542E4C}"/>
              </a:ext>
            </a:extLst>
          </p:cNvPr>
          <p:cNvSpPr txBox="1"/>
          <p:nvPr/>
        </p:nvSpPr>
        <p:spPr>
          <a:xfrm>
            <a:off x="2128889" y="6060003"/>
            <a:ext cx="4879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20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Methods for analyzing each set of variables.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7D46C1-0BAD-5D03-F052-FED6E450B06C}"/>
              </a:ext>
            </a:extLst>
          </p:cNvPr>
          <p:cNvGrpSpPr/>
          <p:nvPr/>
        </p:nvGrpSpPr>
        <p:grpSpPr>
          <a:xfrm>
            <a:off x="230187" y="1600200"/>
            <a:ext cx="8683625" cy="1828800"/>
            <a:chOff x="230187" y="1600200"/>
            <a:chExt cx="8683625" cy="18288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C5CE1A4-9527-DF1B-D3B7-63CECF5AE1F0}"/>
                </a:ext>
              </a:extLst>
            </p:cNvPr>
            <p:cNvSpPr/>
            <p:nvPr/>
          </p:nvSpPr>
          <p:spPr bwMode="auto">
            <a:xfrm>
              <a:off x="230187" y="1600200"/>
              <a:ext cx="8683625" cy="1828800"/>
            </a:xfrm>
            <a:prstGeom prst="rect">
              <a:avLst/>
            </a:prstGeom>
            <a:solidFill>
              <a:srgbClr val="F8F8F8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83D6F49-AD6C-B93F-A6F2-FFFC7F7481D8}"/>
                </a:ext>
              </a:extLst>
            </p:cNvPr>
            <p:cNvSpPr txBox="1"/>
            <p:nvPr/>
          </p:nvSpPr>
          <p:spPr>
            <a:xfrm>
              <a:off x="334976" y="1670001"/>
              <a:ext cx="3493264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0" lang="en-CA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Analysis of Data on Public </a:t>
              </a:r>
              <a:r>
                <a:rPr lang="en-CA" sz="1800" dirty="0">
                  <a:latin typeface="Roboto" panose="02000000000000000000" pitchFamily="2" charset="0"/>
                  <a:ea typeface="Roboto" panose="02000000000000000000" pitchFamily="2" charset="0"/>
                </a:rPr>
                <a:t>T</a:t>
              </a:r>
              <a:r>
                <a:rPr kumimoji="0" lang="en-CA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rees</a:t>
              </a:r>
              <a:endParaRPr lang="en-CA" sz="18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57AF7BD-C8FC-6605-41BB-AFD1191CC714}"/>
                </a:ext>
              </a:extLst>
            </p:cNvPr>
            <p:cNvGrpSpPr/>
            <p:nvPr/>
          </p:nvGrpSpPr>
          <p:grpSpPr>
            <a:xfrm>
              <a:off x="411176" y="2167128"/>
              <a:ext cx="8242662" cy="914400"/>
              <a:chOff x="320682" y="1811417"/>
              <a:chExt cx="8242662" cy="91440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26C0A0-F050-F49A-54D2-CEA0B97BBAE8}"/>
                  </a:ext>
                </a:extLst>
              </p:cNvPr>
              <p:cNvSpPr txBox="1"/>
              <p:nvPr/>
            </p:nvSpPr>
            <p:spPr>
              <a:xfrm>
                <a:off x="320682" y="1811417"/>
                <a:ext cx="1828800" cy="914400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Public Trees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1AEEAE-7E32-493E-771D-344DE5FDD5D2}"/>
                  </a:ext>
                </a:extLst>
              </p:cNvPr>
              <p:cNvSpPr txBox="1"/>
              <p:nvPr/>
            </p:nvSpPr>
            <p:spPr>
              <a:xfrm>
                <a:off x="2458636" y="1853118"/>
                <a:ext cx="1828800" cy="830997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Standardize  Data </a:t>
                </a:r>
              </a:p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by Community District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3AE1B9-280B-7B6A-592A-7ED959397F6E}"/>
                  </a:ext>
                </a:extLst>
              </p:cNvPr>
              <p:cNvSpPr txBox="1"/>
              <p:nvPr/>
            </p:nvSpPr>
            <p:spPr>
              <a:xfrm>
                <a:off x="4596590" y="1811417"/>
                <a:ext cx="1828800" cy="914400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Statistical Analysis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10D2185-E220-F0EB-EB26-44605104ED89}"/>
                  </a:ext>
                </a:extLst>
              </p:cNvPr>
              <p:cNvSpPr txBox="1"/>
              <p:nvPr/>
            </p:nvSpPr>
            <p:spPr>
              <a:xfrm>
                <a:off x="6734544" y="1811417"/>
                <a:ext cx="1828800" cy="914400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Spatial Analysis:</a:t>
                </a:r>
              </a:p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Spatial Autocorrelation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409022E-2CBC-7C3F-091D-E20624BA4C90}"/>
                  </a:ext>
                </a:extLst>
              </p:cNvPr>
              <p:cNvCxnSpPr>
                <a:cxnSpLocks/>
                <a:stCxn id="22" idx="3"/>
                <a:endCxn id="26" idx="1"/>
              </p:cNvCxnSpPr>
              <p:nvPr/>
            </p:nvCxnSpPr>
            <p:spPr>
              <a:xfrm>
                <a:off x="2149482" y="2268617"/>
                <a:ext cx="309154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D30740D-D686-A387-E376-63E48DE53931}"/>
                  </a:ext>
                </a:extLst>
              </p:cNvPr>
              <p:cNvCxnSpPr>
                <a:cxnSpLocks/>
                <a:stCxn id="26" idx="3"/>
                <a:endCxn id="27" idx="1"/>
              </p:cNvCxnSpPr>
              <p:nvPr/>
            </p:nvCxnSpPr>
            <p:spPr>
              <a:xfrm>
                <a:off x="4287436" y="2268617"/>
                <a:ext cx="309154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5858783-B947-01E7-D4ED-8C97DA2E6F19}"/>
                  </a:ext>
                </a:extLst>
              </p:cNvPr>
              <p:cNvCxnSpPr>
                <a:cxnSpLocks/>
                <a:stCxn id="27" idx="3"/>
                <a:endCxn id="28" idx="1"/>
              </p:cNvCxnSpPr>
              <p:nvPr/>
            </p:nvCxnSpPr>
            <p:spPr>
              <a:xfrm>
                <a:off x="6425390" y="2268617"/>
                <a:ext cx="309154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Arrow: Down 3">
            <a:extLst>
              <a:ext uri="{FF2B5EF4-FFF2-40B4-BE49-F238E27FC236}">
                <a16:creationId xmlns:a16="http://schemas.microsoft.com/office/drawing/2014/main" id="{8586E9A4-53CE-EEFC-292A-0FE45DD55E53}"/>
              </a:ext>
            </a:extLst>
          </p:cNvPr>
          <p:cNvSpPr/>
          <p:nvPr/>
        </p:nvSpPr>
        <p:spPr bwMode="auto">
          <a:xfrm>
            <a:off x="4371975" y="3573627"/>
            <a:ext cx="400050" cy="457200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281A41-F690-4FA4-6D7A-DC7ECB23B7BF}"/>
              </a:ext>
            </a:extLst>
          </p:cNvPr>
          <p:cNvGrpSpPr/>
          <p:nvPr/>
        </p:nvGrpSpPr>
        <p:grpSpPr>
          <a:xfrm>
            <a:off x="190694" y="4178202"/>
            <a:ext cx="8683625" cy="1828800"/>
            <a:chOff x="230187" y="1600200"/>
            <a:chExt cx="8683625" cy="18288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DBAB706-C05F-762D-D804-ED7CED41FBFC}"/>
                </a:ext>
              </a:extLst>
            </p:cNvPr>
            <p:cNvSpPr/>
            <p:nvPr/>
          </p:nvSpPr>
          <p:spPr bwMode="auto">
            <a:xfrm>
              <a:off x="230187" y="1600200"/>
              <a:ext cx="8683625" cy="1828800"/>
            </a:xfrm>
            <a:prstGeom prst="rect">
              <a:avLst/>
            </a:prstGeom>
            <a:solidFill>
              <a:srgbClr val="F8F8F8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7B5F18F-098B-5A17-5DAB-AF68084DCC10}"/>
                </a:ext>
              </a:extLst>
            </p:cNvPr>
            <p:cNvSpPr txBox="1"/>
            <p:nvPr/>
          </p:nvSpPr>
          <p:spPr>
            <a:xfrm>
              <a:off x="334976" y="1670001"/>
              <a:ext cx="5843266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0" 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Analysis of Socioeconomic and Demographic Variables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B91CCF8-B723-B2A6-DBB0-17F25CE82CDE}"/>
                </a:ext>
              </a:extLst>
            </p:cNvPr>
            <p:cNvGrpSpPr/>
            <p:nvPr/>
          </p:nvGrpSpPr>
          <p:grpSpPr>
            <a:xfrm>
              <a:off x="411176" y="2167128"/>
              <a:ext cx="8242662" cy="915006"/>
              <a:chOff x="320682" y="1811417"/>
              <a:chExt cx="8242662" cy="91500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02ADD9C-142C-6C37-807B-1B3A2DB71E8F}"/>
                  </a:ext>
                </a:extLst>
              </p:cNvPr>
              <p:cNvSpPr txBox="1"/>
              <p:nvPr/>
            </p:nvSpPr>
            <p:spPr>
              <a:xfrm>
                <a:off x="320682" y="1812023"/>
                <a:ext cx="1828800" cy="914400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Socioeconomic</a:t>
                </a:r>
                <a:b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Variables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030CEFC-28E0-3358-9A28-6AB0F8399D1F}"/>
                  </a:ext>
                </a:extLst>
              </p:cNvPr>
              <p:cNvSpPr txBox="1"/>
              <p:nvPr/>
            </p:nvSpPr>
            <p:spPr>
              <a:xfrm>
                <a:off x="2458636" y="1853118"/>
                <a:ext cx="1828800" cy="830997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Standardize Data </a:t>
                </a:r>
              </a:p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by Community District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6B26580-FC66-CF10-E069-F02FCE2D373C}"/>
                  </a:ext>
                </a:extLst>
              </p:cNvPr>
              <p:cNvSpPr txBox="1"/>
              <p:nvPr/>
            </p:nvSpPr>
            <p:spPr>
              <a:xfrm>
                <a:off x="4596590" y="1811417"/>
                <a:ext cx="1828800" cy="914400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Statistical Analysis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6F18CC-A14D-EA18-C5D1-1769E3F899E4}"/>
                  </a:ext>
                </a:extLst>
              </p:cNvPr>
              <p:cNvSpPr txBox="1"/>
              <p:nvPr/>
            </p:nvSpPr>
            <p:spPr>
              <a:xfrm>
                <a:off x="6734544" y="1811417"/>
                <a:ext cx="1828800" cy="914400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rgbClr val="969696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Spatial Analysis:</a:t>
                </a:r>
              </a:p>
              <a:p>
                <a:pPr algn="ctr"/>
                <a:r>
                  <a:rPr lang="en-CA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Spatial Autocorrelation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259F1948-C55D-3F66-DAD4-FA6164F52019}"/>
                  </a:ext>
                </a:extLst>
              </p:cNvPr>
              <p:cNvCxnSpPr>
                <a:cxnSpLocks/>
                <a:stCxn id="41" idx="3"/>
                <a:endCxn id="42" idx="1"/>
              </p:cNvCxnSpPr>
              <p:nvPr/>
            </p:nvCxnSpPr>
            <p:spPr>
              <a:xfrm flipV="1">
                <a:off x="2149482" y="2268617"/>
                <a:ext cx="309154" cy="606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1148064C-8EF3-BADC-2797-C2273413113F}"/>
                  </a:ext>
                </a:extLst>
              </p:cNvPr>
              <p:cNvCxnSpPr>
                <a:cxnSpLocks/>
                <a:stCxn id="42" idx="3"/>
                <a:endCxn id="43" idx="1"/>
              </p:cNvCxnSpPr>
              <p:nvPr/>
            </p:nvCxnSpPr>
            <p:spPr>
              <a:xfrm>
                <a:off x="4287436" y="2268617"/>
                <a:ext cx="309154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0CCB28C0-E43F-5717-072F-81C9FDD985DF}"/>
                  </a:ext>
                </a:extLst>
              </p:cNvPr>
              <p:cNvCxnSpPr>
                <a:cxnSpLocks/>
                <a:stCxn id="43" idx="3"/>
                <a:endCxn id="44" idx="1"/>
              </p:cNvCxnSpPr>
              <p:nvPr/>
            </p:nvCxnSpPr>
            <p:spPr>
              <a:xfrm>
                <a:off x="6425390" y="2268617"/>
                <a:ext cx="309154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29954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4FF20-2D95-A4FB-6114-EE0D5095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Methodology: Modelling Spatial Relationships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F7123-34F7-772F-3B70-C0B700C7D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29</a:t>
            </a:fld>
            <a:endParaRPr lang="en-CA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92678C9-3E01-20DE-D40D-3C5D32861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objective is to determine the relationship between the distribution of public trees and relevant socioeconomic indicators.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9CA79D8-5614-3F80-932B-6191E41C4709}"/>
              </a:ext>
            </a:extLst>
          </p:cNvPr>
          <p:cNvGrpSpPr/>
          <p:nvPr/>
        </p:nvGrpSpPr>
        <p:grpSpPr>
          <a:xfrm>
            <a:off x="130629" y="2286000"/>
            <a:ext cx="8874034" cy="4211774"/>
            <a:chOff x="130629" y="2185851"/>
            <a:chExt cx="8874034" cy="4211774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FAAF8A7-584E-E510-3BE6-EA10992CC04F}"/>
                </a:ext>
              </a:extLst>
            </p:cNvPr>
            <p:cNvSpPr/>
            <p:nvPr/>
          </p:nvSpPr>
          <p:spPr bwMode="auto">
            <a:xfrm>
              <a:off x="130629" y="2185851"/>
              <a:ext cx="8874034" cy="4211774"/>
            </a:xfrm>
            <a:prstGeom prst="rect">
              <a:avLst/>
            </a:prstGeom>
            <a:solidFill>
              <a:srgbClr val="F8F8F8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C250D2-E342-308B-F451-16C8E28F272D}"/>
                </a:ext>
              </a:extLst>
            </p:cNvPr>
            <p:cNvSpPr txBox="1"/>
            <p:nvPr/>
          </p:nvSpPr>
          <p:spPr>
            <a:xfrm>
              <a:off x="274320" y="2560320"/>
              <a:ext cx="1828800" cy="914400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969696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</a:lstStyle>
            <a:p>
              <a:pPr algn="ctr"/>
              <a:r>
                <a:rPr lang="en-CA" sz="1600" dirty="0">
                  <a:latin typeface="Roboto" panose="02000000000000000000" pitchFamily="2" charset="0"/>
                  <a:ea typeface="Roboto" panose="02000000000000000000" pitchFamily="2" charset="0"/>
                </a:rPr>
                <a:t>Public Trees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E4193D-B5B6-BC24-D509-1B4CCF001D51}"/>
                </a:ext>
              </a:extLst>
            </p:cNvPr>
            <p:cNvSpPr txBox="1"/>
            <p:nvPr/>
          </p:nvSpPr>
          <p:spPr>
            <a:xfrm>
              <a:off x="2560320" y="3200400"/>
              <a:ext cx="1828800" cy="1371600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969696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800">
                  <a:latin typeface="Roboto" panose="02000000000000000000" pitchFamily="2" charset="0"/>
                  <a:ea typeface="Roboto" panose="02000000000000000000" pitchFamily="2" charset="0"/>
                </a:defRPr>
              </a:lvl1pPr>
            </a:lstStyle>
            <a:p>
              <a:r>
                <a:rPr lang="en-CA" sz="1600" dirty="0"/>
                <a:t>Multivariate Analysis:</a:t>
              </a:r>
            </a:p>
            <a:p>
              <a:r>
                <a:rPr lang="en-CA" sz="1600" dirty="0"/>
                <a:t>Correlation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36C3D89-608B-EC40-8870-B0FABA45555C}"/>
                </a:ext>
              </a:extLst>
            </p:cNvPr>
            <p:cNvCxnSpPr>
              <a:cxnSpLocks/>
              <a:stCxn id="16" idx="3"/>
              <a:endCxn id="23" idx="1"/>
            </p:cNvCxnSpPr>
            <p:nvPr/>
          </p:nvCxnSpPr>
          <p:spPr>
            <a:xfrm>
              <a:off x="4389120" y="3886200"/>
              <a:ext cx="365760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BE6B22-239C-EA27-80CC-BBE44728C11A}"/>
                </a:ext>
              </a:extLst>
            </p:cNvPr>
            <p:cNvSpPr txBox="1"/>
            <p:nvPr/>
          </p:nvSpPr>
          <p:spPr>
            <a:xfrm>
              <a:off x="274320" y="4297680"/>
              <a:ext cx="1828800" cy="914400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969696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800">
                  <a:latin typeface="Roboto" panose="02000000000000000000" pitchFamily="2" charset="0"/>
                  <a:ea typeface="Roboto" panose="02000000000000000000" pitchFamily="2" charset="0"/>
                </a:defRPr>
              </a:lvl1pPr>
            </a:lstStyle>
            <a:p>
              <a:r>
                <a:rPr lang="en-CA" sz="1600" dirty="0"/>
                <a:t>Socioeconomic variables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C97B1A-E037-4071-CDD1-DD81A1B36AB4}"/>
                </a:ext>
              </a:extLst>
            </p:cNvPr>
            <p:cNvSpPr txBox="1"/>
            <p:nvPr/>
          </p:nvSpPr>
          <p:spPr>
            <a:xfrm>
              <a:off x="274320" y="5303520"/>
              <a:ext cx="1828800" cy="954107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969696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600">
                  <a:latin typeface="Roboto" panose="02000000000000000000" pitchFamily="2" charset="0"/>
                  <a:ea typeface="Roboto" panose="02000000000000000000" pitchFamily="2" charset="0"/>
                </a:defRPr>
              </a:lvl1pPr>
            </a:lstStyle>
            <a:p>
              <a:pPr algn="l"/>
              <a:r>
                <a:rPr lang="en-CA" sz="1400" dirty="0"/>
                <a:t>Income</a:t>
              </a:r>
            </a:p>
            <a:p>
              <a:pPr algn="l"/>
              <a:r>
                <a:rPr lang="en-CA" sz="1400" dirty="0"/>
                <a:t>Household tenure</a:t>
              </a:r>
            </a:p>
            <a:p>
              <a:pPr algn="l"/>
              <a:r>
                <a:rPr lang="en-CA" sz="1400" dirty="0"/>
                <a:t>Visible Minorities</a:t>
              </a:r>
            </a:p>
            <a:p>
              <a:pPr algn="l"/>
              <a:r>
                <a:rPr lang="en-CA" sz="1400" dirty="0"/>
                <a:t>Other variables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9B3ED8-E753-B28D-20D5-D47EB5E02D47}"/>
                </a:ext>
              </a:extLst>
            </p:cNvPr>
            <p:cNvSpPr txBox="1"/>
            <p:nvPr/>
          </p:nvSpPr>
          <p:spPr>
            <a:xfrm>
              <a:off x="4754880" y="3200400"/>
              <a:ext cx="1828800" cy="1371600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969696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800">
                  <a:latin typeface="Roboto" panose="02000000000000000000" pitchFamily="2" charset="0"/>
                  <a:ea typeface="Roboto" panose="02000000000000000000" pitchFamily="2" charset="0"/>
                </a:defRPr>
              </a:lvl1pPr>
            </a:lstStyle>
            <a:p>
              <a:r>
                <a:rPr lang="en-CA" sz="1600" dirty="0"/>
                <a:t>Multivariate Analysis:</a:t>
              </a:r>
            </a:p>
            <a:p>
              <a:r>
                <a:rPr lang="en-CA" sz="1600" dirty="0"/>
                <a:t>Regression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090526-5D22-AC3F-194D-0496CE6B1609}"/>
                </a:ext>
              </a:extLst>
            </p:cNvPr>
            <p:cNvSpPr txBox="1"/>
            <p:nvPr/>
          </p:nvSpPr>
          <p:spPr>
            <a:xfrm>
              <a:off x="6949440" y="3200835"/>
              <a:ext cx="1828800" cy="1371600"/>
            </a:xfrm>
            <a:prstGeom prst="rect">
              <a:avLst/>
            </a:prstGeom>
            <a:solidFill>
              <a:srgbClr val="EAEAEA"/>
            </a:solidFill>
            <a:ln>
              <a:solidFill>
                <a:srgbClr val="969696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1800">
                  <a:latin typeface="Roboto" panose="02000000000000000000" pitchFamily="2" charset="0"/>
                  <a:ea typeface="Roboto" panose="02000000000000000000" pitchFamily="2" charset="0"/>
                </a:defRPr>
              </a:lvl1pPr>
            </a:lstStyle>
            <a:p>
              <a:r>
                <a:rPr lang="en-CA" sz="1600" dirty="0"/>
                <a:t>Multivariate Analysis:</a:t>
              </a:r>
            </a:p>
            <a:p>
              <a:r>
                <a:rPr lang="en-CA" sz="1600" dirty="0"/>
                <a:t>Spatial </a:t>
              </a:r>
            </a:p>
            <a:p>
              <a:r>
                <a:rPr lang="en-CA" sz="1600" dirty="0"/>
                <a:t>Regression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05CD9B6-40F0-46E0-D85A-1F494ABC5FBD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>
              <a:off x="6583680" y="3886200"/>
              <a:ext cx="365760" cy="43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or: Elbow 80">
              <a:extLst>
                <a:ext uri="{FF2B5EF4-FFF2-40B4-BE49-F238E27FC236}">
                  <a16:creationId xmlns:a16="http://schemas.microsoft.com/office/drawing/2014/main" id="{CF8436B1-D703-6F7A-FF72-58447B0ED96F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 bwMode="auto">
            <a:xfrm>
              <a:off x="2103120" y="3017520"/>
              <a:ext cx="457200" cy="86868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Connector: Elbow 83">
              <a:extLst>
                <a:ext uri="{FF2B5EF4-FFF2-40B4-BE49-F238E27FC236}">
                  <a16:creationId xmlns:a16="http://schemas.microsoft.com/office/drawing/2014/main" id="{E8350652-478E-752A-73BA-003F5248D17B}"/>
                </a:ext>
              </a:extLst>
            </p:cNvPr>
            <p:cNvCxnSpPr>
              <a:cxnSpLocks/>
              <a:stCxn id="19" idx="3"/>
              <a:endCxn id="16" idx="1"/>
            </p:cNvCxnSpPr>
            <p:nvPr/>
          </p:nvCxnSpPr>
          <p:spPr bwMode="auto">
            <a:xfrm flipV="1">
              <a:off x="2103120" y="3886200"/>
              <a:ext cx="457200" cy="86868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83D6F49-AD6C-B93F-A6F2-FFFC7F7481D8}"/>
                </a:ext>
              </a:extLst>
            </p:cNvPr>
            <p:cNvSpPr txBox="1"/>
            <p:nvPr/>
          </p:nvSpPr>
          <p:spPr>
            <a:xfrm>
              <a:off x="2927985" y="2687228"/>
              <a:ext cx="5482591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0" lang="en-CA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Possible Methods for </a:t>
              </a:r>
              <a:r>
                <a:rPr lang="en-CA" sz="2000" dirty="0">
                  <a:latin typeface="Roboto" panose="02000000000000000000" pitchFamily="2" charset="0"/>
                  <a:ea typeface="Roboto" panose="02000000000000000000" pitchFamily="2" charset="0"/>
                </a:rPr>
                <a:t>E</a:t>
              </a:r>
              <a:r>
                <a:rPr kumimoji="0" lang="en-CA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xamining Relationships</a:t>
              </a:r>
              <a:endParaRPr lang="en-CA" sz="2000" dirty="0"/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A0E52A4F-F4FA-9CE8-FE29-21E95E542E4C}"/>
              </a:ext>
            </a:extLst>
          </p:cNvPr>
          <p:cNvSpPr txBox="1"/>
          <p:nvPr/>
        </p:nvSpPr>
        <p:spPr>
          <a:xfrm>
            <a:off x="2149482" y="6528703"/>
            <a:ext cx="4879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21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Methods for analyzing spatial relationships.</a:t>
            </a:r>
          </a:p>
        </p:txBody>
      </p:sp>
    </p:spTree>
    <p:extLst>
      <p:ext uri="{BB962C8B-B14F-4D97-AF65-F5344CB8AC3E}">
        <p14:creationId xmlns:p14="http://schemas.microsoft.com/office/powerpoint/2010/main" val="273103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A0A0-2EE9-190A-EC5D-6A7D4DF4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78F4A-EC32-90EE-0A71-F21A947FC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3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86D4D-428A-3826-7994-68D42183A22D}"/>
              </a:ext>
            </a:extLst>
          </p:cNvPr>
          <p:cNvSpPr txBox="1"/>
          <p:nvPr/>
        </p:nvSpPr>
        <p:spPr>
          <a:xfrm>
            <a:off x="2971093" y="6003570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6. Presentation Venue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E2958-00B1-E135-9F6D-EC2BA531DDAF}"/>
              </a:ext>
            </a:extLst>
          </p:cNvPr>
          <p:cNvSpPr txBox="1"/>
          <p:nvPr/>
        </p:nvSpPr>
        <p:spPr>
          <a:xfrm>
            <a:off x="2967283" y="2374366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Project Objectives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30296-BBDE-DE6A-2CAE-46E713FA62DE}"/>
              </a:ext>
            </a:extLst>
          </p:cNvPr>
          <p:cNvSpPr txBox="1"/>
          <p:nvPr/>
        </p:nvSpPr>
        <p:spPr>
          <a:xfrm>
            <a:off x="2971093" y="3244981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Project Methodology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BA903-6EA8-54BB-CA79-5C9451A6136D}"/>
              </a:ext>
            </a:extLst>
          </p:cNvPr>
          <p:cNvSpPr txBox="1"/>
          <p:nvPr/>
        </p:nvSpPr>
        <p:spPr>
          <a:xfrm>
            <a:off x="2967283" y="4129604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Anticipated Results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9B3FB6-6753-627D-D348-37F64E090442}"/>
              </a:ext>
            </a:extLst>
          </p:cNvPr>
          <p:cNvSpPr txBox="1"/>
          <p:nvPr/>
        </p:nvSpPr>
        <p:spPr>
          <a:xfrm>
            <a:off x="2971093" y="5044004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Project Timeline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2A6DC-010C-5915-23B7-0A8703887352}"/>
              </a:ext>
            </a:extLst>
          </p:cNvPr>
          <p:cNvSpPr txBox="1"/>
          <p:nvPr/>
        </p:nvSpPr>
        <p:spPr>
          <a:xfrm>
            <a:off x="2971093" y="1497268"/>
            <a:ext cx="3200400" cy="548640"/>
          </a:xfrm>
          <a:prstGeom prst="rect">
            <a:avLst/>
          </a:prstGeom>
          <a:solidFill>
            <a:srgbClr val="20408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22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132344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A0A0-2EE9-190A-EC5D-6A7D4DF4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IV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78F4A-EC32-90EE-0A71-F21A947FC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30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9A1FE-1A48-2895-AFF8-537803DB3A34}"/>
              </a:ext>
            </a:extLst>
          </p:cNvPr>
          <p:cNvSpPr txBox="1"/>
          <p:nvPr/>
        </p:nvSpPr>
        <p:spPr>
          <a:xfrm>
            <a:off x="2971093" y="6003570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6. Presentation Venue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FC07E-E975-5956-9722-2CBD2C8FA4BB}"/>
              </a:ext>
            </a:extLst>
          </p:cNvPr>
          <p:cNvSpPr txBox="1"/>
          <p:nvPr/>
        </p:nvSpPr>
        <p:spPr>
          <a:xfrm>
            <a:off x="2967283" y="2326741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Project 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4E8EC-A609-D4F6-09BA-A0E76CCE7BF6}"/>
              </a:ext>
            </a:extLst>
          </p:cNvPr>
          <p:cNvSpPr txBox="1"/>
          <p:nvPr/>
        </p:nvSpPr>
        <p:spPr>
          <a:xfrm>
            <a:off x="2971093" y="3244981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Project Methodology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E11510-BF87-8594-5C11-640AAA939198}"/>
              </a:ext>
            </a:extLst>
          </p:cNvPr>
          <p:cNvSpPr txBox="1"/>
          <p:nvPr/>
        </p:nvSpPr>
        <p:spPr>
          <a:xfrm>
            <a:off x="2967283" y="4041676"/>
            <a:ext cx="3200400" cy="548640"/>
          </a:xfrm>
          <a:prstGeom prst="rect">
            <a:avLst/>
          </a:prstGeom>
          <a:solidFill>
            <a:srgbClr val="204080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20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 dirty="0"/>
              <a:t>4. Anticipated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71DC0-265F-488F-D3D7-39D65D93E79B}"/>
              </a:ext>
            </a:extLst>
          </p:cNvPr>
          <p:cNvSpPr txBox="1"/>
          <p:nvPr/>
        </p:nvSpPr>
        <p:spPr>
          <a:xfrm>
            <a:off x="2971093" y="5044004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Project Timeline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CCE9C-612A-D0D7-D0F2-7DF0B4C2D9C0}"/>
              </a:ext>
            </a:extLst>
          </p:cNvPr>
          <p:cNvSpPr txBox="1"/>
          <p:nvPr/>
        </p:nvSpPr>
        <p:spPr>
          <a:xfrm>
            <a:off x="2971093" y="1497268"/>
            <a:ext cx="3200400" cy="548640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 dirty="0"/>
              <a:t>1. 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670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BF069D-C06E-6C41-ED55-CF89BAB38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5916" y="1636713"/>
            <a:ext cx="3915697" cy="5029200"/>
          </a:xfrm>
          <a:solidFill>
            <a:schemeClr val="bg1"/>
          </a:solidFill>
          <a:ln w="19050">
            <a:solidFill>
              <a:srgbClr val="204080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5576C-8240-2B4C-E947-712F240BBD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A priori assumptions:</a:t>
            </a:r>
          </a:p>
          <a:p>
            <a:r>
              <a:rPr lang="en-US" dirty="0"/>
              <a:t>There is an uneven distribution of public trees throughout the city.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EF40B37-729F-D68C-8B46-06191FBF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Expected Results: Tree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B3139-9193-0C65-734A-4FA0CAB96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31</a:t>
            </a:fld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4C2CC-B8AC-B6FB-805F-6500C295A271}"/>
              </a:ext>
            </a:extLst>
          </p:cNvPr>
          <p:cNvSpPr txBox="1"/>
          <p:nvPr/>
        </p:nvSpPr>
        <p:spPr>
          <a:xfrm>
            <a:off x="620786" y="6456948"/>
            <a:ext cx="426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22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Public tree density in Calgary.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7A957-B90E-3264-B8AE-4E6AB8AA4879}"/>
              </a:ext>
            </a:extLst>
          </p:cNvPr>
          <p:cNvSpPr txBox="1"/>
          <p:nvPr/>
        </p:nvSpPr>
        <p:spPr>
          <a:xfrm>
            <a:off x="5240982" y="1330326"/>
            <a:ext cx="322556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204080"/>
            </a:solidFill>
          </a:ln>
        </p:spPr>
        <p:txBody>
          <a:bodyPr wrap="none" rtlCol="0">
            <a:spAutoFit/>
          </a:bodyPr>
          <a:lstStyle/>
          <a:p>
            <a:r>
              <a:rPr lang="en-CA" sz="1800" dirty="0">
                <a:latin typeface="Roboto" panose="02000000000000000000" pitchFamily="2" charset="0"/>
                <a:ea typeface="Roboto" panose="02000000000000000000" pitchFamily="2" charset="0"/>
              </a:rPr>
              <a:t>Public Tree Density in Calgary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9B763A-AD5A-F40E-618E-EC7061A84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913" y="3911462"/>
            <a:ext cx="1346981" cy="2403437"/>
          </a:xfrm>
          <a:prstGeom prst="rect">
            <a:avLst/>
          </a:prstGeom>
          <a:ln w="19050">
            <a:solidFill>
              <a:srgbClr val="082864"/>
            </a:solidFill>
          </a:ln>
        </p:spPr>
      </p:pic>
    </p:spTree>
    <p:extLst>
      <p:ext uri="{BB962C8B-B14F-4D97-AF65-F5344CB8AC3E}">
        <p14:creationId xmlns:p14="http://schemas.microsoft.com/office/powerpoint/2010/main" val="4278350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23F8C-B748-7F71-CAD2-E93731A5E1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32</a:t>
            </a:fld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852AC-BEE0-F029-106B-65873A3EEB4D}"/>
              </a:ext>
            </a:extLst>
          </p:cNvPr>
          <p:cNvSpPr/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dirty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40B3B-6A07-E743-CEE7-D8BC09A62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127"/>
            <a:ext cx="5113740" cy="6812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401FAD-7389-BEC9-29F1-FC3E83D2B84A}"/>
              </a:ext>
            </a:extLst>
          </p:cNvPr>
          <p:cNvSpPr txBox="1"/>
          <p:nvPr/>
        </p:nvSpPr>
        <p:spPr>
          <a:xfrm>
            <a:off x="6395365" y="5506462"/>
            <a:ext cx="23054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22a</a:t>
            </a: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 is a complete layout 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the map in the previous 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slide. </a:t>
            </a:r>
          </a:p>
        </p:txBody>
      </p:sp>
    </p:spTree>
    <p:extLst>
      <p:ext uri="{BB962C8B-B14F-4D97-AF65-F5344CB8AC3E}">
        <p14:creationId xmlns:p14="http://schemas.microsoft.com/office/powerpoint/2010/main" val="2601049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41C14B-9518-1EC9-3A5B-B58321B5A3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1847" y="1636713"/>
            <a:ext cx="3956303" cy="5029200"/>
          </a:xfrm>
          <a:solidFill>
            <a:schemeClr val="bg1"/>
          </a:solidFill>
          <a:ln w="19050">
            <a:solidFill>
              <a:srgbClr val="204080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5576C-8240-2B4C-E947-712F240BBD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A priori assumptions:</a:t>
            </a:r>
          </a:p>
          <a:p>
            <a:r>
              <a:rPr lang="en-US" dirty="0"/>
              <a:t>There is substantial socioeconomic inequality throughout the city. 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EF40B37-729F-D68C-8B46-06191FBF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Expected Results: Socioeconomic Variables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B3139-9193-0C65-734A-4FA0CAB96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33</a:t>
            </a:fld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4C2CC-B8AC-B6FB-805F-6500C295A271}"/>
              </a:ext>
            </a:extLst>
          </p:cNvPr>
          <p:cNvSpPr txBox="1"/>
          <p:nvPr/>
        </p:nvSpPr>
        <p:spPr>
          <a:xfrm>
            <a:off x="668411" y="6456948"/>
            <a:ext cx="426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23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Median household income in Calgary.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7A957-B90E-3264-B8AE-4E6AB8AA4879}"/>
              </a:ext>
            </a:extLst>
          </p:cNvPr>
          <p:cNvSpPr txBox="1"/>
          <p:nvPr/>
        </p:nvSpPr>
        <p:spPr>
          <a:xfrm>
            <a:off x="5113675" y="1349376"/>
            <a:ext cx="359265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20408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A" sz="1600" dirty="0">
                <a:latin typeface="Roboto" panose="02000000000000000000" pitchFamily="2" charset="0"/>
                <a:ea typeface="Roboto" panose="02000000000000000000" pitchFamily="2" charset="0"/>
              </a:rPr>
              <a:t>Median Household Income in Calgary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179266-9435-8C3A-BDB8-C37D458D5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87" y="3866148"/>
            <a:ext cx="1865020" cy="2476500"/>
          </a:xfrm>
          <a:prstGeom prst="rect">
            <a:avLst/>
          </a:prstGeom>
          <a:ln w="19050">
            <a:solidFill>
              <a:srgbClr val="082864"/>
            </a:solidFill>
          </a:ln>
        </p:spPr>
      </p:pic>
    </p:spTree>
    <p:extLst>
      <p:ext uri="{BB962C8B-B14F-4D97-AF65-F5344CB8AC3E}">
        <p14:creationId xmlns:p14="http://schemas.microsoft.com/office/powerpoint/2010/main" val="1989798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23F8C-B748-7F71-CAD2-E93731A5E1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34</a:t>
            </a:fld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852AC-BEE0-F029-106B-65873A3EEB4D}"/>
              </a:ext>
            </a:extLst>
          </p:cNvPr>
          <p:cNvSpPr/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dirty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401FAD-7389-BEC9-29F1-FC3E83D2B84A}"/>
              </a:ext>
            </a:extLst>
          </p:cNvPr>
          <p:cNvSpPr txBox="1"/>
          <p:nvPr/>
        </p:nvSpPr>
        <p:spPr>
          <a:xfrm>
            <a:off x="6395365" y="5506462"/>
            <a:ext cx="23054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23a</a:t>
            </a: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 is a complete layout 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the map in the previous </a:t>
            </a:r>
            <a:b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9696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slide.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448CB-8504-69A8-F081-1093A9AF4A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127"/>
            <a:ext cx="511374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70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A0A0-2EE9-190A-EC5D-6A7D4DF4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78F4A-EC32-90EE-0A71-F21A947FC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35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05BBB6-53AC-B4D3-B565-4EF17A525625}"/>
              </a:ext>
            </a:extLst>
          </p:cNvPr>
          <p:cNvSpPr txBox="1"/>
          <p:nvPr/>
        </p:nvSpPr>
        <p:spPr>
          <a:xfrm>
            <a:off x="2971093" y="6003570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6. Presentation Venue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84792-7D42-FDFC-BF1F-409064E67AFD}"/>
              </a:ext>
            </a:extLst>
          </p:cNvPr>
          <p:cNvSpPr txBox="1"/>
          <p:nvPr/>
        </p:nvSpPr>
        <p:spPr>
          <a:xfrm>
            <a:off x="2967283" y="2326741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Project 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26382-AD06-F315-F2B3-9B02AA104E4F}"/>
              </a:ext>
            </a:extLst>
          </p:cNvPr>
          <p:cNvSpPr txBox="1"/>
          <p:nvPr/>
        </p:nvSpPr>
        <p:spPr>
          <a:xfrm>
            <a:off x="2971093" y="3244981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Project Methodology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734D26-2AA7-27CE-2F23-810DF80ED630}"/>
              </a:ext>
            </a:extLst>
          </p:cNvPr>
          <p:cNvSpPr txBox="1"/>
          <p:nvPr/>
        </p:nvSpPr>
        <p:spPr>
          <a:xfrm>
            <a:off x="2967283" y="4129604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Anticipated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1844A9-13FE-A174-3683-DE1AF29DD47E}"/>
              </a:ext>
            </a:extLst>
          </p:cNvPr>
          <p:cNvSpPr txBox="1"/>
          <p:nvPr/>
        </p:nvSpPr>
        <p:spPr>
          <a:xfrm>
            <a:off x="2971093" y="4975126"/>
            <a:ext cx="3200400" cy="548640"/>
          </a:xfrm>
          <a:prstGeom prst="rect">
            <a:avLst/>
          </a:prstGeom>
          <a:solidFill>
            <a:srgbClr val="204080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20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 dirty="0"/>
              <a:t>5. Project Timeline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DF95F-3664-D993-2CEA-F4FAE5A1A894}"/>
              </a:ext>
            </a:extLst>
          </p:cNvPr>
          <p:cNvSpPr txBox="1"/>
          <p:nvPr/>
        </p:nvSpPr>
        <p:spPr>
          <a:xfrm>
            <a:off x="2971093" y="1497268"/>
            <a:ext cx="3200400" cy="548640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 dirty="0"/>
              <a:t>1. 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16432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9D613-9D04-CD9C-E4EB-0C73E1D8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Project Timeline: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46E9A-77C5-CFC5-D3E9-B01CDA805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course GEOG 596B will be completed in the summer of 2023.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2B922-E5B9-9786-DFCA-D4CA0869FB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36</a:t>
            </a:fld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F127D8-3827-F88F-67AB-CF5D0C6C5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2056788"/>
            <a:ext cx="8778240" cy="38401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363410-E595-76C4-69A6-EE48B940F2A9}"/>
              </a:ext>
            </a:extLst>
          </p:cNvPr>
          <p:cNvSpPr txBox="1"/>
          <p:nvPr/>
        </p:nvSpPr>
        <p:spPr>
          <a:xfrm>
            <a:off x="2455068" y="5955205"/>
            <a:ext cx="426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24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Project Schedule</a:t>
            </a:r>
          </a:p>
        </p:txBody>
      </p:sp>
    </p:spTree>
    <p:extLst>
      <p:ext uri="{BB962C8B-B14F-4D97-AF65-F5344CB8AC3E}">
        <p14:creationId xmlns:p14="http://schemas.microsoft.com/office/powerpoint/2010/main" val="3359122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A0A0-2EE9-190A-EC5D-6A7D4DF4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Part VI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78F4A-EC32-90EE-0A71-F21A947FC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37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3E579-945C-005D-CA0C-27C043A7CF9C}"/>
              </a:ext>
            </a:extLst>
          </p:cNvPr>
          <p:cNvSpPr txBox="1"/>
          <p:nvPr/>
        </p:nvSpPr>
        <p:spPr>
          <a:xfrm>
            <a:off x="2971093" y="5848967"/>
            <a:ext cx="3200400" cy="548640"/>
          </a:xfrm>
          <a:prstGeom prst="rect">
            <a:avLst/>
          </a:prstGeom>
          <a:solidFill>
            <a:srgbClr val="204080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20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 dirty="0"/>
              <a:t>6. Presentation Venue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ABE72-5140-DDD4-F324-1E62EBCF4688}"/>
              </a:ext>
            </a:extLst>
          </p:cNvPr>
          <p:cNvSpPr txBox="1"/>
          <p:nvPr/>
        </p:nvSpPr>
        <p:spPr>
          <a:xfrm>
            <a:off x="2967283" y="2326741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Project Objectives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BC6C5-091F-8A67-B3AA-6F97089494D4}"/>
              </a:ext>
            </a:extLst>
          </p:cNvPr>
          <p:cNvSpPr txBox="1"/>
          <p:nvPr/>
        </p:nvSpPr>
        <p:spPr>
          <a:xfrm>
            <a:off x="2971093" y="3244981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Project Methodology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3A3ED-C0F1-5982-1E77-71D6A3B4AEC3}"/>
              </a:ext>
            </a:extLst>
          </p:cNvPr>
          <p:cNvSpPr txBox="1"/>
          <p:nvPr/>
        </p:nvSpPr>
        <p:spPr>
          <a:xfrm>
            <a:off x="2967283" y="4129604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Anticipated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6AC0C-C463-8144-706B-C1ABAD19A383}"/>
              </a:ext>
            </a:extLst>
          </p:cNvPr>
          <p:cNvSpPr txBox="1"/>
          <p:nvPr/>
        </p:nvSpPr>
        <p:spPr>
          <a:xfrm>
            <a:off x="2971093" y="5044004"/>
            <a:ext cx="3200400" cy="369332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800" dirty="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Project Timeline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407E21-228B-185A-A081-DFA854E4C52D}"/>
              </a:ext>
            </a:extLst>
          </p:cNvPr>
          <p:cNvSpPr txBox="1"/>
          <p:nvPr/>
        </p:nvSpPr>
        <p:spPr>
          <a:xfrm>
            <a:off x="2971093" y="1497268"/>
            <a:ext cx="3200400" cy="548640"/>
          </a:xfrm>
          <a:prstGeom prst="rect">
            <a:avLst/>
          </a:prstGeom>
          <a:solidFill>
            <a:srgbClr val="C0C0C0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800">
                <a:solidFill>
                  <a:srgbClr val="EAEAE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CA" dirty="0"/>
              <a:t>1. 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250649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B183CD-359B-D422-F435-28825389C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Presentation Venue: ESRI Education Summit 2023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5F2940-668D-DF0F-4CE1-78C71BCB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intention is to present this project at the ESRI Education Summit.</a:t>
            </a:r>
          </a:p>
          <a:p>
            <a:r>
              <a:rPr lang="en-CA" dirty="0"/>
              <a:t>The summit usually takes place in June or July.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BC552-5DAF-122B-16E7-F62111F1E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38</a:t>
            </a:fld>
            <a:endParaRPr lang="en-CA"/>
          </a:p>
        </p:txBody>
      </p:sp>
      <p:pic>
        <p:nvPicPr>
          <p:cNvPr id="18" name="Content Placeholder 12">
            <a:extLst>
              <a:ext uri="{FF2B5EF4-FFF2-40B4-BE49-F238E27FC236}">
                <a16:creationId xmlns:a16="http://schemas.microsoft.com/office/drawing/2014/main" id="{6666B1F6-C4D1-322C-D93D-3C074809E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12" y="2795587"/>
            <a:ext cx="7290576" cy="3243264"/>
          </a:xfrm>
          <a:prstGeom prst="rect">
            <a:avLst/>
          </a:prstGeom>
          <a:ln w="28575"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B0EEB5-5B52-9B8A-5105-265589FD0836}"/>
              </a:ext>
            </a:extLst>
          </p:cNvPr>
          <p:cNvSpPr txBox="1"/>
          <p:nvPr/>
        </p:nvSpPr>
        <p:spPr>
          <a:xfrm>
            <a:off x="1025047" y="3354765"/>
            <a:ext cx="983363" cy="5232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bg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2023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C7A4EB-1F85-208B-D390-E8771238D4C8}"/>
              </a:ext>
            </a:extLst>
          </p:cNvPr>
          <p:cNvSpPr/>
          <p:nvPr/>
        </p:nvSpPr>
        <p:spPr bwMode="auto">
          <a:xfrm>
            <a:off x="1025047" y="4255398"/>
            <a:ext cx="1689578" cy="468680"/>
          </a:xfrm>
          <a:prstGeom prst="rect">
            <a:avLst/>
          </a:prstGeom>
          <a:solidFill>
            <a:srgbClr val="000000"/>
          </a:solidFill>
          <a:ln w="2857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31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CA" dirty="0"/>
          </a:p>
        </p:txBody>
      </p:sp>
      <p:sp>
        <p:nvSpPr>
          <p:cNvPr id="2355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Alexander, C., &amp; McDonald, C. (2014, June 9). Urban forests: the value of trees in the city of Toronto. </a:t>
            </a:r>
            <a:r>
              <a:rPr lang="en-US" sz="1200" i="1" dirty="0"/>
              <a:t>TD Economics</a:t>
            </a:r>
            <a:r>
              <a:rPr lang="en-US" sz="1200" dirty="0"/>
              <a:t>, 1-4. </a:t>
            </a:r>
            <a:r>
              <a:rPr lang="en-US" sz="1200" dirty="0">
                <a:hlinkClick r:id="rId3"/>
              </a:rPr>
              <a:t>https://economics.td.com/urban-forests-toronto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Astell-Burt, T., Feng, X., </a:t>
            </a:r>
            <a:r>
              <a:rPr lang="en-US" sz="1200" dirty="0" err="1"/>
              <a:t>Mavoa</a:t>
            </a:r>
            <a:r>
              <a:rPr lang="en-US" sz="1200" dirty="0"/>
              <a:t>, S., Badland, H. M., &amp; Giles-</a:t>
            </a:r>
            <a:r>
              <a:rPr lang="en-US" sz="1200" dirty="0" err="1"/>
              <a:t>Corti</a:t>
            </a:r>
            <a:r>
              <a:rPr lang="en-US" sz="1200" dirty="0"/>
              <a:t>, B. (2014). Do low-income neighbourhoods have the least green space? A cross-sectional study of Australia’s most populous cities. </a:t>
            </a:r>
            <a:r>
              <a:rPr lang="en-US" sz="1200" i="1" dirty="0"/>
              <a:t>BMC Public Health</a:t>
            </a:r>
            <a:r>
              <a:rPr lang="en-US" sz="1200" dirty="0"/>
              <a:t>, 14 (1), 1-11.  </a:t>
            </a:r>
            <a:r>
              <a:rPr lang="en-US" sz="1200" dirty="0">
                <a:hlinkClick r:id="rId4"/>
              </a:rPr>
              <a:t>https://doi.org/10.1186/1471-2458-14-292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Conway, T. M., &amp; </a:t>
            </a:r>
            <a:r>
              <a:rPr lang="en-US" sz="1200" dirty="0" err="1"/>
              <a:t>Bourne</a:t>
            </a:r>
            <a:r>
              <a:rPr lang="en-US" sz="1200" dirty="0"/>
              <a:t>, K. S. (2013). A comparison of neighborhood characteristics related to canopy cover, stem density and species richness in an urban forest. </a:t>
            </a:r>
            <a:r>
              <a:rPr lang="en-US" sz="1200" i="1" dirty="0"/>
              <a:t>Landscape and Urban Planning, 113</a:t>
            </a:r>
            <a:r>
              <a:rPr lang="en-US" sz="1200" dirty="0"/>
              <a:t>, 10–18. </a:t>
            </a:r>
            <a:r>
              <a:rPr lang="en-US" sz="1200" dirty="0">
                <a:hlinkClick r:id="rId5"/>
              </a:rPr>
              <a:t>https://doi.org/10.1016/j.landurbplan.2013.01.005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Davies, H. J. &amp; </a:t>
            </a:r>
            <a:r>
              <a:rPr lang="en-US" sz="1200" dirty="0" err="1"/>
              <a:t>Doick</a:t>
            </a:r>
            <a:r>
              <a:rPr lang="en-US" sz="1200" dirty="0"/>
              <a:t>, K. J. (2017) </a:t>
            </a:r>
            <a:r>
              <a:rPr lang="en-US" sz="1200" i="1" dirty="0"/>
              <a:t>Are all urban forests equally beneficial? </a:t>
            </a:r>
            <a:r>
              <a:rPr lang="en-US" sz="1200" dirty="0"/>
              <a:t>Institute of Chartered Foresters. </a:t>
            </a:r>
            <a:r>
              <a:rPr lang="en-US" sz="1200" dirty="0">
                <a:hlinkClick r:id="rId6"/>
              </a:rPr>
              <a:t>https://www.charteredforesters.org/urban-forest-equally-beneficial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 err="1"/>
              <a:t>Doick</a:t>
            </a:r>
            <a:r>
              <a:rPr lang="en-US" sz="1200" dirty="0"/>
              <a:t>, Kieron &amp; Davies, Helen. (2016). What are urban forests and how beneficial are they? </a:t>
            </a:r>
            <a:r>
              <a:rPr lang="en-US" sz="1200" i="1" dirty="0"/>
              <a:t>The ARB Magazine</a:t>
            </a:r>
            <a:r>
              <a:rPr lang="en-US" sz="1200" dirty="0"/>
              <a:t>. 48-50. </a:t>
            </a:r>
            <a:r>
              <a:rPr lang="en-US" sz="1200" dirty="0">
                <a:hlinkClick r:id="rId7"/>
              </a:rPr>
              <a:t>https://www.researchgate.net/publication/311582274_What_are_urban_forests_and_how_beneficial_are_they/link/584ec31408aeb989252c982b/download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Donovan, G. H., &amp; </a:t>
            </a:r>
            <a:r>
              <a:rPr lang="en-US" sz="1200" dirty="0" err="1"/>
              <a:t>Butry</a:t>
            </a:r>
            <a:r>
              <a:rPr lang="en-US" sz="1200" dirty="0"/>
              <a:t>, D. T. (2011). The effect of urban trees on the rental price of single-family homes in Portland, Oregon. </a:t>
            </a:r>
            <a:r>
              <a:rPr lang="en-US" sz="1200" i="1" dirty="0"/>
              <a:t>Urban Forestry and Urban Greening, 10 </a:t>
            </a:r>
            <a:r>
              <a:rPr lang="en-US" sz="1200" dirty="0"/>
              <a:t>(3), 163–168. </a:t>
            </a:r>
            <a:r>
              <a:rPr lang="en-US" sz="1200" dirty="0">
                <a:hlinkClick r:id="rId8"/>
              </a:rPr>
              <a:t>https://doi.org/10.1016/j.ufug.2011.05.007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Gauvin, L., Robitaille, É., Riva, M., </a:t>
            </a:r>
            <a:r>
              <a:rPr lang="en-US" sz="1200" dirty="0" err="1"/>
              <a:t>Mclaren</a:t>
            </a:r>
            <a:r>
              <a:rPr lang="en-US" sz="1200" dirty="0"/>
              <a:t>, L., </a:t>
            </a:r>
            <a:r>
              <a:rPr lang="en-US" sz="1200" dirty="0" err="1"/>
              <a:t>Dassa</a:t>
            </a:r>
            <a:r>
              <a:rPr lang="en-US" sz="1200" dirty="0"/>
              <a:t>, C., &amp; Potvin, L. (2007). Conceptualizing and operationalizing neighbourhoods: The conundrum of identifying territorial units. </a:t>
            </a:r>
            <a:r>
              <a:rPr lang="en-US" sz="1200" i="1" dirty="0"/>
              <a:t>Revue Canadienne de </a:t>
            </a:r>
            <a:r>
              <a:rPr lang="en-US" sz="1200" i="1" dirty="0" err="1"/>
              <a:t>Santé</a:t>
            </a:r>
            <a:r>
              <a:rPr lang="en-US" sz="1200" i="1" dirty="0"/>
              <a:t> Public, 98 </a:t>
            </a:r>
            <a:r>
              <a:rPr lang="en-US" sz="1200" dirty="0"/>
              <a:t>(1), 18-26. </a:t>
            </a:r>
            <a:r>
              <a:rPr lang="en-US" sz="1200" dirty="0">
                <a:hlinkClick r:id="rId9"/>
              </a:rPr>
              <a:t>https://www.jstor.org/stable/41994835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Greene, C. S., Robinson, P. J., &amp; </a:t>
            </a:r>
            <a:r>
              <a:rPr lang="en-US" sz="1200" dirty="0" err="1"/>
              <a:t>Millward</a:t>
            </a:r>
            <a:r>
              <a:rPr lang="en-US" sz="1200" dirty="0"/>
              <a:t>, A. A. (2018). Canopy of advantage: Who benefits most from city trees? </a:t>
            </a:r>
            <a:r>
              <a:rPr lang="en-US" sz="1200" i="1" dirty="0"/>
              <a:t>Journal of Environmental Management, 208</a:t>
            </a:r>
            <a:r>
              <a:rPr lang="en-US" sz="1200" dirty="0"/>
              <a:t>, 24–35. </a:t>
            </a:r>
            <a:r>
              <a:rPr lang="en-US" sz="1200" dirty="0">
                <a:hlinkClick r:id="rId10"/>
              </a:rPr>
              <a:t>https://doi.org/10.1016/j.jenvman.2017.12.01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endParaRPr lang="en-US" sz="1200" dirty="0"/>
          </a:p>
          <a:p>
            <a:pPr>
              <a:spcAft>
                <a:spcPts val="1200"/>
              </a:spcAft>
            </a:pPr>
            <a:endParaRPr lang="en-US" sz="1200" dirty="0"/>
          </a:p>
          <a:p>
            <a:pPr>
              <a:spcAft>
                <a:spcPts val="1200"/>
              </a:spcAft>
            </a:pPr>
            <a:endParaRPr lang="en-CA" sz="1200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54C6D6-BDA4-4D20-A6EE-725F2F32DDB6}" type="slidenum">
              <a:rPr lang="en-CA" sz="1400">
                <a:solidFill>
                  <a:srgbClr val="232387"/>
                </a:solidFill>
                <a:latin typeface="Swis721 BT" pitchFamily="34" charset="0"/>
              </a:rPr>
              <a:pPr eaLnBrk="1" hangingPunct="1"/>
              <a:t>39</a:t>
            </a:fld>
            <a:endParaRPr lang="en-CA" sz="1400">
              <a:solidFill>
                <a:srgbClr val="232387"/>
              </a:solidFill>
              <a:latin typeface="Swis721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35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DDEB-36E5-67B0-1C14-CD451C74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Background: Project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A75EA-B67E-1A3B-1605-5702119271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CA" dirty="0"/>
              <a:t>Main topics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CA" dirty="0"/>
              <a:t>Environmental equity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CA" dirty="0"/>
              <a:t>The urban forest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CA" dirty="0"/>
              <a:t>Distribution of public trees 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The topic of environmental justice has received considerable attention.</a:t>
            </a:r>
            <a:br>
              <a:rPr lang="en-US" dirty="0"/>
            </a:br>
            <a:r>
              <a:rPr lang="en-US" sz="1600" dirty="0"/>
              <a:t>(Astell-Burt et al., 2014; Landry &amp; Chakraborty, 2009, </a:t>
            </a:r>
            <a:r>
              <a:rPr lang="en-US" sz="1600" dirty="0" err="1"/>
              <a:t>Potestio</a:t>
            </a:r>
            <a:r>
              <a:rPr lang="en-US" sz="1600" dirty="0"/>
              <a:t> et al., 2009; </a:t>
            </a:r>
            <a:r>
              <a:rPr lang="en-US" sz="1600" dirty="0" err="1"/>
              <a:t>Smoyer-Tomic</a:t>
            </a:r>
            <a:r>
              <a:rPr lang="en-US" sz="1600" dirty="0"/>
              <a:t> et al., 2004).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2720BD-B504-5590-C771-FA80BE77A9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1509025"/>
            <a:ext cx="4267200" cy="2847720"/>
          </a:xfrm>
          <a:ln w="19050">
            <a:solidFill>
              <a:srgbClr val="204080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E234C-F457-1545-6799-B3D499276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4</a:t>
            </a:fld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4385D-44E6-7E8B-D850-F105AE18A135}"/>
              </a:ext>
            </a:extLst>
          </p:cNvPr>
          <p:cNvSpPr txBox="1"/>
          <p:nvPr/>
        </p:nvSpPr>
        <p:spPr>
          <a:xfrm>
            <a:off x="4609306" y="4423903"/>
            <a:ext cx="4341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2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A view of the city center in Calgary.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ED70D-FDE5-B419-8DA8-749C29123081}"/>
              </a:ext>
            </a:extLst>
          </p:cNvPr>
          <p:cNvSpPr txBox="1"/>
          <p:nvPr/>
        </p:nvSpPr>
        <p:spPr>
          <a:xfrm>
            <a:off x="3352799" y="6555162"/>
            <a:ext cx="5543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source: https://www.pods.com/blog/2021/12/calgary-neighbourhoods/</a:t>
            </a:r>
          </a:p>
        </p:txBody>
      </p:sp>
    </p:spTree>
    <p:extLst>
      <p:ext uri="{BB962C8B-B14F-4D97-AF65-F5344CB8AC3E}">
        <p14:creationId xmlns:p14="http://schemas.microsoft.com/office/powerpoint/2010/main" val="3142148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CA" dirty="0"/>
          </a:p>
        </p:txBody>
      </p:sp>
      <p:sp>
        <p:nvSpPr>
          <p:cNvPr id="2355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Koo, B. W., Boyd, N., </a:t>
            </a:r>
            <a:r>
              <a:rPr lang="en-US" sz="1200" dirty="0" err="1"/>
              <a:t>Botchwey</a:t>
            </a:r>
            <a:r>
              <a:rPr lang="en-US" sz="1200" dirty="0"/>
              <a:t>, N., &amp; </a:t>
            </a:r>
            <a:r>
              <a:rPr lang="en-US" sz="1200" dirty="0" err="1"/>
              <a:t>Guhathakurta</a:t>
            </a:r>
            <a:r>
              <a:rPr lang="en-US" sz="1200" dirty="0"/>
              <a:t>, S. (2019). Environmental equity and spatiotemporal patterns of urban tree canopy in Atlanta. </a:t>
            </a:r>
            <a:r>
              <a:rPr lang="en-US" sz="1200" i="1" dirty="0"/>
              <a:t>Journal of Planning Education and Research, 42 </a:t>
            </a:r>
            <a:r>
              <a:rPr lang="en-US" sz="1200" dirty="0"/>
              <a:t>(2), 1-16. </a:t>
            </a:r>
            <a:r>
              <a:rPr lang="en-US" sz="1200" dirty="0">
                <a:hlinkClick r:id="rId3"/>
              </a:rPr>
              <a:t>https://doi.org/10.1177/0739456X19864149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 err="1"/>
              <a:t>Krafft</a:t>
            </a:r>
            <a:r>
              <a:rPr lang="en-US" sz="1200" dirty="0"/>
              <a:t>, J., &amp; </a:t>
            </a:r>
            <a:r>
              <a:rPr lang="en-US" sz="1200" dirty="0" err="1"/>
              <a:t>Fryd</a:t>
            </a:r>
            <a:r>
              <a:rPr lang="en-US" sz="1200" dirty="0"/>
              <a:t>, O. (2016). Spatiotemporal patterns of tree canopy cover and socioeconomics in Melbourne. </a:t>
            </a:r>
            <a:r>
              <a:rPr lang="en-US" sz="1200" i="1" dirty="0"/>
              <a:t>Urban Forestry and Urban Greening, 15</a:t>
            </a:r>
            <a:r>
              <a:rPr lang="en-US" sz="1200" dirty="0"/>
              <a:t>, 45–52. </a:t>
            </a:r>
            <a:r>
              <a:rPr lang="en-US" sz="1200" dirty="0">
                <a:hlinkClick r:id="rId4"/>
              </a:rPr>
              <a:t>https://doi.org/10.1016/j.ufug.2015.10.011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Lambert, T. (2021, May). The importance of Calgary’s urban forest. </a:t>
            </a:r>
            <a:r>
              <a:rPr lang="en-US" sz="1200" i="1" dirty="0"/>
              <a:t>Avenue Calgary</a:t>
            </a:r>
            <a:r>
              <a:rPr lang="en-US" sz="1200" dirty="0"/>
              <a:t>, 28-33. </a:t>
            </a:r>
            <a:r>
              <a:rPr lang="en-US" sz="1200" dirty="0">
                <a:hlinkClick r:id="rId5"/>
              </a:rPr>
              <a:t>https://issuu.com/redpointmedia/docs/a-05-21-digital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Landry, S. M., &amp; Chakraborty, J. (2009). Street trees and equity: Evaluating the spatial distribution of an urban amenity. </a:t>
            </a:r>
            <a:r>
              <a:rPr lang="en-US" sz="1200" i="1" dirty="0"/>
              <a:t>Environment and Planning A: Economy and Space, 41 </a:t>
            </a:r>
            <a:r>
              <a:rPr lang="en-US" sz="1200" dirty="0"/>
              <a:t>(11), 2651–2670. </a:t>
            </a:r>
            <a:r>
              <a:rPr lang="en-US" sz="1200" dirty="0">
                <a:hlinkClick r:id="rId6"/>
              </a:rPr>
              <a:t>https://doi.org/10.1068/a41236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 err="1"/>
              <a:t>Livesley</a:t>
            </a:r>
            <a:r>
              <a:rPr lang="en-US" sz="1200" dirty="0"/>
              <a:t>, S. J., McPherson, E. G., &amp; C. </a:t>
            </a:r>
            <a:r>
              <a:rPr lang="en-US" sz="1200" dirty="0" err="1"/>
              <a:t>Calfapietra</a:t>
            </a:r>
            <a:r>
              <a:rPr lang="en-US" sz="1200" dirty="0"/>
              <a:t> (2016). The Urban Forest and Ecosystem Services: Impacts on Urban Water, Heat, and Pollution Cycles at the Tree, Street, and City Scale. </a:t>
            </a:r>
            <a:r>
              <a:rPr lang="en-US" sz="1200" i="1" dirty="0"/>
              <a:t>Journal of Environmental Quality, 45 </a:t>
            </a:r>
            <a:r>
              <a:rPr lang="en-US" sz="1200" dirty="0"/>
              <a:t>(1), 119-124. DOI: 10.2134/jeq2015.11.0567</a:t>
            </a:r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Luck, G. W., </a:t>
            </a:r>
            <a:r>
              <a:rPr lang="en-US" sz="1200" dirty="0" err="1"/>
              <a:t>Smallbone</a:t>
            </a:r>
            <a:r>
              <a:rPr lang="en-US" sz="1200" dirty="0"/>
              <a:t>, L. T., &amp; O’Brien, R. (2009). Socio-economics and vegetation change in urban ecosystems: Patterns in space and time. </a:t>
            </a:r>
            <a:r>
              <a:rPr lang="en-US" sz="1200" i="1" dirty="0"/>
              <a:t>Ecosystems, 12 </a:t>
            </a:r>
            <a:r>
              <a:rPr lang="en-US" sz="1200" dirty="0"/>
              <a:t>(4), 604–620. </a:t>
            </a:r>
            <a:r>
              <a:rPr lang="en-US" sz="1200" dirty="0">
                <a:hlinkClick r:id="rId7"/>
              </a:rPr>
              <a:t>https://doi.org/10.1007/s10021-009-9244-6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McGovern, M., &amp; </a:t>
            </a:r>
            <a:r>
              <a:rPr lang="en-US" sz="1200" dirty="0" err="1"/>
              <a:t>Pasher</a:t>
            </a:r>
            <a:r>
              <a:rPr lang="en-US" sz="1200" dirty="0"/>
              <a:t>, J. (2016). Canadian urban tree canopy cover and carbon sequestration status and change 1990–2012. Urban Forestry &amp; Urban Greening, 20, 227-232. </a:t>
            </a:r>
            <a:r>
              <a:rPr lang="en-US" sz="1200" dirty="0">
                <a:hlinkClick r:id="rId8"/>
              </a:rPr>
              <a:t>https://doi.org/10.1016/j.ufug.2016.09.002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CA" sz="1200" dirty="0" err="1"/>
              <a:t>Nyelele</a:t>
            </a:r>
            <a:r>
              <a:rPr lang="en-CA" sz="1200" dirty="0"/>
              <a:t>, C., &amp; Kroll, C. N. (2020). The equity of urban forest ecosystem services and benefits in the Bronx, NY. </a:t>
            </a:r>
            <a:r>
              <a:rPr lang="en-CA" sz="1200" i="1" dirty="0"/>
              <a:t>Urban Forestry and Urban Greening, 53</a:t>
            </a:r>
            <a:r>
              <a:rPr lang="en-CA" sz="1200" dirty="0"/>
              <a:t>, 1-13. </a:t>
            </a:r>
            <a:r>
              <a:rPr lang="en-CA" sz="1200" dirty="0">
                <a:hlinkClick r:id="rId9"/>
              </a:rPr>
              <a:t>https://doi.org/10.1016/j.ufug.2020.126723</a:t>
            </a: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endParaRPr lang="en-US" sz="1200" dirty="0"/>
          </a:p>
          <a:p>
            <a:pPr>
              <a:spcAft>
                <a:spcPts val="1200"/>
              </a:spcAft>
            </a:pPr>
            <a:endParaRPr lang="en-CA" sz="1200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54C6D6-BDA4-4D20-A6EE-725F2F32DDB6}" type="slidenum">
              <a:rPr lang="en-CA" sz="1400">
                <a:solidFill>
                  <a:srgbClr val="232387"/>
                </a:solidFill>
                <a:latin typeface="Swis721 BT" pitchFamily="34" charset="0"/>
              </a:rPr>
              <a:pPr eaLnBrk="1" hangingPunct="1"/>
              <a:t>40</a:t>
            </a:fld>
            <a:endParaRPr lang="en-CA" sz="1400">
              <a:solidFill>
                <a:srgbClr val="232387"/>
              </a:solidFill>
              <a:latin typeface="Swis721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64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CA" dirty="0"/>
          </a:p>
        </p:txBody>
      </p:sp>
      <p:sp>
        <p:nvSpPr>
          <p:cNvPr id="2355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Aft>
                <a:spcPts val="1200"/>
              </a:spcAft>
              <a:buNone/>
            </a:pPr>
            <a:r>
              <a:rPr lang="en-CA" sz="1200" dirty="0"/>
              <a:t>Nowak, D. J. (1994). Understanding the structure of an urban forest. </a:t>
            </a:r>
            <a:r>
              <a:rPr lang="en-CA" sz="1200" i="1" dirty="0"/>
              <a:t>Journal of Forestry, 92 </a:t>
            </a:r>
            <a:r>
              <a:rPr lang="en-CA" sz="1200" dirty="0"/>
              <a:t>(10), 1994. 42-46. </a:t>
            </a:r>
            <a:r>
              <a:rPr lang="en-CA" sz="1200" dirty="0">
                <a:hlinkClick r:id="rId3"/>
              </a:rPr>
              <a:t>https://www.nrs.fs.fed.us/pubs/8921</a:t>
            </a: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CA" sz="1200" dirty="0"/>
              <a:t>Peckham, S. C., </a:t>
            </a:r>
            <a:r>
              <a:rPr lang="en-CA" sz="1200" dirty="0" err="1"/>
              <a:t>Duinker</a:t>
            </a:r>
            <a:r>
              <a:rPr lang="en-CA" sz="1200" dirty="0"/>
              <a:t>, P. N., &amp; </a:t>
            </a:r>
            <a:r>
              <a:rPr lang="en-CA" sz="1200" dirty="0" err="1"/>
              <a:t>Ordóñez</a:t>
            </a:r>
            <a:r>
              <a:rPr lang="en-CA" sz="1200" dirty="0"/>
              <a:t>, C. (2013). Urban forest values in Canada: Views of citizens in Calgary and Halifax. </a:t>
            </a:r>
            <a:r>
              <a:rPr lang="en-CA" sz="1200" i="1" dirty="0"/>
              <a:t>Urban Forestry and Urban Greening, 12 </a:t>
            </a:r>
            <a:r>
              <a:rPr lang="en-CA" sz="1200" dirty="0"/>
              <a:t>(2), 154–162. </a:t>
            </a:r>
            <a:r>
              <a:rPr lang="en-CA" sz="1200" dirty="0">
                <a:hlinkClick r:id="rId4"/>
              </a:rPr>
              <a:t>https://doi.org/10.1016/j.ufug.2013.01.001</a:t>
            </a: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CA" sz="1200" dirty="0" err="1"/>
              <a:t>Potestio</a:t>
            </a:r>
            <a:r>
              <a:rPr lang="en-CA" sz="1200" dirty="0"/>
              <a:t>, M. L., Patel, A. B., Powell, C. D., McNeil, D. A., Jacobson, R. D., &amp; McLaren, L. (2009). Is there an association between spatial access to parks/green space and childhood overweight/obesity in Calgary, Canada? </a:t>
            </a:r>
            <a:r>
              <a:rPr lang="en-CA" sz="1200" i="1" dirty="0"/>
              <a:t>International Journal of Behavioral Nutrition and Physical Activity, 6</a:t>
            </a:r>
            <a:r>
              <a:rPr lang="en-CA" sz="1200" dirty="0"/>
              <a:t>, 1-10. </a:t>
            </a:r>
            <a:r>
              <a:rPr lang="en-CA" sz="1200" dirty="0">
                <a:hlinkClick r:id="rId5"/>
              </a:rPr>
              <a:t>https://doi.org/10.1186/1479-5868-6-77</a:t>
            </a: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CA" sz="1200" dirty="0"/>
              <a:t>Salmond, J, </a:t>
            </a:r>
            <a:r>
              <a:rPr lang="en-CA" sz="1200" dirty="0" err="1"/>
              <a:t>Tadaki</a:t>
            </a:r>
            <a:r>
              <a:rPr lang="en-CA" sz="1200" dirty="0"/>
              <a:t>, M., Vardoulakis, S., </a:t>
            </a:r>
            <a:r>
              <a:rPr lang="en-CA" sz="1200" dirty="0" err="1"/>
              <a:t>Arbuthnott</a:t>
            </a:r>
            <a:r>
              <a:rPr lang="en-CA" sz="1200" dirty="0"/>
              <a:t>, K., Coutts, A., </a:t>
            </a:r>
            <a:r>
              <a:rPr lang="en-CA" sz="1200" dirty="0" err="1"/>
              <a:t>Demuzere</a:t>
            </a:r>
            <a:r>
              <a:rPr lang="en-CA" sz="1200" dirty="0"/>
              <a:t>, M., Dirks, K., Heaviside, C., Lim, S., Macintyre, H., McInnes, R., &amp; Wheeler, B. (2016). Health and climate related ecosystem services provided by street trees in the urban environment. </a:t>
            </a:r>
            <a:r>
              <a:rPr lang="en-CA" sz="1200" i="1" dirty="0"/>
              <a:t>Environmental Health, 15 </a:t>
            </a:r>
            <a:r>
              <a:rPr lang="en-CA" sz="1200" dirty="0"/>
              <a:t>(1), 95-111. </a:t>
            </a:r>
            <a:r>
              <a:rPr lang="en-CA" sz="1200" dirty="0">
                <a:hlinkClick r:id="rId6"/>
              </a:rPr>
              <a:t>https://doi.org/10.1186/s12940-016-0103-6</a:t>
            </a: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CA" sz="1200" dirty="0"/>
              <a:t>Schwarz, K., </a:t>
            </a:r>
            <a:r>
              <a:rPr lang="en-CA" sz="1200" dirty="0" err="1"/>
              <a:t>Fragkias</a:t>
            </a:r>
            <a:r>
              <a:rPr lang="en-CA" sz="1200" dirty="0"/>
              <a:t>, M., Boone, C. G., Zhou, W., McHale, M., Grove, J. M., O’Neil-Dunne, J., McFadden, J. P., Buckley, G. L., Childers, D., Ogden, L., </a:t>
            </a:r>
            <a:r>
              <a:rPr lang="en-CA" sz="1200" dirty="0" err="1"/>
              <a:t>Pincetl</a:t>
            </a:r>
            <a:r>
              <a:rPr lang="en-CA" sz="1200" dirty="0"/>
              <a:t>, S., Pataki, D., Whitmer, A., &amp; </a:t>
            </a:r>
            <a:r>
              <a:rPr lang="en-CA" sz="1200" dirty="0" err="1"/>
              <a:t>Cadenasso</a:t>
            </a:r>
            <a:r>
              <a:rPr lang="en-CA" sz="1200" dirty="0"/>
              <a:t>, M. L. (2015). Trees grow on money: Urban tree canopy cover and environmental justice. </a:t>
            </a:r>
            <a:r>
              <a:rPr lang="en-CA" sz="1200" i="1" dirty="0" err="1"/>
              <a:t>PLoS</a:t>
            </a:r>
            <a:r>
              <a:rPr lang="en-CA" sz="1200" i="1" dirty="0"/>
              <a:t> ONE, 10 </a:t>
            </a:r>
            <a:r>
              <a:rPr lang="en-CA" sz="1200" dirty="0"/>
              <a:t>(4), 1-17.  https://doi.org/10.1371/journal.pone. 0122051</a:t>
            </a:r>
          </a:p>
          <a:p>
            <a:pPr marL="457200" indent="-457200">
              <a:spcAft>
                <a:spcPts val="1200"/>
              </a:spcAft>
              <a:buNone/>
            </a:pPr>
            <a:r>
              <a:rPr lang="en-CA" sz="1200" dirty="0" err="1"/>
              <a:t>Smoyer-Tomic</a:t>
            </a:r>
            <a:r>
              <a:rPr lang="en-CA" sz="1200" dirty="0"/>
              <a:t>, K. E., </a:t>
            </a:r>
            <a:r>
              <a:rPr lang="en-CA" sz="1200" dirty="0" err="1"/>
              <a:t>Hewko</a:t>
            </a:r>
            <a:r>
              <a:rPr lang="en-CA" sz="1200" dirty="0"/>
              <a:t>, J. N., &amp; Hodgson, M. J. (2004). Spatial accessibility and equity of playgrounds in Edmonton, Canada. </a:t>
            </a:r>
            <a:r>
              <a:rPr lang="en-CA" sz="1200" i="1" dirty="0"/>
              <a:t>The Canadian Geographer, 48 </a:t>
            </a:r>
            <a:r>
              <a:rPr lang="en-CA" sz="1200" dirty="0"/>
              <a:t>(3), 287-302. </a:t>
            </a:r>
            <a:r>
              <a:rPr lang="en-CA" sz="1200" dirty="0">
                <a:hlinkClick r:id="rId7"/>
              </a:rPr>
              <a:t>https://doi.org/10.1111/j.0008-3658.2004.00061.x</a:t>
            </a: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CA" sz="1200" dirty="0"/>
              <a:t>Statistics Canada (November 17, 2021). Dictionary, census of population, 2021: Census tract (CT). Retrieved from: </a:t>
            </a:r>
            <a:r>
              <a:rPr lang="en-CA" sz="1200" dirty="0">
                <a:hlinkClick r:id="rId8"/>
              </a:rPr>
              <a:t>https://www12.statcan.gc.ca/census-recensement/2021/ref/dict/az/Definition-eng.cfm?ID=geo013</a:t>
            </a: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Statistics Canada (February 9, 2022). Canada’s fastest growing and decreasing municipalities from 2016 to 2021. Retrieved from: </a:t>
            </a:r>
            <a:r>
              <a:rPr lang="en-US" sz="1200" dirty="0">
                <a:hlinkClick r:id="rId9"/>
              </a:rPr>
              <a:t>https://www12.statcan.gc.ca/census-recensement/2021/as-sa/98-200-x/2021001/98-200-x2021001-eng.cfm</a:t>
            </a:r>
            <a:endParaRPr lang="en-CA" sz="1200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54C6D6-BDA4-4D20-A6EE-725F2F32DDB6}" type="slidenum">
              <a:rPr lang="en-CA" sz="1400">
                <a:solidFill>
                  <a:srgbClr val="232387"/>
                </a:solidFill>
                <a:latin typeface="Swis721 BT" pitchFamily="34" charset="0"/>
              </a:rPr>
              <a:pPr eaLnBrk="1" hangingPunct="1"/>
              <a:t>41</a:t>
            </a:fld>
            <a:endParaRPr lang="en-CA" sz="1400">
              <a:solidFill>
                <a:srgbClr val="232387"/>
              </a:solidFill>
              <a:latin typeface="Swis721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42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CA" dirty="0"/>
          </a:p>
        </p:txBody>
      </p:sp>
      <p:sp>
        <p:nvSpPr>
          <p:cNvPr id="2355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Takano, T., Nakamura, K., &amp; Watanabe, M. (2002). Urban residential environments and senior citizens longevity in megacity areas: the importance of walkable green spaces. </a:t>
            </a:r>
            <a:r>
              <a:rPr lang="en-US" sz="1200" i="1" dirty="0"/>
              <a:t>Journal of Epidemiology and Community Health, 56 </a:t>
            </a:r>
            <a:r>
              <a:rPr lang="en-US" sz="1200" dirty="0"/>
              <a:t>(12), 913-918. </a:t>
            </a:r>
            <a:r>
              <a:rPr lang="en-US" sz="1200" dirty="0">
                <a:hlinkClick r:id="rId3"/>
              </a:rPr>
              <a:t>https://jech.bmj.com/content/jech/56/12/913.full.pdf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The City of Calgary (n.d.). [Urban forestry web map application]. Retrieved June 11, 20200 from </a:t>
            </a:r>
            <a:r>
              <a:rPr lang="en-US" sz="1200" dirty="0">
                <a:hlinkClick r:id="rId4"/>
              </a:rPr>
              <a:t>https://maps.calgary.ca/TreeSchedule/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The City of Calgary (May 18, 2022). Community district boundaries. Retrieved from </a:t>
            </a:r>
            <a:r>
              <a:rPr lang="en-US" sz="1200" dirty="0">
                <a:hlinkClick r:id="rId5"/>
              </a:rPr>
              <a:t>https://data.calgary.ca/Base-Maps/Community-District-Boundaries/surr-xmvs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Tiwari, A., Kumar, P. </a:t>
            </a:r>
            <a:r>
              <a:rPr lang="en-US" sz="1200" dirty="0" err="1"/>
              <a:t>Kalaiarasan</a:t>
            </a:r>
            <a:r>
              <a:rPr lang="en-US" sz="1200" dirty="0"/>
              <a:t>, G., &amp; </a:t>
            </a:r>
            <a:r>
              <a:rPr lang="en-US" sz="1200" dirty="0" err="1"/>
              <a:t>Ottosen</a:t>
            </a:r>
            <a:r>
              <a:rPr lang="en-US" sz="1200" dirty="0"/>
              <a:t>, T. B. (2021). The impacts of existing and hypothetical green infrastructure scenarios on urban heat island formation. </a:t>
            </a:r>
            <a:r>
              <a:rPr lang="en-US" sz="1200" i="1" dirty="0"/>
              <a:t>Environmental Pollution, 274</a:t>
            </a:r>
            <a:r>
              <a:rPr lang="en-US" sz="1200" dirty="0"/>
              <a:t>, 1-14. </a:t>
            </a:r>
            <a:r>
              <a:rPr lang="en-US" sz="1200" dirty="0">
                <a:hlinkClick r:id="rId6"/>
              </a:rPr>
              <a:t>https://doi.org/10.1016/j.envpol.2020.115898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Tooke, T. R., </a:t>
            </a:r>
            <a:r>
              <a:rPr lang="en-US" sz="1200" dirty="0" err="1"/>
              <a:t>Klinkenberg</a:t>
            </a:r>
            <a:r>
              <a:rPr lang="en-US" sz="1200" dirty="0"/>
              <a:t>, B., &amp; Coops, N. C. (2010). A geographical approach to identifying vegetation-related environmental equity in Canadian cities. </a:t>
            </a:r>
            <a:r>
              <a:rPr lang="en-US" sz="1200" i="1" dirty="0"/>
              <a:t>Environment and Planning B: Planning and Design, 37</a:t>
            </a:r>
            <a:r>
              <a:rPr lang="en-US" sz="1200" dirty="0"/>
              <a:t> (6), 1040–1056. </a:t>
            </a:r>
            <a:r>
              <a:rPr lang="en-US" sz="1200" dirty="0">
                <a:hlinkClick r:id="rId7"/>
              </a:rPr>
              <a:t>https://doi.org/10.1068/b36044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CA" sz="1200" dirty="0"/>
              <a:t>Troy, A., Grove, J. M., &amp; O'Neil-Dunne, J. (2012). The relationship between tree canopy and crime rates across an urban–rural gradient in the greater Baltimore region. </a:t>
            </a:r>
            <a:r>
              <a:rPr lang="en-CA" sz="1200" i="1" dirty="0"/>
              <a:t>Landscape and Urban Planning, 106</a:t>
            </a:r>
            <a:r>
              <a:rPr lang="en-CA" sz="1200" dirty="0"/>
              <a:t> (3), 262-270. </a:t>
            </a:r>
            <a:r>
              <a:rPr lang="en-CA" sz="1200" dirty="0">
                <a:hlinkClick r:id="rId8"/>
              </a:rPr>
              <a:t>https://doi.org/10.1016/j.landurbplan.2012.03.010</a:t>
            </a: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US" sz="1200" dirty="0"/>
              <a:t>Townshend, I., Miller, B., &amp; Evans, L. (2018) </a:t>
            </a:r>
            <a:r>
              <a:rPr lang="en-US" sz="1200" i="1" dirty="0"/>
              <a:t>Socio-Spatial Polarization in an Age of Income Inequality: An Exploration of Neighbourhood Change in Calgary’s “Three Cities”. </a:t>
            </a:r>
            <a:r>
              <a:rPr lang="en-US" sz="1200" dirty="0"/>
              <a:t>Neighbourhood Change Research Partnership, University of Toronto. Retrieved from http://neighbourhoodchange.ca/?s=Socio-Spatial+Polarization+in+an+Age+of+Income+ Inequality%3A</a:t>
            </a:r>
          </a:p>
          <a:p>
            <a:pPr marL="457200" indent="-457200">
              <a:spcAft>
                <a:spcPts val="1200"/>
              </a:spcAft>
              <a:buNone/>
            </a:pPr>
            <a:endParaRPr lang="en-CA" sz="1200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54C6D6-BDA4-4D20-A6EE-725F2F32DDB6}" type="slidenum">
              <a:rPr lang="en-CA" sz="1400">
                <a:solidFill>
                  <a:srgbClr val="232387"/>
                </a:solidFill>
                <a:latin typeface="Swis721 BT" pitchFamily="34" charset="0"/>
              </a:rPr>
              <a:pPr eaLnBrk="1" hangingPunct="1"/>
              <a:t>42</a:t>
            </a:fld>
            <a:endParaRPr lang="en-CA" sz="1400">
              <a:solidFill>
                <a:srgbClr val="232387"/>
              </a:solidFill>
              <a:latin typeface="Swis721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33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CA" dirty="0"/>
          </a:p>
        </p:txBody>
      </p:sp>
      <p:sp>
        <p:nvSpPr>
          <p:cNvPr id="2355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Aft>
                <a:spcPts val="1200"/>
              </a:spcAft>
              <a:buNone/>
            </a:pPr>
            <a:r>
              <a:rPr lang="en-CA" sz="1200" dirty="0" err="1"/>
              <a:t>Volin</a:t>
            </a:r>
            <a:r>
              <a:rPr lang="en-CA" sz="1200" dirty="0"/>
              <a:t>, E., Ellis, A., </a:t>
            </a:r>
            <a:r>
              <a:rPr lang="en-CA" sz="1200" dirty="0" err="1"/>
              <a:t>Hirabayashi</a:t>
            </a:r>
            <a:r>
              <a:rPr lang="en-CA" sz="1200" dirty="0"/>
              <a:t>, S., </a:t>
            </a:r>
            <a:r>
              <a:rPr lang="en-CA" sz="1200" dirty="0" err="1"/>
              <a:t>Maco</a:t>
            </a:r>
            <a:r>
              <a:rPr lang="en-CA" sz="1200" dirty="0"/>
              <a:t>, S., Nowak, D. J., Parent, J., &amp; Fahey, R. T. (2020). Assessing macro-scale patterns in urban tree canopy and inequality. </a:t>
            </a:r>
            <a:r>
              <a:rPr lang="en-CA" sz="1200" i="1" dirty="0"/>
              <a:t>Urban Forestry and Urban Greening, 55</a:t>
            </a:r>
            <a:r>
              <a:rPr lang="en-CA" sz="1200" dirty="0"/>
              <a:t>, 1-8. </a:t>
            </a:r>
            <a:r>
              <a:rPr lang="en-CA" sz="1200" dirty="0">
                <a:hlinkClick r:id="rId3"/>
              </a:rPr>
              <a:t>https://doi.org/10.1016/j.ufug.2020.126818</a:t>
            </a: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r>
              <a:rPr lang="en-CA" sz="1200" dirty="0"/>
              <a:t>Walton, J. T., Nowak, D. J., &amp; Greenfield, E. J. (2008). Assessing urban forest canopy cover using airborne or satellite imagery. </a:t>
            </a:r>
            <a:r>
              <a:rPr lang="en-CA" sz="1200" i="1" dirty="0"/>
              <a:t>Arboriculture &amp; Urban Forestry, 34</a:t>
            </a:r>
            <a:r>
              <a:rPr lang="en-CA" sz="1200" dirty="0"/>
              <a:t> (6), 334-340. </a:t>
            </a:r>
            <a:r>
              <a:rPr lang="en-CA" sz="1200" dirty="0">
                <a:hlinkClick r:id="rId4"/>
              </a:rPr>
              <a:t>https://www.nrs.fs.fed.us/pubs/jrnl/2008/nrs_2008_walton_002.pdf</a:t>
            </a: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endParaRPr lang="en-CA" sz="1200" dirty="0"/>
          </a:p>
          <a:p>
            <a:pPr marL="457200" indent="-457200">
              <a:spcAft>
                <a:spcPts val="1200"/>
              </a:spcAft>
              <a:buNone/>
            </a:pPr>
            <a:endParaRPr lang="en-CA" sz="1200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54C6D6-BDA4-4D20-A6EE-725F2F32DDB6}" type="slidenum">
              <a:rPr lang="en-CA" sz="1400">
                <a:solidFill>
                  <a:srgbClr val="232387"/>
                </a:solidFill>
                <a:latin typeface="Swis721 BT" pitchFamily="34" charset="0"/>
              </a:rPr>
              <a:pPr eaLnBrk="1" hangingPunct="1"/>
              <a:t>43</a:t>
            </a:fld>
            <a:endParaRPr lang="en-CA" sz="1400">
              <a:solidFill>
                <a:srgbClr val="232387"/>
              </a:solidFill>
              <a:latin typeface="Swis721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10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1402-068E-CE93-3EB7-F7F9A354B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10D4A9-A850-2D96-CF44-DEE9682D7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2709" y="1370013"/>
            <a:ext cx="7096995" cy="52562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8A46A-14AB-D20B-5E80-5BC64DF40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878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5361-477E-FC24-10DA-ED9FC738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Background: Project Importance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21E199-241F-3678-A6E8-DDE4EA02F5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9"/>
          <a:stretch/>
        </p:blipFill>
        <p:spPr>
          <a:xfrm>
            <a:off x="3892551" y="1710239"/>
            <a:ext cx="5127624" cy="43662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DA8A5-A490-78E3-C58D-03AB33F9CE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D43B9A-EBDD-932A-D831-283C0A79111F}"/>
              </a:ext>
            </a:extLst>
          </p:cNvPr>
          <p:cNvSpPr/>
          <p:nvPr/>
        </p:nvSpPr>
        <p:spPr bwMode="auto">
          <a:xfrm>
            <a:off x="3754438" y="5343525"/>
            <a:ext cx="1452117" cy="732924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3E91BE-4EBB-2A17-FCCA-A7CC64C065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The urban forest is an extremely important environmental amenity.</a:t>
            </a:r>
          </a:p>
          <a:p>
            <a:r>
              <a:rPr lang="en-CA" dirty="0"/>
              <a:t>What is the urban forest?</a:t>
            </a:r>
            <a:br>
              <a:rPr lang="en-CA" dirty="0"/>
            </a:br>
            <a:r>
              <a:rPr lang="en-CA" dirty="0"/>
              <a:t>“All the trees in the urban realm..”</a:t>
            </a:r>
            <a:br>
              <a:rPr lang="en-CA" dirty="0"/>
            </a:br>
            <a:r>
              <a:rPr lang="en-CA" sz="1600" dirty="0"/>
              <a:t>(Davies &amp; </a:t>
            </a:r>
            <a:r>
              <a:rPr lang="en-CA" sz="1600" dirty="0" err="1"/>
              <a:t>Doick</a:t>
            </a:r>
            <a:r>
              <a:rPr lang="en-CA" sz="1600" dirty="0"/>
              <a:t>, 2017; Nowak, 1994)</a:t>
            </a:r>
          </a:p>
          <a:p>
            <a:r>
              <a:rPr lang="en-CA" dirty="0"/>
              <a:t>Urban forests provide tangible and intangible benefits to urban dwellers.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F88EA-B4DA-BA2D-CC2D-3B0445E5CC9A}"/>
              </a:ext>
            </a:extLst>
          </p:cNvPr>
          <p:cNvSpPr/>
          <p:nvPr/>
        </p:nvSpPr>
        <p:spPr bwMode="auto">
          <a:xfrm>
            <a:off x="8471916" y="5267617"/>
            <a:ext cx="672084" cy="876300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7FD8E-ADD1-E770-F7D9-02886D23566D}"/>
              </a:ext>
            </a:extLst>
          </p:cNvPr>
          <p:cNvSpPr txBox="1"/>
          <p:nvPr/>
        </p:nvSpPr>
        <p:spPr>
          <a:xfrm>
            <a:off x="4802187" y="6103436"/>
            <a:ext cx="4341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3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The urban forest components.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9BDE36-5891-8B0F-15DE-AA856397E0A5}"/>
              </a:ext>
            </a:extLst>
          </p:cNvPr>
          <p:cNvSpPr txBox="1"/>
          <p:nvPr/>
        </p:nvSpPr>
        <p:spPr>
          <a:xfrm>
            <a:off x="6210299" y="6579362"/>
            <a:ext cx="2686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source: </a:t>
            </a:r>
            <a:r>
              <a:rPr lang="fr-FR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Davies &amp; </a:t>
            </a:r>
            <a:r>
              <a:rPr lang="fr-FR" sz="1200" dirty="0" err="1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Doick</a:t>
            </a:r>
            <a:r>
              <a:rPr lang="fr-FR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2017. </a:t>
            </a:r>
            <a:endParaRPr lang="en-CA" sz="1200" dirty="0">
              <a:solidFill>
                <a:srgbClr val="77777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2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E745-0BB9-1724-7402-190F68205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Background: Urban Forest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55E3E-69CD-E55B-94C3-7D542D9A8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393" y="1327468"/>
            <a:ext cx="8685213" cy="5256212"/>
          </a:xfrm>
        </p:spPr>
        <p:txBody>
          <a:bodyPr/>
          <a:lstStyle/>
          <a:p>
            <a:r>
              <a:rPr lang="en-CA" dirty="0"/>
              <a:t>Reduce the impact of stormwater runoff </a:t>
            </a:r>
            <a:r>
              <a:rPr lang="en-CA" sz="1600" dirty="0"/>
              <a:t>(</a:t>
            </a:r>
            <a:r>
              <a:rPr lang="en-CA" sz="1600" dirty="0" err="1"/>
              <a:t>Livesley</a:t>
            </a:r>
            <a:r>
              <a:rPr lang="en-CA" sz="1600" dirty="0"/>
              <a:t> et al., 2016)</a:t>
            </a:r>
          </a:p>
          <a:p>
            <a:r>
              <a:rPr lang="en-CA" dirty="0"/>
              <a:t>Ameliorating effect on warmer and dryer city climate </a:t>
            </a:r>
            <a:r>
              <a:rPr lang="en-CA" sz="1600" dirty="0"/>
              <a:t>(Salmond et al., 2016)</a:t>
            </a:r>
          </a:p>
          <a:p>
            <a:r>
              <a:rPr lang="en-CA" dirty="0"/>
              <a:t>Positive impact on health risk factors of urban dwellers </a:t>
            </a:r>
            <a:r>
              <a:rPr lang="en-CA" sz="1600" dirty="0"/>
              <a:t>(Takano et al., 2002; </a:t>
            </a:r>
            <a:r>
              <a:rPr lang="en-CA" sz="1600" dirty="0" err="1"/>
              <a:t>Potestio</a:t>
            </a:r>
            <a:r>
              <a:rPr lang="en-CA" sz="1600" dirty="0"/>
              <a:t> et al., 2009).</a:t>
            </a:r>
          </a:p>
          <a:p>
            <a:r>
              <a:rPr lang="en-CA" dirty="0"/>
              <a:t>Positive impact on residential property values </a:t>
            </a:r>
            <a:r>
              <a:rPr lang="en-CA" sz="1600" dirty="0"/>
              <a:t>(Donovan &amp; </a:t>
            </a:r>
            <a:r>
              <a:rPr lang="en-CA" sz="1600" dirty="0" err="1"/>
              <a:t>Butry</a:t>
            </a:r>
            <a:r>
              <a:rPr lang="en-CA" sz="1600" dirty="0"/>
              <a:t>, 2011)</a:t>
            </a:r>
          </a:p>
          <a:p>
            <a:r>
              <a:rPr lang="en-CA" dirty="0"/>
              <a:t>Crime rate reduction </a:t>
            </a:r>
            <a:r>
              <a:rPr lang="en-CA" sz="1600" dirty="0"/>
              <a:t>(Troy et al., 2012)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3E5B-7F7A-02F9-4990-F541BDAA82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EF969A-2115-4866-AFEC-8190F2CB878B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B14103CA-BFC0-5F9A-5510-A79D2408A05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39" y="4391690"/>
            <a:ext cx="5021018" cy="2033930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321614C-6688-BA18-0A48-37DE74F797A3}"/>
              </a:ext>
            </a:extLst>
          </p:cNvPr>
          <p:cNvSpPr txBox="1"/>
          <p:nvPr/>
        </p:nvSpPr>
        <p:spPr>
          <a:xfrm>
            <a:off x="1772270" y="6522532"/>
            <a:ext cx="5656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4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Green infrastructure (GI) and heat island formation.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8C91F8-BE92-0014-A2AB-C7DF1AABBB6F}"/>
              </a:ext>
            </a:extLst>
          </p:cNvPr>
          <p:cNvSpPr txBox="1"/>
          <p:nvPr/>
        </p:nvSpPr>
        <p:spPr>
          <a:xfrm>
            <a:off x="7350656" y="5978157"/>
            <a:ext cx="140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 source: </a:t>
            </a:r>
            <a:br>
              <a:rPr lang="en-CA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FR" sz="1200" dirty="0" err="1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Tiwari</a:t>
            </a:r>
            <a:r>
              <a:rPr lang="fr-FR" sz="12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et al., 2021 </a:t>
            </a:r>
            <a:endParaRPr lang="en-CA" sz="1200" dirty="0">
              <a:solidFill>
                <a:srgbClr val="77777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2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69D72-6435-A0BC-78FF-2A90DAC3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Background: Urban Tree Canopy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11B2E-42B9-27D5-F20B-477844B4E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is the typical distribution of urban tree canopy (UTC) in a city?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5EC79-75B7-2BF0-E779-84A6C86054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7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CDFDF-0F6E-DCC4-B05A-09E83D41A808}"/>
              </a:ext>
            </a:extLst>
          </p:cNvPr>
          <p:cNvSpPr txBox="1"/>
          <p:nvPr/>
        </p:nvSpPr>
        <p:spPr>
          <a:xfrm>
            <a:off x="1022348" y="6510202"/>
            <a:ext cx="6931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5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Distribution of UTC percentage by city in the USA (Nowak, 1994)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C0AF3C-A660-4753-3F4B-318BC0631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5" y="1898472"/>
            <a:ext cx="689390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41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69D72-6435-A0BC-78FF-2A90DAC3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Background: Urban Tree Canopy Distribution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11B2E-42B9-27D5-F20B-477844B4E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is the typical distribution of urban tree canopy (UTC) in a city?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5EC79-75B7-2BF0-E779-84A6C86054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CDFDF-0F6E-DCC4-B05A-09E83D41A808}"/>
              </a:ext>
            </a:extLst>
          </p:cNvPr>
          <p:cNvSpPr txBox="1"/>
          <p:nvPr/>
        </p:nvSpPr>
        <p:spPr>
          <a:xfrm>
            <a:off x="889085" y="6319036"/>
            <a:ext cx="739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6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Distribution of UTC percentage by city, in Canada </a:t>
            </a:r>
            <a:b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(Alexander et al., 2014; Lambert, 2021; McGovern et al., 2016).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931B9-A8AC-01F3-6932-EADB6818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00" y="1926231"/>
            <a:ext cx="654921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87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13B6-475A-ADC1-53FB-2C126C2B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Background: UTC Distribution and Social Inequality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561FD3F-207A-6699-68BA-B572E2572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distribution of UTC within a city may vary considerably from one neighbourhood to the next. </a:t>
            </a:r>
          </a:p>
          <a:p>
            <a:r>
              <a:rPr lang="en-US" dirty="0"/>
              <a:t>Several studies have found strong correlates between the distribution of UTC and different socioeconomic variables.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11677-60F5-B5F3-FAC2-1E38DF6F9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8E2A6-61AE-4E41-A102-D4BA41C189C9}" type="slidenum">
              <a:rPr lang="en-CA" smtClean="0"/>
              <a:pPr>
                <a:defRPr/>
              </a:pPr>
              <a:t>9</a:t>
            </a:fld>
            <a:endParaRPr lang="en-CA"/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6BBA7EB2-FFBC-08A0-5890-FDED8A1F32A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574801" y="3002040"/>
            <a:ext cx="5911849" cy="348156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5AB133-F6BE-F916-DBE7-264B32F941AE}"/>
              </a:ext>
            </a:extLst>
          </p:cNvPr>
          <p:cNvSpPr txBox="1"/>
          <p:nvPr/>
        </p:nvSpPr>
        <p:spPr>
          <a:xfrm>
            <a:off x="516528" y="6553739"/>
            <a:ext cx="8145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Figure 7</a:t>
            </a:r>
            <a:r>
              <a:rPr lang="en-CA" sz="1400" dirty="0">
                <a:solidFill>
                  <a:srgbClr val="77777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Relationship between UTC and race in Sacramento (Schwarz et al., 2015)</a:t>
            </a:r>
          </a:p>
        </p:txBody>
      </p:sp>
    </p:spTree>
    <p:extLst>
      <p:ext uri="{BB962C8B-B14F-4D97-AF65-F5344CB8AC3E}">
        <p14:creationId xmlns:p14="http://schemas.microsoft.com/office/powerpoint/2010/main" val="1374720266"/>
      </p:ext>
    </p:extLst>
  </p:cSld>
  <p:clrMapOvr>
    <a:masterClrMapping/>
  </p:clrMapOvr>
</p:sld>
</file>

<file path=ppt/theme/theme1.xml><?xml version="1.0" encoding="utf-8"?>
<a:theme xmlns:a="http://schemas.openxmlformats.org/drawingml/2006/main" name="BGIS Template_Fall_2012_BlueGreen">
  <a:themeElements>
    <a:clrScheme name="">
      <a:dk1>
        <a:srgbClr val="000080"/>
      </a:dk1>
      <a:lt1>
        <a:srgbClr val="FFFFFF"/>
      </a:lt1>
      <a:dk2>
        <a:srgbClr val="000080"/>
      </a:dk2>
      <a:lt2>
        <a:srgbClr val="C0C0C0"/>
      </a:lt2>
      <a:accent1>
        <a:srgbClr val="FFFFFF"/>
      </a:accent1>
      <a:accent2>
        <a:srgbClr val="CC0000"/>
      </a:accent2>
      <a:accent3>
        <a:srgbClr val="FFFFFF"/>
      </a:accent3>
      <a:accent4>
        <a:srgbClr val="00006C"/>
      </a:accent4>
      <a:accent5>
        <a:srgbClr val="FFFFFF"/>
      </a:accent5>
      <a:accent6>
        <a:srgbClr val="B90000"/>
      </a:accent6>
      <a:hlink>
        <a:srgbClr val="800080"/>
      </a:hlink>
      <a:folHlink>
        <a:srgbClr val="990099"/>
      </a:folHlink>
    </a:clrScheme>
    <a:fontScheme name="1_GEOS 402 - 20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1_GEOS 402 - 20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EOS 402 - 20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8">
        <a:dk1>
          <a:srgbClr val="000099"/>
        </a:dk1>
        <a:lt1>
          <a:srgbClr val="FFFFFF"/>
        </a:lt1>
        <a:dk2>
          <a:srgbClr val="000000"/>
        </a:dk2>
        <a:lt2>
          <a:srgbClr val="B2B2B2"/>
        </a:lt2>
        <a:accent1>
          <a:srgbClr val="FFFFCC"/>
        </a:accent1>
        <a:accent2>
          <a:srgbClr val="CC0000"/>
        </a:accent2>
        <a:accent3>
          <a:srgbClr val="FFFFFF"/>
        </a:accent3>
        <a:accent4>
          <a:srgbClr val="000082"/>
        </a:accent4>
        <a:accent5>
          <a:srgbClr val="FFFFE2"/>
        </a:accent5>
        <a:accent6>
          <a:srgbClr val="B90000"/>
        </a:accent6>
        <a:hlink>
          <a:srgbClr val="CCCCFF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9">
        <a:dk1>
          <a:srgbClr val="000099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CC0000"/>
        </a:accent2>
        <a:accent3>
          <a:srgbClr val="FFFFFF"/>
        </a:accent3>
        <a:accent4>
          <a:srgbClr val="000082"/>
        </a:accent4>
        <a:accent5>
          <a:srgbClr val="F3F3F3"/>
        </a:accent5>
        <a:accent6>
          <a:srgbClr val="B90000"/>
        </a:accent6>
        <a:hlink>
          <a:srgbClr val="CCCCFF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10">
        <a:dk1>
          <a:srgbClr val="000099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CC0000"/>
        </a:accent2>
        <a:accent3>
          <a:srgbClr val="FFFFFF"/>
        </a:accent3>
        <a:accent4>
          <a:srgbClr val="000082"/>
        </a:accent4>
        <a:accent5>
          <a:srgbClr val="F3F3F3"/>
        </a:accent5>
        <a:accent6>
          <a:srgbClr val="B90000"/>
        </a:accent6>
        <a:hlink>
          <a:srgbClr val="9900FF"/>
        </a:hlink>
        <a:folHlink>
          <a:srgbClr val="99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11">
        <a:dk1>
          <a:srgbClr val="000099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CC0000"/>
        </a:accent2>
        <a:accent3>
          <a:srgbClr val="FFFFFF"/>
        </a:accent3>
        <a:accent4>
          <a:srgbClr val="000082"/>
        </a:accent4>
        <a:accent5>
          <a:srgbClr val="F3F3F3"/>
        </a:accent5>
        <a:accent6>
          <a:srgbClr val="B90000"/>
        </a:accent6>
        <a:hlink>
          <a:srgbClr val="99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12">
        <a:dk1>
          <a:srgbClr val="000099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CC0000"/>
        </a:accent2>
        <a:accent3>
          <a:srgbClr val="FFFFFF"/>
        </a:accent3>
        <a:accent4>
          <a:srgbClr val="000082"/>
        </a:accent4>
        <a:accent5>
          <a:srgbClr val="F3F3F3"/>
        </a:accent5>
        <a:accent6>
          <a:srgbClr val="B90000"/>
        </a:accent6>
        <a:hlink>
          <a:srgbClr val="0000FF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13">
        <a:dk1>
          <a:srgbClr val="000099"/>
        </a:dk1>
        <a:lt1>
          <a:srgbClr val="FFFFFF"/>
        </a:lt1>
        <a:dk2>
          <a:srgbClr val="000000"/>
        </a:dk2>
        <a:lt2>
          <a:srgbClr val="B2B2B2"/>
        </a:lt2>
        <a:accent1>
          <a:srgbClr val="F8F8F8"/>
        </a:accent1>
        <a:accent2>
          <a:srgbClr val="CC0000"/>
        </a:accent2>
        <a:accent3>
          <a:srgbClr val="FFFFFF"/>
        </a:accent3>
        <a:accent4>
          <a:srgbClr val="000082"/>
        </a:accent4>
        <a:accent5>
          <a:srgbClr val="FBFBFB"/>
        </a:accent5>
        <a:accent6>
          <a:srgbClr val="B90000"/>
        </a:accent6>
        <a:hlink>
          <a:srgbClr val="0000FF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14">
        <a:dk1>
          <a:srgbClr val="000099"/>
        </a:dk1>
        <a:lt1>
          <a:srgbClr val="333399"/>
        </a:lt1>
        <a:dk2>
          <a:srgbClr val="000000"/>
        </a:dk2>
        <a:lt2>
          <a:srgbClr val="B2B2B2"/>
        </a:lt2>
        <a:accent1>
          <a:srgbClr val="F8F8F8"/>
        </a:accent1>
        <a:accent2>
          <a:srgbClr val="CC0000"/>
        </a:accent2>
        <a:accent3>
          <a:srgbClr val="ADADCA"/>
        </a:accent3>
        <a:accent4>
          <a:srgbClr val="000082"/>
        </a:accent4>
        <a:accent5>
          <a:srgbClr val="FBFBFB"/>
        </a:accent5>
        <a:accent6>
          <a:srgbClr val="B90000"/>
        </a:accent6>
        <a:hlink>
          <a:srgbClr val="660066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15">
        <a:dk1>
          <a:srgbClr val="000099"/>
        </a:dk1>
        <a:lt1>
          <a:srgbClr val="F8F8F8"/>
        </a:lt1>
        <a:dk2>
          <a:srgbClr val="000000"/>
        </a:dk2>
        <a:lt2>
          <a:srgbClr val="B2B2B2"/>
        </a:lt2>
        <a:accent1>
          <a:srgbClr val="F8F8F8"/>
        </a:accent1>
        <a:accent2>
          <a:srgbClr val="CC0000"/>
        </a:accent2>
        <a:accent3>
          <a:srgbClr val="FBFBFB"/>
        </a:accent3>
        <a:accent4>
          <a:srgbClr val="000082"/>
        </a:accent4>
        <a:accent5>
          <a:srgbClr val="FBFBFB"/>
        </a:accent5>
        <a:accent6>
          <a:srgbClr val="B90000"/>
        </a:accent6>
        <a:hlink>
          <a:srgbClr val="660066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OS 402 - 2008 16">
        <a:dk1>
          <a:srgbClr val="000000"/>
        </a:dk1>
        <a:lt1>
          <a:srgbClr val="F8F8F8"/>
        </a:lt1>
        <a:dk2>
          <a:srgbClr val="FFFFFF"/>
        </a:dk2>
        <a:lt2>
          <a:srgbClr val="B2B2B2"/>
        </a:lt2>
        <a:accent1>
          <a:srgbClr val="EAEAEA"/>
        </a:accent1>
        <a:accent2>
          <a:srgbClr val="003399"/>
        </a:accent2>
        <a:accent3>
          <a:srgbClr val="FBFBFB"/>
        </a:accent3>
        <a:accent4>
          <a:srgbClr val="000000"/>
        </a:accent4>
        <a:accent5>
          <a:srgbClr val="F3F3F3"/>
        </a:accent5>
        <a:accent6>
          <a:srgbClr val="002D8A"/>
        </a:accent6>
        <a:hlink>
          <a:srgbClr val="66006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EOS_419_Lectures_Template.potx" id="{BFBFD483-2A50-40D4-8CA0-B7DDE73328DB}" vid="{EC129079-4A9D-45C9-91D9-0AD2231A376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80"/>
    </a:dk1>
    <a:lt1>
      <a:srgbClr val="FFFFFF"/>
    </a:lt1>
    <a:dk2>
      <a:srgbClr val="000080"/>
    </a:dk2>
    <a:lt2>
      <a:srgbClr val="C0C0C0"/>
    </a:lt2>
    <a:accent1>
      <a:srgbClr val="FFFFFF"/>
    </a:accent1>
    <a:accent2>
      <a:srgbClr val="CC0000"/>
    </a:accent2>
    <a:accent3>
      <a:srgbClr val="FFFFFF"/>
    </a:accent3>
    <a:accent4>
      <a:srgbClr val="00006C"/>
    </a:accent4>
    <a:accent5>
      <a:srgbClr val="FFFFFF"/>
    </a:accent5>
    <a:accent6>
      <a:srgbClr val="B90000"/>
    </a:accent6>
    <a:hlink>
      <a:srgbClr val="800080"/>
    </a:hlink>
    <a:folHlink>
      <a:srgbClr val="9900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GEOS_419_Lectures_Template</Template>
  <TotalTime>13151</TotalTime>
  <Words>3704</Words>
  <Application>Microsoft Office PowerPoint</Application>
  <PresentationFormat>On-screen Show (4:3)</PresentationFormat>
  <Paragraphs>326</Paragraphs>
  <Slides>44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Arial</vt:lpstr>
      <vt:lpstr>Bahnschrift Light</vt:lpstr>
      <vt:lpstr>Book Antiqua</vt:lpstr>
      <vt:lpstr>Calibri</vt:lpstr>
      <vt:lpstr>Century Gothic</vt:lpstr>
      <vt:lpstr>Corbel</vt:lpstr>
      <vt:lpstr>Lato</vt:lpstr>
      <vt:lpstr>Roboto</vt:lpstr>
      <vt:lpstr>Swis721 BT</vt:lpstr>
      <vt:lpstr>Times New Roman</vt:lpstr>
      <vt:lpstr>Titillium</vt:lpstr>
      <vt:lpstr>Wingdings</vt:lpstr>
      <vt:lpstr>Wingdings 2</vt:lpstr>
      <vt:lpstr>BGIS Template_Fall_2012_BlueGreen</vt:lpstr>
      <vt:lpstr>Microsoft PowerPoint 97-2003 Presentation</vt:lpstr>
      <vt:lpstr>Public Trees and Socioeconomic Inequality in the City of Calgary</vt:lpstr>
      <vt:lpstr>Presentation Agenda</vt:lpstr>
      <vt:lpstr>Part I</vt:lpstr>
      <vt:lpstr>Background: Project Topic</vt:lpstr>
      <vt:lpstr>Background: Project Importance</vt:lpstr>
      <vt:lpstr>Background: Urban Forest Benefits</vt:lpstr>
      <vt:lpstr>Background: Urban Tree Canopy Distribution</vt:lpstr>
      <vt:lpstr>Background: Urban Tree Canopy Distribution (cont.)</vt:lpstr>
      <vt:lpstr>Background: UTC Distribution and Social Inequality</vt:lpstr>
      <vt:lpstr>Background: Socioeconomic Variables</vt:lpstr>
      <vt:lpstr>Background: Demographic Variables</vt:lpstr>
      <vt:lpstr>Background: Quantifying UTC Distribution</vt:lpstr>
      <vt:lpstr>Part II</vt:lpstr>
      <vt:lpstr>Objectives: Research Questions</vt:lpstr>
      <vt:lpstr>Objectives: The Study Area - Calgary, Alberta</vt:lpstr>
      <vt:lpstr>Objectives: The Study Area – Main Characteristics</vt:lpstr>
      <vt:lpstr>Objectives: The Study Area - Administrative Units</vt:lpstr>
      <vt:lpstr>PowerPoint Presentation</vt:lpstr>
      <vt:lpstr>Objectives: Alternative Enumeration Units</vt:lpstr>
      <vt:lpstr>Objectives : Obtaining the Tree Distribution Data</vt:lpstr>
      <vt:lpstr>Objectives: Tree Distribution Data - Alternate Dataset</vt:lpstr>
      <vt:lpstr>Objectives: Tree Data - Spatial Distribution</vt:lpstr>
      <vt:lpstr>PowerPoint Presentation</vt:lpstr>
      <vt:lpstr>Objectives : Obtaining the Socioeconomic Data</vt:lpstr>
      <vt:lpstr>PowerPoint Presentation</vt:lpstr>
      <vt:lpstr>Part III</vt:lpstr>
      <vt:lpstr>Methodology: General Methods </vt:lpstr>
      <vt:lpstr>Methodology: Methods for Each Set of Variables</vt:lpstr>
      <vt:lpstr>Methodology: Modelling Spatial Relationships</vt:lpstr>
      <vt:lpstr>Part IV</vt:lpstr>
      <vt:lpstr>Expected Results: Tree Data</vt:lpstr>
      <vt:lpstr>PowerPoint Presentation</vt:lpstr>
      <vt:lpstr>Expected Results: Socioeconomic Variables</vt:lpstr>
      <vt:lpstr>PowerPoint Presentation</vt:lpstr>
      <vt:lpstr>Part V</vt:lpstr>
      <vt:lpstr>Project Timeline: Schedule</vt:lpstr>
      <vt:lpstr>Part VI</vt:lpstr>
      <vt:lpstr>Presentation Venue: ESRI Education Summit 2023</vt:lpstr>
      <vt:lpstr>References</vt:lpstr>
      <vt:lpstr>References</vt:lpstr>
      <vt:lpstr>References</vt:lpstr>
      <vt:lpstr>References</vt:lpstr>
      <vt:lpstr>References</vt:lpstr>
      <vt:lpstr>Questions</vt:lpstr>
    </vt:vector>
  </TitlesOfParts>
  <Company>Construction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</dc:title>
  <dc:creator>Construction Department</dc:creator>
  <cp:lastModifiedBy>Carlos Serpas</cp:lastModifiedBy>
  <cp:revision>198</cp:revision>
  <cp:lastPrinted>2014-07-23T16:16:17Z</cp:lastPrinted>
  <dcterms:created xsi:type="dcterms:W3CDTF">2006-02-28T13:45:13Z</dcterms:created>
  <dcterms:modified xsi:type="dcterms:W3CDTF">2022-07-18T18:16:08Z</dcterms:modified>
</cp:coreProperties>
</file>