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 id="2147483757" r:id="rId2"/>
  </p:sldMasterIdLst>
  <p:notesMasterIdLst>
    <p:notesMasterId r:id="rId34"/>
  </p:notesMasterIdLst>
  <p:handoutMasterIdLst>
    <p:handoutMasterId r:id="rId35"/>
  </p:handoutMasterIdLst>
  <p:sldIdLst>
    <p:sldId id="256" r:id="rId3"/>
    <p:sldId id="259" r:id="rId4"/>
    <p:sldId id="328" r:id="rId5"/>
    <p:sldId id="304" r:id="rId6"/>
    <p:sldId id="298" r:id="rId7"/>
    <p:sldId id="299" r:id="rId8"/>
    <p:sldId id="264" r:id="rId9"/>
    <p:sldId id="300" r:id="rId10"/>
    <p:sldId id="301" r:id="rId11"/>
    <p:sldId id="302" r:id="rId12"/>
    <p:sldId id="303" r:id="rId13"/>
    <p:sldId id="305" r:id="rId14"/>
    <p:sldId id="307" r:id="rId15"/>
    <p:sldId id="308" r:id="rId16"/>
    <p:sldId id="306" r:id="rId17"/>
    <p:sldId id="309" r:id="rId18"/>
    <p:sldId id="310" r:id="rId19"/>
    <p:sldId id="311" r:id="rId20"/>
    <p:sldId id="313" r:id="rId21"/>
    <p:sldId id="315" r:id="rId22"/>
    <p:sldId id="317" r:id="rId23"/>
    <p:sldId id="318" r:id="rId24"/>
    <p:sldId id="316" r:id="rId25"/>
    <p:sldId id="319" r:id="rId26"/>
    <p:sldId id="320" r:id="rId27"/>
    <p:sldId id="321" r:id="rId28"/>
    <p:sldId id="322" r:id="rId29"/>
    <p:sldId id="323" r:id="rId30"/>
    <p:sldId id="325" r:id="rId31"/>
    <p:sldId id="326" r:id="rId32"/>
    <p:sldId id="327" r:id="rId33"/>
  </p:sldIdLst>
  <p:sldSz cx="9144000" cy="6858000" type="screen4x3"/>
  <p:notesSz cx="9144000" cy="6858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66"/>
    <a:srgbClr val="CC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0777" autoAdjust="0"/>
  </p:normalViewPr>
  <p:slideViewPr>
    <p:cSldViewPr>
      <p:cViewPr>
        <p:scale>
          <a:sx n="90" d="100"/>
          <a:sy n="90" d="100"/>
        </p:scale>
        <p:origin x="-58" y="-5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3" d="100"/>
          <a:sy n="83" d="100"/>
        </p:scale>
        <p:origin x="-2028" y="-90"/>
      </p:cViewPr>
      <p:guideLst>
        <p:guide orient="horz" pos="2160"/>
        <p:guide pos="288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34"/>
  <c:chart>
    <c:title>
      <c:tx>
        <c:rich>
          <a:bodyPr/>
          <a:lstStyle/>
          <a:p>
            <a:pPr>
              <a:defRPr/>
            </a:pPr>
            <a:r>
              <a:rPr lang="en-US"/>
              <a:t>Virtual Earth Production</a:t>
            </a:r>
          </a:p>
        </c:rich>
      </c:tx>
    </c:title>
    <c:plotArea>
      <c:layout/>
      <c:lineChart>
        <c:grouping val="standard"/>
        <c:ser>
          <c:idx val="0"/>
          <c:order val="0"/>
          <c:tx>
            <c:v>Cities Produced</c:v>
          </c:tx>
          <c:marker>
            <c:symbol val="none"/>
          </c:marker>
          <c:cat>
            <c:numRef>
              <c:f>Sheet1!$H$2:$H$131</c:f>
              <c:numCache>
                <c:formatCode>m/d/yy;@</c:formatCode>
                <c:ptCount val="130"/>
                <c:pt idx="0">
                  <c:v>38924</c:v>
                </c:pt>
                <c:pt idx="1">
                  <c:v>38924</c:v>
                </c:pt>
                <c:pt idx="2">
                  <c:v>38929</c:v>
                </c:pt>
                <c:pt idx="3">
                  <c:v>38940</c:v>
                </c:pt>
                <c:pt idx="4">
                  <c:v>38950</c:v>
                </c:pt>
                <c:pt idx="5">
                  <c:v>38954</c:v>
                </c:pt>
                <c:pt idx="6">
                  <c:v>38979</c:v>
                </c:pt>
                <c:pt idx="7">
                  <c:v>38979</c:v>
                </c:pt>
                <c:pt idx="8">
                  <c:v>38989</c:v>
                </c:pt>
                <c:pt idx="9">
                  <c:v>38989</c:v>
                </c:pt>
                <c:pt idx="10">
                  <c:v>38999</c:v>
                </c:pt>
                <c:pt idx="11">
                  <c:v>39002</c:v>
                </c:pt>
                <c:pt idx="12">
                  <c:v>39008</c:v>
                </c:pt>
                <c:pt idx="13">
                  <c:v>39008</c:v>
                </c:pt>
                <c:pt idx="14">
                  <c:v>39008</c:v>
                </c:pt>
                <c:pt idx="15">
                  <c:v>39020</c:v>
                </c:pt>
                <c:pt idx="16">
                  <c:v>39020</c:v>
                </c:pt>
                <c:pt idx="17">
                  <c:v>39020</c:v>
                </c:pt>
                <c:pt idx="18">
                  <c:v>39020</c:v>
                </c:pt>
                <c:pt idx="19">
                  <c:v>39024</c:v>
                </c:pt>
                <c:pt idx="20">
                  <c:v>39024</c:v>
                </c:pt>
                <c:pt idx="21">
                  <c:v>39031</c:v>
                </c:pt>
                <c:pt idx="22">
                  <c:v>39041</c:v>
                </c:pt>
                <c:pt idx="23">
                  <c:v>39041</c:v>
                </c:pt>
                <c:pt idx="24">
                  <c:v>39052</c:v>
                </c:pt>
                <c:pt idx="25">
                  <c:v>39052</c:v>
                </c:pt>
                <c:pt idx="26">
                  <c:v>39062</c:v>
                </c:pt>
                <c:pt idx="27">
                  <c:v>39066</c:v>
                </c:pt>
                <c:pt idx="28">
                  <c:v>39080</c:v>
                </c:pt>
                <c:pt idx="29">
                  <c:v>39080</c:v>
                </c:pt>
                <c:pt idx="30">
                  <c:v>39087</c:v>
                </c:pt>
                <c:pt idx="31">
                  <c:v>39101</c:v>
                </c:pt>
                <c:pt idx="32">
                  <c:v>39111</c:v>
                </c:pt>
                <c:pt idx="33">
                  <c:v>39111</c:v>
                </c:pt>
                <c:pt idx="34">
                  <c:v>39118</c:v>
                </c:pt>
                <c:pt idx="35">
                  <c:v>39125</c:v>
                </c:pt>
                <c:pt idx="36">
                  <c:v>39133</c:v>
                </c:pt>
                <c:pt idx="37">
                  <c:v>39133</c:v>
                </c:pt>
                <c:pt idx="38">
                  <c:v>39133</c:v>
                </c:pt>
                <c:pt idx="39">
                  <c:v>39133</c:v>
                </c:pt>
                <c:pt idx="40">
                  <c:v>39133</c:v>
                </c:pt>
                <c:pt idx="41">
                  <c:v>39133</c:v>
                </c:pt>
                <c:pt idx="42">
                  <c:v>39133</c:v>
                </c:pt>
                <c:pt idx="43">
                  <c:v>39133</c:v>
                </c:pt>
                <c:pt idx="44">
                  <c:v>39140</c:v>
                </c:pt>
                <c:pt idx="45">
                  <c:v>39140</c:v>
                </c:pt>
                <c:pt idx="46">
                  <c:v>39140</c:v>
                </c:pt>
                <c:pt idx="47">
                  <c:v>39143</c:v>
                </c:pt>
                <c:pt idx="48">
                  <c:v>39143</c:v>
                </c:pt>
                <c:pt idx="49">
                  <c:v>39150</c:v>
                </c:pt>
                <c:pt idx="50">
                  <c:v>39150</c:v>
                </c:pt>
                <c:pt idx="51">
                  <c:v>39157</c:v>
                </c:pt>
                <c:pt idx="52">
                  <c:v>39157</c:v>
                </c:pt>
                <c:pt idx="53">
                  <c:v>39157</c:v>
                </c:pt>
                <c:pt idx="54">
                  <c:v>39157</c:v>
                </c:pt>
                <c:pt idx="55">
                  <c:v>39157</c:v>
                </c:pt>
                <c:pt idx="56">
                  <c:v>39157</c:v>
                </c:pt>
                <c:pt idx="57">
                  <c:v>39164</c:v>
                </c:pt>
                <c:pt idx="58">
                  <c:v>39164</c:v>
                </c:pt>
                <c:pt idx="59">
                  <c:v>39164</c:v>
                </c:pt>
                <c:pt idx="60">
                  <c:v>39164</c:v>
                </c:pt>
                <c:pt idx="61">
                  <c:v>39171</c:v>
                </c:pt>
                <c:pt idx="62">
                  <c:v>39171</c:v>
                </c:pt>
                <c:pt idx="63">
                  <c:v>39171</c:v>
                </c:pt>
                <c:pt idx="64">
                  <c:v>39171</c:v>
                </c:pt>
                <c:pt idx="65">
                  <c:v>39171</c:v>
                </c:pt>
                <c:pt idx="66">
                  <c:v>39171</c:v>
                </c:pt>
                <c:pt idx="67">
                  <c:v>39178</c:v>
                </c:pt>
                <c:pt idx="68">
                  <c:v>39178</c:v>
                </c:pt>
                <c:pt idx="69">
                  <c:v>39178</c:v>
                </c:pt>
                <c:pt idx="70">
                  <c:v>39178</c:v>
                </c:pt>
                <c:pt idx="71">
                  <c:v>39178</c:v>
                </c:pt>
                <c:pt idx="72">
                  <c:v>39178</c:v>
                </c:pt>
                <c:pt idx="73">
                  <c:v>39185</c:v>
                </c:pt>
                <c:pt idx="74">
                  <c:v>39185</c:v>
                </c:pt>
                <c:pt idx="75">
                  <c:v>39185</c:v>
                </c:pt>
                <c:pt idx="76">
                  <c:v>39185</c:v>
                </c:pt>
                <c:pt idx="77">
                  <c:v>39185</c:v>
                </c:pt>
                <c:pt idx="78">
                  <c:v>39185</c:v>
                </c:pt>
                <c:pt idx="79">
                  <c:v>39192</c:v>
                </c:pt>
                <c:pt idx="80">
                  <c:v>39192</c:v>
                </c:pt>
                <c:pt idx="81">
                  <c:v>39192</c:v>
                </c:pt>
                <c:pt idx="82">
                  <c:v>39192</c:v>
                </c:pt>
                <c:pt idx="83">
                  <c:v>39199</c:v>
                </c:pt>
                <c:pt idx="84">
                  <c:v>39199</c:v>
                </c:pt>
                <c:pt idx="85">
                  <c:v>39199</c:v>
                </c:pt>
                <c:pt idx="86">
                  <c:v>39199</c:v>
                </c:pt>
                <c:pt idx="87">
                  <c:v>39199</c:v>
                </c:pt>
                <c:pt idx="88">
                  <c:v>39199</c:v>
                </c:pt>
                <c:pt idx="89">
                  <c:v>39206</c:v>
                </c:pt>
                <c:pt idx="90">
                  <c:v>39206</c:v>
                </c:pt>
                <c:pt idx="91">
                  <c:v>39206</c:v>
                </c:pt>
                <c:pt idx="92">
                  <c:v>39206</c:v>
                </c:pt>
                <c:pt idx="93">
                  <c:v>39206</c:v>
                </c:pt>
                <c:pt idx="94">
                  <c:v>39206</c:v>
                </c:pt>
                <c:pt idx="95">
                  <c:v>39206</c:v>
                </c:pt>
                <c:pt idx="96">
                  <c:v>39209</c:v>
                </c:pt>
                <c:pt idx="97">
                  <c:v>39209</c:v>
                </c:pt>
                <c:pt idx="98">
                  <c:v>39213</c:v>
                </c:pt>
                <c:pt idx="99">
                  <c:v>39213</c:v>
                </c:pt>
                <c:pt idx="100">
                  <c:v>39213</c:v>
                </c:pt>
                <c:pt idx="101">
                  <c:v>39213</c:v>
                </c:pt>
                <c:pt idx="102">
                  <c:v>39213</c:v>
                </c:pt>
                <c:pt idx="103">
                  <c:v>39213</c:v>
                </c:pt>
                <c:pt idx="104">
                  <c:v>39221</c:v>
                </c:pt>
                <c:pt idx="105">
                  <c:v>39221</c:v>
                </c:pt>
                <c:pt idx="106">
                  <c:v>39221</c:v>
                </c:pt>
                <c:pt idx="107">
                  <c:v>39221</c:v>
                </c:pt>
                <c:pt idx="108">
                  <c:v>39221</c:v>
                </c:pt>
                <c:pt idx="109">
                  <c:v>39221</c:v>
                </c:pt>
                <c:pt idx="110">
                  <c:v>39221</c:v>
                </c:pt>
                <c:pt idx="111">
                  <c:v>39228</c:v>
                </c:pt>
                <c:pt idx="112">
                  <c:v>39228</c:v>
                </c:pt>
                <c:pt idx="113">
                  <c:v>39228</c:v>
                </c:pt>
                <c:pt idx="114">
                  <c:v>39228</c:v>
                </c:pt>
                <c:pt idx="115">
                  <c:v>39228</c:v>
                </c:pt>
                <c:pt idx="116">
                  <c:v>39228</c:v>
                </c:pt>
                <c:pt idx="117">
                  <c:v>39228</c:v>
                </c:pt>
                <c:pt idx="118">
                  <c:v>39228</c:v>
                </c:pt>
                <c:pt idx="119">
                  <c:v>39228</c:v>
                </c:pt>
                <c:pt idx="120">
                  <c:v>39228</c:v>
                </c:pt>
                <c:pt idx="121">
                  <c:v>39228</c:v>
                </c:pt>
                <c:pt idx="122">
                  <c:v>39228</c:v>
                </c:pt>
                <c:pt idx="123">
                  <c:v>39233</c:v>
                </c:pt>
                <c:pt idx="124">
                  <c:v>39233</c:v>
                </c:pt>
                <c:pt idx="125">
                  <c:v>39233</c:v>
                </c:pt>
                <c:pt idx="126">
                  <c:v>39233</c:v>
                </c:pt>
                <c:pt idx="127">
                  <c:v>39233</c:v>
                </c:pt>
                <c:pt idx="128">
                  <c:v>39233</c:v>
                </c:pt>
                <c:pt idx="129">
                  <c:v>39233</c:v>
                </c:pt>
              </c:numCache>
            </c:numRef>
          </c:cat>
          <c:val>
            <c:numRef>
              <c:f>Sheet1!$D$2:$D$131</c:f>
              <c:numCache>
                <c:formatCode>0</c:formatCode>
                <c:ptCount val="13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42</c:v>
                </c:pt>
                <c:pt idx="43">
                  <c:v>43</c:v>
                </c:pt>
                <c:pt idx="44">
                  <c:v>44</c:v>
                </c:pt>
                <c:pt idx="45">
                  <c:v>45</c:v>
                </c:pt>
                <c:pt idx="46">
                  <c:v>46</c:v>
                </c:pt>
                <c:pt idx="47">
                  <c:v>47</c:v>
                </c:pt>
                <c:pt idx="48">
                  <c:v>48</c:v>
                </c:pt>
                <c:pt idx="49">
                  <c:v>49</c:v>
                </c:pt>
                <c:pt idx="50">
                  <c:v>50</c:v>
                </c:pt>
                <c:pt idx="51">
                  <c:v>51</c:v>
                </c:pt>
                <c:pt idx="52">
                  <c:v>51</c:v>
                </c:pt>
                <c:pt idx="53">
                  <c:v>52</c:v>
                </c:pt>
                <c:pt idx="54">
                  <c:v>53</c:v>
                </c:pt>
                <c:pt idx="55">
                  <c:v>54</c:v>
                </c:pt>
                <c:pt idx="56">
                  <c:v>55</c:v>
                </c:pt>
                <c:pt idx="57">
                  <c:v>56</c:v>
                </c:pt>
                <c:pt idx="58">
                  <c:v>57</c:v>
                </c:pt>
                <c:pt idx="59">
                  <c:v>58</c:v>
                </c:pt>
                <c:pt idx="60">
                  <c:v>59</c:v>
                </c:pt>
                <c:pt idx="61">
                  <c:v>60</c:v>
                </c:pt>
                <c:pt idx="62">
                  <c:v>61</c:v>
                </c:pt>
                <c:pt idx="63">
                  <c:v>62</c:v>
                </c:pt>
                <c:pt idx="64">
                  <c:v>63</c:v>
                </c:pt>
                <c:pt idx="65">
                  <c:v>64</c:v>
                </c:pt>
                <c:pt idx="66">
                  <c:v>65</c:v>
                </c:pt>
                <c:pt idx="67">
                  <c:v>66</c:v>
                </c:pt>
                <c:pt idx="68">
                  <c:v>67</c:v>
                </c:pt>
                <c:pt idx="69">
                  <c:v>68</c:v>
                </c:pt>
                <c:pt idx="70">
                  <c:v>69</c:v>
                </c:pt>
                <c:pt idx="71">
                  <c:v>70</c:v>
                </c:pt>
                <c:pt idx="72">
                  <c:v>71</c:v>
                </c:pt>
                <c:pt idx="73">
                  <c:v>72</c:v>
                </c:pt>
                <c:pt idx="74">
                  <c:v>73</c:v>
                </c:pt>
                <c:pt idx="75">
                  <c:v>74</c:v>
                </c:pt>
                <c:pt idx="76">
                  <c:v>75</c:v>
                </c:pt>
                <c:pt idx="77">
                  <c:v>75</c:v>
                </c:pt>
                <c:pt idx="78">
                  <c:v>76</c:v>
                </c:pt>
                <c:pt idx="79">
                  <c:v>77</c:v>
                </c:pt>
                <c:pt idx="80">
                  <c:v>78</c:v>
                </c:pt>
                <c:pt idx="81">
                  <c:v>79</c:v>
                </c:pt>
                <c:pt idx="82">
                  <c:v>79</c:v>
                </c:pt>
                <c:pt idx="83">
                  <c:v>80</c:v>
                </c:pt>
                <c:pt idx="84">
                  <c:v>81</c:v>
                </c:pt>
                <c:pt idx="85">
                  <c:v>82</c:v>
                </c:pt>
                <c:pt idx="86">
                  <c:v>83</c:v>
                </c:pt>
                <c:pt idx="87">
                  <c:v>84</c:v>
                </c:pt>
                <c:pt idx="88">
                  <c:v>85</c:v>
                </c:pt>
                <c:pt idx="89">
                  <c:v>86</c:v>
                </c:pt>
                <c:pt idx="90">
                  <c:v>87</c:v>
                </c:pt>
                <c:pt idx="91">
                  <c:v>88</c:v>
                </c:pt>
                <c:pt idx="92">
                  <c:v>89</c:v>
                </c:pt>
                <c:pt idx="93">
                  <c:v>90</c:v>
                </c:pt>
                <c:pt idx="94">
                  <c:v>91</c:v>
                </c:pt>
                <c:pt idx="95">
                  <c:v>92</c:v>
                </c:pt>
                <c:pt idx="96">
                  <c:v>93</c:v>
                </c:pt>
                <c:pt idx="97">
                  <c:v>94</c:v>
                </c:pt>
                <c:pt idx="98">
                  <c:v>95</c:v>
                </c:pt>
                <c:pt idx="99">
                  <c:v>97</c:v>
                </c:pt>
                <c:pt idx="100">
                  <c:v>98</c:v>
                </c:pt>
                <c:pt idx="101">
                  <c:v>98</c:v>
                </c:pt>
                <c:pt idx="102">
                  <c:v>99</c:v>
                </c:pt>
                <c:pt idx="103">
                  <c:v>100</c:v>
                </c:pt>
                <c:pt idx="104">
                  <c:v>101</c:v>
                </c:pt>
                <c:pt idx="105">
                  <c:v>101</c:v>
                </c:pt>
                <c:pt idx="106">
                  <c:v>102</c:v>
                </c:pt>
                <c:pt idx="107">
                  <c:v>102</c:v>
                </c:pt>
                <c:pt idx="108">
                  <c:v>103</c:v>
                </c:pt>
                <c:pt idx="109">
                  <c:v>105</c:v>
                </c:pt>
                <c:pt idx="110">
                  <c:v>106</c:v>
                </c:pt>
                <c:pt idx="111">
                  <c:v>107</c:v>
                </c:pt>
                <c:pt idx="112">
                  <c:v>108</c:v>
                </c:pt>
                <c:pt idx="113">
                  <c:v>109</c:v>
                </c:pt>
                <c:pt idx="114">
                  <c:v>110</c:v>
                </c:pt>
                <c:pt idx="115">
                  <c:v>110</c:v>
                </c:pt>
                <c:pt idx="116">
                  <c:v>111</c:v>
                </c:pt>
                <c:pt idx="117">
                  <c:v>111</c:v>
                </c:pt>
                <c:pt idx="118">
                  <c:v>112</c:v>
                </c:pt>
                <c:pt idx="119">
                  <c:v>113</c:v>
                </c:pt>
                <c:pt idx="120">
                  <c:v>114</c:v>
                </c:pt>
                <c:pt idx="121">
                  <c:v>115</c:v>
                </c:pt>
                <c:pt idx="122">
                  <c:v>116</c:v>
                </c:pt>
                <c:pt idx="123">
                  <c:v>117</c:v>
                </c:pt>
                <c:pt idx="124">
                  <c:v>117</c:v>
                </c:pt>
                <c:pt idx="125">
                  <c:v>117</c:v>
                </c:pt>
                <c:pt idx="126">
                  <c:v>118</c:v>
                </c:pt>
                <c:pt idx="127">
                  <c:v>119</c:v>
                </c:pt>
                <c:pt idx="128">
                  <c:v>119</c:v>
                </c:pt>
                <c:pt idx="129">
                  <c:v>121</c:v>
                </c:pt>
              </c:numCache>
            </c:numRef>
          </c:val>
          <c:smooth val="1"/>
        </c:ser>
        <c:ser>
          <c:idx val="1"/>
          <c:order val="1"/>
          <c:tx>
            <c:v>Production Goals</c:v>
          </c:tx>
          <c:marker>
            <c:symbol val="none"/>
          </c:marker>
          <c:val>
            <c:numRef>
              <c:f>Sheet1!$I$2:$I$131</c:f>
              <c:numCache>
                <c:formatCode>0</c:formatCode>
                <c:ptCount val="130"/>
                <c:pt idx="0">
                  <c:v>0.7600000000000009</c:v>
                </c:pt>
                <c:pt idx="1">
                  <c:v>1.52</c:v>
                </c:pt>
                <c:pt idx="2">
                  <c:v>9</c:v>
                </c:pt>
                <c:pt idx="3">
                  <c:v>12</c:v>
                </c:pt>
                <c:pt idx="4">
                  <c:v>17</c:v>
                </c:pt>
                <c:pt idx="5">
                  <c:v>19</c:v>
                </c:pt>
                <c:pt idx="6">
                  <c:v>23</c:v>
                </c:pt>
                <c:pt idx="7">
                  <c:v>25</c:v>
                </c:pt>
                <c:pt idx="8">
                  <c:v>26</c:v>
                </c:pt>
                <c:pt idx="9">
                  <c:v>27</c:v>
                </c:pt>
                <c:pt idx="10">
                  <c:v>28</c:v>
                </c:pt>
                <c:pt idx="11">
                  <c:v>29</c:v>
                </c:pt>
                <c:pt idx="12">
                  <c:v>30</c:v>
                </c:pt>
                <c:pt idx="13">
                  <c:v>31</c:v>
                </c:pt>
                <c:pt idx="14">
                  <c:v>32</c:v>
                </c:pt>
                <c:pt idx="15">
                  <c:v>33</c:v>
                </c:pt>
                <c:pt idx="16">
                  <c:v>34</c:v>
                </c:pt>
                <c:pt idx="17">
                  <c:v>36</c:v>
                </c:pt>
                <c:pt idx="18">
                  <c:v>38</c:v>
                </c:pt>
                <c:pt idx="19">
                  <c:v>40</c:v>
                </c:pt>
                <c:pt idx="20">
                  <c:v>42</c:v>
                </c:pt>
                <c:pt idx="21">
                  <c:v>43</c:v>
                </c:pt>
                <c:pt idx="22">
                  <c:v>44</c:v>
                </c:pt>
                <c:pt idx="23">
                  <c:v>46</c:v>
                </c:pt>
                <c:pt idx="24">
                  <c:v>47</c:v>
                </c:pt>
                <c:pt idx="25">
                  <c:v>48</c:v>
                </c:pt>
                <c:pt idx="26">
                  <c:v>49</c:v>
                </c:pt>
                <c:pt idx="27">
                  <c:v>50</c:v>
                </c:pt>
                <c:pt idx="28">
                  <c:v>51</c:v>
                </c:pt>
                <c:pt idx="29">
                  <c:v>52</c:v>
                </c:pt>
                <c:pt idx="30">
                  <c:v>53</c:v>
                </c:pt>
                <c:pt idx="31">
                  <c:v>54</c:v>
                </c:pt>
                <c:pt idx="32">
                  <c:v>55</c:v>
                </c:pt>
                <c:pt idx="33">
                  <c:v>56</c:v>
                </c:pt>
                <c:pt idx="34">
                  <c:v>57</c:v>
                </c:pt>
                <c:pt idx="35">
                  <c:v>58</c:v>
                </c:pt>
                <c:pt idx="36">
                  <c:v>59</c:v>
                </c:pt>
                <c:pt idx="37">
                  <c:v>60</c:v>
                </c:pt>
                <c:pt idx="38">
                  <c:v>61</c:v>
                </c:pt>
                <c:pt idx="39">
                  <c:v>62</c:v>
                </c:pt>
                <c:pt idx="40">
                  <c:v>62</c:v>
                </c:pt>
                <c:pt idx="41">
                  <c:v>63</c:v>
                </c:pt>
                <c:pt idx="42">
                  <c:v>64</c:v>
                </c:pt>
                <c:pt idx="43">
                  <c:v>65</c:v>
                </c:pt>
                <c:pt idx="44">
                  <c:v>66</c:v>
                </c:pt>
                <c:pt idx="45">
                  <c:v>66</c:v>
                </c:pt>
                <c:pt idx="46">
                  <c:v>67</c:v>
                </c:pt>
                <c:pt idx="47">
                  <c:v>68</c:v>
                </c:pt>
                <c:pt idx="48">
                  <c:v>69</c:v>
                </c:pt>
                <c:pt idx="49">
                  <c:v>70</c:v>
                </c:pt>
                <c:pt idx="50">
                  <c:v>71</c:v>
                </c:pt>
                <c:pt idx="51">
                  <c:v>71</c:v>
                </c:pt>
                <c:pt idx="52">
                  <c:v>72</c:v>
                </c:pt>
                <c:pt idx="53">
                  <c:v>73</c:v>
                </c:pt>
                <c:pt idx="54">
                  <c:v>74</c:v>
                </c:pt>
                <c:pt idx="55">
                  <c:v>75</c:v>
                </c:pt>
                <c:pt idx="56">
                  <c:v>75</c:v>
                </c:pt>
                <c:pt idx="57">
                  <c:v>75.400000000000006</c:v>
                </c:pt>
                <c:pt idx="58">
                  <c:v>75.800000000000011</c:v>
                </c:pt>
                <c:pt idx="59">
                  <c:v>76.200000000000017</c:v>
                </c:pt>
                <c:pt idx="60">
                  <c:v>76.600000000000009</c:v>
                </c:pt>
                <c:pt idx="61">
                  <c:v>77.000000000000028</c:v>
                </c:pt>
                <c:pt idx="62">
                  <c:v>77.400000000000034</c:v>
                </c:pt>
                <c:pt idx="63">
                  <c:v>77.80000000000004</c:v>
                </c:pt>
                <c:pt idx="64">
                  <c:v>78.200000000000045</c:v>
                </c:pt>
                <c:pt idx="65">
                  <c:v>78.600000000000051</c:v>
                </c:pt>
                <c:pt idx="66">
                  <c:v>79.000000000000057</c:v>
                </c:pt>
                <c:pt idx="67">
                  <c:v>79.400000000000063</c:v>
                </c:pt>
                <c:pt idx="68">
                  <c:v>79.800000000000068</c:v>
                </c:pt>
                <c:pt idx="69">
                  <c:v>80.200000000000074</c:v>
                </c:pt>
                <c:pt idx="70">
                  <c:v>80.60000000000008</c:v>
                </c:pt>
                <c:pt idx="71">
                  <c:v>81.000000000000085</c:v>
                </c:pt>
                <c:pt idx="72">
                  <c:v>81.400000000000091</c:v>
                </c:pt>
                <c:pt idx="73">
                  <c:v>81.800000000000082</c:v>
                </c:pt>
                <c:pt idx="74">
                  <c:v>82.200000000000102</c:v>
                </c:pt>
                <c:pt idx="75">
                  <c:v>82.600000000000108</c:v>
                </c:pt>
                <c:pt idx="76">
                  <c:v>83.000000000000114</c:v>
                </c:pt>
                <c:pt idx="77">
                  <c:v>83.400000000000134</c:v>
                </c:pt>
                <c:pt idx="78">
                  <c:v>83.800000000000111</c:v>
                </c:pt>
                <c:pt idx="79">
                  <c:v>84.200000000000131</c:v>
                </c:pt>
                <c:pt idx="80">
                  <c:v>84.600000000000108</c:v>
                </c:pt>
                <c:pt idx="81">
                  <c:v>85.000000000000142</c:v>
                </c:pt>
                <c:pt idx="82">
                  <c:v>85.400000000000162</c:v>
                </c:pt>
                <c:pt idx="83">
                  <c:v>85.800000000000153</c:v>
                </c:pt>
                <c:pt idx="84">
                  <c:v>86.200000000000173</c:v>
                </c:pt>
                <c:pt idx="85">
                  <c:v>86.600000000000151</c:v>
                </c:pt>
                <c:pt idx="86">
                  <c:v>87.000000000000171</c:v>
                </c:pt>
                <c:pt idx="87">
                  <c:v>87.400000000000176</c:v>
                </c:pt>
                <c:pt idx="88">
                  <c:v>87.800000000000182</c:v>
                </c:pt>
                <c:pt idx="89">
                  <c:v>88.200000000000202</c:v>
                </c:pt>
                <c:pt idx="90">
                  <c:v>88.600000000000179</c:v>
                </c:pt>
                <c:pt idx="91">
                  <c:v>89.000000000000199</c:v>
                </c:pt>
                <c:pt idx="92">
                  <c:v>89.400000000000205</c:v>
                </c:pt>
                <c:pt idx="93">
                  <c:v>89.80000000000021</c:v>
                </c:pt>
                <c:pt idx="94">
                  <c:v>90.200000000000216</c:v>
                </c:pt>
                <c:pt idx="95">
                  <c:v>90.600000000000179</c:v>
                </c:pt>
                <c:pt idx="96">
                  <c:v>91.000000000000213</c:v>
                </c:pt>
                <c:pt idx="97">
                  <c:v>91.400000000000233</c:v>
                </c:pt>
                <c:pt idx="98">
                  <c:v>91.800000000000239</c:v>
                </c:pt>
                <c:pt idx="99">
                  <c:v>92.200000000000244</c:v>
                </c:pt>
                <c:pt idx="100">
                  <c:v>92.60000000000025</c:v>
                </c:pt>
                <c:pt idx="101">
                  <c:v>93.000000000000256</c:v>
                </c:pt>
                <c:pt idx="102">
                  <c:v>93.400000000000261</c:v>
                </c:pt>
                <c:pt idx="103">
                  <c:v>93</c:v>
                </c:pt>
                <c:pt idx="104">
                  <c:v>93.4</c:v>
                </c:pt>
                <c:pt idx="105">
                  <c:v>93.800000000000011</c:v>
                </c:pt>
                <c:pt idx="106">
                  <c:v>94.200000000000017</c:v>
                </c:pt>
                <c:pt idx="107">
                  <c:v>94</c:v>
                </c:pt>
                <c:pt idx="108">
                  <c:v>94.4</c:v>
                </c:pt>
                <c:pt idx="109">
                  <c:v>94.800000000000011</c:v>
                </c:pt>
                <c:pt idx="110">
                  <c:v>95.200000000000017</c:v>
                </c:pt>
                <c:pt idx="111">
                  <c:v>95.600000000000009</c:v>
                </c:pt>
                <c:pt idx="112">
                  <c:v>96</c:v>
                </c:pt>
                <c:pt idx="113">
                  <c:v>96.4</c:v>
                </c:pt>
                <c:pt idx="114">
                  <c:v>96.800000000000011</c:v>
                </c:pt>
                <c:pt idx="115">
                  <c:v>97.200000000000017</c:v>
                </c:pt>
                <c:pt idx="116">
                  <c:v>97</c:v>
                </c:pt>
                <c:pt idx="117">
                  <c:v>97.4</c:v>
                </c:pt>
                <c:pt idx="118">
                  <c:v>97.800000000000011</c:v>
                </c:pt>
                <c:pt idx="119">
                  <c:v>98.200000000000017</c:v>
                </c:pt>
                <c:pt idx="120">
                  <c:v>98</c:v>
                </c:pt>
                <c:pt idx="121">
                  <c:v>99</c:v>
                </c:pt>
                <c:pt idx="122">
                  <c:v>99.4</c:v>
                </c:pt>
                <c:pt idx="123">
                  <c:v>99</c:v>
                </c:pt>
                <c:pt idx="124">
                  <c:v>99.4</c:v>
                </c:pt>
                <c:pt idx="125">
                  <c:v>99</c:v>
                </c:pt>
                <c:pt idx="126">
                  <c:v>99.4</c:v>
                </c:pt>
                <c:pt idx="127">
                  <c:v>99</c:v>
                </c:pt>
                <c:pt idx="128">
                  <c:v>99.4</c:v>
                </c:pt>
                <c:pt idx="129">
                  <c:v>100</c:v>
                </c:pt>
              </c:numCache>
            </c:numRef>
          </c:val>
          <c:smooth val="1"/>
        </c:ser>
        <c:marker val="1"/>
        <c:axId val="35256960"/>
        <c:axId val="35344768"/>
      </c:lineChart>
      <c:dateAx>
        <c:axId val="35256960"/>
        <c:scaling>
          <c:orientation val="minMax"/>
        </c:scaling>
        <c:axPos val="b"/>
        <c:numFmt formatCode="m/d/yy;@" sourceLinked="1"/>
        <c:majorTickMark val="none"/>
        <c:tickLblPos val="nextTo"/>
        <c:crossAx val="35344768"/>
        <c:crosses val="autoZero"/>
        <c:auto val="1"/>
        <c:lblOffset val="100"/>
      </c:dateAx>
      <c:valAx>
        <c:axId val="35344768"/>
        <c:scaling>
          <c:orientation val="minMax"/>
        </c:scaling>
        <c:axPos val="l"/>
        <c:majorGridlines/>
        <c:numFmt formatCode="0" sourceLinked="1"/>
        <c:majorTickMark val="none"/>
        <c:tickLblPos val="nextTo"/>
        <c:spPr>
          <a:ln w="9525">
            <a:noFill/>
          </a:ln>
        </c:spPr>
        <c:crossAx val="35256960"/>
        <c:crosses val="autoZero"/>
        <c:crossBetween val="between"/>
      </c:valAx>
    </c:plotArea>
    <c:legend>
      <c:legendPos val="b"/>
    </c:legend>
    <c:plotVisOnly val="1"/>
  </c:chart>
  <c:externalData r:id="rId1"/>
  <c:userShapes r:id="rId2"/>
</c:chartSpace>
</file>

<file path=ppt/drawings/drawing1.xml><?xml version="1.0" encoding="utf-8"?>
<c:userShapes xmlns:c="http://schemas.openxmlformats.org/drawingml/2006/chart">
  <cdr:relSizeAnchor xmlns:cdr="http://schemas.openxmlformats.org/drawingml/2006/chartDrawing">
    <cdr:from>
      <cdr:x>0.63241</cdr:x>
      <cdr:y>0.11911</cdr:y>
    </cdr:from>
    <cdr:to>
      <cdr:x>0.63274</cdr:x>
      <cdr:y>0.73449</cdr:y>
    </cdr:to>
    <cdr:sp macro="" textlink="">
      <cdr:nvSpPr>
        <cdr:cNvPr id="7" name="Straight Connector 6"/>
        <cdr:cNvSpPr/>
      </cdr:nvSpPr>
      <cdr:spPr>
        <a:xfrm xmlns:a="http://schemas.openxmlformats.org/drawingml/2006/main" rot="5400000" flipH="1" flipV="1">
          <a:off x="1867694" y="1637505"/>
          <a:ext cx="2362200" cy="1589"/>
        </a:xfrm>
        <a:prstGeom xmlns:a="http://schemas.openxmlformats.org/drawingml/2006/main" prst="line">
          <a:avLst/>
        </a:prstGeom>
        <a:ln xmlns:a="http://schemas.openxmlformats.org/drawingml/2006/main">
          <a:solidFill>
            <a:srgbClr val="00B05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0.77454</cdr:x>
      <cdr:y>0.11931</cdr:y>
    </cdr:from>
    <cdr:to>
      <cdr:x>0.77487</cdr:x>
      <cdr:y>0.7347</cdr:y>
    </cdr:to>
    <cdr:sp macro="" textlink="">
      <cdr:nvSpPr>
        <cdr:cNvPr id="9" name="Straight Connector 8"/>
        <cdr:cNvSpPr/>
      </cdr:nvSpPr>
      <cdr:spPr>
        <a:xfrm xmlns:a="http://schemas.openxmlformats.org/drawingml/2006/main" rot="5400000" flipH="1" flipV="1">
          <a:off x="3733006" y="457994"/>
          <a:ext cx="1589" cy="2362200"/>
        </a:xfrm>
        <a:prstGeom xmlns:a="http://schemas.openxmlformats.org/drawingml/2006/main" prst="line">
          <a:avLst/>
        </a:prstGeom>
        <a:ln xmlns:a="http://schemas.openxmlformats.org/drawingml/2006/main">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p xmlns:a="http://schemas.openxmlformats.org/drawingml/2006/main">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5180013" y="0"/>
            <a:ext cx="3962400" cy="3429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31B60F54-B4A3-48AA-ADC5-253478CFA20A}" type="datetimeFigureOut">
              <a:rPr lang="en-US"/>
              <a:pPr>
                <a:defRPr/>
              </a:pPr>
              <a:t>1/10/2009</a:t>
            </a:fld>
            <a:endParaRPr lang="en-US"/>
          </a:p>
        </p:txBody>
      </p:sp>
      <p:sp>
        <p:nvSpPr>
          <p:cNvPr id="4" name="Footer Placeholder 3"/>
          <p:cNvSpPr>
            <a:spLocks noGrp="1"/>
          </p:cNvSpPr>
          <p:nvPr>
            <p:ph type="ftr" sz="quarter" idx="2"/>
          </p:nvPr>
        </p:nvSpPr>
        <p:spPr>
          <a:xfrm>
            <a:off x="0" y="6513513"/>
            <a:ext cx="3962400" cy="3429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5180013" y="6513513"/>
            <a:ext cx="3962400" cy="3429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1294E992-1F6B-4500-A70B-DF9C1C4CDF8A}"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4F9B8A2B-A5AC-4728-8CF0-2531E94883A8}" type="datetimeFigureOut">
              <a:rPr lang="en-US"/>
              <a:pPr>
                <a:defRPr/>
              </a:pPr>
              <a:t>1/10/2009</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77B306B5-1E47-4172-AD4F-637537FC4375}"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6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A658341-6E2F-46D9-A35A-C5D36B32D985}" type="slidenum">
              <a:rPr lang="en-US"/>
              <a:pPr fontAlgn="base">
                <a:spcBef>
                  <a:spcPct val="0"/>
                </a:spcBef>
                <a:spcAft>
                  <a:spcPct val="0"/>
                </a:spcAft>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2CC1237-4CB3-49F1-AE7E-E682C4423535}" type="slidenum">
              <a:rPr lang="en-US"/>
              <a:pPr fontAlgn="base">
                <a:spcBef>
                  <a:spcPct val="0"/>
                </a:spcBef>
                <a:spcAft>
                  <a:spcPct val="0"/>
                </a:spcAft>
              </a:pPr>
              <a:t>10</a:t>
            </a:fld>
            <a:endParaRPr lang="en-US"/>
          </a:p>
        </p:txBody>
      </p:sp>
      <p:sp>
        <p:nvSpPr>
          <p:cNvPr id="4813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813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buFontTx/>
              <a:buChar char="•"/>
            </a:pPr>
            <a:r>
              <a:rPr lang="en-US" smtClean="0"/>
              <a:t>Operation of Buildings Pipeline: Extrude to DEM</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8D5516B-B275-44D8-A5DE-60B88873C732}" type="slidenum">
              <a:rPr lang="en-US"/>
              <a:pPr fontAlgn="base">
                <a:spcBef>
                  <a:spcPct val="0"/>
                </a:spcBef>
                <a:spcAft>
                  <a:spcPct val="0"/>
                </a:spcAft>
              </a:pPr>
              <a:t>11</a:t>
            </a:fld>
            <a:endParaRPr lang="en-US"/>
          </a:p>
        </p:txBody>
      </p:sp>
      <p:sp>
        <p:nvSpPr>
          <p:cNvPr id="5017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017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Operation of Buildings Pipeline: Texture Generator</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6C30E22-7741-4C07-BF5D-13AB3CB0790F}" type="slidenum">
              <a:rPr lang="en-US"/>
              <a:pPr fontAlgn="base">
                <a:spcBef>
                  <a:spcPct val="0"/>
                </a:spcBef>
                <a:spcAft>
                  <a:spcPct val="0"/>
                </a:spcAft>
              </a:pPr>
              <a:t>12</a:t>
            </a:fld>
            <a:endParaRPr lang="en-US"/>
          </a:p>
        </p:txBody>
      </p:sp>
      <p:sp>
        <p:nvSpPr>
          <p:cNvPr id="5222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222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Fundamental Limitation: LSR Coordinate System</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3FB6D89-C0A8-4A90-A084-05FC5D0CC113}" type="slidenum">
              <a:rPr lang="en-US"/>
              <a:pPr fontAlgn="base">
                <a:spcBef>
                  <a:spcPct val="0"/>
                </a:spcBef>
                <a:spcAft>
                  <a:spcPct val="0"/>
                </a:spcAft>
              </a:pPr>
              <a:t>13</a:t>
            </a:fld>
            <a:endParaRPr lang="en-US"/>
          </a:p>
        </p:txBody>
      </p:sp>
      <p:sp>
        <p:nvSpPr>
          <p:cNvPr id="542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427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Building Compilation Management – Version 1 – Overview</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02480A5-8C6D-4E89-ADF3-941DC993ABBF}" type="slidenum">
              <a:rPr lang="en-US"/>
              <a:pPr fontAlgn="base">
                <a:spcBef>
                  <a:spcPct val="0"/>
                </a:spcBef>
                <a:spcAft>
                  <a:spcPct val="0"/>
                </a:spcAft>
              </a:pPr>
              <a:t>14</a:t>
            </a:fld>
            <a:endParaRPr lang="en-US"/>
          </a:p>
        </p:txBody>
      </p:sp>
      <p:sp>
        <p:nvSpPr>
          <p:cNvPr id="563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632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Building Compilation Management – Version 1, Quotes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2530F3C-E3EC-4AB4-BB74-DDD511E8875D}" type="slidenum">
              <a:rPr lang="en-US"/>
              <a:pPr fontAlgn="base">
                <a:spcBef>
                  <a:spcPct val="0"/>
                </a:spcBef>
                <a:spcAft>
                  <a:spcPct val="0"/>
                </a:spcAft>
              </a:pPr>
              <a:t>15</a:t>
            </a:fld>
            <a:endParaRPr lang="en-US"/>
          </a:p>
        </p:txBody>
      </p:sp>
      <p:sp>
        <p:nvSpPr>
          <p:cNvPr id="5837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837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Building Compilation Management – Version 1, Practical Problems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F9BB56D-EB45-47B0-8B71-8D242870CD15}" type="slidenum">
              <a:rPr lang="en-US"/>
              <a:pPr fontAlgn="base">
                <a:spcBef>
                  <a:spcPct val="0"/>
                </a:spcBef>
                <a:spcAft>
                  <a:spcPct val="0"/>
                </a:spcAft>
              </a:pPr>
              <a:t>16</a:t>
            </a:fld>
            <a:endParaRPr lang="en-US"/>
          </a:p>
        </p:txBody>
      </p:sp>
      <p:sp>
        <p:nvSpPr>
          <p:cNvPr id="6041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041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Compilation Summary Tool Req. – then Manhattan Situation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46868AC-CF23-4E7F-ABEA-7C86A69A59AD}" type="slidenum">
              <a:rPr lang="en-US"/>
              <a:pPr fontAlgn="base">
                <a:spcBef>
                  <a:spcPct val="0"/>
                </a:spcBef>
                <a:spcAft>
                  <a:spcPct val="0"/>
                </a:spcAft>
              </a:pPr>
              <a:t>17</a:t>
            </a:fld>
            <a:endParaRPr lang="en-US"/>
          </a:p>
        </p:txBody>
      </p:sp>
      <p:sp>
        <p:nvSpPr>
          <p:cNvPr id="6246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246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buFontTx/>
              <a:buChar char="•"/>
            </a:pPr>
            <a:r>
              <a:rPr lang="en-US" smtClean="0"/>
              <a:t>The resulting TriSurfShp tool</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6F018A6-289A-4423-AD7F-4799A2B447FD}" type="slidenum">
              <a:rPr lang="en-US"/>
              <a:pPr fontAlgn="base">
                <a:spcBef>
                  <a:spcPct val="0"/>
                </a:spcBef>
                <a:spcAft>
                  <a:spcPct val="0"/>
                </a:spcAft>
              </a:pPr>
              <a:t>18</a:t>
            </a:fld>
            <a:endParaRPr lang="en-US"/>
          </a:p>
        </p:txBody>
      </p:sp>
      <p:sp>
        <p:nvSpPr>
          <p:cNvPr id="6451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451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Version 2: TriSurfShp in action</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B9F7F48-E848-45E1-9E1D-3A9EB731F979}" type="slidenum">
              <a:rPr lang="en-US"/>
              <a:pPr fontAlgn="base">
                <a:spcBef>
                  <a:spcPct val="0"/>
                </a:spcBef>
                <a:spcAft>
                  <a:spcPct val="0"/>
                </a:spcAft>
              </a:pPr>
              <a:t>19</a:t>
            </a:fld>
            <a:endParaRPr lang="en-US"/>
          </a:p>
        </p:txBody>
      </p:sp>
      <p:sp>
        <p:nvSpPr>
          <p:cNvPr id="6656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656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Version2 Summary – Great for managing incoming data, alleviating processing bottlenecks.</a:t>
            </a:r>
          </a:p>
          <a:p>
            <a:pPr>
              <a:spcBef>
                <a:spcPct val="0"/>
              </a:spcBef>
            </a:pPr>
            <a:r>
              <a:rPr lang="en-US" smtClean="0"/>
              <a:t>TriSurfShp did not deal with the problem of managing vendor effort / create guide data </a:t>
            </a:r>
          </a:p>
          <a:p>
            <a:pPr>
              <a:spcBef>
                <a:spcPct val="0"/>
              </a:spcBef>
            </a:pPr>
            <a:r>
              <a:rPr lang="en-US" smtClean="0"/>
              <a: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Introduction of self, quick career background, team info</a:t>
            </a:r>
          </a:p>
        </p:txBody>
      </p:sp>
      <p:sp>
        <p:nvSpPr>
          <p:cNvPr id="317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C1EB490-8F90-4F2A-9A58-4914C329EBA1}" type="slidenum">
              <a:rPr lang="en-US"/>
              <a:pPr fontAlgn="base">
                <a:spcBef>
                  <a:spcPct val="0"/>
                </a:spcBef>
                <a:spcAft>
                  <a:spcPct val="0"/>
                </a:spcAft>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5A95953-55AA-474F-B5A5-309060809A9F}" type="slidenum">
              <a:rPr lang="en-US"/>
              <a:pPr fontAlgn="base">
                <a:spcBef>
                  <a:spcPct val="0"/>
                </a:spcBef>
                <a:spcAft>
                  <a:spcPct val="0"/>
                </a:spcAft>
              </a:pPr>
              <a:t>20</a:t>
            </a:fld>
            <a:endParaRPr lang="en-US"/>
          </a:p>
        </p:txBody>
      </p:sp>
      <p:sp>
        <p:nvSpPr>
          <p:cNvPr id="686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861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Unaddressed need to provide </a:t>
            </a:r>
            <a:r>
              <a:rPr lang="en-US" smtClean="0">
                <a:solidFill>
                  <a:schemeClr val="tx2"/>
                </a:solidFill>
              </a:rPr>
              <a:t>compilation boundary, priority areas, or landmark locations. </a:t>
            </a:r>
          </a:p>
          <a:p>
            <a:pPr>
              <a:spcBef>
                <a:spcPct val="0"/>
              </a:spcBef>
            </a:pPr>
            <a:endParaRPr lang="en-US" smtClean="0"/>
          </a:p>
          <a:p>
            <a:pPr>
              <a:spcBef>
                <a:spcPct val="0"/>
              </a:spcBef>
            </a:pPr>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D8B492F-432D-4D87-AD22-449469D38F5C}" type="slidenum">
              <a:rPr lang="en-US"/>
              <a:pPr fontAlgn="base">
                <a:spcBef>
                  <a:spcPct val="0"/>
                </a:spcBef>
                <a:spcAft>
                  <a:spcPct val="0"/>
                </a:spcAft>
              </a:pPr>
              <a:t>21</a:t>
            </a:fld>
            <a:endParaRPr lang="en-US"/>
          </a:p>
        </p:txBody>
      </p:sp>
      <p:sp>
        <p:nvSpPr>
          <p:cNvPr id="706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065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Priority  Buildings- drive the compilers right to landmarks (more experienced photogrammetrists).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9F031F0-F0E6-4A25-B1C0-9F0BECE27729}" type="slidenum">
              <a:rPr lang="en-US"/>
              <a:pPr fontAlgn="base">
                <a:spcBef>
                  <a:spcPct val="0"/>
                </a:spcBef>
                <a:spcAft>
                  <a:spcPct val="0"/>
                </a:spcAft>
              </a:pPr>
              <a:t>22</a:t>
            </a:fld>
            <a:endParaRPr lang="en-US"/>
          </a:p>
        </p:txBody>
      </p:sp>
      <p:sp>
        <p:nvSpPr>
          <p:cNvPr id="7270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270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Priority AOIs- drive the compilers right to most important areas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0462CE0-291B-42DD-B8A7-A1E800395071}" type="slidenum">
              <a:rPr lang="en-US"/>
              <a:pPr fontAlgn="base">
                <a:spcBef>
                  <a:spcPct val="0"/>
                </a:spcBef>
                <a:spcAft>
                  <a:spcPct val="0"/>
                </a:spcAft>
              </a:pPr>
              <a:t>23</a:t>
            </a:fld>
            <a:endParaRPr lang="en-US"/>
          </a:p>
        </p:txBody>
      </p:sp>
      <p:sp>
        <p:nvSpPr>
          <p:cNvPr id="7475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475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buFontTx/>
              <a:buChar char="•"/>
            </a:pPr>
            <a:r>
              <a:rPr lang="en-US" smtClean="0"/>
              <a:t>Compilation Boundary: </a:t>
            </a:r>
            <a:r>
              <a:rPr lang="de-DE" smtClean="0"/>
              <a:t>2200 images/1100 stereo pairs. 500 images outside this boundry where modeling was not necessary/250 pairs.</a:t>
            </a:r>
          </a:p>
          <a:p>
            <a:pPr>
              <a:spcBef>
                <a:spcPct val="0"/>
              </a:spcBef>
              <a:buFontTx/>
              <a:buChar char="•"/>
            </a:pPr>
            <a:r>
              <a:rPr lang="de-DE" smtClean="0"/>
              <a:t>90 seconds to load a model * 250 6.25 hrs!</a:t>
            </a:r>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7BCAEF8-1D72-4C19-AC82-04446408A4E0}" type="slidenum">
              <a:rPr lang="en-US"/>
              <a:pPr fontAlgn="base">
                <a:spcBef>
                  <a:spcPct val="0"/>
                </a:spcBef>
                <a:spcAft>
                  <a:spcPct val="0"/>
                </a:spcAft>
              </a:pPr>
              <a:t>24</a:t>
            </a:fld>
            <a:endParaRPr lang="en-US"/>
          </a:p>
        </p:txBody>
      </p:sp>
      <p:sp>
        <p:nvSpPr>
          <p:cNvPr id="768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680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Version 3 – Made possible by arc GIS spatial transformation routine</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092D2C6-E89F-4073-A0C2-4B0072AB4F46}" type="slidenum">
              <a:rPr lang="en-US"/>
              <a:pPr fontAlgn="base">
                <a:spcBef>
                  <a:spcPct val="0"/>
                </a:spcBef>
                <a:spcAft>
                  <a:spcPct val="0"/>
                </a:spcAft>
              </a:pPr>
              <a:t>25</a:t>
            </a:fld>
            <a:endParaRPr lang="en-US"/>
          </a:p>
        </p:txBody>
      </p:sp>
      <p:sp>
        <p:nvSpPr>
          <p:cNvPr id="7885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885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V3: Translating data from LSR to UTM</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15433F0-F645-423F-A975-B5A85CBF3330}" type="slidenum">
              <a:rPr lang="en-US"/>
              <a:pPr fontAlgn="base">
                <a:spcBef>
                  <a:spcPct val="0"/>
                </a:spcBef>
                <a:spcAft>
                  <a:spcPct val="0"/>
                </a:spcAft>
              </a:pPr>
              <a:t>26</a:t>
            </a:fld>
            <a:endParaRPr lang="en-US"/>
          </a:p>
        </p:txBody>
      </p:sp>
      <p:sp>
        <p:nvSpPr>
          <p:cNvPr id="8089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089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V3: Translating data from LSR to UTM – Displacement links</a:t>
            </a:r>
          </a:p>
          <a:p>
            <a:pPr>
              <a:spcBef>
                <a:spcPct val="0"/>
              </a:spcBef>
            </a:pPr>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B6BEF23-0836-4E46-954C-74F2C6117B10}" type="slidenum">
              <a:rPr lang="en-US"/>
              <a:pPr fontAlgn="base">
                <a:spcBef>
                  <a:spcPct val="0"/>
                </a:spcBef>
                <a:spcAft>
                  <a:spcPct val="0"/>
                </a:spcAft>
              </a:pPr>
              <a:t>27</a:t>
            </a:fld>
            <a:endParaRPr lang="en-US"/>
          </a:p>
        </p:txBody>
      </p:sp>
      <p:sp>
        <p:nvSpPr>
          <p:cNvPr id="8294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294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V3: Translating data from LSR to UTM via affinetransformartion</a:t>
            </a:r>
          </a:p>
          <a:p>
            <a:pPr>
              <a:spcBef>
                <a:spcPct val="0"/>
              </a:spcBef>
            </a:pPr>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4CEC4DB-B4B8-4ABD-8A5B-B0697081F1C1}" type="slidenum">
              <a:rPr lang="en-US"/>
              <a:pPr fontAlgn="base">
                <a:spcBef>
                  <a:spcPct val="0"/>
                </a:spcBef>
                <a:spcAft>
                  <a:spcPct val="0"/>
                </a:spcAft>
              </a:pPr>
              <a:t>28</a:t>
            </a:fld>
            <a:endParaRPr lang="en-US"/>
          </a:p>
        </p:txBody>
      </p:sp>
      <p:sp>
        <p:nvSpPr>
          <p:cNvPr id="849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49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Not a stretch to say </a:t>
            </a:r>
            <a:r>
              <a:rPr lang="en-US" smtClean="0">
                <a:solidFill>
                  <a:schemeClr val="tx2"/>
                </a:solidFill>
              </a:rPr>
              <a:t>the added ability to get data into Local Space Rectangular was a tremendous improvement in controlling vendor effort. Compilation output actually doubled!</a:t>
            </a:r>
          </a:p>
          <a:p>
            <a:pPr>
              <a:spcBef>
                <a:spcPct val="0"/>
              </a:spcBef>
            </a:pPr>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7128E87-1B79-47F6-8404-443EEBC3EADF}" type="slidenum">
              <a:rPr lang="en-US"/>
              <a:pPr fontAlgn="base">
                <a:spcBef>
                  <a:spcPct val="0"/>
                </a:spcBef>
                <a:spcAft>
                  <a:spcPct val="0"/>
                </a:spcAft>
              </a:pPr>
              <a:t>29</a:t>
            </a:fld>
            <a:endParaRPr lang="en-US"/>
          </a:p>
        </p:txBody>
      </p:sp>
      <p:sp>
        <p:nvSpPr>
          <p:cNvPr id="8704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704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buFontTx/>
              <a:buChar char="•"/>
            </a:pPr>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Introduction of self, quick career background, team info</a:t>
            </a:r>
          </a:p>
        </p:txBody>
      </p:sp>
      <p:sp>
        <p:nvSpPr>
          <p:cNvPr id="337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5494C26-6ADB-4098-981A-DB05AFE8656E}" type="slidenum">
              <a:rPr lang="en-US"/>
              <a:pPr fontAlgn="base">
                <a:spcBef>
                  <a:spcPct val="0"/>
                </a:spcBef>
                <a:spcAft>
                  <a:spcPct val="0"/>
                </a:spcAft>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8EB5378-A6EC-49A4-A222-12EFE232D720}" type="slidenum">
              <a:rPr lang="en-US"/>
              <a:pPr fontAlgn="base">
                <a:spcBef>
                  <a:spcPct val="0"/>
                </a:spcBef>
                <a:spcAft>
                  <a:spcPct val="0"/>
                </a:spcAft>
              </a:pPr>
              <a:t>30</a:t>
            </a:fld>
            <a:endParaRPr lang="en-US"/>
          </a:p>
        </p:txBody>
      </p:sp>
      <p:sp>
        <p:nvSpPr>
          <p:cNvPr id="8909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909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p:cNvSpPr>
          <p:nvPr>
            <p:ph type="sldImg"/>
          </p:nvPr>
        </p:nvSpPr>
        <p:spPr bwMode="auto">
          <a:noFill/>
          <a:ln>
            <a:solidFill>
              <a:srgbClr val="000000"/>
            </a:solidFill>
            <a:miter lim="800000"/>
            <a:headEnd/>
            <a:tailEnd/>
          </a:ln>
        </p:spPr>
      </p:sp>
      <p:sp>
        <p:nvSpPr>
          <p:cNvPr id="911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When building this capstone presentation, I was advised that I would have to detail some unique contributions I have personally made to GIS. I’d like to think that using GIS in creative, slightly non-standard ways, to overcome challenges of a demanding high profile mapping campaign like VE is that contribution.</a:t>
            </a:r>
          </a:p>
        </p:txBody>
      </p:sp>
      <p:sp>
        <p:nvSpPr>
          <p:cNvPr id="911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9D1E944-5697-403A-923E-5D24E2CB2923}" type="slidenum">
              <a:rPr lang="en-US"/>
              <a:pPr fontAlgn="base">
                <a:spcBef>
                  <a:spcPct val="0"/>
                </a:spcBef>
                <a:spcAft>
                  <a:spcPct val="0"/>
                </a:spcAft>
              </a:pPr>
              <a:t>31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Quick synopsis of what VE is</a:t>
            </a:r>
          </a:p>
        </p:txBody>
      </p:sp>
      <p:sp>
        <p:nvSpPr>
          <p:cNvPr id="358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B6261A8-DB20-45BE-8508-DE5784CEB976}" type="slidenum">
              <a:rPr lang="en-US"/>
              <a:pPr fontAlgn="base">
                <a:spcBef>
                  <a:spcPct val="0"/>
                </a:spcBef>
                <a:spcAft>
                  <a:spcPct val="0"/>
                </a:spcAft>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Microsoft Software Dev point of view – Design a system paradigm.</a:t>
            </a:r>
          </a:p>
        </p:txBody>
      </p:sp>
      <p:sp>
        <p:nvSpPr>
          <p:cNvPr id="378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F45613C-5A82-41D2-A010-C704D31FA5D2}" type="slidenum">
              <a:rPr lang="en-US"/>
              <a:pPr fontAlgn="base">
                <a:spcBef>
                  <a:spcPct val="0"/>
                </a:spcBef>
                <a:spcAft>
                  <a:spcPct val="0"/>
                </a:spcAft>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Remote sensing shortcomings</a:t>
            </a:r>
          </a:p>
        </p:txBody>
      </p:sp>
      <p:sp>
        <p:nvSpPr>
          <p:cNvPr id="399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789358E-CD21-4EE4-8A4D-004CC6F39ECF}" type="slidenum">
              <a:rPr lang="en-US"/>
              <a:pPr fontAlgn="base">
                <a:spcBef>
                  <a:spcPct val="0"/>
                </a:spcBef>
                <a:spcAft>
                  <a:spcPct val="0"/>
                </a:spcAft>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3083DBB-8650-4337-A2E2-1FD06E20EFEA}" type="slidenum">
              <a:rPr lang="en-US"/>
              <a:pPr fontAlgn="base">
                <a:spcBef>
                  <a:spcPct val="0"/>
                </a:spcBef>
                <a:spcAft>
                  <a:spcPct val="0"/>
                </a:spcAft>
              </a:pPr>
              <a:t>7</a:t>
            </a:fld>
            <a:endParaRPr lang="en-US"/>
          </a:p>
        </p:txBody>
      </p:sp>
      <p:sp>
        <p:nvSpPr>
          <p:cNvPr id="4198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198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Production Overview – Choosing project areas – State 100 cities in the first year</a:t>
            </a:r>
          </a:p>
          <a:p>
            <a:pPr>
              <a:spcBef>
                <a:spcPct val="0"/>
              </a:spcBef>
            </a:pPr>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00D97D5-F579-4B72-B29F-788768683372}" type="slidenum">
              <a:rPr lang="en-US"/>
              <a:pPr fontAlgn="base">
                <a:spcBef>
                  <a:spcPct val="0"/>
                </a:spcBef>
                <a:spcAft>
                  <a:spcPct val="0"/>
                </a:spcAft>
              </a:pPr>
              <a:t>8</a:t>
            </a:fld>
            <a:endParaRPr lang="en-US"/>
          </a:p>
        </p:txBody>
      </p:sp>
      <p:sp>
        <p:nvSpPr>
          <p:cNvPr id="4403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403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buFontTx/>
              <a:buChar char="•"/>
            </a:pPr>
            <a:r>
              <a:rPr lang="en-US" smtClean="0"/>
              <a:t>Production Overview – necessary components of 3D textured buildings pipeline: roofline DXFs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911A763-D399-49F4-BD5D-A3AD33E80BDE}" type="slidenum">
              <a:rPr lang="en-US"/>
              <a:pPr fontAlgn="base">
                <a:spcBef>
                  <a:spcPct val="0"/>
                </a:spcBef>
                <a:spcAft>
                  <a:spcPct val="0"/>
                </a:spcAft>
              </a:pPr>
              <a:t>9</a:t>
            </a:fld>
            <a:endParaRPr lang="en-US"/>
          </a:p>
        </p:txBody>
      </p:sp>
      <p:sp>
        <p:nvSpPr>
          <p:cNvPr id="4608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608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Operation of Buildings Pipeline: Buildings Completer</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6"/>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9"/>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10"/>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smtClean="0"/>
              <a:t>Click to edit Master title style</a:t>
            </a:r>
            <a:endParaRPr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smtClean="0"/>
              <a:t>Click to edit Master subtitle style</a:t>
            </a:r>
            <a:endParaRPr lang="en-US" dirty="0"/>
          </a:p>
        </p:txBody>
      </p:sp>
      <p:sp>
        <p:nvSpPr>
          <p:cNvPr id="7" name="Date Placeholder 27"/>
          <p:cNvSpPr>
            <a:spLocks noGrp="1"/>
          </p:cNvSpPr>
          <p:nvPr>
            <p:ph type="dt" sz="half" idx="10"/>
          </p:nvPr>
        </p:nvSpPr>
        <p:spPr>
          <a:xfrm>
            <a:off x="76200" y="6069013"/>
            <a:ext cx="2057400" cy="685800"/>
          </a:xfrm>
        </p:spPr>
        <p:txBody>
          <a:bodyPr>
            <a:noAutofit/>
          </a:bodyPr>
          <a:lstStyle>
            <a:lvl1pPr algn="ctr">
              <a:defRPr sz="2000" dirty="0" smtClean="0">
                <a:solidFill>
                  <a:srgbClr val="FFFFFF"/>
                </a:solidFill>
              </a:defRPr>
            </a:lvl1pPr>
          </a:lstStyle>
          <a:p>
            <a:pPr>
              <a:defRPr/>
            </a:pPr>
            <a:r>
              <a:rPr lang="en-US"/>
              <a:t>MGIS Candidate</a:t>
            </a:r>
            <a:endParaRPr lang="en-US"/>
          </a:p>
        </p:txBody>
      </p:sp>
      <p:sp>
        <p:nvSpPr>
          <p:cNvPr id="10" name="Footer Placeholder 16"/>
          <p:cNvSpPr>
            <a:spLocks noGrp="1"/>
          </p:cNvSpPr>
          <p:nvPr>
            <p:ph type="ftr" sz="quarter" idx="11"/>
          </p:nvPr>
        </p:nvSpPr>
        <p:spPr>
          <a:xfrm>
            <a:off x="2085975" y="236538"/>
            <a:ext cx="5867400" cy="365125"/>
          </a:xfrm>
        </p:spPr>
        <p:txBody>
          <a:bodyPr/>
          <a:lstStyle>
            <a:lvl1pPr algn="r">
              <a:defRPr>
                <a:solidFill>
                  <a:schemeClr val="tx2"/>
                </a:solidFill>
              </a:defRPr>
            </a:lvl1pPr>
          </a:lstStyle>
          <a:p>
            <a:pPr>
              <a:defRPr/>
            </a:pPr>
            <a:endParaRPr lang="en-US"/>
          </a:p>
        </p:txBody>
      </p:sp>
      <p:sp>
        <p:nvSpPr>
          <p:cNvPr id="11" name="Slide Number Placeholder 28"/>
          <p:cNvSpPr>
            <a:spLocks noGrp="1"/>
          </p:cNvSpPr>
          <p:nvPr>
            <p:ph type="sldNum" sz="quarter" idx="12"/>
          </p:nvPr>
        </p:nvSpPr>
        <p:spPr>
          <a:xfrm>
            <a:off x="8001000" y="228600"/>
            <a:ext cx="838200" cy="381000"/>
          </a:xfrm>
        </p:spPr>
        <p:txBody>
          <a:bodyPr/>
          <a:lstStyle>
            <a:lvl1pPr>
              <a:defRPr smtClean="0">
                <a:solidFill>
                  <a:schemeClr val="tx2"/>
                </a:solidFill>
              </a:defRPr>
            </a:lvl1pPr>
          </a:lstStyle>
          <a:p>
            <a:pPr>
              <a:defRPr/>
            </a:pPr>
            <a:fld id="{39D6E4FC-2552-4946-8F74-B18F9EF8987F}"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253CE6A2-7FF2-4690-A2D7-2A448BA09A5C}" type="datetimeFigureOut">
              <a:rPr lang="en-US"/>
              <a:pPr>
                <a:defRPr/>
              </a:pPr>
              <a:t>1/10/2009</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318A34AC-54F3-4588-805B-BEAC28B31D9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6"/>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Vertical Title 1"/>
          <p:cNvSpPr>
            <a:spLocks noGrp="1"/>
          </p:cNvSpPr>
          <p:nvPr>
            <p:ph type="title" orient="vert"/>
          </p:nvPr>
        </p:nvSpPr>
        <p:spPr>
          <a:xfrm>
            <a:off x="6553200" y="609600"/>
            <a:ext cx="2057400" cy="5516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6553200" y="6248400"/>
            <a:ext cx="2209800" cy="365125"/>
          </a:xfrm>
        </p:spPr>
        <p:txBody>
          <a:bodyPr/>
          <a:lstStyle>
            <a:lvl1pPr>
              <a:defRPr/>
            </a:lvl1pPr>
          </a:lstStyle>
          <a:p>
            <a:pPr>
              <a:defRPr/>
            </a:pPr>
            <a:fld id="{7D16E233-81DF-4870-888E-51CA791E34FD}" type="datetimeFigureOut">
              <a:rPr lang="en-US"/>
              <a:pPr>
                <a:defRPr/>
              </a:pPr>
              <a:t>1/10/2009</a:t>
            </a:fld>
            <a:endParaRPr lang="en-US"/>
          </a:p>
        </p:txBody>
      </p:sp>
      <p:sp>
        <p:nvSpPr>
          <p:cNvPr id="8" name="Footer Placeholder 4"/>
          <p:cNvSpPr>
            <a:spLocks noGrp="1"/>
          </p:cNvSpPr>
          <p:nvPr>
            <p:ph type="ftr" sz="quarter" idx="11"/>
          </p:nvPr>
        </p:nvSpPr>
        <p:spPr>
          <a:xfrm>
            <a:off x="457200" y="6248400"/>
            <a:ext cx="5573713" cy="365125"/>
          </a:xfrm>
        </p:spPr>
        <p:txBody>
          <a:bodyPr/>
          <a:lstStyle>
            <a:lvl1pPr>
              <a:defRPr/>
            </a:lvl1pPr>
          </a:lstStyle>
          <a:p>
            <a:pPr>
              <a:defRPr/>
            </a:pPr>
            <a:endParaRPr lang="en-US"/>
          </a:p>
        </p:txBody>
      </p:sp>
      <p:sp>
        <p:nvSpPr>
          <p:cNvPr id="9" name="Slide Number Placeholder 5"/>
          <p:cNvSpPr>
            <a:spLocks noGrp="1"/>
          </p:cNvSpPr>
          <p:nvPr>
            <p:ph type="sldNum" sz="quarter" idx="12"/>
          </p:nvPr>
        </p:nvSpPr>
        <p:spPr>
          <a:xfrm rot="5400000">
            <a:off x="5989638" y="144462"/>
            <a:ext cx="533400" cy="244475"/>
          </a:xfrm>
        </p:spPr>
        <p:txBody>
          <a:bodyPr/>
          <a:lstStyle>
            <a:lvl1pPr>
              <a:defRPr/>
            </a:lvl1pPr>
          </a:lstStyle>
          <a:p>
            <a:pPr>
              <a:defRPr/>
            </a:pPr>
            <a:fld id="{06655CE4-1E37-48A4-9D63-56CC55A076C2}"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normAutofit/>
          </a:bodyPr>
          <a:lstStyle/>
          <a:p>
            <a:pPr lvl="0"/>
            <a:endParaRPr lang="en-US" noProof="0" smtClean="0"/>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r>
              <a:rPr lang="en-US"/>
              <a:t>Weekly Production Meeting -Confidential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7B8B0F7-B34F-4F9F-85A8-E1B01DEFA0BF}" type="datetimeFigureOut">
              <a:rPr lang="en-US"/>
              <a:pPr>
                <a:defRPr/>
              </a:pPr>
              <a:t>1/10/2009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DB8E601-D23F-40F4-A0C5-AE6C76F847BB}"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F3890E5-1DE8-4A54-B0F4-05AC124F39BE}" type="datetimeFigureOut">
              <a:rPr lang="en-US"/>
              <a:pPr>
                <a:defRPr/>
              </a:pPr>
              <a:t>1/10/2009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C9D11A7-55D6-406C-8144-553DD00E15C2}"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5A734D2-081D-49F7-862D-D49F9FCB2D55}" type="datetimeFigureOut">
              <a:rPr lang="en-US"/>
              <a:pPr>
                <a:defRPr/>
              </a:pPr>
              <a:t>1/10/2009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FBF824A-BD44-4C52-867B-34A83A95AEA9}"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BABD098-E3B1-4DC0-8AB5-42582A5CA9E2}" type="datetimeFigureOut">
              <a:rPr lang="en-US"/>
              <a:pPr>
                <a:defRPr/>
              </a:pPr>
              <a:t>1/10/2009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863C05B-2C2B-4159-BC31-2EE2373D0004}"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E5DA3B1-346B-4E63-8BB9-527CC40A6FAE}" type="datetimeFigureOut">
              <a:rPr lang="en-US"/>
              <a:pPr>
                <a:defRPr/>
              </a:pPr>
              <a:t>1/10/2009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5AB605D-60B6-469B-8D86-4D7F8EDAFDF0}"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E26EB18-8CCA-4E66-BAFF-6CB0649B4AA1}" type="datetimeFigureOut">
              <a:rPr lang="en-US"/>
              <a:pPr>
                <a:defRPr/>
              </a:pPr>
              <a:t>1/10/2009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D9E176B-F8A8-40F6-B8BA-251B0B283A79}"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108860D-0BEC-4982-90B2-169C94F819F6}" type="datetimeFigureOut">
              <a:rPr lang="en-US"/>
              <a:pPr>
                <a:defRPr/>
              </a:pPr>
              <a:t>1/10/2009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5875181-8229-4D52-9DAD-0AA4CA17849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smtClean="0"/>
              <a:t>Click to edit Master title style</a:t>
            </a:r>
            <a:endParaRPr lang="en-US"/>
          </a:p>
        </p:txBody>
      </p:sp>
      <p:sp>
        <p:nvSpPr>
          <p:cNvPr id="8" name="Content Placeholder 7"/>
          <p:cNvSpPr>
            <a:spLocks noGrp="1"/>
          </p:cNvSpPr>
          <p:nvPr>
            <p:ph sz="quarter" idx="1"/>
          </p:nvPr>
        </p:nvSpPr>
        <p:spPr>
          <a:xfrm>
            <a:off x="612648" y="1600200"/>
            <a:ext cx="81534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FF4DFB0F-7425-4BF9-8461-BF80FED2DABA}" type="datetimeFigureOut">
              <a:rPr lang="en-US"/>
              <a:pPr>
                <a:defRPr/>
              </a:pPr>
              <a:t>1/10/2009</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3FB9A39D-6977-48E2-B290-4D6855F3DBE6}"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F97B502-F1FE-4FBF-855B-D4155BADFAC8}" type="datetimeFigureOut">
              <a:rPr lang="en-US"/>
              <a:pPr>
                <a:defRPr/>
              </a:pPr>
              <a:t>1/10/2009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FF17FE8-7FB9-4211-AC15-558455C9D8F2}"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5FC4A2B-D89D-40CD-84B1-79CABD342F7E}" type="datetimeFigureOut">
              <a:rPr lang="en-US"/>
              <a:pPr>
                <a:defRPr/>
              </a:pPr>
              <a:t>1/10/2009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DC7BE50-354B-4A7C-A0E2-3FEE3FC66B45}"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F11C3D2-C1A2-4FE0-9828-0306672604C2}" type="datetimeFigureOut">
              <a:rPr lang="en-US"/>
              <a:pPr>
                <a:defRPr/>
              </a:pPr>
              <a:t>1/10/2009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55BF10E-BEA3-4F74-9A66-19F102622039}"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3E67E49-13E7-4A73-97CA-390472D98433}" type="datetimeFigureOut">
              <a:rPr lang="en-US"/>
              <a:pPr>
                <a:defRPr/>
              </a:pPr>
              <a:t>1/10/2009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713E96F-EA1F-4FE8-B78C-5BD5323E3AE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smtClean="0"/>
              <a:t>Click to edit Master title style</a:t>
            </a:r>
            <a:endParaRPr lang="en-US"/>
          </a:p>
        </p:txBody>
      </p:sp>
      <p:sp>
        <p:nvSpPr>
          <p:cNvPr id="7" name="Date Placeholder 11"/>
          <p:cNvSpPr>
            <a:spLocks noGrp="1"/>
          </p:cNvSpPr>
          <p:nvPr>
            <p:ph type="dt" sz="half" idx="10"/>
          </p:nvPr>
        </p:nvSpPr>
        <p:spPr/>
        <p:txBody>
          <a:bodyPr/>
          <a:lstStyle>
            <a:lvl1pPr>
              <a:defRPr/>
            </a:lvl1pPr>
          </a:lstStyle>
          <a:p>
            <a:pPr>
              <a:defRPr/>
            </a:pPr>
            <a:fld id="{22A36047-B0B0-45C0-9DBD-FFD3B34FAE79}" type="datetimeFigureOut">
              <a:rPr lang="en-US"/>
              <a:pPr>
                <a:defRPr/>
              </a:pPr>
              <a:t>1/10/2009</a:t>
            </a:fld>
            <a:endParaRPr lang="en-US"/>
          </a:p>
        </p:txBody>
      </p:sp>
      <p:sp>
        <p:nvSpPr>
          <p:cNvPr id="8" name="Slide Number Placeholder 12"/>
          <p:cNvSpPr>
            <a:spLocks noGrp="1"/>
          </p:cNvSpPr>
          <p:nvPr>
            <p:ph type="sldNum" sz="quarter" idx="11"/>
          </p:nvPr>
        </p:nvSpPr>
        <p:spPr>
          <a:xfrm>
            <a:off x="0" y="1752600"/>
            <a:ext cx="1295400" cy="701675"/>
          </a:xfrm>
        </p:spPr>
        <p:txBody>
          <a:bodyPr>
            <a:noAutofit/>
          </a:bodyPr>
          <a:lstStyle>
            <a:lvl1pPr>
              <a:defRPr sz="2400" smtClean="0">
                <a:solidFill>
                  <a:srgbClr val="FFFFFF"/>
                </a:solidFill>
              </a:defRPr>
            </a:lvl1pPr>
          </a:lstStyle>
          <a:p>
            <a:pPr>
              <a:defRPr/>
            </a:pPr>
            <a:fld id="{69DF5442-8748-4729-AC01-764E50323AB0}" type="slidenum">
              <a:rPr lang="en-US"/>
              <a:pPr>
                <a:defRPr/>
              </a:pPr>
              <a:t>‹#›</a:t>
            </a:fld>
            <a:endParaRPr lang="en-US"/>
          </a:p>
        </p:txBody>
      </p:sp>
      <p:sp>
        <p:nvSpPr>
          <p:cNvPr id="9" name="Footer Placeholder 13"/>
          <p:cNvSpPr>
            <a:spLocks noGrp="1"/>
          </p:cNvSpPr>
          <p:nvPr>
            <p:ph type="ftr" sz="quarter" idx="12"/>
          </p:nvPr>
        </p:nvSpPr>
        <p:spPr/>
        <p:txBody>
          <a:bodyPr/>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609600"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844901"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7"/>
          <p:cNvSpPr>
            <a:spLocks noGrp="1"/>
          </p:cNvSpPr>
          <p:nvPr>
            <p:ph type="dt" sz="half" idx="10"/>
          </p:nvPr>
        </p:nvSpPr>
        <p:spPr/>
        <p:txBody>
          <a:bodyPr rtlCol="0"/>
          <a:lstStyle>
            <a:lvl1pPr>
              <a:defRPr/>
            </a:lvl1pPr>
          </a:lstStyle>
          <a:p>
            <a:pPr>
              <a:defRPr/>
            </a:pPr>
            <a:fld id="{97B6A279-D31E-49CB-961A-1F92545FD55E}" type="datetimeFigureOut">
              <a:rPr lang="en-US"/>
              <a:pPr>
                <a:defRPr/>
              </a:pPr>
              <a:t>1/10/2009</a:t>
            </a:fld>
            <a:endParaRPr lang="en-US"/>
          </a:p>
        </p:txBody>
      </p:sp>
      <p:sp>
        <p:nvSpPr>
          <p:cNvPr id="6" name="Slide Number Placeholder 9"/>
          <p:cNvSpPr>
            <a:spLocks noGrp="1"/>
          </p:cNvSpPr>
          <p:nvPr>
            <p:ph type="sldNum" sz="quarter" idx="11"/>
          </p:nvPr>
        </p:nvSpPr>
        <p:spPr/>
        <p:txBody>
          <a:bodyPr rtlCol="0"/>
          <a:lstStyle>
            <a:lvl1pPr>
              <a:defRPr/>
            </a:lvl1pPr>
          </a:lstStyle>
          <a:p>
            <a:pPr>
              <a:defRPr/>
            </a:pPr>
            <a:fld id="{BF360DAF-5048-487C-BB13-895B3AB80EC9}" type="slidenum">
              <a:rPr lang="en-US"/>
              <a:pPr>
                <a:defRPr/>
              </a:pPr>
              <a:t>‹#›</a:t>
            </a:fld>
            <a:endParaRPr lang="en-US"/>
          </a:p>
        </p:txBody>
      </p:sp>
      <p:sp>
        <p:nvSpPr>
          <p:cNvPr id="7" name="Footer Placeholder 11"/>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609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800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7" name="Date Placeholder 9"/>
          <p:cNvSpPr>
            <a:spLocks noGrp="1"/>
          </p:cNvSpPr>
          <p:nvPr>
            <p:ph type="dt" sz="half" idx="10"/>
          </p:nvPr>
        </p:nvSpPr>
        <p:spPr/>
        <p:txBody>
          <a:bodyPr rtlCol="0"/>
          <a:lstStyle>
            <a:lvl1pPr>
              <a:defRPr/>
            </a:lvl1pPr>
          </a:lstStyle>
          <a:p>
            <a:pPr>
              <a:defRPr/>
            </a:pPr>
            <a:fld id="{63BFF26E-1BBD-4845-A5FA-E11E688C3665}" type="datetimeFigureOut">
              <a:rPr lang="en-US"/>
              <a:pPr>
                <a:defRPr/>
              </a:pPr>
              <a:t>1/10/2009</a:t>
            </a:fld>
            <a:endParaRPr lang="en-US"/>
          </a:p>
        </p:txBody>
      </p:sp>
      <p:sp>
        <p:nvSpPr>
          <p:cNvPr id="8" name="Slide Number Placeholder 11"/>
          <p:cNvSpPr>
            <a:spLocks noGrp="1"/>
          </p:cNvSpPr>
          <p:nvPr>
            <p:ph type="sldNum" sz="quarter" idx="11"/>
          </p:nvPr>
        </p:nvSpPr>
        <p:spPr/>
        <p:txBody>
          <a:bodyPr rtlCol="0"/>
          <a:lstStyle>
            <a:lvl1pPr>
              <a:defRPr/>
            </a:lvl1pPr>
          </a:lstStyle>
          <a:p>
            <a:pPr>
              <a:defRPr/>
            </a:pPr>
            <a:fld id="{7C082D94-0C9F-4A0C-B5A2-66B339FE2FC5}" type="slidenum">
              <a:rPr lang="en-US"/>
              <a:pPr>
                <a:defRPr/>
              </a:pPr>
              <a:t>‹#›</a:t>
            </a:fld>
            <a:endParaRPr lang="en-US"/>
          </a:p>
        </p:txBody>
      </p:sp>
      <p:sp>
        <p:nvSpPr>
          <p:cNvPr id="9" name="Footer Placeholder 13"/>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C192B71B-9260-4888-AEAC-2AC153B545F5}" type="datetimeFigureOut">
              <a:rPr lang="en-US"/>
              <a:pPr>
                <a:defRPr/>
              </a:pPr>
              <a:t>1/10/2009</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C4D5FB92-018C-4F9A-A4A2-10DD2456039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D7DC03D6-DAD0-4A0E-8FE6-AD0077B776F3}" type="datetimeFigureOut">
              <a:rPr lang="en-US"/>
              <a:pPr>
                <a:defRPr/>
              </a:pPr>
              <a:t>1/10/2009</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smtClean="0">
                <a:solidFill>
                  <a:schemeClr val="tx2"/>
                </a:solidFill>
              </a:defRPr>
            </a:lvl1pPr>
          </a:lstStyle>
          <a:p>
            <a:pPr>
              <a:defRPr/>
            </a:pPr>
            <a:fld id="{3729A31C-0810-4DDC-B8F0-820B4CBC08F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en-US" smtClean="0"/>
              <a:t>Click to edit Master title style</a:t>
            </a:r>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311A25B1-7386-40B0-90C6-73CB6C06508A}" type="datetimeFigureOut">
              <a:rPr lang="en-US"/>
              <a:pPr>
                <a:defRPr/>
              </a:pPr>
              <a:t>1/10/2009</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24520F4F-0218-4046-ACD1-03399647BFA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5" name="Rectangle 7"/>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8"/>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9"/>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10"/>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11"/>
          <p:cNvSpPr>
            <a:spLocks noGrp="1"/>
          </p:cNvSpPr>
          <p:nvPr>
            <p:ph type="dt" sz="half" idx="10"/>
          </p:nvPr>
        </p:nvSpPr>
        <p:spPr>
          <a:xfrm>
            <a:off x="6248400" y="6248400"/>
            <a:ext cx="2667000" cy="365125"/>
          </a:xfrm>
        </p:spPr>
        <p:txBody>
          <a:bodyPr rtlCol="0"/>
          <a:lstStyle>
            <a:lvl1pPr>
              <a:defRPr/>
            </a:lvl1pPr>
          </a:lstStyle>
          <a:p>
            <a:pPr>
              <a:defRPr/>
            </a:pPr>
            <a:fld id="{6A438C48-C5A5-48E6-9FCC-E4F16A0F4389}" type="datetimeFigureOut">
              <a:rPr lang="en-US"/>
              <a:pPr>
                <a:defRPr/>
              </a:pPr>
              <a:t>1/10/2009</a:t>
            </a:fld>
            <a:endParaRPr lang="en-US"/>
          </a:p>
        </p:txBody>
      </p:sp>
      <p:sp>
        <p:nvSpPr>
          <p:cNvPr id="10" name="Slide Number Placeholder 12"/>
          <p:cNvSpPr>
            <a:spLocks noGrp="1"/>
          </p:cNvSpPr>
          <p:nvPr>
            <p:ph type="sldNum" sz="quarter" idx="11"/>
          </p:nvPr>
        </p:nvSpPr>
        <p:spPr>
          <a:xfrm>
            <a:off x="0" y="4667250"/>
            <a:ext cx="1447800" cy="663575"/>
          </a:xfrm>
        </p:spPr>
        <p:txBody>
          <a:bodyPr rtlCol="0"/>
          <a:lstStyle>
            <a:lvl1pPr>
              <a:defRPr sz="2800" smtClean="0"/>
            </a:lvl1pPr>
          </a:lstStyle>
          <a:p>
            <a:pPr>
              <a:defRPr/>
            </a:pPr>
            <a:fld id="{B292C187-B7A8-4638-841B-FAF15C92C6B9}" type="slidenum">
              <a:rPr lang="en-US"/>
              <a:pPr>
                <a:defRPr/>
              </a:pPr>
              <a:t>‹#›</a:t>
            </a:fld>
            <a:endParaRPr lang="en-US"/>
          </a:p>
        </p:txBody>
      </p:sp>
      <p:sp>
        <p:nvSpPr>
          <p:cNvPr id="11" name="Footer Placeholder 13"/>
          <p:cNvSpPr>
            <a:spLocks noGrp="1"/>
          </p:cNvSpPr>
          <p:nvPr>
            <p:ph type="ftr" sz="quarter" idx="12"/>
          </p:nvPr>
        </p:nvSpPr>
        <p:spPr>
          <a:xfrm>
            <a:off x="1600200" y="6248400"/>
            <a:ext cx="4572000" cy="365125"/>
          </a:xfrm>
        </p:spPr>
        <p:txBody>
          <a:bodyPr rtlCol="0"/>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2286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12"/>
          <p:cNvSpPr>
            <a:spLocks noGrp="1"/>
          </p:cNvSpPr>
          <p:nvPr>
            <p:ph type="body" idx="1"/>
          </p:nvPr>
        </p:nvSpPr>
        <p:spPr bwMode="auto">
          <a:xfrm>
            <a:off x="612775" y="1600200"/>
            <a:ext cx="8153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fontAlgn="auto" latinLnBrk="0" hangingPunct="1">
              <a:spcBef>
                <a:spcPts val="0"/>
              </a:spcBef>
              <a:spcAft>
                <a:spcPts val="0"/>
              </a:spcAft>
              <a:defRPr kumimoji="0" sz="1400" smtClean="0">
                <a:solidFill>
                  <a:schemeClr val="tx2"/>
                </a:solidFill>
                <a:latin typeface="+mn-lt"/>
              </a:defRPr>
            </a:lvl1pPr>
          </a:lstStyle>
          <a:p>
            <a:pPr>
              <a:defRPr/>
            </a:pPr>
            <a:fld id="{F0FDF738-4164-4AEE-A0E9-32CB2C5E64B0}" type="datetimeFigureOut">
              <a:rPr lang="en-US"/>
              <a:pPr>
                <a:defRPr/>
              </a:pPr>
              <a:t>1/10/2009</a:t>
            </a:fld>
            <a:endParaRPr lang="en-US"/>
          </a:p>
        </p:txBody>
      </p:sp>
      <p:sp>
        <p:nvSpPr>
          <p:cNvPr id="3" name="Footer Placeholder 2"/>
          <p:cNvSpPr>
            <a:spLocks noGrp="1"/>
          </p:cNvSpPr>
          <p:nvPr>
            <p:ph type="ftr" sz="quarter" idx="3"/>
          </p:nvPr>
        </p:nvSpPr>
        <p:spPr>
          <a:xfrm>
            <a:off x="609600" y="6248400"/>
            <a:ext cx="5421313" cy="365125"/>
          </a:xfrm>
          <a:prstGeom prst="rect">
            <a:avLst/>
          </a:prstGeom>
        </p:spPr>
        <p:txBody>
          <a:bodyPr vert="horz" anchor="ctr"/>
          <a:lstStyle>
            <a:lvl1pPr algn="r" eaLnBrk="1" fontAlgn="auto" latinLnBrk="0" hangingPunct="1">
              <a:spcBef>
                <a:spcPts val="0"/>
              </a:spcBef>
              <a:spcAft>
                <a:spcPts val="0"/>
              </a:spcAft>
              <a:defRPr kumimoji="0" sz="1400">
                <a:solidFill>
                  <a:schemeClr val="tx2"/>
                </a:solidFill>
                <a:latin typeface="+mn-lt"/>
              </a:defRPr>
            </a:lvl1pPr>
          </a:lstStyle>
          <a:p>
            <a:pPr>
              <a:defRPr/>
            </a:pPr>
            <a:endParaRPr lang="en-US"/>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fontAlgn="auto" latinLnBrk="0" hangingPunct="1">
              <a:spcBef>
                <a:spcPts val="0"/>
              </a:spcBef>
              <a:spcAft>
                <a:spcPts val="0"/>
              </a:spcAft>
              <a:defRPr kumimoji="0" sz="1400" b="1" smtClean="0">
                <a:solidFill>
                  <a:srgbClr val="FFFFFF"/>
                </a:solidFill>
                <a:latin typeface="+mn-lt"/>
              </a:defRPr>
            </a:lvl1pPr>
          </a:lstStyle>
          <a:p>
            <a:pPr>
              <a:defRPr/>
            </a:pPr>
            <a:fld id="{06562746-81DC-40A8-9EF2-8D199312EBD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81" r:id="rId1"/>
    <p:sldLayoutId id="2147483769" r:id="rId2"/>
    <p:sldLayoutId id="2147483782" r:id="rId3"/>
    <p:sldLayoutId id="2147483783" r:id="rId4"/>
    <p:sldLayoutId id="2147483784" r:id="rId5"/>
    <p:sldLayoutId id="2147483768" r:id="rId6"/>
    <p:sldLayoutId id="2147483785" r:id="rId7"/>
    <p:sldLayoutId id="2147483767" r:id="rId8"/>
    <p:sldLayoutId id="2147483786" r:id="rId9"/>
    <p:sldLayoutId id="2147483766" r:id="rId10"/>
    <p:sldLayoutId id="2147483787" r:id="rId11"/>
    <p:sldLayoutId id="2147483788" r:id="rId12"/>
  </p:sldLayoutIdLst>
  <p:txStyles>
    <p:titleStyle>
      <a:lvl1pPr algn="l" rtl="0" fontAlgn="base">
        <a:spcBef>
          <a:spcPct val="0"/>
        </a:spcBef>
        <a:spcAft>
          <a:spcPct val="0"/>
        </a:spcAft>
        <a:defRPr sz="4400" kern="1200">
          <a:solidFill>
            <a:schemeClr val="tx2"/>
          </a:solidFill>
          <a:latin typeface="+mj-lt"/>
          <a:ea typeface="+mj-ea"/>
          <a:cs typeface="+mj-cs"/>
        </a:defRPr>
      </a:lvl1pPr>
      <a:lvl2pPr algn="l" rtl="0" fontAlgn="base">
        <a:spcBef>
          <a:spcPct val="0"/>
        </a:spcBef>
        <a:spcAft>
          <a:spcPct val="0"/>
        </a:spcAft>
        <a:defRPr sz="4400">
          <a:solidFill>
            <a:schemeClr val="tx2"/>
          </a:solidFill>
          <a:latin typeface="Tw Cen MT" pitchFamily="34" charset="0"/>
        </a:defRPr>
      </a:lvl2pPr>
      <a:lvl3pPr algn="l" rtl="0" fontAlgn="base">
        <a:spcBef>
          <a:spcPct val="0"/>
        </a:spcBef>
        <a:spcAft>
          <a:spcPct val="0"/>
        </a:spcAft>
        <a:defRPr sz="4400">
          <a:solidFill>
            <a:schemeClr val="tx2"/>
          </a:solidFill>
          <a:latin typeface="Tw Cen MT" pitchFamily="34" charset="0"/>
        </a:defRPr>
      </a:lvl3pPr>
      <a:lvl4pPr algn="l" rtl="0" fontAlgn="base">
        <a:spcBef>
          <a:spcPct val="0"/>
        </a:spcBef>
        <a:spcAft>
          <a:spcPct val="0"/>
        </a:spcAft>
        <a:defRPr sz="4400">
          <a:solidFill>
            <a:schemeClr val="tx2"/>
          </a:solidFill>
          <a:latin typeface="Tw Cen MT" pitchFamily="34" charset="0"/>
        </a:defRPr>
      </a:lvl4pPr>
      <a:lvl5pPr algn="l" rtl="0" fontAlgn="base">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p:titleStyle>
    <p:bodyStyle>
      <a:lvl1pPr marL="319088" indent="-319088" algn="l" rtl="0" fontAlgn="base">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fontAlgn="base">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fontAlgn="base">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fontAlgn="base">
        <a:spcBef>
          <a:spcPts val="400"/>
        </a:spcBef>
        <a:spcAft>
          <a:spcPct val="0"/>
        </a:spcAft>
        <a:buClr>
          <a:srgbClr val="B32C16"/>
        </a:buClr>
        <a:buSzPct val="75000"/>
        <a:buFont typeface="Wingdings" pitchFamily="2" charset="2"/>
        <a:buChar char=""/>
        <a:defRPr sz="2000" kern="1200">
          <a:solidFill>
            <a:schemeClr val="tx1"/>
          </a:solidFill>
          <a:latin typeface="+mn-lt"/>
          <a:ea typeface="+mn-ea"/>
          <a:cs typeface="+mn-cs"/>
        </a:defRPr>
      </a:lvl4pPr>
      <a:lvl5pPr marL="1828800" indent="-228600" algn="l" rtl="0" fontAlgn="base">
        <a:spcBef>
          <a:spcPts val="400"/>
        </a:spcBef>
        <a:spcAft>
          <a:spcPct val="0"/>
        </a:spcAft>
        <a:buClr>
          <a:srgbClr val="F5CD2D"/>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33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433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AB5BAF51-8F1E-4B41-A23F-B28D485993CE}" type="datetimeFigureOut">
              <a:rPr lang="en-US"/>
              <a:pPr>
                <a:defRPr/>
              </a:pPr>
              <a:t>1/10/2009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6A115CFA-AD0F-427F-8C88-0FABA70A0C5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80" r:id="rId1"/>
    <p:sldLayoutId id="2147483779" r:id="rId2"/>
    <p:sldLayoutId id="2147483778" r:id="rId3"/>
    <p:sldLayoutId id="2147483777" r:id="rId4"/>
    <p:sldLayoutId id="2147483776" r:id="rId5"/>
    <p:sldLayoutId id="2147483775" r:id="rId6"/>
    <p:sldLayoutId id="2147483774" r:id="rId7"/>
    <p:sldLayoutId id="2147483773" r:id="rId8"/>
    <p:sldLayoutId id="2147483772" r:id="rId9"/>
    <p:sldLayoutId id="2147483771" r:id="rId10"/>
    <p:sldLayoutId id="2147483770"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28.jpeg"/></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30.jpeg"/></Relationships>
</file>

<file path=ppt/slides/_rels/slide2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32.jpeg"/></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3" descr="C:\Temp\manhattan.jpg"/>
          <p:cNvPicPr>
            <a:picLocks noChangeAspect="1" noChangeArrowheads="1"/>
          </p:cNvPicPr>
          <p:nvPr/>
        </p:nvPicPr>
        <p:blipFill>
          <a:blip r:embed="rId3"/>
          <a:srcRect/>
          <a:stretch>
            <a:fillRect/>
          </a:stretch>
        </p:blipFill>
        <p:spPr bwMode="auto">
          <a:xfrm>
            <a:off x="979488" y="1447800"/>
            <a:ext cx="7250112" cy="4267200"/>
          </a:xfrm>
          <a:prstGeom prst="rect">
            <a:avLst/>
          </a:prstGeom>
          <a:noFill/>
          <a:ln w="9525">
            <a:solidFill>
              <a:schemeClr val="bg1"/>
            </a:solidFill>
            <a:miter lim="800000"/>
            <a:headEnd/>
            <a:tailEnd/>
          </a:ln>
        </p:spPr>
      </p:pic>
      <p:sp>
        <p:nvSpPr>
          <p:cNvPr id="2" name="Title 1"/>
          <p:cNvSpPr>
            <a:spLocks noGrp="1"/>
          </p:cNvSpPr>
          <p:nvPr>
            <p:ph type="ctrTitle"/>
          </p:nvPr>
        </p:nvSpPr>
        <p:spPr>
          <a:xfrm>
            <a:off x="533400" y="685800"/>
            <a:ext cx="8153400" cy="1371600"/>
          </a:xfrm>
        </p:spPr>
        <p:txBody>
          <a:bodyPr>
            <a:noAutofit/>
          </a:bodyPr>
          <a:lstStyle/>
          <a:p>
            <a:pPr algn="ctr" fontAlgn="auto">
              <a:spcAft>
                <a:spcPts val="0"/>
              </a:spcAft>
              <a:defRPr/>
            </a:pPr>
            <a:r>
              <a:rPr lang="en-US" sz="3600" dirty="0" smtClean="0"/>
              <a:t>Leveraging GIS for Projecting Data in Virtual Earth</a:t>
            </a:r>
            <a:r>
              <a:rPr lang="en-US" dirty="0" smtClean="0"/>
              <a:t/>
            </a:r>
            <a:br>
              <a:rPr lang="en-US" dirty="0" smtClean="0"/>
            </a:br>
            <a:endParaRPr lang="en-US" dirty="0"/>
          </a:p>
        </p:txBody>
      </p:sp>
      <p:sp>
        <p:nvSpPr>
          <p:cNvPr id="28675" name="Subtitle 2"/>
          <p:cNvSpPr>
            <a:spLocks noGrp="1"/>
          </p:cNvSpPr>
          <p:nvPr>
            <p:ph type="subTitle" idx="1"/>
          </p:nvPr>
        </p:nvSpPr>
        <p:spPr>
          <a:xfrm>
            <a:off x="2362200" y="6049963"/>
            <a:ext cx="6705600" cy="685800"/>
          </a:xfrm>
        </p:spPr>
        <p:txBody>
          <a:bodyPr/>
          <a:lstStyle/>
          <a:p>
            <a:r>
              <a:rPr lang="en-US" smtClean="0"/>
              <a:t>Jason Setzer – Penn State University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4"/>
          <p:cNvSpPr>
            <a:spLocks noChangeArrowheads="1"/>
          </p:cNvSpPr>
          <p:nvPr/>
        </p:nvSpPr>
        <p:spPr bwMode="auto">
          <a:xfrm>
            <a:off x="152400" y="3962400"/>
            <a:ext cx="8763000" cy="1095375"/>
          </a:xfrm>
          <a:prstGeom prst="rect">
            <a:avLst/>
          </a:prstGeom>
          <a:noFill/>
          <a:ln w="9525">
            <a:noFill/>
            <a:miter lim="800000"/>
            <a:headEnd/>
            <a:tailEnd/>
          </a:ln>
        </p:spPr>
        <p:txBody>
          <a:bodyPr tIns="0" bIns="0" anchor="ctr">
            <a:spAutoFit/>
          </a:bodyPr>
          <a:lstStyle/>
          <a:p>
            <a:endParaRPr lang="en-US">
              <a:latin typeface="Tw Cen MT" pitchFamily="34" charset="0"/>
            </a:endParaRPr>
          </a:p>
          <a:p>
            <a:endParaRPr lang="en-US">
              <a:latin typeface="Tw Cen MT" pitchFamily="34" charset="0"/>
            </a:endParaRPr>
          </a:p>
          <a:p>
            <a:endParaRPr lang="en-US">
              <a:latin typeface="Tw Cen MT" pitchFamily="34" charset="0"/>
            </a:endParaRPr>
          </a:p>
        </p:txBody>
      </p:sp>
      <p:sp>
        <p:nvSpPr>
          <p:cNvPr id="47106" name="Text Box 5"/>
          <p:cNvSpPr txBox="1">
            <a:spLocks noChangeArrowheads="1"/>
          </p:cNvSpPr>
          <p:nvPr/>
        </p:nvSpPr>
        <p:spPr bwMode="auto">
          <a:xfrm>
            <a:off x="914400" y="827088"/>
            <a:ext cx="7162800" cy="1323975"/>
          </a:xfrm>
          <a:prstGeom prst="rect">
            <a:avLst/>
          </a:prstGeom>
          <a:noFill/>
          <a:ln w="9525">
            <a:noFill/>
            <a:miter lim="800000"/>
            <a:headEnd/>
            <a:tailEnd/>
          </a:ln>
        </p:spPr>
        <p:txBody>
          <a:bodyPr>
            <a:spAutoFit/>
          </a:bodyPr>
          <a:lstStyle/>
          <a:p>
            <a:pPr algn="ctr"/>
            <a:r>
              <a:rPr lang="en-US" sz="1600">
                <a:latin typeface="Tw Cen MT" pitchFamily="34" charset="0"/>
              </a:rPr>
              <a:t>The rooftop DXFs are extruded to a terrain model to add buildings walls and complete the geometry.</a:t>
            </a:r>
          </a:p>
          <a:p>
            <a:pPr algn="ctr"/>
            <a:endParaRPr lang="en-US" sz="1600">
              <a:latin typeface="Tw Cen MT" pitchFamily="34" charset="0"/>
            </a:endParaRPr>
          </a:p>
          <a:p>
            <a:pPr algn="ctr"/>
            <a:r>
              <a:rPr lang="en-US" sz="1600">
                <a:latin typeface="Tw Cen MT" pitchFamily="34" charset="0"/>
              </a:rPr>
              <a:t>  </a:t>
            </a:r>
          </a:p>
          <a:p>
            <a:pPr algn="ctr"/>
            <a:endParaRPr lang="en-US" sz="1600">
              <a:latin typeface="Tw Cen MT" pitchFamily="34" charset="0"/>
            </a:endParaRPr>
          </a:p>
        </p:txBody>
      </p:sp>
      <p:sp>
        <p:nvSpPr>
          <p:cNvPr id="7" name="Title 1"/>
          <p:cNvSpPr txBox="1">
            <a:spLocks/>
          </p:cNvSpPr>
          <p:nvPr/>
        </p:nvSpPr>
        <p:spPr>
          <a:xfrm>
            <a:off x="1447800" y="-152400"/>
            <a:ext cx="6096000" cy="1069975"/>
          </a:xfrm>
          <a:prstGeom prst="rect">
            <a:avLst/>
          </a:prstGeom>
        </p:spPr>
        <p:txBody>
          <a:bodyPr anchor="b"/>
          <a:lstStyle/>
          <a:p>
            <a:pPr algn="ctr" fontAlgn="auto">
              <a:spcAft>
                <a:spcPts val="0"/>
              </a:spcAft>
              <a:defRPr/>
            </a:pPr>
            <a:endParaRPr lang="en-US" sz="4400" cap="all" dirty="0">
              <a:solidFill>
                <a:schemeClr val="tx2"/>
              </a:solidFill>
              <a:latin typeface="+mj-lt"/>
              <a:ea typeface="+mj-ea"/>
              <a:cs typeface="+mj-cs"/>
            </a:endParaRPr>
          </a:p>
        </p:txBody>
      </p:sp>
      <p:sp>
        <p:nvSpPr>
          <p:cNvPr id="13" name="Title 1"/>
          <p:cNvSpPr txBox="1">
            <a:spLocks/>
          </p:cNvSpPr>
          <p:nvPr/>
        </p:nvSpPr>
        <p:spPr>
          <a:xfrm>
            <a:off x="1447800" y="-152400"/>
            <a:ext cx="6096000" cy="1069975"/>
          </a:xfrm>
          <a:prstGeom prst="rect">
            <a:avLst/>
          </a:prstGeom>
        </p:spPr>
        <p:txBody>
          <a:bodyPr anchor="b"/>
          <a:lstStyle/>
          <a:p>
            <a:pPr algn="ctr" fontAlgn="auto">
              <a:spcAft>
                <a:spcPts val="0"/>
              </a:spcAft>
              <a:defRPr/>
            </a:pPr>
            <a:r>
              <a:rPr lang="en-US" sz="4400" cap="all" dirty="0">
                <a:solidFill>
                  <a:schemeClr val="tx2"/>
                </a:solidFill>
                <a:latin typeface="+mj-lt"/>
                <a:ea typeface="+mj-ea"/>
                <a:cs typeface="+mj-cs"/>
              </a:rPr>
              <a:t>Building </a:t>
            </a:r>
            <a:r>
              <a:rPr lang="en-US" sz="4400" cap="all" dirty="0" err="1">
                <a:solidFill>
                  <a:schemeClr val="tx2"/>
                </a:solidFill>
                <a:latin typeface="+mj-lt"/>
                <a:ea typeface="+mj-ea"/>
                <a:cs typeface="+mj-cs"/>
              </a:rPr>
              <a:t>PipeLine</a:t>
            </a:r>
            <a:endParaRPr lang="en-US" sz="4400" cap="all" dirty="0">
              <a:solidFill>
                <a:schemeClr val="tx2"/>
              </a:solidFill>
              <a:latin typeface="+mj-lt"/>
              <a:ea typeface="+mj-ea"/>
              <a:cs typeface="+mj-cs"/>
            </a:endParaRPr>
          </a:p>
        </p:txBody>
      </p:sp>
      <p:sp>
        <p:nvSpPr>
          <p:cNvPr id="47109" name="Subtitle 4"/>
          <p:cNvSpPr>
            <a:spLocks noGrp="1"/>
          </p:cNvSpPr>
          <p:nvPr>
            <p:ph type="subTitle" idx="1"/>
          </p:nvPr>
        </p:nvSpPr>
        <p:spPr>
          <a:xfrm>
            <a:off x="2362200" y="6049963"/>
            <a:ext cx="6705600" cy="685800"/>
          </a:xfrm>
        </p:spPr>
        <p:txBody>
          <a:bodyPr/>
          <a:lstStyle/>
          <a:p>
            <a:r>
              <a:rPr lang="en-US" smtClean="0"/>
              <a:t>Jason Setzer – Penn State University</a:t>
            </a:r>
          </a:p>
        </p:txBody>
      </p:sp>
      <p:pic>
        <p:nvPicPr>
          <p:cNvPr id="47110" name="Picture 2"/>
          <p:cNvPicPr>
            <a:picLocks noChangeAspect="1" noChangeArrowheads="1"/>
          </p:cNvPicPr>
          <p:nvPr/>
        </p:nvPicPr>
        <p:blipFill>
          <a:blip r:embed="rId3"/>
          <a:srcRect/>
          <a:stretch>
            <a:fillRect/>
          </a:stretch>
        </p:blipFill>
        <p:spPr bwMode="auto">
          <a:xfrm>
            <a:off x="76200" y="1833563"/>
            <a:ext cx="3962400" cy="4033837"/>
          </a:xfrm>
          <a:prstGeom prst="rect">
            <a:avLst/>
          </a:prstGeom>
          <a:noFill/>
          <a:ln w="9525">
            <a:noFill/>
            <a:miter lim="800000"/>
            <a:headEnd/>
            <a:tailEnd/>
          </a:ln>
        </p:spPr>
      </p:pic>
      <p:pic>
        <p:nvPicPr>
          <p:cNvPr id="47111" name="Picture 3"/>
          <p:cNvPicPr>
            <a:picLocks noChangeAspect="1" noChangeArrowheads="1"/>
          </p:cNvPicPr>
          <p:nvPr/>
        </p:nvPicPr>
        <p:blipFill>
          <a:blip r:embed="rId4"/>
          <a:srcRect/>
          <a:stretch>
            <a:fillRect/>
          </a:stretch>
        </p:blipFill>
        <p:spPr bwMode="auto">
          <a:xfrm>
            <a:off x="4933950" y="1828800"/>
            <a:ext cx="4133850" cy="4038600"/>
          </a:xfrm>
          <a:prstGeom prst="rect">
            <a:avLst/>
          </a:prstGeom>
          <a:noFill/>
          <a:ln w="9525">
            <a:noFill/>
            <a:miter lim="800000"/>
            <a:headEnd/>
            <a:tailEnd/>
          </a:ln>
        </p:spPr>
      </p:pic>
      <p:sp>
        <p:nvSpPr>
          <p:cNvPr id="9" name="Right Arrow 8"/>
          <p:cNvSpPr/>
          <p:nvPr/>
        </p:nvSpPr>
        <p:spPr>
          <a:xfrm>
            <a:off x="4114800" y="3505200"/>
            <a:ext cx="7620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4"/>
          <p:cNvSpPr>
            <a:spLocks noChangeArrowheads="1"/>
          </p:cNvSpPr>
          <p:nvPr/>
        </p:nvSpPr>
        <p:spPr bwMode="auto">
          <a:xfrm>
            <a:off x="152400" y="3962400"/>
            <a:ext cx="8763000" cy="1095375"/>
          </a:xfrm>
          <a:prstGeom prst="rect">
            <a:avLst/>
          </a:prstGeom>
          <a:noFill/>
          <a:ln w="9525">
            <a:noFill/>
            <a:miter lim="800000"/>
            <a:headEnd/>
            <a:tailEnd/>
          </a:ln>
        </p:spPr>
        <p:txBody>
          <a:bodyPr tIns="0" bIns="0" anchor="ctr">
            <a:spAutoFit/>
          </a:bodyPr>
          <a:lstStyle/>
          <a:p>
            <a:endParaRPr lang="en-US">
              <a:latin typeface="Tw Cen MT" pitchFamily="34" charset="0"/>
            </a:endParaRPr>
          </a:p>
          <a:p>
            <a:endParaRPr lang="en-US">
              <a:latin typeface="Tw Cen MT" pitchFamily="34" charset="0"/>
            </a:endParaRPr>
          </a:p>
          <a:p>
            <a:endParaRPr lang="en-US">
              <a:latin typeface="Tw Cen MT" pitchFamily="34" charset="0"/>
            </a:endParaRPr>
          </a:p>
        </p:txBody>
      </p:sp>
      <p:sp>
        <p:nvSpPr>
          <p:cNvPr id="49154" name="Text Box 5"/>
          <p:cNvSpPr txBox="1">
            <a:spLocks noChangeArrowheads="1"/>
          </p:cNvSpPr>
          <p:nvPr/>
        </p:nvSpPr>
        <p:spPr bwMode="auto">
          <a:xfrm>
            <a:off x="228600" y="914400"/>
            <a:ext cx="8610600" cy="1077913"/>
          </a:xfrm>
          <a:prstGeom prst="rect">
            <a:avLst/>
          </a:prstGeom>
          <a:noFill/>
          <a:ln w="9525">
            <a:noFill/>
            <a:miter lim="800000"/>
            <a:headEnd/>
            <a:tailEnd/>
          </a:ln>
        </p:spPr>
        <p:txBody>
          <a:bodyPr>
            <a:spAutoFit/>
          </a:bodyPr>
          <a:lstStyle/>
          <a:p>
            <a:pPr algn="ctr"/>
            <a:r>
              <a:rPr lang="en-US" sz="1600">
                <a:latin typeface="Tw Cen MT" pitchFamily="34" charset="0"/>
              </a:rPr>
              <a:t>Textures for each facet are derived from aerial imagery to complete the photo textured final product. </a:t>
            </a:r>
          </a:p>
          <a:p>
            <a:pPr algn="ctr"/>
            <a:endParaRPr lang="en-US" sz="1600">
              <a:latin typeface="Tw Cen MT" pitchFamily="34" charset="0"/>
            </a:endParaRPr>
          </a:p>
          <a:p>
            <a:pPr algn="ctr"/>
            <a:r>
              <a:rPr lang="en-US" sz="1600">
                <a:latin typeface="Tw Cen MT" pitchFamily="34" charset="0"/>
              </a:rPr>
              <a:t>  </a:t>
            </a:r>
          </a:p>
          <a:p>
            <a:pPr algn="ctr"/>
            <a:endParaRPr lang="en-US" sz="1600">
              <a:latin typeface="Tw Cen MT" pitchFamily="34" charset="0"/>
            </a:endParaRPr>
          </a:p>
        </p:txBody>
      </p:sp>
      <p:sp>
        <p:nvSpPr>
          <p:cNvPr id="9" name="Title 1"/>
          <p:cNvSpPr txBox="1">
            <a:spLocks/>
          </p:cNvSpPr>
          <p:nvPr/>
        </p:nvSpPr>
        <p:spPr>
          <a:xfrm>
            <a:off x="1524000" y="-152400"/>
            <a:ext cx="6096000" cy="1069975"/>
          </a:xfrm>
          <a:prstGeom prst="rect">
            <a:avLst/>
          </a:prstGeom>
        </p:spPr>
        <p:txBody>
          <a:bodyPr anchor="b"/>
          <a:lstStyle/>
          <a:p>
            <a:pPr algn="ctr" fontAlgn="auto">
              <a:spcAft>
                <a:spcPts val="0"/>
              </a:spcAft>
              <a:defRPr/>
            </a:pPr>
            <a:r>
              <a:rPr lang="en-US" sz="4400" cap="all" dirty="0">
                <a:solidFill>
                  <a:schemeClr val="tx2"/>
                </a:solidFill>
                <a:latin typeface="+mj-lt"/>
                <a:ea typeface="+mj-ea"/>
                <a:cs typeface="+mj-cs"/>
              </a:rPr>
              <a:t>Building </a:t>
            </a:r>
            <a:r>
              <a:rPr lang="en-US" sz="4400" cap="all" dirty="0" err="1">
                <a:solidFill>
                  <a:schemeClr val="tx2"/>
                </a:solidFill>
                <a:latin typeface="+mj-lt"/>
                <a:ea typeface="+mj-ea"/>
                <a:cs typeface="+mj-cs"/>
              </a:rPr>
              <a:t>PipeLine</a:t>
            </a:r>
            <a:endParaRPr lang="en-US" sz="4400" cap="all" dirty="0">
              <a:solidFill>
                <a:schemeClr val="tx2"/>
              </a:solidFill>
              <a:latin typeface="+mj-lt"/>
              <a:ea typeface="+mj-ea"/>
              <a:cs typeface="+mj-cs"/>
            </a:endParaRPr>
          </a:p>
        </p:txBody>
      </p:sp>
      <p:sp>
        <p:nvSpPr>
          <p:cNvPr id="49156" name="Subtitle 4"/>
          <p:cNvSpPr>
            <a:spLocks noGrp="1"/>
          </p:cNvSpPr>
          <p:nvPr>
            <p:ph type="subTitle" idx="1"/>
          </p:nvPr>
        </p:nvSpPr>
        <p:spPr>
          <a:xfrm>
            <a:off x="2362200" y="6049963"/>
            <a:ext cx="6705600" cy="685800"/>
          </a:xfrm>
        </p:spPr>
        <p:txBody>
          <a:bodyPr/>
          <a:lstStyle/>
          <a:p>
            <a:r>
              <a:rPr lang="en-US" smtClean="0"/>
              <a:t>Jason Setzer – Penn State University</a:t>
            </a:r>
          </a:p>
        </p:txBody>
      </p:sp>
      <p:pic>
        <p:nvPicPr>
          <p:cNvPr id="49157" name="Picture 2"/>
          <p:cNvPicPr>
            <a:picLocks noChangeAspect="1" noChangeArrowheads="1"/>
          </p:cNvPicPr>
          <p:nvPr/>
        </p:nvPicPr>
        <p:blipFill>
          <a:blip r:embed="rId3"/>
          <a:srcRect/>
          <a:stretch>
            <a:fillRect/>
          </a:stretch>
        </p:blipFill>
        <p:spPr bwMode="auto">
          <a:xfrm>
            <a:off x="1905000" y="1366838"/>
            <a:ext cx="5105400" cy="44243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4"/>
          <p:cNvSpPr>
            <a:spLocks noChangeArrowheads="1"/>
          </p:cNvSpPr>
          <p:nvPr/>
        </p:nvSpPr>
        <p:spPr bwMode="auto">
          <a:xfrm>
            <a:off x="152400" y="3962400"/>
            <a:ext cx="8763000" cy="1095375"/>
          </a:xfrm>
          <a:prstGeom prst="rect">
            <a:avLst/>
          </a:prstGeom>
          <a:noFill/>
          <a:ln w="9525">
            <a:noFill/>
            <a:miter lim="800000"/>
            <a:headEnd/>
            <a:tailEnd/>
          </a:ln>
        </p:spPr>
        <p:txBody>
          <a:bodyPr tIns="0" bIns="0" anchor="ctr">
            <a:spAutoFit/>
          </a:bodyPr>
          <a:lstStyle/>
          <a:p>
            <a:endParaRPr lang="en-US">
              <a:latin typeface="Tw Cen MT" pitchFamily="34" charset="0"/>
            </a:endParaRPr>
          </a:p>
          <a:p>
            <a:endParaRPr lang="en-US">
              <a:latin typeface="Tw Cen MT" pitchFamily="34" charset="0"/>
            </a:endParaRPr>
          </a:p>
          <a:p>
            <a:endParaRPr lang="en-US">
              <a:latin typeface="Tw Cen MT" pitchFamily="34" charset="0"/>
            </a:endParaRPr>
          </a:p>
        </p:txBody>
      </p:sp>
      <p:sp>
        <p:nvSpPr>
          <p:cNvPr id="51202" name="Text Box 5"/>
          <p:cNvSpPr txBox="1">
            <a:spLocks noChangeArrowheads="1"/>
          </p:cNvSpPr>
          <p:nvPr/>
        </p:nvSpPr>
        <p:spPr bwMode="auto">
          <a:xfrm>
            <a:off x="609600" y="990600"/>
            <a:ext cx="7848600" cy="1816100"/>
          </a:xfrm>
          <a:prstGeom prst="rect">
            <a:avLst/>
          </a:prstGeom>
          <a:noFill/>
          <a:ln w="9525">
            <a:noFill/>
            <a:miter lim="800000"/>
            <a:headEnd/>
            <a:tailEnd/>
          </a:ln>
        </p:spPr>
        <p:txBody>
          <a:bodyPr>
            <a:spAutoFit/>
          </a:bodyPr>
          <a:lstStyle/>
          <a:p>
            <a:pPr algn="ctr"/>
            <a:r>
              <a:rPr lang="en-US" sz="1600" i="1">
                <a:latin typeface="Tw Cen MT" pitchFamily="34" charset="0"/>
              </a:rPr>
              <a:t>“A problem frequently encountered in photogrammetric work is conversion from one rectangular coordinate system to another. This is because photogrammetrists commonly determine coordinates of unknown points in convenient arbitrary rectangular coordinate systems.” -Wolf and Dewitt, Elements of Photogrammetry</a:t>
            </a:r>
          </a:p>
          <a:p>
            <a:pPr algn="ctr"/>
            <a:endParaRPr lang="en-US" sz="1600">
              <a:latin typeface="Tw Cen MT" pitchFamily="34" charset="0"/>
            </a:endParaRPr>
          </a:p>
          <a:p>
            <a:pPr algn="ctr"/>
            <a:r>
              <a:rPr lang="en-US" sz="1600">
                <a:latin typeface="Tw Cen MT" pitchFamily="34" charset="0"/>
              </a:rPr>
              <a:t>  </a:t>
            </a:r>
          </a:p>
          <a:p>
            <a:pPr algn="ctr"/>
            <a:endParaRPr lang="en-US" sz="1600">
              <a:latin typeface="Tw Cen MT" pitchFamily="34" charset="0"/>
            </a:endParaRPr>
          </a:p>
        </p:txBody>
      </p:sp>
      <p:sp>
        <p:nvSpPr>
          <p:cNvPr id="7" name="Title 1"/>
          <p:cNvSpPr txBox="1">
            <a:spLocks/>
          </p:cNvSpPr>
          <p:nvPr/>
        </p:nvSpPr>
        <p:spPr>
          <a:xfrm>
            <a:off x="1447800" y="-152400"/>
            <a:ext cx="6096000" cy="1069975"/>
          </a:xfrm>
          <a:prstGeom prst="rect">
            <a:avLst/>
          </a:prstGeom>
        </p:spPr>
        <p:txBody>
          <a:bodyPr anchor="b"/>
          <a:lstStyle/>
          <a:p>
            <a:pPr algn="ctr" fontAlgn="auto">
              <a:spcAft>
                <a:spcPts val="0"/>
              </a:spcAft>
              <a:defRPr/>
            </a:pPr>
            <a:r>
              <a:rPr lang="en-US" sz="4400" cap="all" dirty="0">
                <a:solidFill>
                  <a:schemeClr val="tx2"/>
                </a:solidFill>
                <a:latin typeface="+mj-lt"/>
                <a:ea typeface="+mj-ea"/>
                <a:cs typeface="+mj-cs"/>
              </a:rPr>
              <a:t>Model Registration</a:t>
            </a:r>
          </a:p>
        </p:txBody>
      </p:sp>
      <p:sp>
        <p:nvSpPr>
          <p:cNvPr id="51204" name="Rectangle 8"/>
          <p:cNvSpPr>
            <a:spLocks noChangeArrowheads="1"/>
          </p:cNvSpPr>
          <p:nvPr/>
        </p:nvSpPr>
        <p:spPr bwMode="auto">
          <a:xfrm>
            <a:off x="762000" y="2209800"/>
            <a:ext cx="7620000" cy="646113"/>
          </a:xfrm>
          <a:prstGeom prst="rect">
            <a:avLst/>
          </a:prstGeom>
          <a:noFill/>
          <a:ln w="9525">
            <a:noFill/>
            <a:miter lim="800000"/>
            <a:headEnd/>
            <a:tailEnd/>
          </a:ln>
        </p:spPr>
        <p:txBody>
          <a:bodyPr>
            <a:spAutoFit/>
          </a:bodyPr>
          <a:lstStyle/>
          <a:p>
            <a:pPr>
              <a:buFont typeface="Arial" charset="0"/>
              <a:buChar char="•"/>
            </a:pPr>
            <a:r>
              <a:rPr lang="en-US">
                <a:solidFill>
                  <a:schemeClr val="tx2"/>
                </a:solidFill>
                <a:latin typeface="Tw Cen MT" pitchFamily="34" charset="0"/>
              </a:rPr>
              <a:t>The Virtual Earth building texturing pipeline was built to use a local arbitrary coordinate system: Local Space Rectangular (LSR)</a:t>
            </a:r>
          </a:p>
        </p:txBody>
      </p:sp>
      <p:sp>
        <p:nvSpPr>
          <p:cNvPr id="51205" name="Rectangle 9"/>
          <p:cNvSpPr>
            <a:spLocks noChangeArrowheads="1"/>
          </p:cNvSpPr>
          <p:nvPr/>
        </p:nvSpPr>
        <p:spPr bwMode="auto">
          <a:xfrm>
            <a:off x="762000" y="2982913"/>
            <a:ext cx="7391400" cy="369887"/>
          </a:xfrm>
          <a:prstGeom prst="rect">
            <a:avLst/>
          </a:prstGeom>
          <a:noFill/>
          <a:ln w="9525">
            <a:noFill/>
            <a:miter lim="800000"/>
            <a:headEnd/>
            <a:tailEnd/>
          </a:ln>
        </p:spPr>
        <p:txBody>
          <a:bodyPr>
            <a:spAutoFit/>
          </a:bodyPr>
          <a:lstStyle/>
          <a:p>
            <a:pPr>
              <a:buFont typeface="Arial" charset="0"/>
              <a:buChar char="•"/>
            </a:pPr>
            <a:r>
              <a:rPr lang="en-US">
                <a:solidFill>
                  <a:schemeClr val="tx2"/>
                </a:solidFill>
                <a:latin typeface="Tw Cen MT" pitchFamily="34" charset="0"/>
              </a:rPr>
              <a:t>LSR offers an advantage of smaller coordinate values and file sizes</a:t>
            </a:r>
          </a:p>
        </p:txBody>
      </p:sp>
      <p:sp>
        <p:nvSpPr>
          <p:cNvPr id="51206" name="Rectangle 10"/>
          <p:cNvSpPr>
            <a:spLocks noChangeArrowheads="1"/>
          </p:cNvSpPr>
          <p:nvPr/>
        </p:nvSpPr>
        <p:spPr bwMode="auto">
          <a:xfrm>
            <a:off x="762000" y="3516313"/>
            <a:ext cx="7620000" cy="646112"/>
          </a:xfrm>
          <a:prstGeom prst="rect">
            <a:avLst/>
          </a:prstGeom>
          <a:noFill/>
          <a:ln w="9525">
            <a:noFill/>
            <a:miter lim="800000"/>
            <a:headEnd/>
            <a:tailEnd/>
          </a:ln>
        </p:spPr>
        <p:txBody>
          <a:bodyPr>
            <a:spAutoFit/>
          </a:bodyPr>
          <a:lstStyle/>
          <a:p>
            <a:pPr>
              <a:buFont typeface="Arial" charset="0"/>
              <a:buChar char="•"/>
            </a:pPr>
            <a:r>
              <a:rPr lang="en-US">
                <a:solidFill>
                  <a:schemeClr val="tx2"/>
                </a:solidFill>
                <a:latin typeface="Tw Cen MT" pitchFamily="34" charset="0"/>
              </a:rPr>
              <a:t>It also offers a convenient means of avoiding the implication of earth curvature when constructing the 3D models.</a:t>
            </a:r>
          </a:p>
        </p:txBody>
      </p:sp>
      <p:sp>
        <p:nvSpPr>
          <p:cNvPr id="51207" name="Rectangle 11"/>
          <p:cNvSpPr>
            <a:spLocks noChangeArrowheads="1"/>
          </p:cNvSpPr>
          <p:nvPr/>
        </p:nvSpPr>
        <p:spPr bwMode="auto">
          <a:xfrm>
            <a:off x="762000" y="4495800"/>
            <a:ext cx="7620000" cy="646113"/>
          </a:xfrm>
          <a:prstGeom prst="rect">
            <a:avLst/>
          </a:prstGeom>
          <a:noFill/>
          <a:ln w="9525">
            <a:noFill/>
            <a:miter lim="800000"/>
            <a:headEnd/>
            <a:tailEnd/>
          </a:ln>
        </p:spPr>
        <p:txBody>
          <a:bodyPr>
            <a:spAutoFit/>
          </a:bodyPr>
          <a:lstStyle/>
          <a:p>
            <a:pPr>
              <a:buFont typeface="Arial" charset="0"/>
              <a:buChar char="•"/>
            </a:pPr>
            <a:r>
              <a:rPr lang="en-US">
                <a:latin typeface="Tw Cen MT" pitchFamily="34" charset="0"/>
              </a:rPr>
              <a:t>However, the “arbitrary” definition of an LSR coordinate system is not available to any C.O.T.S. reprojection utilities and changes with each project area.</a:t>
            </a:r>
          </a:p>
        </p:txBody>
      </p:sp>
      <p:sp>
        <p:nvSpPr>
          <p:cNvPr id="51208" name="Subtitle 4"/>
          <p:cNvSpPr>
            <a:spLocks noGrp="1"/>
          </p:cNvSpPr>
          <p:nvPr>
            <p:ph type="subTitle" idx="1"/>
          </p:nvPr>
        </p:nvSpPr>
        <p:spPr>
          <a:xfrm>
            <a:off x="2362200" y="6049963"/>
            <a:ext cx="6705600" cy="685800"/>
          </a:xfrm>
        </p:spPr>
        <p:txBody>
          <a:bodyPr/>
          <a:lstStyle/>
          <a:p>
            <a:r>
              <a:rPr lang="en-US" smtClean="0"/>
              <a:t>Jason Setzer – Penn State University</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ext Box 5"/>
          <p:cNvSpPr txBox="1">
            <a:spLocks noChangeArrowheads="1"/>
          </p:cNvSpPr>
          <p:nvPr/>
        </p:nvSpPr>
        <p:spPr bwMode="auto">
          <a:xfrm>
            <a:off x="609600" y="990600"/>
            <a:ext cx="7848600" cy="830263"/>
          </a:xfrm>
          <a:prstGeom prst="rect">
            <a:avLst/>
          </a:prstGeom>
          <a:noFill/>
          <a:ln w="9525">
            <a:noFill/>
            <a:miter lim="800000"/>
            <a:headEnd/>
            <a:tailEnd/>
          </a:ln>
        </p:spPr>
        <p:txBody>
          <a:bodyPr>
            <a:spAutoFit/>
          </a:bodyPr>
          <a:lstStyle/>
          <a:p>
            <a:pPr algn="ctr"/>
            <a:endParaRPr lang="en-US" sz="1600">
              <a:latin typeface="Tw Cen MT" pitchFamily="34" charset="0"/>
            </a:endParaRPr>
          </a:p>
          <a:p>
            <a:pPr algn="ctr"/>
            <a:r>
              <a:rPr lang="en-US" sz="1600">
                <a:latin typeface="Tw Cen MT" pitchFamily="34" charset="0"/>
              </a:rPr>
              <a:t>  </a:t>
            </a:r>
          </a:p>
          <a:p>
            <a:pPr algn="ctr"/>
            <a:endParaRPr lang="en-US" sz="1600">
              <a:latin typeface="Tw Cen MT" pitchFamily="34" charset="0"/>
            </a:endParaRPr>
          </a:p>
        </p:txBody>
      </p:sp>
      <p:sp>
        <p:nvSpPr>
          <p:cNvPr id="7" name="Title 1"/>
          <p:cNvSpPr txBox="1">
            <a:spLocks/>
          </p:cNvSpPr>
          <p:nvPr/>
        </p:nvSpPr>
        <p:spPr>
          <a:xfrm>
            <a:off x="1447800" y="-152400"/>
            <a:ext cx="6096000" cy="1069975"/>
          </a:xfrm>
          <a:prstGeom prst="rect">
            <a:avLst/>
          </a:prstGeom>
        </p:spPr>
        <p:txBody>
          <a:bodyPr anchor="b"/>
          <a:lstStyle/>
          <a:p>
            <a:pPr algn="ctr" fontAlgn="auto">
              <a:spcAft>
                <a:spcPts val="0"/>
              </a:spcAft>
              <a:defRPr/>
            </a:pPr>
            <a:r>
              <a:rPr lang="en-US" sz="4400" cap="all" dirty="0">
                <a:solidFill>
                  <a:schemeClr val="tx2"/>
                </a:solidFill>
                <a:latin typeface="+mj-lt"/>
                <a:ea typeface="+mj-ea"/>
                <a:cs typeface="+mj-cs"/>
              </a:rPr>
              <a:t>Model Registration</a:t>
            </a:r>
          </a:p>
        </p:txBody>
      </p:sp>
      <p:sp>
        <p:nvSpPr>
          <p:cNvPr id="53251" name="Subtitle 4"/>
          <p:cNvSpPr>
            <a:spLocks noGrp="1"/>
          </p:cNvSpPr>
          <p:nvPr>
            <p:ph type="subTitle" idx="1"/>
          </p:nvPr>
        </p:nvSpPr>
        <p:spPr>
          <a:xfrm>
            <a:off x="2362200" y="6049963"/>
            <a:ext cx="6705600" cy="685800"/>
          </a:xfrm>
        </p:spPr>
        <p:txBody>
          <a:bodyPr/>
          <a:lstStyle/>
          <a:p>
            <a:r>
              <a:rPr lang="en-US" smtClean="0"/>
              <a:t>Jason Setzer – Penn State University</a:t>
            </a:r>
          </a:p>
        </p:txBody>
      </p:sp>
      <p:pic>
        <p:nvPicPr>
          <p:cNvPr id="53252" name="Picture 2"/>
          <p:cNvPicPr>
            <a:picLocks noChangeAspect="1" noChangeArrowheads="1"/>
          </p:cNvPicPr>
          <p:nvPr/>
        </p:nvPicPr>
        <p:blipFill>
          <a:blip r:embed="rId3"/>
          <a:srcRect l="31726" t="2425" r="33119" b="1817"/>
          <a:stretch>
            <a:fillRect/>
          </a:stretch>
        </p:blipFill>
        <p:spPr bwMode="auto">
          <a:xfrm>
            <a:off x="296863" y="1219200"/>
            <a:ext cx="2293937" cy="4419600"/>
          </a:xfrm>
          <a:prstGeom prst="rect">
            <a:avLst/>
          </a:prstGeom>
          <a:noFill/>
          <a:ln w="9525">
            <a:noFill/>
            <a:miter lim="800000"/>
            <a:headEnd/>
            <a:tailEnd/>
          </a:ln>
        </p:spPr>
      </p:pic>
      <p:sp>
        <p:nvSpPr>
          <p:cNvPr id="53253" name="Rectangle 10"/>
          <p:cNvSpPr>
            <a:spLocks noChangeArrowheads="1"/>
          </p:cNvSpPr>
          <p:nvPr/>
        </p:nvSpPr>
        <p:spPr bwMode="auto">
          <a:xfrm>
            <a:off x="3962400" y="925513"/>
            <a:ext cx="1038225" cy="369887"/>
          </a:xfrm>
          <a:prstGeom prst="rect">
            <a:avLst/>
          </a:prstGeom>
          <a:noFill/>
          <a:ln w="9525">
            <a:noFill/>
            <a:miter lim="800000"/>
            <a:headEnd/>
            <a:tailEnd/>
          </a:ln>
        </p:spPr>
        <p:txBody>
          <a:bodyPr wrap="none">
            <a:spAutoFit/>
          </a:bodyPr>
          <a:lstStyle/>
          <a:p>
            <a:r>
              <a:rPr lang="en-US">
                <a:latin typeface="Tw Cen MT" pitchFamily="34" charset="0"/>
              </a:rPr>
              <a:t>Version 1</a:t>
            </a:r>
          </a:p>
        </p:txBody>
      </p:sp>
      <p:sp>
        <p:nvSpPr>
          <p:cNvPr id="53254" name="Rectangle 11"/>
          <p:cNvSpPr>
            <a:spLocks noChangeArrowheads="1"/>
          </p:cNvSpPr>
          <p:nvPr/>
        </p:nvSpPr>
        <p:spPr bwMode="auto">
          <a:xfrm>
            <a:off x="2667000" y="1600200"/>
            <a:ext cx="4191000" cy="923925"/>
          </a:xfrm>
          <a:prstGeom prst="rect">
            <a:avLst/>
          </a:prstGeom>
          <a:noFill/>
          <a:ln w="9525">
            <a:noFill/>
            <a:miter lim="800000"/>
            <a:headEnd/>
            <a:tailEnd/>
          </a:ln>
        </p:spPr>
        <p:txBody>
          <a:bodyPr>
            <a:spAutoFit/>
          </a:bodyPr>
          <a:lstStyle/>
          <a:p>
            <a:r>
              <a:rPr lang="en-US">
                <a:solidFill>
                  <a:schemeClr val="tx2"/>
                </a:solidFill>
                <a:latin typeface="Tw Cen MT" pitchFamily="34" charset="0"/>
              </a:rPr>
              <a:t>The V1 vendor modeling criteria:</a:t>
            </a:r>
          </a:p>
          <a:p>
            <a:pPr>
              <a:buFont typeface="Arial" charset="0"/>
              <a:buChar char="•"/>
            </a:pPr>
            <a:r>
              <a:rPr lang="en-US">
                <a:solidFill>
                  <a:schemeClr val="tx2"/>
                </a:solidFill>
                <a:latin typeface="Tw Cen MT" pitchFamily="34" charset="0"/>
              </a:rPr>
              <a:t>Compile everything greater than 3 stories</a:t>
            </a:r>
          </a:p>
          <a:p>
            <a:endParaRPr lang="en-US">
              <a:latin typeface="Tw Cen MT" pitchFamily="34" charset="0"/>
            </a:endParaRPr>
          </a:p>
        </p:txBody>
      </p:sp>
      <p:pic>
        <p:nvPicPr>
          <p:cNvPr id="53255" name="Picture 4"/>
          <p:cNvPicPr>
            <a:picLocks noChangeAspect="1" noChangeArrowheads="1"/>
          </p:cNvPicPr>
          <p:nvPr/>
        </p:nvPicPr>
        <p:blipFill>
          <a:blip r:embed="rId4"/>
          <a:srcRect l="35155" r="36549"/>
          <a:stretch>
            <a:fillRect/>
          </a:stretch>
        </p:blipFill>
        <p:spPr bwMode="auto">
          <a:xfrm>
            <a:off x="7086600" y="1219200"/>
            <a:ext cx="1768475" cy="4419600"/>
          </a:xfrm>
          <a:prstGeom prst="rect">
            <a:avLst/>
          </a:prstGeom>
          <a:noFill/>
          <a:ln w="9525">
            <a:noFill/>
            <a:miter lim="800000"/>
            <a:headEnd/>
            <a:tailEnd/>
          </a:ln>
        </p:spPr>
      </p:pic>
      <p:sp>
        <p:nvSpPr>
          <p:cNvPr id="53256" name="Rectangle 15"/>
          <p:cNvSpPr>
            <a:spLocks noChangeArrowheads="1"/>
          </p:cNvSpPr>
          <p:nvPr/>
        </p:nvSpPr>
        <p:spPr bwMode="auto">
          <a:xfrm>
            <a:off x="2743200" y="3048000"/>
            <a:ext cx="4038600" cy="1477963"/>
          </a:xfrm>
          <a:prstGeom prst="rect">
            <a:avLst/>
          </a:prstGeom>
          <a:noFill/>
          <a:ln w="9525">
            <a:noFill/>
            <a:miter lim="800000"/>
            <a:headEnd/>
            <a:tailEnd/>
          </a:ln>
        </p:spPr>
        <p:txBody>
          <a:bodyPr>
            <a:spAutoFit/>
          </a:bodyPr>
          <a:lstStyle/>
          <a:p>
            <a:r>
              <a:rPr lang="en-US">
                <a:latin typeface="Tw Cen MT" pitchFamily="34" charset="0"/>
              </a:rPr>
              <a:t>V1 Limitations:</a:t>
            </a:r>
          </a:p>
          <a:p>
            <a:pPr>
              <a:buFont typeface="Arial" charset="0"/>
              <a:buChar char="•"/>
            </a:pPr>
            <a:r>
              <a:rPr lang="en-US">
                <a:latin typeface="Tw Cen MT" pitchFamily="34" charset="0"/>
              </a:rPr>
              <a:t>All data is in DXF format</a:t>
            </a:r>
          </a:p>
          <a:p>
            <a:pPr>
              <a:buFont typeface="Arial" charset="0"/>
              <a:buChar char="•"/>
            </a:pPr>
            <a:r>
              <a:rPr lang="en-US">
                <a:latin typeface="Tw Cen MT" pitchFamily="34" charset="0"/>
              </a:rPr>
              <a:t>All data is in LSR coordinates</a:t>
            </a:r>
          </a:p>
          <a:p>
            <a:pPr>
              <a:buFont typeface="Arial" charset="0"/>
              <a:buChar char="•"/>
            </a:pPr>
            <a:r>
              <a:rPr lang="en-US">
                <a:latin typeface="Tw Cen MT" pitchFamily="34" charset="0"/>
              </a:rPr>
              <a:t>Extremely difficult to reference a specific file/building</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4"/>
          <p:cNvSpPr>
            <a:spLocks noChangeArrowheads="1"/>
          </p:cNvSpPr>
          <p:nvPr/>
        </p:nvSpPr>
        <p:spPr bwMode="auto">
          <a:xfrm>
            <a:off x="152400" y="3962400"/>
            <a:ext cx="8763000" cy="1095375"/>
          </a:xfrm>
          <a:prstGeom prst="rect">
            <a:avLst/>
          </a:prstGeom>
          <a:noFill/>
          <a:ln w="9525">
            <a:noFill/>
            <a:miter lim="800000"/>
            <a:headEnd/>
            <a:tailEnd/>
          </a:ln>
        </p:spPr>
        <p:txBody>
          <a:bodyPr tIns="0" bIns="0" anchor="ctr">
            <a:spAutoFit/>
          </a:bodyPr>
          <a:lstStyle/>
          <a:p>
            <a:endParaRPr lang="en-US">
              <a:latin typeface="Tw Cen MT" pitchFamily="34" charset="0"/>
            </a:endParaRPr>
          </a:p>
          <a:p>
            <a:endParaRPr lang="en-US">
              <a:latin typeface="Tw Cen MT" pitchFamily="34" charset="0"/>
            </a:endParaRPr>
          </a:p>
          <a:p>
            <a:endParaRPr lang="en-US">
              <a:latin typeface="Tw Cen MT" pitchFamily="34" charset="0"/>
            </a:endParaRPr>
          </a:p>
        </p:txBody>
      </p:sp>
      <p:sp>
        <p:nvSpPr>
          <p:cNvPr id="7" name="Title 1"/>
          <p:cNvSpPr txBox="1">
            <a:spLocks/>
          </p:cNvSpPr>
          <p:nvPr/>
        </p:nvSpPr>
        <p:spPr>
          <a:xfrm>
            <a:off x="1447800" y="-152400"/>
            <a:ext cx="6096000" cy="1069975"/>
          </a:xfrm>
          <a:prstGeom prst="rect">
            <a:avLst/>
          </a:prstGeom>
        </p:spPr>
        <p:txBody>
          <a:bodyPr anchor="b"/>
          <a:lstStyle/>
          <a:p>
            <a:pPr algn="ctr" fontAlgn="auto">
              <a:spcAft>
                <a:spcPts val="0"/>
              </a:spcAft>
              <a:defRPr/>
            </a:pPr>
            <a:r>
              <a:rPr lang="en-US" sz="4400" cap="all" dirty="0">
                <a:solidFill>
                  <a:schemeClr val="tx2"/>
                </a:solidFill>
                <a:latin typeface="+mj-lt"/>
                <a:ea typeface="+mj-ea"/>
                <a:cs typeface="+mj-cs"/>
              </a:rPr>
              <a:t>Model Registration</a:t>
            </a:r>
          </a:p>
        </p:txBody>
      </p:sp>
      <p:sp>
        <p:nvSpPr>
          <p:cNvPr id="55299" name="Rectangle 14"/>
          <p:cNvSpPr>
            <a:spLocks noChangeArrowheads="1"/>
          </p:cNvSpPr>
          <p:nvPr/>
        </p:nvSpPr>
        <p:spPr bwMode="auto">
          <a:xfrm>
            <a:off x="533400" y="914400"/>
            <a:ext cx="5486400" cy="4524375"/>
          </a:xfrm>
          <a:prstGeom prst="rect">
            <a:avLst/>
          </a:prstGeom>
          <a:noFill/>
          <a:ln w="9525">
            <a:noFill/>
            <a:miter lim="800000"/>
            <a:headEnd/>
            <a:tailEnd/>
          </a:ln>
        </p:spPr>
        <p:txBody>
          <a:bodyPr>
            <a:spAutoFit/>
          </a:bodyPr>
          <a:lstStyle/>
          <a:p>
            <a:pPr algn="ctr"/>
            <a:r>
              <a:rPr lang="en-US">
                <a:latin typeface="Tw Cen MT" pitchFamily="34" charset="0"/>
              </a:rPr>
              <a:t>Version 1 Summary</a:t>
            </a:r>
          </a:p>
          <a:p>
            <a:pPr algn="ctr"/>
            <a:endParaRPr lang="en-US">
              <a:latin typeface="Tw Cen MT" pitchFamily="34" charset="0"/>
            </a:endParaRPr>
          </a:p>
          <a:p>
            <a:r>
              <a:rPr lang="en-US" i="1">
                <a:latin typeface="Tw Cen MT" pitchFamily="34" charset="0"/>
              </a:rPr>
              <a:t>“Wow that building looks bad, should we have it recompiled?” </a:t>
            </a:r>
          </a:p>
          <a:p>
            <a:r>
              <a:rPr lang="en-US" i="1">
                <a:solidFill>
                  <a:schemeClr val="tx2"/>
                </a:solidFill>
                <a:latin typeface="Tw Cen MT" pitchFamily="34" charset="0"/>
              </a:rPr>
              <a:t>“I don’t know, is it a really important one?”</a:t>
            </a:r>
          </a:p>
          <a:p>
            <a:endParaRPr lang="en-US" i="1">
              <a:latin typeface="Tw Cen MT" pitchFamily="34" charset="0"/>
            </a:endParaRPr>
          </a:p>
          <a:p>
            <a:r>
              <a:rPr lang="en-US" i="1">
                <a:latin typeface="Tw Cen MT" pitchFamily="34" charset="0"/>
              </a:rPr>
              <a:t>“Hey, this building keeps failing in processing, can we abandon it?”</a:t>
            </a:r>
          </a:p>
          <a:p>
            <a:r>
              <a:rPr lang="en-US" i="1">
                <a:solidFill>
                  <a:schemeClr val="tx2"/>
                </a:solidFill>
                <a:latin typeface="Tw Cen MT" pitchFamily="34" charset="0"/>
              </a:rPr>
              <a:t>“I don’t know, is it significant?”</a:t>
            </a:r>
          </a:p>
          <a:p>
            <a:endParaRPr lang="en-US" i="1">
              <a:latin typeface="Tw Cen MT" pitchFamily="34" charset="0"/>
            </a:endParaRPr>
          </a:p>
          <a:p>
            <a:r>
              <a:rPr lang="en-US" i="1">
                <a:latin typeface="Tw Cen MT" pitchFamily="34" charset="0"/>
              </a:rPr>
              <a:t>“So, did that really important landmark turnout OK?”</a:t>
            </a:r>
          </a:p>
          <a:p>
            <a:r>
              <a:rPr lang="en-US" i="1">
                <a:solidFill>
                  <a:schemeClr val="tx2"/>
                </a:solidFill>
                <a:latin typeface="Tw Cen MT" pitchFamily="34" charset="0"/>
              </a:rPr>
              <a:t>“Which file was it again?”</a:t>
            </a:r>
          </a:p>
          <a:p>
            <a:endParaRPr lang="en-US" i="1">
              <a:latin typeface="Tw Cen MT" pitchFamily="34" charset="0"/>
            </a:endParaRPr>
          </a:p>
          <a:p>
            <a:r>
              <a:rPr lang="en-US" i="1">
                <a:latin typeface="Tw Cen MT" pitchFamily="34" charset="0"/>
              </a:rPr>
              <a:t>-Anyone working at Microsoft’s Boulder, Colorado office circa 2006.</a:t>
            </a:r>
          </a:p>
          <a:p>
            <a:endParaRPr lang="en-US">
              <a:latin typeface="Tw Cen MT" pitchFamily="34" charset="0"/>
            </a:endParaRPr>
          </a:p>
        </p:txBody>
      </p:sp>
      <p:sp>
        <p:nvSpPr>
          <p:cNvPr id="55300" name="Subtitle 4"/>
          <p:cNvSpPr>
            <a:spLocks noGrp="1"/>
          </p:cNvSpPr>
          <p:nvPr>
            <p:ph type="subTitle" idx="1"/>
          </p:nvPr>
        </p:nvSpPr>
        <p:spPr>
          <a:xfrm>
            <a:off x="2362200" y="6049963"/>
            <a:ext cx="6705600" cy="685800"/>
          </a:xfrm>
        </p:spPr>
        <p:txBody>
          <a:bodyPr/>
          <a:lstStyle/>
          <a:p>
            <a:r>
              <a:rPr lang="en-US" smtClean="0"/>
              <a:t>Jason Setzer – Penn State University</a:t>
            </a:r>
          </a:p>
        </p:txBody>
      </p:sp>
      <p:pic>
        <p:nvPicPr>
          <p:cNvPr id="55301" name="Picture 7" descr="C:\Temp\screenshots\Boston_OldStateHouse_b&amp;a.JPG"/>
          <p:cNvPicPr>
            <a:picLocks noChangeAspect="1" noChangeArrowheads="1"/>
          </p:cNvPicPr>
          <p:nvPr/>
        </p:nvPicPr>
        <p:blipFill>
          <a:blip r:embed="rId3"/>
          <a:srcRect/>
          <a:stretch>
            <a:fillRect/>
          </a:stretch>
        </p:blipFill>
        <p:spPr bwMode="auto">
          <a:xfrm>
            <a:off x="5791200" y="3124200"/>
            <a:ext cx="2973388" cy="2762250"/>
          </a:xfrm>
          <a:prstGeom prst="rect">
            <a:avLst/>
          </a:prstGeom>
          <a:noFill/>
          <a:ln w="9525">
            <a:noFill/>
            <a:miter lim="800000"/>
            <a:headEnd/>
            <a:tailEnd/>
          </a:ln>
        </p:spPr>
      </p:pic>
      <p:pic>
        <p:nvPicPr>
          <p:cNvPr id="55302" name="Picture 6" descr="C:\Temp\screenshots\Boston_OldStateHouse_IO.JPG"/>
          <p:cNvPicPr>
            <a:picLocks noChangeAspect="1" noChangeArrowheads="1"/>
          </p:cNvPicPr>
          <p:nvPr/>
        </p:nvPicPr>
        <p:blipFill>
          <a:blip r:embed="rId4"/>
          <a:srcRect t="7167"/>
          <a:stretch>
            <a:fillRect/>
          </a:stretch>
        </p:blipFill>
        <p:spPr bwMode="auto">
          <a:xfrm>
            <a:off x="6235700" y="1066800"/>
            <a:ext cx="2374900" cy="2209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4"/>
          <p:cNvSpPr>
            <a:spLocks noChangeArrowheads="1"/>
          </p:cNvSpPr>
          <p:nvPr/>
        </p:nvSpPr>
        <p:spPr bwMode="auto">
          <a:xfrm>
            <a:off x="152400" y="3962400"/>
            <a:ext cx="8763000" cy="1095375"/>
          </a:xfrm>
          <a:prstGeom prst="rect">
            <a:avLst/>
          </a:prstGeom>
          <a:noFill/>
          <a:ln w="9525">
            <a:noFill/>
            <a:miter lim="800000"/>
            <a:headEnd/>
            <a:tailEnd/>
          </a:ln>
        </p:spPr>
        <p:txBody>
          <a:bodyPr tIns="0" bIns="0" anchor="ctr">
            <a:spAutoFit/>
          </a:bodyPr>
          <a:lstStyle/>
          <a:p>
            <a:endParaRPr lang="en-US">
              <a:latin typeface="Tw Cen MT" pitchFamily="34" charset="0"/>
            </a:endParaRPr>
          </a:p>
          <a:p>
            <a:endParaRPr lang="en-US">
              <a:latin typeface="Tw Cen MT" pitchFamily="34" charset="0"/>
            </a:endParaRPr>
          </a:p>
          <a:p>
            <a:endParaRPr lang="en-US">
              <a:latin typeface="Tw Cen MT" pitchFamily="34" charset="0"/>
            </a:endParaRPr>
          </a:p>
        </p:txBody>
      </p:sp>
      <p:sp>
        <p:nvSpPr>
          <p:cNvPr id="57346" name="Text Box 5"/>
          <p:cNvSpPr txBox="1">
            <a:spLocks noChangeArrowheads="1"/>
          </p:cNvSpPr>
          <p:nvPr/>
        </p:nvSpPr>
        <p:spPr bwMode="auto">
          <a:xfrm>
            <a:off x="609600" y="990600"/>
            <a:ext cx="7848600" cy="1077913"/>
          </a:xfrm>
          <a:prstGeom prst="rect">
            <a:avLst/>
          </a:prstGeom>
          <a:noFill/>
          <a:ln w="9525">
            <a:noFill/>
            <a:miter lim="800000"/>
            <a:headEnd/>
            <a:tailEnd/>
          </a:ln>
        </p:spPr>
        <p:txBody>
          <a:bodyPr>
            <a:spAutoFit/>
          </a:bodyPr>
          <a:lstStyle/>
          <a:p>
            <a:pPr algn="ctr"/>
            <a:r>
              <a:rPr lang="en-US" sz="1600" i="1">
                <a:latin typeface="Tw Cen MT" pitchFamily="34" charset="0"/>
              </a:rPr>
              <a:t>“One man’s convenience is another man’s grief.” – Author Unknown</a:t>
            </a:r>
          </a:p>
          <a:p>
            <a:pPr algn="ctr"/>
            <a:endParaRPr lang="en-US" sz="1600">
              <a:latin typeface="Tw Cen MT" pitchFamily="34" charset="0"/>
            </a:endParaRPr>
          </a:p>
          <a:p>
            <a:pPr algn="ctr"/>
            <a:r>
              <a:rPr lang="en-US" sz="1600">
                <a:latin typeface="Tw Cen MT" pitchFamily="34" charset="0"/>
              </a:rPr>
              <a:t>  </a:t>
            </a:r>
          </a:p>
          <a:p>
            <a:pPr algn="ctr"/>
            <a:endParaRPr lang="en-US" sz="1600">
              <a:latin typeface="Tw Cen MT" pitchFamily="34" charset="0"/>
            </a:endParaRPr>
          </a:p>
        </p:txBody>
      </p:sp>
      <p:sp>
        <p:nvSpPr>
          <p:cNvPr id="7" name="Title 1"/>
          <p:cNvSpPr txBox="1">
            <a:spLocks/>
          </p:cNvSpPr>
          <p:nvPr/>
        </p:nvSpPr>
        <p:spPr>
          <a:xfrm>
            <a:off x="1447800" y="-152400"/>
            <a:ext cx="6096000" cy="1069975"/>
          </a:xfrm>
          <a:prstGeom prst="rect">
            <a:avLst/>
          </a:prstGeom>
        </p:spPr>
        <p:txBody>
          <a:bodyPr anchor="b"/>
          <a:lstStyle/>
          <a:p>
            <a:pPr algn="ctr" fontAlgn="auto">
              <a:spcAft>
                <a:spcPts val="0"/>
              </a:spcAft>
              <a:defRPr/>
            </a:pPr>
            <a:r>
              <a:rPr lang="en-US" sz="4400" cap="all" dirty="0">
                <a:solidFill>
                  <a:schemeClr val="tx2"/>
                </a:solidFill>
                <a:latin typeface="+mj-lt"/>
                <a:ea typeface="+mj-ea"/>
                <a:cs typeface="+mj-cs"/>
              </a:rPr>
              <a:t>Model Registration</a:t>
            </a:r>
          </a:p>
        </p:txBody>
      </p:sp>
      <p:sp>
        <p:nvSpPr>
          <p:cNvPr id="57348" name="Rectangle 13"/>
          <p:cNvSpPr>
            <a:spLocks noChangeArrowheads="1"/>
          </p:cNvSpPr>
          <p:nvPr/>
        </p:nvSpPr>
        <p:spPr bwMode="auto">
          <a:xfrm>
            <a:off x="609600" y="1371600"/>
            <a:ext cx="7924800" cy="3416300"/>
          </a:xfrm>
          <a:prstGeom prst="rect">
            <a:avLst/>
          </a:prstGeom>
          <a:noFill/>
          <a:ln w="9525">
            <a:noFill/>
            <a:miter lim="800000"/>
            <a:headEnd/>
            <a:tailEnd/>
          </a:ln>
        </p:spPr>
        <p:txBody>
          <a:bodyPr>
            <a:spAutoFit/>
          </a:bodyPr>
          <a:lstStyle/>
          <a:p>
            <a:r>
              <a:rPr lang="en-US">
                <a:solidFill>
                  <a:schemeClr val="tx2"/>
                </a:solidFill>
                <a:latin typeface="Tw Cen MT" pitchFamily="34" charset="0"/>
              </a:rPr>
              <a:t>Despite the design convenience of building the 3D Textured Buildings pipeline to use  arbitrary local space coordinates, there was fallout in terms of:</a:t>
            </a:r>
          </a:p>
          <a:p>
            <a:endParaRPr lang="en-US">
              <a:solidFill>
                <a:schemeClr val="tx2"/>
              </a:solidFill>
              <a:latin typeface="Tw Cen MT" pitchFamily="34" charset="0"/>
            </a:endParaRPr>
          </a:p>
          <a:p>
            <a:r>
              <a:rPr lang="en-US">
                <a:latin typeface="Tw Cen MT" pitchFamily="34" charset="0"/>
              </a:rPr>
              <a:t>Quality:</a:t>
            </a:r>
          </a:p>
          <a:p>
            <a:pPr lvl="1">
              <a:buFont typeface="Arial" charset="0"/>
              <a:buChar char="•"/>
            </a:pPr>
            <a:r>
              <a:rPr lang="en-US">
                <a:latin typeface="Tw Cen MT" pitchFamily="34" charset="0"/>
              </a:rPr>
              <a:t>Verifying the completeness of vendor deliverables.</a:t>
            </a:r>
          </a:p>
          <a:p>
            <a:pPr lvl="1">
              <a:buFont typeface="Arial" charset="0"/>
              <a:buChar char="•"/>
            </a:pPr>
            <a:r>
              <a:rPr lang="en-US">
                <a:latin typeface="Tw Cen MT" pitchFamily="34" charset="0"/>
              </a:rPr>
              <a:t>Evaluating the severity/significance of buildings that have failed processing.</a:t>
            </a:r>
          </a:p>
          <a:p>
            <a:pPr lvl="1">
              <a:buFont typeface="Arial" charset="0"/>
              <a:buChar char="•"/>
            </a:pPr>
            <a:r>
              <a:rPr lang="en-US">
                <a:latin typeface="Tw Cen MT" pitchFamily="34" charset="0"/>
              </a:rPr>
              <a:t>Ensuring that important landmarks, which are often the most complex and problematic, are included in the final data set.</a:t>
            </a:r>
          </a:p>
          <a:p>
            <a:pPr lvl="1">
              <a:buFont typeface="Arial" charset="0"/>
              <a:buChar char="•"/>
            </a:pPr>
            <a:r>
              <a:rPr lang="en-US">
                <a:latin typeface="Tw Cen MT" pitchFamily="34" charset="0"/>
              </a:rPr>
              <a:t>Making sure that what is being invoiced corresponds with what is delivered and is desired.</a:t>
            </a:r>
          </a:p>
          <a:p>
            <a:endParaRPr lang="en-US">
              <a:solidFill>
                <a:schemeClr val="tx2"/>
              </a:solidFill>
              <a:latin typeface="Tw Cen MT" pitchFamily="34" charset="0"/>
            </a:endParaRPr>
          </a:p>
          <a:p>
            <a:endParaRPr lang="en-US">
              <a:solidFill>
                <a:schemeClr val="tx2"/>
              </a:solidFill>
              <a:latin typeface="Tw Cen MT" pitchFamily="34" charset="0"/>
            </a:endParaRPr>
          </a:p>
        </p:txBody>
      </p:sp>
      <p:sp>
        <p:nvSpPr>
          <p:cNvPr id="57349" name="Subtitle 4"/>
          <p:cNvSpPr>
            <a:spLocks noGrp="1"/>
          </p:cNvSpPr>
          <p:nvPr>
            <p:ph type="subTitle" idx="1"/>
          </p:nvPr>
        </p:nvSpPr>
        <p:spPr>
          <a:xfrm>
            <a:off x="2362200" y="6049963"/>
            <a:ext cx="6705600" cy="685800"/>
          </a:xfrm>
        </p:spPr>
        <p:txBody>
          <a:bodyPr/>
          <a:lstStyle/>
          <a:p>
            <a:r>
              <a:rPr lang="en-US" smtClean="0"/>
              <a:t>Jason Setzer – Penn State University</a:t>
            </a:r>
          </a:p>
        </p:txBody>
      </p:sp>
      <p:pic>
        <p:nvPicPr>
          <p:cNvPr id="57350" name="Picture 4"/>
          <p:cNvPicPr>
            <a:picLocks noChangeAspect="1" noChangeArrowheads="1"/>
          </p:cNvPicPr>
          <p:nvPr/>
        </p:nvPicPr>
        <p:blipFill>
          <a:blip r:embed="rId3"/>
          <a:srcRect t="12679" b="15480"/>
          <a:stretch>
            <a:fillRect/>
          </a:stretch>
        </p:blipFill>
        <p:spPr bwMode="auto">
          <a:xfrm>
            <a:off x="1143000" y="4495800"/>
            <a:ext cx="6705600" cy="129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4"/>
          <p:cNvSpPr>
            <a:spLocks noChangeArrowheads="1"/>
          </p:cNvSpPr>
          <p:nvPr/>
        </p:nvSpPr>
        <p:spPr bwMode="auto">
          <a:xfrm>
            <a:off x="152400" y="3962400"/>
            <a:ext cx="8763000" cy="1095375"/>
          </a:xfrm>
          <a:prstGeom prst="rect">
            <a:avLst/>
          </a:prstGeom>
          <a:noFill/>
          <a:ln w="9525">
            <a:noFill/>
            <a:miter lim="800000"/>
            <a:headEnd/>
            <a:tailEnd/>
          </a:ln>
        </p:spPr>
        <p:txBody>
          <a:bodyPr tIns="0" bIns="0" anchor="ctr">
            <a:spAutoFit/>
          </a:bodyPr>
          <a:lstStyle/>
          <a:p>
            <a:endParaRPr lang="en-US">
              <a:latin typeface="Tw Cen MT" pitchFamily="34" charset="0"/>
            </a:endParaRPr>
          </a:p>
          <a:p>
            <a:endParaRPr lang="en-US">
              <a:latin typeface="Tw Cen MT" pitchFamily="34" charset="0"/>
            </a:endParaRPr>
          </a:p>
          <a:p>
            <a:endParaRPr lang="en-US">
              <a:latin typeface="Tw Cen MT" pitchFamily="34" charset="0"/>
            </a:endParaRPr>
          </a:p>
        </p:txBody>
      </p:sp>
      <p:sp>
        <p:nvSpPr>
          <p:cNvPr id="59394" name="Text Box 5"/>
          <p:cNvSpPr txBox="1">
            <a:spLocks noChangeArrowheads="1"/>
          </p:cNvSpPr>
          <p:nvPr/>
        </p:nvSpPr>
        <p:spPr bwMode="auto">
          <a:xfrm>
            <a:off x="609600" y="990600"/>
            <a:ext cx="7848600" cy="1077913"/>
          </a:xfrm>
          <a:prstGeom prst="rect">
            <a:avLst/>
          </a:prstGeom>
          <a:noFill/>
          <a:ln w="9525">
            <a:noFill/>
            <a:miter lim="800000"/>
            <a:headEnd/>
            <a:tailEnd/>
          </a:ln>
        </p:spPr>
        <p:txBody>
          <a:bodyPr>
            <a:spAutoFit/>
          </a:bodyPr>
          <a:lstStyle/>
          <a:p>
            <a:pPr algn="ctr"/>
            <a:r>
              <a:rPr lang="en-US" sz="1600">
                <a:latin typeface="Tw Cen MT" pitchFamily="34" charset="0"/>
              </a:rPr>
              <a:t>Custom Tool</a:t>
            </a:r>
          </a:p>
          <a:p>
            <a:pPr algn="ctr"/>
            <a:endParaRPr lang="en-US" sz="1600">
              <a:latin typeface="Tw Cen MT" pitchFamily="34" charset="0"/>
            </a:endParaRPr>
          </a:p>
          <a:p>
            <a:pPr algn="ctr"/>
            <a:r>
              <a:rPr lang="en-US" sz="1600">
                <a:latin typeface="Tw Cen MT" pitchFamily="34" charset="0"/>
              </a:rPr>
              <a:t>  </a:t>
            </a:r>
          </a:p>
          <a:p>
            <a:pPr algn="ctr"/>
            <a:endParaRPr lang="en-US" sz="1600">
              <a:latin typeface="Tw Cen MT" pitchFamily="34" charset="0"/>
            </a:endParaRPr>
          </a:p>
        </p:txBody>
      </p:sp>
      <p:sp>
        <p:nvSpPr>
          <p:cNvPr id="7" name="Title 1"/>
          <p:cNvSpPr txBox="1">
            <a:spLocks/>
          </p:cNvSpPr>
          <p:nvPr/>
        </p:nvSpPr>
        <p:spPr>
          <a:xfrm>
            <a:off x="1447800" y="-152400"/>
            <a:ext cx="6096000" cy="1069975"/>
          </a:xfrm>
          <a:prstGeom prst="rect">
            <a:avLst/>
          </a:prstGeom>
        </p:spPr>
        <p:txBody>
          <a:bodyPr anchor="b"/>
          <a:lstStyle/>
          <a:p>
            <a:pPr algn="ctr" fontAlgn="auto">
              <a:spcAft>
                <a:spcPts val="0"/>
              </a:spcAft>
              <a:defRPr/>
            </a:pPr>
            <a:r>
              <a:rPr lang="en-US" sz="4400" cap="all" dirty="0">
                <a:solidFill>
                  <a:schemeClr val="tx2"/>
                </a:solidFill>
                <a:latin typeface="+mj-lt"/>
                <a:ea typeface="+mj-ea"/>
                <a:cs typeface="+mj-cs"/>
              </a:rPr>
              <a:t>Model Registration</a:t>
            </a:r>
          </a:p>
        </p:txBody>
      </p:sp>
      <p:sp>
        <p:nvSpPr>
          <p:cNvPr id="59396" name="Rectangle 13"/>
          <p:cNvSpPr>
            <a:spLocks noChangeArrowheads="1"/>
          </p:cNvSpPr>
          <p:nvPr/>
        </p:nvSpPr>
        <p:spPr bwMode="auto">
          <a:xfrm>
            <a:off x="4953000" y="1335088"/>
            <a:ext cx="3962400" cy="2863850"/>
          </a:xfrm>
          <a:prstGeom prst="rect">
            <a:avLst/>
          </a:prstGeom>
          <a:noFill/>
          <a:ln w="9525">
            <a:noFill/>
            <a:miter lim="800000"/>
            <a:headEnd/>
            <a:tailEnd/>
          </a:ln>
        </p:spPr>
        <p:txBody>
          <a:bodyPr>
            <a:spAutoFit/>
          </a:bodyPr>
          <a:lstStyle/>
          <a:p>
            <a:endParaRPr lang="en-US">
              <a:solidFill>
                <a:schemeClr val="tx2"/>
              </a:solidFill>
              <a:latin typeface="Tw Cen MT" pitchFamily="34" charset="0"/>
            </a:endParaRPr>
          </a:p>
          <a:p>
            <a:r>
              <a:rPr lang="en-US">
                <a:solidFill>
                  <a:schemeClr val="tx2"/>
                </a:solidFill>
                <a:latin typeface="Tw Cen MT" pitchFamily="34" charset="0"/>
              </a:rPr>
              <a:t>Response/Feedback:</a:t>
            </a:r>
          </a:p>
          <a:p>
            <a:pPr lvl="1">
              <a:buFont typeface="Arial" charset="0"/>
              <a:buChar char="•"/>
            </a:pPr>
            <a:r>
              <a:rPr lang="en-US">
                <a:solidFill>
                  <a:schemeClr val="tx2"/>
                </a:solidFill>
                <a:latin typeface="Tw Cen MT" pitchFamily="34" charset="0"/>
              </a:rPr>
              <a:t>Developer resources are maxed for several release cycles</a:t>
            </a:r>
          </a:p>
          <a:p>
            <a:pPr lvl="1">
              <a:buFont typeface="Arial" charset="0"/>
              <a:buChar char="•"/>
            </a:pPr>
            <a:r>
              <a:rPr lang="en-US">
                <a:solidFill>
                  <a:schemeClr val="tx2"/>
                </a:solidFill>
                <a:latin typeface="Tw Cen MT" pitchFamily="34" charset="0"/>
              </a:rPr>
              <a:t>Doesn't immediately impact fiscal year production goals</a:t>
            </a:r>
          </a:p>
          <a:p>
            <a:pPr lvl="1">
              <a:buFont typeface="Arial" charset="0"/>
              <a:buChar char="•"/>
            </a:pPr>
            <a:r>
              <a:rPr lang="en-US">
                <a:solidFill>
                  <a:schemeClr val="tx2"/>
                </a:solidFill>
                <a:latin typeface="Tw Cen MT" pitchFamily="34" charset="0"/>
              </a:rPr>
              <a:t>Other bugs/”must have” features taking precedence.</a:t>
            </a:r>
          </a:p>
          <a:p>
            <a:endParaRPr lang="en-US">
              <a:solidFill>
                <a:schemeClr val="tx2"/>
              </a:solidFill>
              <a:latin typeface="Tw Cen MT" pitchFamily="34" charset="0"/>
            </a:endParaRPr>
          </a:p>
          <a:p>
            <a:endParaRPr lang="en-US">
              <a:solidFill>
                <a:schemeClr val="tx2"/>
              </a:solidFill>
              <a:latin typeface="Tw Cen MT" pitchFamily="34" charset="0"/>
            </a:endParaRPr>
          </a:p>
        </p:txBody>
      </p:sp>
      <p:sp>
        <p:nvSpPr>
          <p:cNvPr id="59397" name="Subtitle 4"/>
          <p:cNvSpPr>
            <a:spLocks noGrp="1"/>
          </p:cNvSpPr>
          <p:nvPr>
            <p:ph type="subTitle" idx="1"/>
          </p:nvPr>
        </p:nvSpPr>
        <p:spPr>
          <a:xfrm>
            <a:off x="2362200" y="6049963"/>
            <a:ext cx="6705600" cy="685800"/>
          </a:xfrm>
        </p:spPr>
        <p:txBody>
          <a:bodyPr/>
          <a:lstStyle/>
          <a:p>
            <a:r>
              <a:rPr lang="en-US" smtClean="0"/>
              <a:t>Jason Setzer – Penn State University</a:t>
            </a:r>
          </a:p>
        </p:txBody>
      </p:sp>
      <p:sp>
        <p:nvSpPr>
          <p:cNvPr id="8" name="Rectangle 7"/>
          <p:cNvSpPr/>
          <p:nvPr/>
        </p:nvSpPr>
        <p:spPr>
          <a:xfrm>
            <a:off x="228600" y="1295400"/>
            <a:ext cx="4876800" cy="4800600"/>
          </a:xfrm>
          <a:prstGeom prst="rect">
            <a:avLst/>
          </a:prstGeom>
        </p:spPr>
        <p:txBody>
          <a:bodyPr>
            <a:spAutoFit/>
          </a:bodyPr>
          <a:lstStyle/>
          <a:p>
            <a:pPr fontAlgn="auto">
              <a:spcBef>
                <a:spcPts val="0"/>
              </a:spcBef>
              <a:spcAft>
                <a:spcPts val="0"/>
              </a:spcAft>
              <a:defRPr/>
            </a:pPr>
            <a:endParaRPr lang="en-US" dirty="0">
              <a:solidFill>
                <a:schemeClr val="tx2"/>
              </a:solidFill>
              <a:latin typeface="+mn-lt"/>
            </a:endParaRPr>
          </a:p>
          <a:p>
            <a:pPr fontAlgn="auto">
              <a:spcBef>
                <a:spcPts val="0"/>
              </a:spcBef>
              <a:spcAft>
                <a:spcPts val="0"/>
              </a:spcAft>
              <a:defRPr/>
            </a:pPr>
            <a:r>
              <a:rPr lang="en-US" dirty="0">
                <a:latin typeface="+mn-lt"/>
              </a:rPr>
              <a:t>Requirements:</a:t>
            </a:r>
          </a:p>
          <a:p>
            <a:pPr marL="342900" indent="-342900" fontAlgn="auto">
              <a:spcBef>
                <a:spcPts val="0"/>
              </a:spcBef>
              <a:spcAft>
                <a:spcPts val="0"/>
              </a:spcAft>
              <a:buFont typeface="+mj-lt"/>
              <a:buAutoNum type="arabicPeriod"/>
              <a:defRPr/>
            </a:pPr>
            <a:r>
              <a:rPr lang="en-US" dirty="0">
                <a:latin typeface="+mn-lt"/>
              </a:rPr>
              <a:t>Convert DXFs to </a:t>
            </a:r>
            <a:r>
              <a:rPr lang="en-US" dirty="0" err="1">
                <a:latin typeface="+mn-lt"/>
              </a:rPr>
              <a:t>shapefile</a:t>
            </a:r>
            <a:r>
              <a:rPr lang="en-US" dirty="0">
                <a:latin typeface="+mn-lt"/>
              </a:rPr>
              <a:t> format</a:t>
            </a:r>
          </a:p>
          <a:p>
            <a:pPr marL="857250" lvl="1" indent="-400050" fontAlgn="auto">
              <a:spcBef>
                <a:spcPts val="0"/>
              </a:spcBef>
              <a:spcAft>
                <a:spcPts val="0"/>
              </a:spcAft>
              <a:buFont typeface="+mj-lt"/>
              <a:buAutoNum type="alphaLcPeriod"/>
              <a:defRPr/>
            </a:pPr>
            <a:r>
              <a:rPr lang="en-US" dirty="0">
                <a:latin typeface="+mn-lt"/>
              </a:rPr>
              <a:t>Full 3D representation of the tri-surface</a:t>
            </a:r>
          </a:p>
          <a:p>
            <a:pPr marL="857250" lvl="1" indent="-400050" fontAlgn="auto">
              <a:spcBef>
                <a:spcPts val="0"/>
              </a:spcBef>
              <a:spcAft>
                <a:spcPts val="0"/>
              </a:spcAft>
              <a:buFont typeface="+mj-lt"/>
              <a:buAutoNum type="alphaLcPeriod"/>
              <a:defRPr/>
            </a:pPr>
            <a:r>
              <a:rPr lang="en-US" dirty="0">
                <a:latin typeface="+mn-lt"/>
              </a:rPr>
              <a:t>Simplified Footprint</a:t>
            </a:r>
          </a:p>
          <a:p>
            <a:pPr marL="857250" lvl="1" indent="-400050" fontAlgn="auto">
              <a:spcBef>
                <a:spcPts val="0"/>
              </a:spcBef>
              <a:spcAft>
                <a:spcPts val="0"/>
              </a:spcAft>
              <a:buFont typeface="+mj-lt"/>
              <a:buAutoNum type="alphaLcPeriod"/>
              <a:defRPr/>
            </a:pPr>
            <a:r>
              <a:rPr lang="en-US" dirty="0">
                <a:latin typeface="+mn-lt"/>
              </a:rPr>
              <a:t>Nodes only version</a:t>
            </a:r>
          </a:p>
          <a:p>
            <a:pPr marL="400050" indent="-400050" fontAlgn="auto">
              <a:spcBef>
                <a:spcPts val="0"/>
              </a:spcBef>
              <a:spcAft>
                <a:spcPts val="0"/>
              </a:spcAft>
              <a:buFont typeface="+mj-lt"/>
              <a:buAutoNum type="arabicPeriod"/>
              <a:defRPr/>
            </a:pPr>
            <a:r>
              <a:rPr lang="en-US" dirty="0">
                <a:latin typeface="+mn-lt"/>
              </a:rPr>
              <a:t>Must retain original file name as an attribute</a:t>
            </a:r>
          </a:p>
          <a:p>
            <a:pPr marL="400050" indent="-400050" fontAlgn="auto">
              <a:spcBef>
                <a:spcPts val="0"/>
              </a:spcBef>
              <a:spcAft>
                <a:spcPts val="0"/>
              </a:spcAft>
              <a:buFont typeface="+mj-lt"/>
              <a:buAutoNum type="arabicPeriod"/>
              <a:defRPr/>
            </a:pPr>
            <a:r>
              <a:rPr lang="en-US" dirty="0">
                <a:latin typeface="+mn-lt"/>
              </a:rPr>
              <a:t>Optional height above DEM reference</a:t>
            </a:r>
          </a:p>
          <a:p>
            <a:pPr marL="400050" indent="-400050" fontAlgn="auto">
              <a:spcBef>
                <a:spcPts val="0"/>
              </a:spcBef>
              <a:spcAft>
                <a:spcPts val="0"/>
              </a:spcAft>
              <a:buFont typeface="+mj-lt"/>
              <a:buAutoNum type="arabicPeriod"/>
              <a:defRPr/>
            </a:pPr>
            <a:r>
              <a:rPr lang="en-US" dirty="0">
                <a:latin typeface="+mn-lt"/>
              </a:rPr>
              <a:t>Use </a:t>
            </a:r>
            <a:r>
              <a:rPr lang="en-US" dirty="0" err="1">
                <a:latin typeface="+mn-lt"/>
              </a:rPr>
              <a:t>GeoTrans</a:t>
            </a:r>
            <a:r>
              <a:rPr lang="en-US" dirty="0">
                <a:latin typeface="+mn-lt"/>
              </a:rPr>
              <a:t> as coordinate conversion engine to support at a minimum:</a:t>
            </a:r>
          </a:p>
          <a:p>
            <a:pPr marL="857250" lvl="1" indent="-400050" fontAlgn="auto">
              <a:spcBef>
                <a:spcPts val="0"/>
              </a:spcBef>
              <a:spcAft>
                <a:spcPts val="0"/>
              </a:spcAft>
              <a:buFont typeface="+mj-lt"/>
              <a:buAutoNum type="alphaLcPeriod"/>
              <a:defRPr/>
            </a:pPr>
            <a:r>
              <a:rPr lang="en-US" dirty="0">
                <a:latin typeface="+mn-lt"/>
              </a:rPr>
              <a:t>UTM</a:t>
            </a:r>
          </a:p>
          <a:p>
            <a:pPr marL="857250" lvl="1" indent="-400050" fontAlgn="auto">
              <a:spcBef>
                <a:spcPts val="0"/>
              </a:spcBef>
              <a:spcAft>
                <a:spcPts val="0"/>
              </a:spcAft>
              <a:buFont typeface="+mj-lt"/>
              <a:buAutoNum type="alphaLcPeriod"/>
              <a:defRPr/>
            </a:pPr>
            <a:r>
              <a:rPr lang="en-US" dirty="0">
                <a:latin typeface="+mn-lt"/>
              </a:rPr>
              <a:t>Geodetic</a:t>
            </a:r>
          </a:p>
          <a:p>
            <a:pPr marL="857250" lvl="1" indent="-400050" fontAlgn="auto">
              <a:spcBef>
                <a:spcPts val="0"/>
              </a:spcBef>
              <a:spcAft>
                <a:spcPts val="0"/>
              </a:spcAft>
              <a:buFont typeface="+mj-lt"/>
              <a:buAutoNum type="alphaLcPeriod"/>
              <a:defRPr/>
            </a:pPr>
            <a:r>
              <a:rPr lang="en-US" dirty="0">
                <a:latin typeface="+mn-lt"/>
              </a:rPr>
              <a:t>HAE heights</a:t>
            </a:r>
          </a:p>
          <a:p>
            <a:pPr marL="857250" lvl="1" indent="-400050" fontAlgn="auto">
              <a:spcBef>
                <a:spcPts val="0"/>
              </a:spcBef>
              <a:spcAft>
                <a:spcPts val="0"/>
              </a:spcAft>
              <a:buFont typeface="+mj-lt"/>
              <a:buAutoNum type="alphaLcPeriod"/>
              <a:defRPr/>
            </a:pPr>
            <a:r>
              <a:rPr lang="en-US" dirty="0">
                <a:latin typeface="+mn-lt"/>
              </a:rPr>
              <a:t>MSL heights</a:t>
            </a:r>
          </a:p>
          <a:p>
            <a:pPr marL="400050" indent="-400050" fontAlgn="auto">
              <a:spcBef>
                <a:spcPts val="0"/>
              </a:spcBef>
              <a:spcAft>
                <a:spcPts val="0"/>
              </a:spcAft>
              <a:defRPr/>
            </a:pPr>
            <a:r>
              <a:rPr lang="en-US" dirty="0">
                <a:latin typeface="+mn-lt"/>
              </a:rPr>
              <a:t>	</a:t>
            </a:r>
          </a:p>
          <a:p>
            <a:pPr fontAlgn="auto">
              <a:spcBef>
                <a:spcPts val="0"/>
              </a:spcBef>
              <a:spcAft>
                <a:spcPts val="0"/>
              </a:spcAft>
              <a:defRPr/>
            </a:pPr>
            <a:endParaRPr lang="en-US" dirty="0">
              <a:solidFill>
                <a:schemeClr val="tx2"/>
              </a:solidFill>
              <a:latin typeface="+mn-lt"/>
            </a:endParaRPr>
          </a:p>
          <a:p>
            <a:pPr fontAlgn="auto">
              <a:spcBef>
                <a:spcPts val="0"/>
              </a:spcBef>
              <a:spcAft>
                <a:spcPts val="0"/>
              </a:spcAft>
              <a:defRPr/>
            </a:pPr>
            <a:endParaRPr lang="en-US" dirty="0">
              <a:solidFill>
                <a:schemeClr val="tx2"/>
              </a:solidFill>
              <a:latin typeface="+mn-l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4"/>
          <p:cNvSpPr>
            <a:spLocks noChangeArrowheads="1"/>
          </p:cNvSpPr>
          <p:nvPr/>
        </p:nvSpPr>
        <p:spPr bwMode="auto">
          <a:xfrm>
            <a:off x="152400" y="3962400"/>
            <a:ext cx="8763000" cy="1095375"/>
          </a:xfrm>
          <a:prstGeom prst="rect">
            <a:avLst/>
          </a:prstGeom>
          <a:noFill/>
          <a:ln w="9525">
            <a:noFill/>
            <a:miter lim="800000"/>
            <a:headEnd/>
            <a:tailEnd/>
          </a:ln>
        </p:spPr>
        <p:txBody>
          <a:bodyPr tIns="0" bIns="0" anchor="ctr">
            <a:spAutoFit/>
          </a:bodyPr>
          <a:lstStyle/>
          <a:p>
            <a:endParaRPr lang="en-US">
              <a:latin typeface="Tw Cen MT" pitchFamily="34" charset="0"/>
            </a:endParaRPr>
          </a:p>
          <a:p>
            <a:endParaRPr lang="en-US">
              <a:latin typeface="Tw Cen MT" pitchFamily="34" charset="0"/>
            </a:endParaRPr>
          </a:p>
          <a:p>
            <a:endParaRPr lang="en-US">
              <a:latin typeface="Tw Cen MT" pitchFamily="34" charset="0"/>
            </a:endParaRPr>
          </a:p>
        </p:txBody>
      </p:sp>
      <p:sp>
        <p:nvSpPr>
          <p:cNvPr id="61442" name="Text Box 5"/>
          <p:cNvSpPr txBox="1">
            <a:spLocks noChangeArrowheads="1"/>
          </p:cNvSpPr>
          <p:nvPr/>
        </p:nvSpPr>
        <p:spPr bwMode="auto">
          <a:xfrm>
            <a:off x="533400" y="914400"/>
            <a:ext cx="7848600" cy="1138238"/>
          </a:xfrm>
          <a:prstGeom prst="rect">
            <a:avLst/>
          </a:prstGeom>
          <a:noFill/>
          <a:ln w="9525">
            <a:noFill/>
            <a:miter lim="800000"/>
            <a:headEnd/>
            <a:tailEnd/>
          </a:ln>
        </p:spPr>
        <p:txBody>
          <a:bodyPr>
            <a:spAutoFit/>
          </a:bodyPr>
          <a:lstStyle/>
          <a:p>
            <a:pPr algn="ctr"/>
            <a:r>
              <a:rPr lang="en-US" sz="2000">
                <a:latin typeface="Tw Cen MT" pitchFamily="34" charset="0"/>
              </a:rPr>
              <a:t>TriSurfShp.exe</a:t>
            </a:r>
          </a:p>
          <a:p>
            <a:pPr algn="ctr"/>
            <a:endParaRPr lang="en-US" sz="1600">
              <a:latin typeface="Tw Cen MT" pitchFamily="34" charset="0"/>
            </a:endParaRPr>
          </a:p>
          <a:p>
            <a:pPr algn="ctr"/>
            <a:r>
              <a:rPr lang="en-US" sz="1600">
                <a:latin typeface="Tw Cen MT" pitchFamily="34" charset="0"/>
              </a:rPr>
              <a:t>  </a:t>
            </a:r>
          </a:p>
          <a:p>
            <a:pPr algn="ctr"/>
            <a:endParaRPr lang="en-US" sz="1600">
              <a:latin typeface="Tw Cen MT" pitchFamily="34" charset="0"/>
            </a:endParaRPr>
          </a:p>
        </p:txBody>
      </p:sp>
      <p:sp>
        <p:nvSpPr>
          <p:cNvPr id="7" name="Title 1"/>
          <p:cNvSpPr txBox="1">
            <a:spLocks/>
          </p:cNvSpPr>
          <p:nvPr/>
        </p:nvSpPr>
        <p:spPr>
          <a:xfrm>
            <a:off x="1447800" y="-152400"/>
            <a:ext cx="6096000" cy="1069975"/>
          </a:xfrm>
          <a:prstGeom prst="rect">
            <a:avLst/>
          </a:prstGeom>
        </p:spPr>
        <p:txBody>
          <a:bodyPr anchor="b"/>
          <a:lstStyle/>
          <a:p>
            <a:pPr algn="ctr" fontAlgn="auto">
              <a:spcAft>
                <a:spcPts val="0"/>
              </a:spcAft>
              <a:defRPr/>
            </a:pPr>
            <a:r>
              <a:rPr lang="en-US" sz="4400" cap="all" dirty="0">
                <a:solidFill>
                  <a:schemeClr val="tx2"/>
                </a:solidFill>
                <a:latin typeface="+mj-lt"/>
                <a:ea typeface="+mj-ea"/>
                <a:cs typeface="+mj-cs"/>
              </a:rPr>
              <a:t>Model Registration</a:t>
            </a:r>
          </a:p>
        </p:txBody>
      </p:sp>
      <p:sp>
        <p:nvSpPr>
          <p:cNvPr id="61444" name="Subtitle 4"/>
          <p:cNvSpPr>
            <a:spLocks noGrp="1"/>
          </p:cNvSpPr>
          <p:nvPr>
            <p:ph type="subTitle" idx="1"/>
          </p:nvPr>
        </p:nvSpPr>
        <p:spPr>
          <a:xfrm>
            <a:off x="2362200" y="6049963"/>
            <a:ext cx="6705600" cy="685800"/>
          </a:xfrm>
        </p:spPr>
        <p:txBody>
          <a:bodyPr/>
          <a:lstStyle/>
          <a:p>
            <a:r>
              <a:rPr lang="en-US" smtClean="0"/>
              <a:t>Jason Setzer – Penn State University</a:t>
            </a:r>
          </a:p>
        </p:txBody>
      </p:sp>
      <p:pic>
        <p:nvPicPr>
          <p:cNvPr id="61445" name="Picture 3"/>
          <p:cNvPicPr>
            <a:picLocks noChangeAspect="1" noChangeArrowheads="1"/>
          </p:cNvPicPr>
          <p:nvPr/>
        </p:nvPicPr>
        <p:blipFill>
          <a:blip r:embed="rId3"/>
          <a:srcRect/>
          <a:stretch>
            <a:fillRect/>
          </a:stretch>
        </p:blipFill>
        <p:spPr bwMode="auto">
          <a:xfrm>
            <a:off x="755650" y="1600200"/>
            <a:ext cx="7702550" cy="40052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4"/>
          <p:cNvSpPr>
            <a:spLocks noChangeArrowheads="1"/>
          </p:cNvSpPr>
          <p:nvPr/>
        </p:nvSpPr>
        <p:spPr bwMode="auto">
          <a:xfrm>
            <a:off x="152400" y="3962400"/>
            <a:ext cx="8763000" cy="1095375"/>
          </a:xfrm>
          <a:prstGeom prst="rect">
            <a:avLst/>
          </a:prstGeom>
          <a:noFill/>
          <a:ln w="9525">
            <a:noFill/>
            <a:miter lim="800000"/>
            <a:headEnd/>
            <a:tailEnd/>
          </a:ln>
        </p:spPr>
        <p:txBody>
          <a:bodyPr tIns="0" bIns="0" anchor="ctr">
            <a:spAutoFit/>
          </a:bodyPr>
          <a:lstStyle/>
          <a:p>
            <a:endParaRPr lang="en-US">
              <a:latin typeface="Tw Cen MT" pitchFamily="34" charset="0"/>
            </a:endParaRPr>
          </a:p>
          <a:p>
            <a:endParaRPr lang="en-US">
              <a:latin typeface="Tw Cen MT" pitchFamily="34" charset="0"/>
            </a:endParaRPr>
          </a:p>
          <a:p>
            <a:endParaRPr lang="en-US">
              <a:latin typeface="Tw Cen MT" pitchFamily="34" charset="0"/>
            </a:endParaRPr>
          </a:p>
        </p:txBody>
      </p:sp>
      <p:sp>
        <p:nvSpPr>
          <p:cNvPr id="63490" name="Text Box 5"/>
          <p:cNvSpPr txBox="1">
            <a:spLocks noChangeArrowheads="1"/>
          </p:cNvSpPr>
          <p:nvPr/>
        </p:nvSpPr>
        <p:spPr bwMode="auto">
          <a:xfrm>
            <a:off x="2590800" y="914400"/>
            <a:ext cx="3733800" cy="1138238"/>
          </a:xfrm>
          <a:prstGeom prst="rect">
            <a:avLst/>
          </a:prstGeom>
          <a:noFill/>
          <a:ln w="9525">
            <a:noFill/>
            <a:miter lim="800000"/>
            <a:headEnd/>
            <a:tailEnd/>
          </a:ln>
        </p:spPr>
        <p:txBody>
          <a:bodyPr>
            <a:spAutoFit/>
          </a:bodyPr>
          <a:lstStyle/>
          <a:p>
            <a:pPr algn="ctr"/>
            <a:r>
              <a:rPr lang="en-US" sz="2000">
                <a:latin typeface="Tw Cen MT" pitchFamily="34" charset="0"/>
              </a:rPr>
              <a:t>Version 2</a:t>
            </a:r>
          </a:p>
          <a:p>
            <a:pPr algn="ctr"/>
            <a:endParaRPr lang="en-US" sz="1600">
              <a:latin typeface="Tw Cen MT" pitchFamily="34" charset="0"/>
            </a:endParaRPr>
          </a:p>
          <a:p>
            <a:pPr algn="ctr"/>
            <a:r>
              <a:rPr lang="en-US" sz="1600">
                <a:latin typeface="Tw Cen MT" pitchFamily="34" charset="0"/>
              </a:rPr>
              <a:t>  </a:t>
            </a:r>
          </a:p>
          <a:p>
            <a:pPr algn="ctr"/>
            <a:endParaRPr lang="en-US" sz="1600">
              <a:latin typeface="Tw Cen MT" pitchFamily="34" charset="0"/>
            </a:endParaRPr>
          </a:p>
        </p:txBody>
      </p:sp>
      <p:sp>
        <p:nvSpPr>
          <p:cNvPr id="7" name="Title 1"/>
          <p:cNvSpPr txBox="1">
            <a:spLocks/>
          </p:cNvSpPr>
          <p:nvPr/>
        </p:nvSpPr>
        <p:spPr>
          <a:xfrm>
            <a:off x="1447800" y="-152400"/>
            <a:ext cx="6096000" cy="1069975"/>
          </a:xfrm>
          <a:prstGeom prst="rect">
            <a:avLst/>
          </a:prstGeom>
        </p:spPr>
        <p:txBody>
          <a:bodyPr anchor="b"/>
          <a:lstStyle/>
          <a:p>
            <a:pPr algn="ctr" fontAlgn="auto">
              <a:spcAft>
                <a:spcPts val="0"/>
              </a:spcAft>
              <a:defRPr/>
            </a:pPr>
            <a:r>
              <a:rPr lang="en-US" sz="4400" cap="all" dirty="0">
                <a:solidFill>
                  <a:schemeClr val="tx2"/>
                </a:solidFill>
                <a:latin typeface="+mj-lt"/>
                <a:ea typeface="+mj-ea"/>
                <a:cs typeface="+mj-cs"/>
              </a:rPr>
              <a:t>Model Registration</a:t>
            </a:r>
          </a:p>
        </p:txBody>
      </p:sp>
      <p:sp>
        <p:nvSpPr>
          <p:cNvPr id="63492" name="Subtitle 4"/>
          <p:cNvSpPr>
            <a:spLocks noGrp="1"/>
          </p:cNvSpPr>
          <p:nvPr>
            <p:ph type="subTitle" idx="1"/>
          </p:nvPr>
        </p:nvSpPr>
        <p:spPr>
          <a:xfrm>
            <a:off x="2362200" y="6049963"/>
            <a:ext cx="6705600" cy="685800"/>
          </a:xfrm>
        </p:spPr>
        <p:txBody>
          <a:bodyPr/>
          <a:lstStyle/>
          <a:p>
            <a:r>
              <a:rPr lang="en-US" smtClean="0"/>
              <a:t>Jason Setzer – Penn State University</a:t>
            </a:r>
          </a:p>
        </p:txBody>
      </p:sp>
      <p:pic>
        <p:nvPicPr>
          <p:cNvPr id="63493" name="Picture 2"/>
          <p:cNvPicPr>
            <a:picLocks noChangeAspect="1" noChangeArrowheads="1"/>
          </p:cNvPicPr>
          <p:nvPr/>
        </p:nvPicPr>
        <p:blipFill>
          <a:blip r:embed="rId3"/>
          <a:srcRect l="2289"/>
          <a:stretch>
            <a:fillRect/>
          </a:stretch>
        </p:blipFill>
        <p:spPr bwMode="auto">
          <a:xfrm>
            <a:off x="152400" y="1752600"/>
            <a:ext cx="3095625" cy="4114800"/>
          </a:xfrm>
          <a:prstGeom prst="rect">
            <a:avLst/>
          </a:prstGeom>
          <a:noFill/>
          <a:ln w="9525">
            <a:noFill/>
            <a:miter lim="800000"/>
            <a:headEnd/>
            <a:tailEnd/>
          </a:ln>
        </p:spPr>
      </p:pic>
      <p:pic>
        <p:nvPicPr>
          <p:cNvPr id="63494" name="Picture 3"/>
          <p:cNvPicPr>
            <a:picLocks noChangeAspect="1" noChangeArrowheads="1"/>
          </p:cNvPicPr>
          <p:nvPr/>
        </p:nvPicPr>
        <p:blipFill>
          <a:blip r:embed="rId4"/>
          <a:srcRect/>
          <a:stretch>
            <a:fillRect/>
          </a:stretch>
        </p:blipFill>
        <p:spPr bwMode="auto">
          <a:xfrm>
            <a:off x="6172200" y="1752600"/>
            <a:ext cx="2820988" cy="4114800"/>
          </a:xfrm>
          <a:prstGeom prst="rect">
            <a:avLst/>
          </a:prstGeom>
          <a:noFill/>
          <a:ln w="9525">
            <a:noFill/>
            <a:miter lim="800000"/>
            <a:headEnd/>
            <a:tailEnd/>
          </a:ln>
        </p:spPr>
      </p:pic>
      <p:sp>
        <p:nvSpPr>
          <p:cNvPr id="63495" name="Rectangle 8"/>
          <p:cNvSpPr>
            <a:spLocks noChangeArrowheads="1"/>
          </p:cNvSpPr>
          <p:nvPr/>
        </p:nvSpPr>
        <p:spPr bwMode="auto">
          <a:xfrm>
            <a:off x="2819400" y="1676400"/>
            <a:ext cx="3352800" cy="2862263"/>
          </a:xfrm>
          <a:prstGeom prst="rect">
            <a:avLst/>
          </a:prstGeom>
          <a:noFill/>
          <a:ln w="9525">
            <a:noFill/>
            <a:miter lim="800000"/>
            <a:headEnd/>
            <a:tailEnd/>
          </a:ln>
        </p:spPr>
        <p:txBody>
          <a:bodyPr>
            <a:spAutoFit/>
          </a:bodyPr>
          <a:lstStyle/>
          <a:p>
            <a:pPr lvl="1"/>
            <a:r>
              <a:rPr lang="en-US">
                <a:solidFill>
                  <a:schemeClr val="tx2"/>
                </a:solidFill>
                <a:latin typeface="Tw Cen MT" pitchFamily="34" charset="0"/>
              </a:rPr>
              <a:t>Now Practical to:</a:t>
            </a:r>
          </a:p>
          <a:p>
            <a:pPr lvl="1"/>
            <a:endParaRPr lang="en-US">
              <a:latin typeface="Tw Cen MT" pitchFamily="34" charset="0"/>
            </a:endParaRPr>
          </a:p>
          <a:p>
            <a:pPr lvl="1">
              <a:buFont typeface="Arial" charset="0"/>
              <a:buChar char="•"/>
            </a:pPr>
            <a:r>
              <a:rPr lang="en-US">
                <a:latin typeface="Tw Cen MT" pitchFamily="34" charset="0"/>
              </a:rPr>
              <a:t>Assess the completeness of deliverables.</a:t>
            </a:r>
          </a:p>
          <a:p>
            <a:pPr lvl="1"/>
            <a:endParaRPr lang="en-US">
              <a:latin typeface="Tw Cen MT" pitchFamily="34" charset="0"/>
            </a:endParaRPr>
          </a:p>
          <a:p>
            <a:pPr lvl="1">
              <a:buFont typeface="Arial" charset="0"/>
              <a:buChar char="•"/>
            </a:pPr>
            <a:r>
              <a:rPr lang="en-US">
                <a:latin typeface="Tw Cen MT" pitchFamily="34" charset="0"/>
              </a:rPr>
              <a:t>Identify buildings which have failed processing.</a:t>
            </a:r>
          </a:p>
          <a:p>
            <a:pPr lvl="1"/>
            <a:endParaRPr lang="en-US">
              <a:latin typeface="Tw Cen MT" pitchFamily="34" charset="0"/>
            </a:endParaRPr>
          </a:p>
          <a:p>
            <a:pPr lvl="1">
              <a:buFont typeface="Arial" charset="0"/>
              <a:buChar char="•"/>
            </a:pPr>
            <a:r>
              <a:rPr lang="en-US">
                <a:latin typeface="Tw Cen MT" pitchFamily="34" charset="0"/>
              </a:rPr>
              <a:t>Verify that essential buildings are in the data set.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ext Box 5"/>
          <p:cNvSpPr txBox="1">
            <a:spLocks noChangeArrowheads="1"/>
          </p:cNvSpPr>
          <p:nvPr/>
        </p:nvSpPr>
        <p:spPr bwMode="auto">
          <a:xfrm>
            <a:off x="2590800" y="914400"/>
            <a:ext cx="3733800" cy="1138238"/>
          </a:xfrm>
          <a:prstGeom prst="rect">
            <a:avLst/>
          </a:prstGeom>
          <a:noFill/>
          <a:ln w="9525">
            <a:noFill/>
            <a:miter lim="800000"/>
            <a:headEnd/>
            <a:tailEnd/>
          </a:ln>
        </p:spPr>
        <p:txBody>
          <a:bodyPr>
            <a:spAutoFit/>
          </a:bodyPr>
          <a:lstStyle/>
          <a:p>
            <a:pPr algn="ctr"/>
            <a:r>
              <a:rPr lang="en-US" sz="2000">
                <a:latin typeface="Tw Cen MT" pitchFamily="34" charset="0"/>
              </a:rPr>
              <a:t>Version 2 Summary</a:t>
            </a:r>
          </a:p>
          <a:p>
            <a:pPr algn="ctr"/>
            <a:endParaRPr lang="en-US" sz="1600">
              <a:latin typeface="Tw Cen MT" pitchFamily="34" charset="0"/>
            </a:endParaRPr>
          </a:p>
          <a:p>
            <a:pPr algn="ctr"/>
            <a:r>
              <a:rPr lang="en-US" sz="1600">
                <a:latin typeface="Tw Cen MT" pitchFamily="34" charset="0"/>
              </a:rPr>
              <a:t>  </a:t>
            </a:r>
          </a:p>
          <a:p>
            <a:pPr algn="ctr"/>
            <a:endParaRPr lang="en-US" sz="1600">
              <a:latin typeface="Tw Cen MT" pitchFamily="34" charset="0"/>
            </a:endParaRPr>
          </a:p>
        </p:txBody>
      </p:sp>
      <p:sp>
        <p:nvSpPr>
          <p:cNvPr id="7" name="Title 1"/>
          <p:cNvSpPr txBox="1">
            <a:spLocks/>
          </p:cNvSpPr>
          <p:nvPr/>
        </p:nvSpPr>
        <p:spPr>
          <a:xfrm>
            <a:off x="1447800" y="-152400"/>
            <a:ext cx="6096000" cy="1069975"/>
          </a:xfrm>
          <a:prstGeom prst="rect">
            <a:avLst/>
          </a:prstGeom>
        </p:spPr>
        <p:txBody>
          <a:bodyPr anchor="b"/>
          <a:lstStyle/>
          <a:p>
            <a:pPr algn="ctr" fontAlgn="auto">
              <a:spcAft>
                <a:spcPts val="0"/>
              </a:spcAft>
              <a:defRPr/>
            </a:pPr>
            <a:r>
              <a:rPr lang="en-US" sz="4400" cap="all" dirty="0">
                <a:solidFill>
                  <a:schemeClr val="tx2"/>
                </a:solidFill>
                <a:latin typeface="+mj-lt"/>
                <a:ea typeface="+mj-ea"/>
                <a:cs typeface="+mj-cs"/>
              </a:rPr>
              <a:t>Model Registration</a:t>
            </a:r>
          </a:p>
        </p:txBody>
      </p:sp>
      <p:sp>
        <p:nvSpPr>
          <p:cNvPr id="65539" name="Subtitle 4"/>
          <p:cNvSpPr>
            <a:spLocks noGrp="1"/>
          </p:cNvSpPr>
          <p:nvPr>
            <p:ph type="subTitle" idx="1"/>
          </p:nvPr>
        </p:nvSpPr>
        <p:spPr>
          <a:xfrm>
            <a:off x="2362200" y="6049963"/>
            <a:ext cx="6705600" cy="685800"/>
          </a:xfrm>
        </p:spPr>
        <p:txBody>
          <a:bodyPr/>
          <a:lstStyle/>
          <a:p>
            <a:r>
              <a:rPr lang="en-US" smtClean="0"/>
              <a:t>Jason Setzer – Penn State University</a:t>
            </a:r>
          </a:p>
        </p:txBody>
      </p:sp>
      <p:sp>
        <p:nvSpPr>
          <p:cNvPr id="65540" name="Rectangle 10"/>
          <p:cNvSpPr>
            <a:spLocks noChangeArrowheads="1"/>
          </p:cNvSpPr>
          <p:nvPr/>
        </p:nvSpPr>
        <p:spPr bwMode="auto">
          <a:xfrm>
            <a:off x="228600" y="1370013"/>
            <a:ext cx="8686800" cy="1754187"/>
          </a:xfrm>
          <a:prstGeom prst="rect">
            <a:avLst/>
          </a:prstGeom>
          <a:noFill/>
          <a:ln w="9525">
            <a:noFill/>
            <a:miter lim="800000"/>
            <a:headEnd/>
            <a:tailEnd/>
          </a:ln>
        </p:spPr>
        <p:txBody>
          <a:bodyPr>
            <a:spAutoFit/>
          </a:bodyPr>
          <a:lstStyle/>
          <a:p>
            <a:r>
              <a:rPr lang="en-US">
                <a:latin typeface="Tw Cen MT" pitchFamily="34" charset="0"/>
              </a:rPr>
              <a:t>Gains resulting from the TriSurfShp tool were significant, yet its impact was mainly limited to management and QC of received data.</a:t>
            </a:r>
          </a:p>
          <a:p>
            <a:endParaRPr lang="en-US">
              <a:latin typeface="Tw Cen MT" pitchFamily="34" charset="0"/>
            </a:endParaRPr>
          </a:p>
          <a:p>
            <a:r>
              <a:rPr lang="en-US">
                <a:latin typeface="Tw Cen MT" pitchFamily="34" charset="0"/>
              </a:rPr>
              <a:t>The reverse problem of converting “guide” data, intended for use by vendors, into the unique LSR coordinate systems remained. </a:t>
            </a:r>
          </a:p>
          <a:p>
            <a:pPr lvl="1"/>
            <a:endParaRPr lang="en-US">
              <a:latin typeface="Tw Cen MT" pitchFamily="34" charset="0"/>
            </a:endParaRPr>
          </a:p>
        </p:txBody>
      </p:sp>
      <p:pic>
        <p:nvPicPr>
          <p:cNvPr id="65541" name="Picture 2"/>
          <p:cNvPicPr>
            <a:picLocks noChangeAspect="1" noChangeArrowheads="1"/>
          </p:cNvPicPr>
          <p:nvPr/>
        </p:nvPicPr>
        <p:blipFill>
          <a:blip r:embed="rId3"/>
          <a:srcRect t="16006" b="3960"/>
          <a:stretch>
            <a:fillRect/>
          </a:stretch>
        </p:blipFill>
        <p:spPr bwMode="auto">
          <a:xfrm>
            <a:off x="1676400" y="2971800"/>
            <a:ext cx="5715000" cy="2857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ubtitle 4"/>
          <p:cNvSpPr>
            <a:spLocks noGrp="1"/>
          </p:cNvSpPr>
          <p:nvPr>
            <p:ph type="subTitle" idx="1"/>
          </p:nvPr>
        </p:nvSpPr>
        <p:spPr>
          <a:xfrm>
            <a:off x="2362200" y="6049963"/>
            <a:ext cx="6705600" cy="685800"/>
          </a:xfrm>
        </p:spPr>
        <p:txBody>
          <a:bodyPr/>
          <a:lstStyle/>
          <a:p>
            <a:r>
              <a:rPr lang="en-US" smtClean="0"/>
              <a:t>Jason Setzer – Penn State University</a:t>
            </a:r>
          </a:p>
        </p:txBody>
      </p:sp>
      <p:sp>
        <p:nvSpPr>
          <p:cNvPr id="8" name="Title 1"/>
          <p:cNvSpPr>
            <a:spLocks noGrp="1"/>
          </p:cNvSpPr>
          <p:nvPr>
            <p:ph type="ctrTitle"/>
          </p:nvPr>
        </p:nvSpPr>
        <p:spPr>
          <a:xfrm>
            <a:off x="1447800" y="0"/>
            <a:ext cx="6172200" cy="1069975"/>
          </a:xfrm>
        </p:spPr>
        <p:txBody>
          <a:bodyPr>
            <a:noAutofit/>
          </a:bodyPr>
          <a:lstStyle/>
          <a:p>
            <a:pPr algn="ctr" fontAlgn="auto">
              <a:spcAft>
                <a:spcPts val="0"/>
              </a:spcAft>
              <a:defRPr/>
            </a:pPr>
            <a:r>
              <a:rPr lang="en-US" dirty="0" smtClean="0"/>
              <a:t>Contents</a:t>
            </a:r>
          </a:p>
        </p:txBody>
      </p:sp>
      <p:sp>
        <p:nvSpPr>
          <p:cNvPr id="30723" name="Rectangle 11"/>
          <p:cNvSpPr>
            <a:spLocks noChangeArrowheads="1"/>
          </p:cNvSpPr>
          <p:nvPr/>
        </p:nvSpPr>
        <p:spPr bwMode="auto">
          <a:xfrm>
            <a:off x="533400" y="1981200"/>
            <a:ext cx="8001000" cy="3970338"/>
          </a:xfrm>
          <a:prstGeom prst="rect">
            <a:avLst/>
          </a:prstGeom>
          <a:noFill/>
          <a:ln w="9525">
            <a:noFill/>
            <a:miter lim="800000"/>
            <a:headEnd/>
            <a:tailEnd/>
          </a:ln>
        </p:spPr>
        <p:txBody>
          <a:bodyPr>
            <a:spAutoFit/>
          </a:bodyPr>
          <a:lstStyle/>
          <a:p>
            <a:pPr algn="ctr">
              <a:buFont typeface="Arial" charset="0"/>
              <a:buChar char="•"/>
            </a:pPr>
            <a:r>
              <a:rPr lang="en-US" sz="2400">
                <a:latin typeface="Tw Cen MT" pitchFamily="34" charset="0"/>
              </a:rPr>
              <a:t>Introduction</a:t>
            </a:r>
          </a:p>
          <a:p>
            <a:pPr algn="ctr">
              <a:buFont typeface="Arial" charset="0"/>
              <a:buChar char="•"/>
            </a:pPr>
            <a:r>
              <a:rPr lang="en-US" sz="2400">
                <a:latin typeface="Tw Cen MT" pitchFamily="34" charset="0"/>
              </a:rPr>
              <a:t>Project Background</a:t>
            </a:r>
          </a:p>
          <a:p>
            <a:pPr algn="ctr">
              <a:buFont typeface="Arial" charset="0"/>
              <a:buChar char="•"/>
            </a:pPr>
            <a:r>
              <a:rPr lang="en-US" sz="2400">
                <a:latin typeface="Tw Cen MT" pitchFamily="34" charset="0"/>
              </a:rPr>
              <a:t>Production Overview</a:t>
            </a:r>
          </a:p>
          <a:p>
            <a:pPr algn="ctr">
              <a:buFont typeface="Arial" charset="0"/>
              <a:buChar char="•"/>
            </a:pPr>
            <a:r>
              <a:rPr lang="en-US" sz="2400">
                <a:latin typeface="Tw Cen MT" pitchFamily="34" charset="0"/>
              </a:rPr>
              <a:t>Problem Description</a:t>
            </a:r>
          </a:p>
          <a:p>
            <a:pPr algn="ctr">
              <a:buFont typeface="Arial" charset="0"/>
              <a:buChar char="•"/>
            </a:pPr>
            <a:r>
              <a:rPr lang="en-US" sz="2400">
                <a:latin typeface="Tw Cen MT" pitchFamily="34" charset="0"/>
              </a:rPr>
              <a:t>Tackling the Problem – Model Registration</a:t>
            </a:r>
          </a:p>
          <a:p>
            <a:pPr algn="ctr">
              <a:buFont typeface="Arial" charset="0"/>
              <a:buChar char="•"/>
            </a:pPr>
            <a:r>
              <a:rPr lang="en-US" sz="2400">
                <a:latin typeface="Tw Cen MT" pitchFamily="34" charset="0"/>
              </a:rPr>
              <a:t>Conclusions/Results</a:t>
            </a:r>
          </a:p>
          <a:p>
            <a:pPr>
              <a:buFont typeface="Arial" charset="0"/>
              <a:buChar char="•"/>
            </a:pPr>
            <a:endParaRPr lang="en-US">
              <a:latin typeface="Tw Cen MT" pitchFamily="34" charset="0"/>
            </a:endParaRPr>
          </a:p>
          <a:p>
            <a:pPr>
              <a:buFont typeface="Arial" charset="0"/>
              <a:buChar char="•"/>
            </a:pPr>
            <a:endParaRPr lang="en-US">
              <a:latin typeface="Tw Cen MT" pitchFamily="34" charset="0"/>
            </a:endParaRPr>
          </a:p>
          <a:p>
            <a:endParaRPr lang="en-US">
              <a:latin typeface="Tw Cen MT" pitchFamily="34" charset="0"/>
            </a:endParaRPr>
          </a:p>
          <a:p>
            <a:endParaRPr lang="en-US">
              <a:latin typeface="Tw Cen MT" pitchFamily="34" charset="0"/>
            </a:endParaRPr>
          </a:p>
          <a:p>
            <a:endParaRPr lang="en-US">
              <a:latin typeface="Tw Cen MT" pitchFamily="34" charset="0"/>
            </a:endParaRPr>
          </a:p>
          <a:p>
            <a:endParaRPr lang="en-US">
              <a:latin typeface="Tw Cen MT" pitchFamily="34" charset="0"/>
            </a:endParaRPr>
          </a:p>
        </p:txBody>
      </p:sp>
      <p:sp>
        <p:nvSpPr>
          <p:cNvPr id="30724" name="Rectangle 14"/>
          <p:cNvSpPr>
            <a:spLocks noChangeArrowheads="1"/>
          </p:cNvSpPr>
          <p:nvPr/>
        </p:nvSpPr>
        <p:spPr bwMode="auto">
          <a:xfrm>
            <a:off x="685800" y="1366838"/>
            <a:ext cx="7696200" cy="461962"/>
          </a:xfrm>
          <a:prstGeom prst="rect">
            <a:avLst/>
          </a:prstGeom>
          <a:noFill/>
          <a:ln w="9525">
            <a:noFill/>
            <a:miter lim="800000"/>
            <a:headEnd/>
            <a:tailEnd/>
          </a:ln>
        </p:spPr>
        <p:txBody>
          <a:bodyPr>
            <a:spAutoFit/>
          </a:bodyPr>
          <a:lstStyle/>
          <a:p>
            <a:pPr algn="ctr"/>
            <a:r>
              <a:rPr lang="en-US" sz="2400">
                <a:solidFill>
                  <a:schemeClr val="tx2"/>
                </a:solidFill>
                <a:latin typeface="Tw Cen MT" pitchFamily="34" charset="0"/>
              </a:rPr>
              <a:t>MGIS Capstone Presentation</a:t>
            </a:r>
          </a:p>
        </p:txBody>
      </p:sp>
      <p:pic>
        <p:nvPicPr>
          <p:cNvPr id="30725" name="Picture 6" descr="2"/>
          <p:cNvPicPr>
            <a:picLocks noChangeAspect="1" noChangeArrowheads="1"/>
          </p:cNvPicPr>
          <p:nvPr/>
        </p:nvPicPr>
        <p:blipFill>
          <a:blip r:embed="rId3"/>
          <a:srcRect/>
          <a:stretch>
            <a:fillRect/>
          </a:stretch>
        </p:blipFill>
        <p:spPr bwMode="auto">
          <a:xfrm>
            <a:off x="838200" y="5105400"/>
            <a:ext cx="7192963" cy="38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ext Box 5"/>
          <p:cNvSpPr txBox="1">
            <a:spLocks noChangeArrowheads="1"/>
          </p:cNvSpPr>
          <p:nvPr/>
        </p:nvSpPr>
        <p:spPr bwMode="auto">
          <a:xfrm>
            <a:off x="2590800" y="838200"/>
            <a:ext cx="3733800" cy="1138238"/>
          </a:xfrm>
          <a:prstGeom prst="rect">
            <a:avLst/>
          </a:prstGeom>
          <a:noFill/>
          <a:ln w="9525">
            <a:noFill/>
            <a:miter lim="800000"/>
            <a:headEnd/>
            <a:tailEnd/>
          </a:ln>
        </p:spPr>
        <p:txBody>
          <a:bodyPr>
            <a:spAutoFit/>
          </a:bodyPr>
          <a:lstStyle/>
          <a:p>
            <a:pPr algn="ctr"/>
            <a:r>
              <a:rPr lang="en-US" sz="2000">
                <a:latin typeface="Tw Cen MT" pitchFamily="34" charset="0"/>
              </a:rPr>
              <a:t>Program Management</a:t>
            </a:r>
          </a:p>
          <a:p>
            <a:pPr algn="ctr"/>
            <a:endParaRPr lang="en-US" sz="1600">
              <a:latin typeface="Tw Cen MT" pitchFamily="34" charset="0"/>
            </a:endParaRPr>
          </a:p>
          <a:p>
            <a:pPr algn="ctr"/>
            <a:r>
              <a:rPr lang="en-US" sz="1600">
                <a:latin typeface="Tw Cen MT" pitchFamily="34" charset="0"/>
              </a:rPr>
              <a:t>  </a:t>
            </a:r>
          </a:p>
          <a:p>
            <a:pPr algn="ctr"/>
            <a:endParaRPr lang="en-US" sz="1600">
              <a:latin typeface="Tw Cen MT" pitchFamily="34" charset="0"/>
            </a:endParaRPr>
          </a:p>
        </p:txBody>
      </p:sp>
      <p:sp>
        <p:nvSpPr>
          <p:cNvPr id="7" name="Title 1"/>
          <p:cNvSpPr txBox="1">
            <a:spLocks/>
          </p:cNvSpPr>
          <p:nvPr/>
        </p:nvSpPr>
        <p:spPr>
          <a:xfrm>
            <a:off x="1447800" y="-155575"/>
            <a:ext cx="6096000" cy="1069975"/>
          </a:xfrm>
          <a:prstGeom prst="rect">
            <a:avLst/>
          </a:prstGeom>
        </p:spPr>
        <p:txBody>
          <a:bodyPr anchor="b"/>
          <a:lstStyle/>
          <a:p>
            <a:pPr algn="ctr" fontAlgn="auto">
              <a:spcAft>
                <a:spcPts val="0"/>
              </a:spcAft>
              <a:defRPr/>
            </a:pPr>
            <a:r>
              <a:rPr lang="en-US" sz="4400" cap="all" dirty="0">
                <a:solidFill>
                  <a:schemeClr val="tx2"/>
                </a:solidFill>
                <a:latin typeface="+mj-lt"/>
                <a:ea typeface="+mj-ea"/>
                <a:cs typeface="+mj-cs"/>
              </a:rPr>
              <a:t>Model Registration</a:t>
            </a:r>
          </a:p>
        </p:txBody>
      </p:sp>
      <p:sp>
        <p:nvSpPr>
          <p:cNvPr id="67587" name="Subtitle 4"/>
          <p:cNvSpPr>
            <a:spLocks noGrp="1"/>
          </p:cNvSpPr>
          <p:nvPr>
            <p:ph type="subTitle" idx="1"/>
          </p:nvPr>
        </p:nvSpPr>
        <p:spPr>
          <a:xfrm>
            <a:off x="2362200" y="6049963"/>
            <a:ext cx="6705600" cy="685800"/>
          </a:xfrm>
        </p:spPr>
        <p:txBody>
          <a:bodyPr/>
          <a:lstStyle/>
          <a:p>
            <a:r>
              <a:rPr lang="en-US" smtClean="0"/>
              <a:t>Jason Setzer – Penn State University</a:t>
            </a:r>
          </a:p>
        </p:txBody>
      </p:sp>
      <p:sp>
        <p:nvSpPr>
          <p:cNvPr id="67588" name="Rectangle 10"/>
          <p:cNvSpPr>
            <a:spLocks noChangeArrowheads="1"/>
          </p:cNvSpPr>
          <p:nvPr/>
        </p:nvSpPr>
        <p:spPr bwMode="auto">
          <a:xfrm>
            <a:off x="381000" y="1563688"/>
            <a:ext cx="6705600" cy="646112"/>
          </a:xfrm>
          <a:prstGeom prst="rect">
            <a:avLst/>
          </a:prstGeom>
          <a:noFill/>
          <a:ln w="9525">
            <a:noFill/>
            <a:miter lim="800000"/>
            <a:headEnd/>
            <a:tailEnd/>
          </a:ln>
        </p:spPr>
        <p:txBody>
          <a:bodyPr>
            <a:spAutoFit/>
          </a:bodyPr>
          <a:lstStyle/>
          <a:p>
            <a:r>
              <a:rPr lang="en-US">
                <a:latin typeface="Tw Cen MT" pitchFamily="34" charset="0"/>
              </a:rPr>
              <a:t>To accomplish these objectives, it was decided to: </a:t>
            </a:r>
          </a:p>
          <a:p>
            <a:endParaRPr lang="en-US">
              <a:latin typeface="Tw Cen MT" pitchFamily="34" charset="0"/>
            </a:endParaRPr>
          </a:p>
        </p:txBody>
      </p:sp>
      <p:sp>
        <p:nvSpPr>
          <p:cNvPr id="67589" name="Rectangle 7"/>
          <p:cNvSpPr>
            <a:spLocks noChangeArrowheads="1"/>
          </p:cNvSpPr>
          <p:nvPr/>
        </p:nvSpPr>
        <p:spPr bwMode="auto">
          <a:xfrm>
            <a:off x="304800" y="2057400"/>
            <a:ext cx="5486400" cy="2032000"/>
          </a:xfrm>
          <a:prstGeom prst="rect">
            <a:avLst/>
          </a:prstGeom>
          <a:noFill/>
          <a:ln w="9525">
            <a:noFill/>
            <a:miter lim="800000"/>
            <a:headEnd/>
            <a:tailEnd/>
          </a:ln>
        </p:spPr>
        <p:txBody>
          <a:bodyPr>
            <a:spAutoFit/>
          </a:bodyPr>
          <a:lstStyle/>
          <a:p>
            <a:pPr>
              <a:buFont typeface="Arial" charset="0"/>
              <a:buChar char="•"/>
            </a:pPr>
            <a:r>
              <a:rPr lang="en-US">
                <a:solidFill>
                  <a:schemeClr val="tx2"/>
                </a:solidFill>
                <a:latin typeface="Tw Cen MT" pitchFamily="34" charset="0"/>
              </a:rPr>
              <a:t>Delineate a compilation boundary</a:t>
            </a:r>
          </a:p>
          <a:p>
            <a:pPr>
              <a:buFont typeface="Arial" charset="0"/>
              <a:buChar char="•"/>
            </a:pPr>
            <a:endParaRPr lang="en-US">
              <a:solidFill>
                <a:schemeClr val="tx2"/>
              </a:solidFill>
              <a:latin typeface="Tw Cen MT" pitchFamily="34" charset="0"/>
            </a:endParaRPr>
          </a:p>
          <a:p>
            <a:pPr>
              <a:buFont typeface="Arial" charset="0"/>
              <a:buChar char="•"/>
            </a:pPr>
            <a:r>
              <a:rPr lang="en-US">
                <a:solidFill>
                  <a:schemeClr val="tx2"/>
                </a:solidFill>
                <a:latin typeface="Tw Cen MT" pitchFamily="34" charset="0"/>
              </a:rPr>
              <a:t>Create limited “priority” areas for regions that require more thorough treatment</a:t>
            </a:r>
          </a:p>
          <a:p>
            <a:pPr>
              <a:buFont typeface="Arial" charset="0"/>
              <a:buChar char="•"/>
            </a:pPr>
            <a:endParaRPr lang="en-US">
              <a:solidFill>
                <a:schemeClr val="tx2"/>
              </a:solidFill>
              <a:latin typeface="Tw Cen MT" pitchFamily="34" charset="0"/>
            </a:endParaRPr>
          </a:p>
          <a:p>
            <a:pPr>
              <a:buFont typeface="Arial" charset="0"/>
              <a:buChar char="•"/>
            </a:pPr>
            <a:r>
              <a:rPr lang="en-US">
                <a:solidFill>
                  <a:schemeClr val="tx2"/>
                </a:solidFill>
                <a:latin typeface="Tw Cen MT" pitchFamily="34" charset="0"/>
              </a:rPr>
              <a:t>Provide an exact spatial location for landmark type buildings that need highly detailed modeling</a:t>
            </a:r>
          </a:p>
        </p:txBody>
      </p:sp>
      <p:sp>
        <p:nvSpPr>
          <p:cNvPr id="67590" name="Rectangle 8"/>
          <p:cNvSpPr>
            <a:spLocks noChangeArrowheads="1"/>
          </p:cNvSpPr>
          <p:nvPr/>
        </p:nvSpPr>
        <p:spPr bwMode="auto">
          <a:xfrm>
            <a:off x="304800" y="4419600"/>
            <a:ext cx="4421188" cy="338138"/>
          </a:xfrm>
          <a:prstGeom prst="rect">
            <a:avLst/>
          </a:prstGeom>
          <a:noFill/>
          <a:ln w="9525">
            <a:noFill/>
            <a:miter lim="800000"/>
            <a:headEnd/>
            <a:tailEnd/>
          </a:ln>
        </p:spPr>
        <p:txBody>
          <a:bodyPr wrap="none">
            <a:spAutoFit/>
          </a:bodyPr>
          <a:lstStyle/>
          <a:p>
            <a:r>
              <a:rPr lang="en-US" sz="1600" i="1">
                <a:latin typeface="Tw Cen MT" pitchFamily="34" charset="0"/>
              </a:rPr>
              <a:t>If a means to convert them to LSR could be devised…</a:t>
            </a:r>
          </a:p>
        </p:txBody>
      </p:sp>
      <p:pic>
        <p:nvPicPr>
          <p:cNvPr id="67591" name="Picture 3"/>
          <p:cNvPicPr>
            <a:picLocks noChangeAspect="1" noChangeArrowheads="1"/>
          </p:cNvPicPr>
          <p:nvPr/>
        </p:nvPicPr>
        <p:blipFill>
          <a:blip r:embed="rId3"/>
          <a:srcRect/>
          <a:stretch>
            <a:fillRect/>
          </a:stretch>
        </p:blipFill>
        <p:spPr bwMode="auto">
          <a:xfrm>
            <a:off x="6003925" y="1524000"/>
            <a:ext cx="2835275" cy="342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ext Box 5"/>
          <p:cNvSpPr txBox="1">
            <a:spLocks noChangeArrowheads="1"/>
          </p:cNvSpPr>
          <p:nvPr/>
        </p:nvSpPr>
        <p:spPr bwMode="auto">
          <a:xfrm>
            <a:off x="2590800" y="838200"/>
            <a:ext cx="3733800" cy="1138238"/>
          </a:xfrm>
          <a:prstGeom prst="rect">
            <a:avLst/>
          </a:prstGeom>
          <a:noFill/>
          <a:ln w="9525">
            <a:noFill/>
            <a:miter lim="800000"/>
            <a:headEnd/>
            <a:tailEnd/>
          </a:ln>
        </p:spPr>
        <p:txBody>
          <a:bodyPr>
            <a:spAutoFit/>
          </a:bodyPr>
          <a:lstStyle/>
          <a:p>
            <a:pPr algn="ctr"/>
            <a:r>
              <a:rPr lang="en-US" sz="2000">
                <a:latin typeface="Tw Cen MT" pitchFamily="34" charset="0"/>
              </a:rPr>
              <a:t>Program Management</a:t>
            </a:r>
          </a:p>
          <a:p>
            <a:pPr algn="ctr"/>
            <a:endParaRPr lang="en-US" sz="1600">
              <a:latin typeface="Tw Cen MT" pitchFamily="34" charset="0"/>
            </a:endParaRPr>
          </a:p>
          <a:p>
            <a:pPr algn="ctr"/>
            <a:r>
              <a:rPr lang="en-US" sz="1600">
                <a:latin typeface="Tw Cen MT" pitchFamily="34" charset="0"/>
              </a:rPr>
              <a:t>  </a:t>
            </a:r>
          </a:p>
          <a:p>
            <a:pPr algn="ctr"/>
            <a:endParaRPr lang="en-US" sz="1600">
              <a:latin typeface="Tw Cen MT" pitchFamily="34" charset="0"/>
            </a:endParaRPr>
          </a:p>
        </p:txBody>
      </p:sp>
      <p:sp>
        <p:nvSpPr>
          <p:cNvPr id="7" name="Title 1"/>
          <p:cNvSpPr txBox="1">
            <a:spLocks/>
          </p:cNvSpPr>
          <p:nvPr/>
        </p:nvSpPr>
        <p:spPr>
          <a:xfrm>
            <a:off x="1447800" y="-155575"/>
            <a:ext cx="6096000" cy="1069975"/>
          </a:xfrm>
          <a:prstGeom prst="rect">
            <a:avLst/>
          </a:prstGeom>
        </p:spPr>
        <p:txBody>
          <a:bodyPr anchor="b"/>
          <a:lstStyle/>
          <a:p>
            <a:pPr algn="ctr" fontAlgn="auto">
              <a:spcAft>
                <a:spcPts val="0"/>
              </a:spcAft>
              <a:defRPr/>
            </a:pPr>
            <a:r>
              <a:rPr lang="en-US" sz="4400" cap="all" dirty="0">
                <a:solidFill>
                  <a:schemeClr val="tx2"/>
                </a:solidFill>
                <a:latin typeface="+mj-lt"/>
                <a:ea typeface="+mj-ea"/>
                <a:cs typeface="+mj-cs"/>
              </a:rPr>
              <a:t>Model Registration</a:t>
            </a:r>
          </a:p>
        </p:txBody>
      </p:sp>
      <p:sp>
        <p:nvSpPr>
          <p:cNvPr id="69635" name="Subtitle 4"/>
          <p:cNvSpPr>
            <a:spLocks noGrp="1"/>
          </p:cNvSpPr>
          <p:nvPr>
            <p:ph type="subTitle" idx="1"/>
          </p:nvPr>
        </p:nvSpPr>
        <p:spPr>
          <a:xfrm>
            <a:off x="2362200" y="6049963"/>
            <a:ext cx="6705600" cy="685800"/>
          </a:xfrm>
        </p:spPr>
        <p:txBody>
          <a:bodyPr/>
          <a:lstStyle/>
          <a:p>
            <a:r>
              <a:rPr lang="en-US" smtClean="0"/>
              <a:t>Jason Setzer – Penn State University</a:t>
            </a:r>
          </a:p>
        </p:txBody>
      </p:sp>
      <p:sp>
        <p:nvSpPr>
          <p:cNvPr id="69636" name="Rectangle 10"/>
          <p:cNvSpPr>
            <a:spLocks noChangeArrowheads="1"/>
          </p:cNvSpPr>
          <p:nvPr/>
        </p:nvSpPr>
        <p:spPr bwMode="auto">
          <a:xfrm>
            <a:off x="381000" y="1563688"/>
            <a:ext cx="6705600" cy="646112"/>
          </a:xfrm>
          <a:prstGeom prst="rect">
            <a:avLst/>
          </a:prstGeom>
          <a:noFill/>
          <a:ln w="9525">
            <a:noFill/>
            <a:miter lim="800000"/>
            <a:headEnd/>
            <a:tailEnd/>
          </a:ln>
        </p:spPr>
        <p:txBody>
          <a:bodyPr>
            <a:spAutoFit/>
          </a:bodyPr>
          <a:lstStyle/>
          <a:p>
            <a:r>
              <a:rPr lang="en-US">
                <a:latin typeface="Tw Cen MT" pitchFamily="34" charset="0"/>
              </a:rPr>
              <a:t>Landmarks: </a:t>
            </a:r>
          </a:p>
          <a:p>
            <a:endParaRPr lang="en-US">
              <a:latin typeface="Tw Cen MT" pitchFamily="34" charset="0"/>
            </a:endParaRPr>
          </a:p>
        </p:txBody>
      </p:sp>
      <p:sp>
        <p:nvSpPr>
          <p:cNvPr id="69637" name="Rectangle 7"/>
          <p:cNvSpPr>
            <a:spLocks noChangeArrowheads="1"/>
          </p:cNvSpPr>
          <p:nvPr/>
        </p:nvSpPr>
        <p:spPr bwMode="auto">
          <a:xfrm>
            <a:off x="304800" y="2057400"/>
            <a:ext cx="4419600" cy="3416300"/>
          </a:xfrm>
          <a:prstGeom prst="rect">
            <a:avLst/>
          </a:prstGeom>
          <a:noFill/>
          <a:ln w="9525">
            <a:noFill/>
            <a:miter lim="800000"/>
            <a:headEnd/>
            <a:tailEnd/>
          </a:ln>
        </p:spPr>
        <p:txBody>
          <a:bodyPr>
            <a:spAutoFit/>
          </a:bodyPr>
          <a:lstStyle/>
          <a:p>
            <a:pPr>
              <a:buFont typeface="Arial" charset="0"/>
              <a:buChar char="•"/>
            </a:pPr>
            <a:r>
              <a:rPr lang="en-US">
                <a:solidFill>
                  <a:schemeClr val="tx2"/>
                </a:solidFill>
                <a:latin typeface="Tw Cen MT" pitchFamily="34" charset="0"/>
              </a:rPr>
              <a:t>More popular structures are often the “landing zone” or “entry point” for VE users, especially new ones. Making a strong first impression furthers interest in the product, leading to return visits, and hopefully loyal customers.</a:t>
            </a:r>
          </a:p>
          <a:p>
            <a:endParaRPr lang="en-US">
              <a:solidFill>
                <a:schemeClr val="tx2"/>
              </a:solidFill>
              <a:latin typeface="Tw Cen MT" pitchFamily="34" charset="0"/>
            </a:endParaRPr>
          </a:p>
          <a:p>
            <a:pPr>
              <a:buFont typeface="Arial" charset="0"/>
              <a:buChar char="•"/>
            </a:pPr>
            <a:r>
              <a:rPr lang="en-US">
                <a:solidFill>
                  <a:schemeClr val="tx2"/>
                </a:solidFill>
                <a:latin typeface="Tw Cen MT" pitchFamily="34" charset="0"/>
              </a:rPr>
              <a:t>Virtual Earth landmarks are models compiled to an even higher level of detail than general buildings. The locations of such structures are also explicitly flagged for vendors. </a:t>
            </a:r>
          </a:p>
          <a:p>
            <a:endParaRPr lang="en-US">
              <a:solidFill>
                <a:schemeClr val="tx2"/>
              </a:solidFill>
              <a:latin typeface="Tw Cen MT" pitchFamily="34" charset="0"/>
            </a:endParaRPr>
          </a:p>
        </p:txBody>
      </p:sp>
      <p:pic>
        <p:nvPicPr>
          <p:cNvPr id="69638" name="Picture 3"/>
          <p:cNvPicPr>
            <a:picLocks noChangeAspect="1" noChangeArrowheads="1"/>
          </p:cNvPicPr>
          <p:nvPr/>
        </p:nvPicPr>
        <p:blipFill>
          <a:blip r:embed="rId3"/>
          <a:srcRect/>
          <a:stretch>
            <a:fillRect/>
          </a:stretch>
        </p:blipFill>
        <p:spPr bwMode="auto">
          <a:xfrm>
            <a:off x="4724400" y="1754188"/>
            <a:ext cx="4267200" cy="37607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ext Box 5"/>
          <p:cNvSpPr txBox="1">
            <a:spLocks noChangeArrowheads="1"/>
          </p:cNvSpPr>
          <p:nvPr/>
        </p:nvSpPr>
        <p:spPr bwMode="auto">
          <a:xfrm>
            <a:off x="2590800" y="838200"/>
            <a:ext cx="3733800" cy="1138238"/>
          </a:xfrm>
          <a:prstGeom prst="rect">
            <a:avLst/>
          </a:prstGeom>
          <a:noFill/>
          <a:ln w="9525">
            <a:noFill/>
            <a:miter lim="800000"/>
            <a:headEnd/>
            <a:tailEnd/>
          </a:ln>
        </p:spPr>
        <p:txBody>
          <a:bodyPr>
            <a:spAutoFit/>
          </a:bodyPr>
          <a:lstStyle/>
          <a:p>
            <a:pPr algn="ctr"/>
            <a:r>
              <a:rPr lang="en-US" sz="2000">
                <a:latin typeface="Tw Cen MT" pitchFamily="34" charset="0"/>
              </a:rPr>
              <a:t>Program Management</a:t>
            </a:r>
          </a:p>
          <a:p>
            <a:pPr algn="ctr"/>
            <a:endParaRPr lang="en-US" sz="1600">
              <a:latin typeface="Tw Cen MT" pitchFamily="34" charset="0"/>
            </a:endParaRPr>
          </a:p>
          <a:p>
            <a:pPr algn="ctr"/>
            <a:r>
              <a:rPr lang="en-US" sz="1600">
                <a:latin typeface="Tw Cen MT" pitchFamily="34" charset="0"/>
              </a:rPr>
              <a:t>  </a:t>
            </a:r>
          </a:p>
          <a:p>
            <a:pPr algn="ctr"/>
            <a:endParaRPr lang="en-US" sz="1600">
              <a:latin typeface="Tw Cen MT" pitchFamily="34" charset="0"/>
            </a:endParaRPr>
          </a:p>
        </p:txBody>
      </p:sp>
      <p:sp>
        <p:nvSpPr>
          <p:cNvPr id="7" name="Title 1"/>
          <p:cNvSpPr txBox="1">
            <a:spLocks/>
          </p:cNvSpPr>
          <p:nvPr/>
        </p:nvSpPr>
        <p:spPr>
          <a:xfrm>
            <a:off x="1447800" y="-155575"/>
            <a:ext cx="6096000" cy="1069975"/>
          </a:xfrm>
          <a:prstGeom prst="rect">
            <a:avLst/>
          </a:prstGeom>
        </p:spPr>
        <p:txBody>
          <a:bodyPr anchor="b"/>
          <a:lstStyle/>
          <a:p>
            <a:pPr algn="ctr" fontAlgn="auto">
              <a:spcAft>
                <a:spcPts val="0"/>
              </a:spcAft>
              <a:defRPr/>
            </a:pPr>
            <a:r>
              <a:rPr lang="en-US" sz="4400" cap="all" dirty="0">
                <a:solidFill>
                  <a:schemeClr val="tx2"/>
                </a:solidFill>
                <a:latin typeface="+mj-lt"/>
                <a:ea typeface="+mj-ea"/>
                <a:cs typeface="+mj-cs"/>
              </a:rPr>
              <a:t>Model Registration</a:t>
            </a:r>
          </a:p>
        </p:txBody>
      </p:sp>
      <p:sp>
        <p:nvSpPr>
          <p:cNvPr id="71683" name="Subtitle 4"/>
          <p:cNvSpPr>
            <a:spLocks noGrp="1"/>
          </p:cNvSpPr>
          <p:nvPr>
            <p:ph type="subTitle" idx="1"/>
          </p:nvPr>
        </p:nvSpPr>
        <p:spPr>
          <a:xfrm>
            <a:off x="2362200" y="6049963"/>
            <a:ext cx="6705600" cy="685800"/>
          </a:xfrm>
        </p:spPr>
        <p:txBody>
          <a:bodyPr/>
          <a:lstStyle/>
          <a:p>
            <a:r>
              <a:rPr lang="en-US" smtClean="0"/>
              <a:t>Jason Setzer – Penn State University</a:t>
            </a:r>
          </a:p>
        </p:txBody>
      </p:sp>
      <p:sp>
        <p:nvSpPr>
          <p:cNvPr id="71684" name="Rectangle 10"/>
          <p:cNvSpPr>
            <a:spLocks noChangeArrowheads="1"/>
          </p:cNvSpPr>
          <p:nvPr/>
        </p:nvSpPr>
        <p:spPr bwMode="auto">
          <a:xfrm>
            <a:off x="381000" y="1563688"/>
            <a:ext cx="6705600" cy="646112"/>
          </a:xfrm>
          <a:prstGeom prst="rect">
            <a:avLst/>
          </a:prstGeom>
          <a:noFill/>
          <a:ln w="9525">
            <a:noFill/>
            <a:miter lim="800000"/>
            <a:headEnd/>
            <a:tailEnd/>
          </a:ln>
        </p:spPr>
        <p:txBody>
          <a:bodyPr>
            <a:spAutoFit/>
          </a:bodyPr>
          <a:lstStyle/>
          <a:p>
            <a:r>
              <a:rPr lang="en-US">
                <a:latin typeface="Tw Cen MT" pitchFamily="34" charset="0"/>
              </a:rPr>
              <a:t>Priority AOIs: </a:t>
            </a:r>
          </a:p>
          <a:p>
            <a:endParaRPr lang="en-US">
              <a:latin typeface="Tw Cen MT" pitchFamily="34" charset="0"/>
            </a:endParaRPr>
          </a:p>
        </p:txBody>
      </p:sp>
      <p:sp>
        <p:nvSpPr>
          <p:cNvPr id="71685" name="Rectangle 7"/>
          <p:cNvSpPr>
            <a:spLocks noChangeArrowheads="1"/>
          </p:cNvSpPr>
          <p:nvPr/>
        </p:nvSpPr>
        <p:spPr bwMode="auto">
          <a:xfrm>
            <a:off x="304800" y="2138363"/>
            <a:ext cx="4419600" cy="3448050"/>
          </a:xfrm>
          <a:prstGeom prst="rect">
            <a:avLst/>
          </a:prstGeom>
          <a:noFill/>
          <a:ln w="9525">
            <a:noFill/>
            <a:miter lim="800000"/>
            <a:headEnd/>
            <a:tailEnd/>
          </a:ln>
        </p:spPr>
        <p:txBody>
          <a:bodyPr>
            <a:spAutoFit/>
          </a:bodyPr>
          <a:lstStyle/>
          <a:p>
            <a:pPr>
              <a:buFont typeface="Arial" charset="0"/>
              <a:buChar char="•"/>
            </a:pPr>
            <a:r>
              <a:rPr lang="en-US">
                <a:solidFill>
                  <a:schemeClr val="tx2"/>
                </a:solidFill>
                <a:latin typeface="Tw Cen MT" pitchFamily="34" charset="0"/>
              </a:rPr>
              <a:t>Priority areas, which require the most modeling time as100% of structures are typically compiled, are created. They consist of…</a:t>
            </a:r>
          </a:p>
          <a:p>
            <a:pPr lvl="3">
              <a:buFont typeface="Arial" charset="0"/>
              <a:buChar char="•"/>
            </a:pPr>
            <a:endParaRPr lang="en-US" sz="1600">
              <a:solidFill>
                <a:schemeClr val="tx2"/>
              </a:solidFill>
              <a:latin typeface="Tw Cen MT" pitchFamily="34" charset="0"/>
            </a:endParaRPr>
          </a:p>
          <a:p>
            <a:pPr>
              <a:buFont typeface="Arial" charset="0"/>
              <a:buChar char="•"/>
            </a:pPr>
            <a:r>
              <a:rPr lang="en-US" sz="1600">
                <a:solidFill>
                  <a:schemeClr val="tx2"/>
                </a:solidFill>
                <a:latin typeface="Tw Cen MT" pitchFamily="34" charset="0"/>
              </a:rPr>
              <a:t>Downtown cores</a:t>
            </a:r>
          </a:p>
          <a:p>
            <a:pPr>
              <a:buFont typeface="Arial" charset="0"/>
              <a:buChar char="•"/>
            </a:pPr>
            <a:r>
              <a:rPr lang="en-US" sz="1600">
                <a:solidFill>
                  <a:schemeClr val="tx2"/>
                </a:solidFill>
                <a:latin typeface="Tw Cen MT" pitchFamily="34" charset="0"/>
              </a:rPr>
              <a:t>Medical campuses</a:t>
            </a:r>
          </a:p>
          <a:p>
            <a:pPr>
              <a:buFont typeface="Arial" charset="0"/>
              <a:buChar char="•"/>
            </a:pPr>
            <a:r>
              <a:rPr lang="en-US" sz="1600">
                <a:solidFill>
                  <a:schemeClr val="tx2"/>
                </a:solidFill>
                <a:latin typeface="Tw Cen MT" pitchFamily="34" charset="0"/>
              </a:rPr>
              <a:t>Sports Facilities</a:t>
            </a:r>
          </a:p>
          <a:p>
            <a:pPr>
              <a:buFont typeface="Arial" charset="0"/>
              <a:buChar char="•"/>
            </a:pPr>
            <a:r>
              <a:rPr lang="en-US" sz="1600">
                <a:solidFill>
                  <a:schemeClr val="tx2"/>
                </a:solidFill>
                <a:latin typeface="Tw Cen MT" pitchFamily="34" charset="0"/>
              </a:rPr>
              <a:t>Tourist zones</a:t>
            </a:r>
          </a:p>
          <a:p>
            <a:pPr>
              <a:buFont typeface="Arial" charset="0"/>
              <a:buChar char="•"/>
            </a:pPr>
            <a:r>
              <a:rPr lang="en-US" sz="1600">
                <a:solidFill>
                  <a:schemeClr val="tx2"/>
                </a:solidFill>
                <a:latin typeface="Tw Cen MT" pitchFamily="34" charset="0"/>
              </a:rPr>
              <a:t>Universities</a:t>
            </a:r>
          </a:p>
          <a:p>
            <a:pPr>
              <a:buFont typeface="Arial" charset="0"/>
              <a:buChar char="•"/>
            </a:pPr>
            <a:r>
              <a:rPr lang="en-US" sz="1600">
                <a:solidFill>
                  <a:schemeClr val="tx2"/>
                </a:solidFill>
                <a:latin typeface="Tw Cen MT" pitchFamily="34" charset="0"/>
              </a:rPr>
              <a:t>Major commercial/retail zones</a:t>
            </a:r>
          </a:p>
          <a:p>
            <a:pPr>
              <a:buFont typeface="Arial" charset="0"/>
              <a:buChar char="•"/>
            </a:pPr>
            <a:r>
              <a:rPr lang="en-US" sz="1600">
                <a:solidFill>
                  <a:schemeClr val="tx2"/>
                </a:solidFill>
                <a:latin typeface="Tw Cen MT" pitchFamily="34" charset="0"/>
              </a:rPr>
              <a:t>Office Parks</a:t>
            </a:r>
          </a:p>
          <a:p>
            <a:endParaRPr lang="en-US">
              <a:solidFill>
                <a:schemeClr val="tx2"/>
              </a:solidFill>
              <a:latin typeface="Tw Cen MT" pitchFamily="34" charset="0"/>
            </a:endParaRPr>
          </a:p>
        </p:txBody>
      </p:sp>
      <p:pic>
        <p:nvPicPr>
          <p:cNvPr id="71686" name="Picture 2"/>
          <p:cNvPicPr>
            <a:picLocks noChangeAspect="1" noChangeArrowheads="1"/>
          </p:cNvPicPr>
          <p:nvPr/>
        </p:nvPicPr>
        <p:blipFill>
          <a:blip r:embed="rId3"/>
          <a:srcRect/>
          <a:stretch>
            <a:fillRect/>
          </a:stretch>
        </p:blipFill>
        <p:spPr bwMode="auto">
          <a:xfrm>
            <a:off x="4702175" y="1828800"/>
            <a:ext cx="4211638" cy="3838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ext Box 5"/>
          <p:cNvSpPr txBox="1">
            <a:spLocks noChangeArrowheads="1"/>
          </p:cNvSpPr>
          <p:nvPr/>
        </p:nvSpPr>
        <p:spPr bwMode="auto">
          <a:xfrm>
            <a:off x="2590800" y="838200"/>
            <a:ext cx="3733800" cy="1138238"/>
          </a:xfrm>
          <a:prstGeom prst="rect">
            <a:avLst/>
          </a:prstGeom>
          <a:noFill/>
          <a:ln w="9525">
            <a:noFill/>
            <a:miter lim="800000"/>
            <a:headEnd/>
            <a:tailEnd/>
          </a:ln>
        </p:spPr>
        <p:txBody>
          <a:bodyPr>
            <a:spAutoFit/>
          </a:bodyPr>
          <a:lstStyle/>
          <a:p>
            <a:pPr algn="ctr"/>
            <a:r>
              <a:rPr lang="en-US" sz="2000">
                <a:latin typeface="Tw Cen MT" pitchFamily="34" charset="0"/>
              </a:rPr>
              <a:t>Program Management</a:t>
            </a:r>
          </a:p>
          <a:p>
            <a:pPr algn="ctr"/>
            <a:endParaRPr lang="en-US" sz="1600">
              <a:latin typeface="Tw Cen MT" pitchFamily="34" charset="0"/>
            </a:endParaRPr>
          </a:p>
          <a:p>
            <a:pPr algn="ctr"/>
            <a:r>
              <a:rPr lang="en-US" sz="1600">
                <a:latin typeface="Tw Cen MT" pitchFamily="34" charset="0"/>
              </a:rPr>
              <a:t>  </a:t>
            </a:r>
          </a:p>
          <a:p>
            <a:pPr algn="ctr"/>
            <a:endParaRPr lang="en-US" sz="1600">
              <a:latin typeface="Tw Cen MT" pitchFamily="34" charset="0"/>
            </a:endParaRPr>
          </a:p>
        </p:txBody>
      </p:sp>
      <p:sp>
        <p:nvSpPr>
          <p:cNvPr id="7" name="Title 1"/>
          <p:cNvSpPr txBox="1">
            <a:spLocks/>
          </p:cNvSpPr>
          <p:nvPr/>
        </p:nvSpPr>
        <p:spPr>
          <a:xfrm>
            <a:off x="1447800" y="-155575"/>
            <a:ext cx="6096000" cy="1069975"/>
          </a:xfrm>
          <a:prstGeom prst="rect">
            <a:avLst/>
          </a:prstGeom>
        </p:spPr>
        <p:txBody>
          <a:bodyPr anchor="b"/>
          <a:lstStyle/>
          <a:p>
            <a:pPr algn="ctr" fontAlgn="auto">
              <a:spcAft>
                <a:spcPts val="0"/>
              </a:spcAft>
              <a:defRPr/>
            </a:pPr>
            <a:r>
              <a:rPr lang="en-US" sz="4400" cap="all" dirty="0">
                <a:solidFill>
                  <a:schemeClr val="tx2"/>
                </a:solidFill>
                <a:latin typeface="+mj-lt"/>
                <a:ea typeface="+mj-ea"/>
                <a:cs typeface="+mj-cs"/>
              </a:rPr>
              <a:t>Model Registration</a:t>
            </a:r>
          </a:p>
        </p:txBody>
      </p:sp>
      <p:sp>
        <p:nvSpPr>
          <p:cNvPr id="73731" name="Subtitle 4"/>
          <p:cNvSpPr>
            <a:spLocks noGrp="1"/>
          </p:cNvSpPr>
          <p:nvPr>
            <p:ph type="subTitle" idx="1"/>
          </p:nvPr>
        </p:nvSpPr>
        <p:spPr>
          <a:xfrm>
            <a:off x="2362200" y="6049963"/>
            <a:ext cx="6705600" cy="685800"/>
          </a:xfrm>
        </p:spPr>
        <p:txBody>
          <a:bodyPr/>
          <a:lstStyle/>
          <a:p>
            <a:r>
              <a:rPr lang="en-US" smtClean="0"/>
              <a:t>Jason Setzer – Penn State University</a:t>
            </a:r>
          </a:p>
        </p:txBody>
      </p:sp>
      <p:sp>
        <p:nvSpPr>
          <p:cNvPr id="73732" name="Rectangle 10"/>
          <p:cNvSpPr>
            <a:spLocks noChangeArrowheads="1"/>
          </p:cNvSpPr>
          <p:nvPr/>
        </p:nvSpPr>
        <p:spPr bwMode="auto">
          <a:xfrm>
            <a:off x="381000" y="1563688"/>
            <a:ext cx="6705600" cy="646112"/>
          </a:xfrm>
          <a:prstGeom prst="rect">
            <a:avLst/>
          </a:prstGeom>
          <a:noFill/>
          <a:ln w="9525">
            <a:noFill/>
            <a:miter lim="800000"/>
            <a:headEnd/>
            <a:tailEnd/>
          </a:ln>
        </p:spPr>
        <p:txBody>
          <a:bodyPr>
            <a:spAutoFit/>
          </a:bodyPr>
          <a:lstStyle/>
          <a:p>
            <a:r>
              <a:rPr lang="en-US">
                <a:latin typeface="Tw Cen MT" pitchFamily="34" charset="0"/>
              </a:rPr>
              <a:t>Compilation Boundary: </a:t>
            </a:r>
          </a:p>
          <a:p>
            <a:endParaRPr lang="en-US">
              <a:latin typeface="Tw Cen MT" pitchFamily="34" charset="0"/>
            </a:endParaRPr>
          </a:p>
        </p:txBody>
      </p:sp>
      <p:sp>
        <p:nvSpPr>
          <p:cNvPr id="73733" name="Rectangle 7"/>
          <p:cNvSpPr>
            <a:spLocks noChangeArrowheads="1"/>
          </p:cNvSpPr>
          <p:nvPr/>
        </p:nvSpPr>
        <p:spPr bwMode="auto">
          <a:xfrm>
            <a:off x="304800" y="2138363"/>
            <a:ext cx="4419600" cy="2586037"/>
          </a:xfrm>
          <a:prstGeom prst="rect">
            <a:avLst/>
          </a:prstGeom>
          <a:noFill/>
          <a:ln w="9525">
            <a:noFill/>
            <a:miter lim="800000"/>
            <a:headEnd/>
            <a:tailEnd/>
          </a:ln>
        </p:spPr>
        <p:txBody>
          <a:bodyPr>
            <a:spAutoFit/>
          </a:bodyPr>
          <a:lstStyle/>
          <a:p>
            <a:pPr>
              <a:buFont typeface="Arial" charset="0"/>
              <a:buChar char="•"/>
            </a:pPr>
            <a:r>
              <a:rPr lang="en-US">
                <a:solidFill>
                  <a:schemeClr val="tx2"/>
                </a:solidFill>
                <a:latin typeface="Tw Cen MT" pitchFamily="34" charset="0"/>
              </a:rPr>
              <a:t>A building compilation boundary layer is digitized in UTM coordinates using the VE orthomosaic data and basemap data.</a:t>
            </a:r>
          </a:p>
          <a:p>
            <a:pPr>
              <a:buFont typeface="Arial" charset="0"/>
              <a:buChar char="•"/>
            </a:pPr>
            <a:endParaRPr lang="en-US">
              <a:solidFill>
                <a:schemeClr val="tx2"/>
              </a:solidFill>
              <a:latin typeface="Tw Cen MT" pitchFamily="34" charset="0"/>
            </a:endParaRPr>
          </a:p>
          <a:p>
            <a:endParaRPr lang="en-US">
              <a:solidFill>
                <a:schemeClr val="tx2"/>
              </a:solidFill>
              <a:latin typeface="Tw Cen MT" pitchFamily="34" charset="0"/>
            </a:endParaRPr>
          </a:p>
          <a:p>
            <a:pPr>
              <a:buFont typeface="Arial" charset="0"/>
              <a:buChar char="•"/>
            </a:pPr>
            <a:r>
              <a:rPr lang="en-US">
                <a:solidFill>
                  <a:schemeClr val="tx2"/>
                </a:solidFill>
                <a:latin typeface="Tw Cen MT" pitchFamily="34" charset="0"/>
              </a:rPr>
              <a:t>The boundary, improves vendor efficiency by eliminating the unnecessary setting of stereo models void of desirable features.</a:t>
            </a:r>
          </a:p>
          <a:p>
            <a:endParaRPr lang="en-US">
              <a:solidFill>
                <a:schemeClr val="tx2"/>
              </a:solidFill>
              <a:latin typeface="Tw Cen MT" pitchFamily="34" charset="0"/>
            </a:endParaRPr>
          </a:p>
        </p:txBody>
      </p:sp>
      <p:pic>
        <p:nvPicPr>
          <p:cNvPr id="73734" name="Picture 2"/>
          <p:cNvPicPr>
            <a:picLocks noChangeAspect="1" noChangeArrowheads="1"/>
          </p:cNvPicPr>
          <p:nvPr/>
        </p:nvPicPr>
        <p:blipFill>
          <a:blip r:embed="rId3"/>
          <a:srcRect/>
          <a:stretch>
            <a:fillRect/>
          </a:stretch>
        </p:blipFill>
        <p:spPr bwMode="auto">
          <a:xfrm>
            <a:off x="5181600" y="1295400"/>
            <a:ext cx="3733800" cy="4489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ext Box 5"/>
          <p:cNvSpPr txBox="1">
            <a:spLocks noChangeArrowheads="1"/>
          </p:cNvSpPr>
          <p:nvPr/>
        </p:nvSpPr>
        <p:spPr bwMode="auto">
          <a:xfrm>
            <a:off x="2590800" y="838200"/>
            <a:ext cx="3733800" cy="1138238"/>
          </a:xfrm>
          <a:prstGeom prst="rect">
            <a:avLst/>
          </a:prstGeom>
          <a:noFill/>
          <a:ln w="9525">
            <a:noFill/>
            <a:miter lim="800000"/>
            <a:headEnd/>
            <a:tailEnd/>
          </a:ln>
        </p:spPr>
        <p:txBody>
          <a:bodyPr>
            <a:spAutoFit/>
          </a:bodyPr>
          <a:lstStyle/>
          <a:p>
            <a:pPr algn="ctr"/>
            <a:r>
              <a:rPr lang="en-US" sz="2000">
                <a:latin typeface="Tw Cen MT" pitchFamily="34" charset="0"/>
              </a:rPr>
              <a:t>Layer Conversion</a:t>
            </a:r>
          </a:p>
          <a:p>
            <a:pPr algn="ctr"/>
            <a:endParaRPr lang="en-US" sz="1600">
              <a:latin typeface="Tw Cen MT" pitchFamily="34" charset="0"/>
            </a:endParaRPr>
          </a:p>
          <a:p>
            <a:pPr algn="ctr"/>
            <a:r>
              <a:rPr lang="en-US" sz="1600">
                <a:latin typeface="Tw Cen MT" pitchFamily="34" charset="0"/>
              </a:rPr>
              <a:t>  </a:t>
            </a:r>
          </a:p>
          <a:p>
            <a:pPr algn="ctr"/>
            <a:endParaRPr lang="en-US" sz="1600">
              <a:latin typeface="Tw Cen MT" pitchFamily="34" charset="0"/>
            </a:endParaRPr>
          </a:p>
        </p:txBody>
      </p:sp>
      <p:sp>
        <p:nvSpPr>
          <p:cNvPr id="7" name="Title 1"/>
          <p:cNvSpPr txBox="1">
            <a:spLocks/>
          </p:cNvSpPr>
          <p:nvPr/>
        </p:nvSpPr>
        <p:spPr>
          <a:xfrm>
            <a:off x="1447800" y="-155575"/>
            <a:ext cx="6096000" cy="1069975"/>
          </a:xfrm>
          <a:prstGeom prst="rect">
            <a:avLst/>
          </a:prstGeom>
        </p:spPr>
        <p:txBody>
          <a:bodyPr anchor="b"/>
          <a:lstStyle/>
          <a:p>
            <a:pPr algn="ctr" fontAlgn="auto">
              <a:spcAft>
                <a:spcPts val="0"/>
              </a:spcAft>
              <a:defRPr/>
            </a:pPr>
            <a:r>
              <a:rPr lang="en-US" sz="4400" cap="all" dirty="0">
                <a:solidFill>
                  <a:schemeClr val="tx2"/>
                </a:solidFill>
                <a:latin typeface="+mj-lt"/>
                <a:ea typeface="+mj-ea"/>
                <a:cs typeface="+mj-cs"/>
              </a:rPr>
              <a:t>Model Registration</a:t>
            </a:r>
          </a:p>
        </p:txBody>
      </p:sp>
      <p:sp>
        <p:nvSpPr>
          <p:cNvPr id="75779" name="Subtitle 4"/>
          <p:cNvSpPr>
            <a:spLocks noGrp="1"/>
          </p:cNvSpPr>
          <p:nvPr>
            <p:ph type="subTitle" idx="1"/>
          </p:nvPr>
        </p:nvSpPr>
        <p:spPr>
          <a:xfrm>
            <a:off x="2362200" y="6049963"/>
            <a:ext cx="6705600" cy="685800"/>
          </a:xfrm>
        </p:spPr>
        <p:txBody>
          <a:bodyPr/>
          <a:lstStyle/>
          <a:p>
            <a:r>
              <a:rPr lang="en-US" smtClean="0"/>
              <a:t>Jason Setzer – Penn State University</a:t>
            </a:r>
          </a:p>
        </p:txBody>
      </p:sp>
      <p:sp>
        <p:nvSpPr>
          <p:cNvPr id="75780" name="Rectangle 10"/>
          <p:cNvSpPr>
            <a:spLocks noChangeArrowheads="1"/>
          </p:cNvSpPr>
          <p:nvPr/>
        </p:nvSpPr>
        <p:spPr bwMode="auto">
          <a:xfrm>
            <a:off x="381000" y="1371600"/>
            <a:ext cx="8153400" cy="1200150"/>
          </a:xfrm>
          <a:prstGeom prst="rect">
            <a:avLst/>
          </a:prstGeom>
          <a:noFill/>
          <a:ln w="9525">
            <a:noFill/>
            <a:miter lim="800000"/>
            <a:headEnd/>
            <a:tailEnd/>
          </a:ln>
        </p:spPr>
        <p:txBody>
          <a:bodyPr>
            <a:spAutoFit/>
          </a:bodyPr>
          <a:lstStyle/>
          <a:p>
            <a:r>
              <a:rPr lang="en-US">
                <a:latin typeface="Tw Cen MT" pitchFamily="34" charset="0"/>
              </a:rPr>
              <a:t>To make landmark locations, priority areas, and compilation boundaries useful for vendors – they have to be converted in to the arbitrary LSR system in which the 3D models are built.</a:t>
            </a:r>
          </a:p>
          <a:p>
            <a:endParaRPr lang="en-US">
              <a:latin typeface="Tw Cen MT" pitchFamily="34" charset="0"/>
            </a:endParaRPr>
          </a:p>
        </p:txBody>
      </p:sp>
      <p:sp>
        <p:nvSpPr>
          <p:cNvPr id="75781" name="Rectangle 7"/>
          <p:cNvSpPr>
            <a:spLocks noChangeArrowheads="1"/>
          </p:cNvSpPr>
          <p:nvPr/>
        </p:nvSpPr>
        <p:spPr bwMode="auto">
          <a:xfrm>
            <a:off x="381000" y="2362200"/>
            <a:ext cx="8153400" cy="2032000"/>
          </a:xfrm>
          <a:prstGeom prst="rect">
            <a:avLst/>
          </a:prstGeom>
          <a:noFill/>
          <a:ln w="9525">
            <a:noFill/>
            <a:miter lim="800000"/>
            <a:headEnd/>
            <a:tailEnd/>
          </a:ln>
        </p:spPr>
        <p:txBody>
          <a:bodyPr>
            <a:spAutoFit/>
          </a:bodyPr>
          <a:lstStyle/>
          <a:p>
            <a:r>
              <a:rPr lang="en-US">
                <a:solidFill>
                  <a:schemeClr val="tx2"/>
                </a:solidFill>
                <a:latin typeface="Tw Cen MT" pitchFamily="34" charset="0"/>
              </a:rPr>
              <a:t>A workflow to do this was put together using ArcMap’s Spatial Adjustment tool.</a:t>
            </a:r>
          </a:p>
          <a:p>
            <a:endParaRPr lang="en-US">
              <a:solidFill>
                <a:schemeClr val="tx2"/>
              </a:solidFill>
              <a:latin typeface="Tw Cen MT" pitchFamily="34" charset="0"/>
            </a:endParaRPr>
          </a:p>
          <a:p>
            <a:r>
              <a:rPr lang="en-US">
                <a:solidFill>
                  <a:schemeClr val="tx2"/>
                </a:solidFill>
                <a:latin typeface="Tw Cen MT" pitchFamily="34" charset="0"/>
              </a:rPr>
              <a:t>It involves using the LSR camera exterior orientations used in building modeling along with the a UTM version of the camera positions obtained from the processing database.</a:t>
            </a:r>
          </a:p>
          <a:p>
            <a:endParaRPr lang="en-US">
              <a:solidFill>
                <a:schemeClr val="tx2"/>
              </a:solidFill>
              <a:latin typeface="Tw Cen MT" pitchFamily="34" charset="0"/>
            </a:endParaRPr>
          </a:p>
          <a:p>
            <a:r>
              <a:rPr lang="en-US">
                <a:solidFill>
                  <a:schemeClr val="tx2"/>
                </a:solidFill>
                <a:latin typeface="Tw Cen MT" pitchFamily="34" charset="0"/>
              </a:rPr>
              <a:t>The two coordinate sets are read in to ArcMap as an event-theme and used as the basis of a spatial transformation.</a:t>
            </a:r>
          </a:p>
        </p:txBody>
      </p:sp>
      <p:graphicFrame>
        <p:nvGraphicFramePr>
          <p:cNvPr id="9" name="Table 8"/>
          <p:cNvGraphicFramePr>
            <a:graphicFrameLocks noGrp="1"/>
          </p:cNvGraphicFramePr>
          <p:nvPr/>
        </p:nvGraphicFramePr>
        <p:xfrm>
          <a:off x="228600" y="4495800"/>
          <a:ext cx="3886200" cy="1143000"/>
        </p:xfrm>
        <a:graphic>
          <a:graphicData uri="http://schemas.openxmlformats.org/drawingml/2006/table">
            <a:tbl>
              <a:tblPr/>
              <a:tblGrid>
                <a:gridCol w="555171"/>
                <a:gridCol w="555171"/>
                <a:gridCol w="555171"/>
                <a:gridCol w="555171"/>
                <a:gridCol w="555171"/>
                <a:gridCol w="555171"/>
                <a:gridCol w="555171"/>
              </a:tblGrid>
              <a:tr h="190500">
                <a:tc>
                  <a:txBody>
                    <a:bodyPr/>
                    <a:lstStyle/>
                    <a:p>
                      <a:pPr algn="l" fontAlgn="b"/>
                      <a:r>
                        <a:rPr lang="en-US" sz="1100" b="0" i="0" u="none" strike="noStrike" dirty="0">
                          <a:solidFill>
                            <a:schemeClr val="tx2"/>
                          </a:solidFill>
                          <a:latin typeface="Calibri"/>
                        </a:rPr>
                        <a:t>image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chemeClr val="tx2"/>
                          </a:solidFill>
                          <a:latin typeface="Calibri"/>
                        </a:rPr>
                        <a:t> "x"</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chemeClr val="tx2"/>
                          </a:solidFill>
                          <a:latin typeface="Calibri"/>
                        </a:rPr>
                        <a:t> "y"</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chemeClr val="tx2"/>
                          </a:solidFill>
                          <a:latin typeface="Calibri"/>
                        </a:rPr>
                        <a:t> "z"</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chemeClr val="tx2"/>
                          </a:solidFill>
                          <a:latin typeface="Calibri"/>
                        </a:rPr>
                        <a:t> "omega"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chemeClr val="tx2"/>
                          </a:solidFill>
                          <a:latin typeface="Calibri"/>
                        </a:rPr>
                        <a:t> "phi"</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chemeClr val="tx2"/>
                          </a:solidFill>
                          <a:latin typeface="Calibri"/>
                        </a:rPr>
                        <a:t> "kappa"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500">
                <a:tc>
                  <a:txBody>
                    <a:bodyPr/>
                    <a:lstStyle/>
                    <a:p>
                      <a:pPr algn="r" fontAlgn="b"/>
                      <a:r>
                        <a:rPr lang="en-US" sz="1100" b="0" i="0" u="none" strike="noStrike">
                          <a:solidFill>
                            <a:schemeClr val="tx2"/>
                          </a:solidFill>
                          <a:latin typeface="Calibri"/>
                        </a:rPr>
                        <a:t>3027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a:solidFill>
                            <a:schemeClr val="tx2"/>
                          </a:solidFill>
                          <a:latin typeface="Calibri"/>
                        </a:rPr>
                        <a:t>353.053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a:solidFill>
                            <a:schemeClr val="tx2"/>
                          </a:solidFill>
                          <a:latin typeface="Calibri"/>
                        </a:rPr>
                        <a:t>-14854.8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a:solidFill>
                            <a:schemeClr val="tx2"/>
                          </a:solidFill>
                          <a:latin typeface="Calibri"/>
                        </a:rPr>
                        <a:t>1672.488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a:solidFill>
                            <a:schemeClr val="tx2"/>
                          </a:solidFill>
                          <a:latin typeface="Calibri"/>
                        </a:rPr>
                        <a:t>-1.69954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a:solidFill>
                            <a:schemeClr val="tx2"/>
                          </a:solidFill>
                          <a:latin typeface="Calibri"/>
                        </a:rPr>
                        <a:t>0.173874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a:solidFill>
                            <a:schemeClr val="tx2"/>
                          </a:solidFill>
                          <a:latin typeface="Calibri"/>
                        </a:rPr>
                        <a:t>0.018355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500">
                <a:tc>
                  <a:txBody>
                    <a:bodyPr/>
                    <a:lstStyle/>
                    <a:p>
                      <a:pPr algn="r" fontAlgn="b"/>
                      <a:r>
                        <a:rPr lang="en-US" sz="1100" b="0" i="0" u="none" strike="noStrike">
                          <a:solidFill>
                            <a:schemeClr val="tx2"/>
                          </a:solidFill>
                          <a:latin typeface="Calibri"/>
                        </a:rPr>
                        <a:t>3028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a:solidFill>
                            <a:schemeClr val="tx2"/>
                          </a:solidFill>
                          <a:latin typeface="Calibri"/>
                        </a:rPr>
                        <a:t>356.021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a:solidFill>
                            <a:schemeClr val="tx2"/>
                          </a:solidFill>
                          <a:latin typeface="Calibri"/>
                        </a:rPr>
                        <a:t>-15079.8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a:solidFill>
                            <a:schemeClr val="tx2"/>
                          </a:solidFill>
                          <a:latin typeface="Calibri"/>
                        </a:rPr>
                        <a:t>1671.919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a:solidFill>
                            <a:schemeClr val="tx2"/>
                          </a:solidFill>
                          <a:latin typeface="Calibri"/>
                        </a:rPr>
                        <a:t>0.653404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a:solidFill>
                            <a:schemeClr val="tx2"/>
                          </a:solidFill>
                          <a:latin typeface="Calibri"/>
                        </a:rPr>
                        <a:t>2.79099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a:solidFill>
                            <a:schemeClr val="tx2"/>
                          </a:solidFill>
                          <a:latin typeface="Calibri"/>
                        </a:rPr>
                        <a:t>-5.51859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500">
                <a:tc>
                  <a:txBody>
                    <a:bodyPr/>
                    <a:lstStyle/>
                    <a:p>
                      <a:pPr algn="r" fontAlgn="b"/>
                      <a:r>
                        <a:rPr lang="en-US" sz="1100" b="0" i="0" u="none" strike="noStrike">
                          <a:solidFill>
                            <a:schemeClr val="tx2"/>
                          </a:solidFill>
                          <a:latin typeface="Calibri"/>
                        </a:rPr>
                        <a:t>3029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a:solidFill>
                            <a:schemeClr val="tx2"/>
                          </a:solidFill>
                          <a:latin typeface="Calibri"/>
                        </a:rPr>
                        <a:t>359.098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a:solidFill>
                            <a:schemeClr val="tx2"/>
                          </a:solidFill>
                          <a:latin typeface="Calibri"/>
                        </a:rPr>
                        <a:t>-15304.9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a:solidFill>
                            <a:schemeClr val="tx2"/>
                          </a:solidFill>
                          <a:latin typeface="Calibri"/>
                        </a:rPr>
                        <a:t>1671.316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a:solidFill>
                            <a:schemeClr val="tx2"/>
                          </a:solidFill>
                          <a:latin typeface="Calibri"/>
                        </a:rPr>
                        <a:t>1.359212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a:solidFill>
                            <a:schemeClr val="tx2"/>
                          </a:solidFill>
                          <a:latin typeface="Calibri"/>
                        </a:rPr>
                        <a:t>2.628491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a:solidFill>
                            <a:schemeClr val="tx2"/>
                          </a:solidFill>
                          <a:latin typeface="Calibri"/>
                        </a:rPr>
                        <a:t>12.16826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500">
                <a:tc>
                  <a:txBody>
                    <a:bodyPr/>
                    <a:lstStyle/>
                    <a:p>
                      <a:pPr algn="r" fontAlgn="b"/>
                      <a:r>
                        <a:rPr lang="en-US" sz="1100" b="0" i="0" u="none" strike="noStrike">
                          <a:solidFill>
                            <a:schemeClr val="tx2"/>
                          </a:solidFill>
                          <a:latin typeface="Calibri"/>
                        </a:rPr>
                        <a:t>3030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a:solidFill>
                            <a:schemeClr val="tx2"/>
                          </a:solidFill>
                          <a:latin typeface="Calibri"/>
                        </a:rPr>
                        <a:t>362.134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a:solidFill>
                            <a:schemeClr val="tx2"/>
                          </a:solidFill>
                          <a:latin typeface="Calibri"/>
                        </a:rPr>
                        <a:t>-15530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a:solidFill>
                            <a:schemeClr val="tx2"/>
                          </a:solidFill>
                          <a:latin typeface="Calibri"/>
                        </a:rPr>
                        <a:t>1670.742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a:solidFill>
                            <a:schemeClr val="tx2"/>
                          </a:solidFill>
                          <a:latin typeface="Calibri"/>
                        </a:rPr>
                        <a:t>1.314728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a:solidFill>
                            <a:schemeClr val="tx2"/>
                          </a:solidFill>
                          <a:latin typeface="Calibri"/>
                        </a:rPr>
                        <a:t>-0.0943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a:solidFill>
                            <a:schemeClr val="tx2"/>
                          </a:solidFill>
                          <a:latin typeface="Calibri"/>
                        </a:rPr>
                        <a:t>-0.5394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500">
                <a:tc>
                  <a:txBody>
                    <a:bodyPr/>
                    <a:lstStyle/>
                    <a:p>
                      <a:pPr algn="r" fontAlgn="b"/>
                      <a:r>
                        <a:rPr lang="en-US" sz="1100" b="0" i="0" u="none" strike="noStrike">
                          <a:solidFill>
                            <a:schemeClr val="tx2"/>
                          </a:solidFill>
                          <a:latin typeface="Calibri"/>
                        </a:rPr>
                        <a:t>3031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a:solidFill>
                            <a:schemeClr val="tx2"/>
                          </a:solidFill>
                          <a:latin typeface="Calibri"/>
                        </a:rPr>
                        <a:t>365.08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a:solidFill>
                            <a:schemeClr val="tx2"/>
                          </a:solidFill>
                          <a:latin typeface="Calibri"/>
                        </a:rPr>
                        <a:t>-15755.3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dirty="0">
                          <a:solidFill>
                            <a:schemeClr val="tx2"/>
                          </a:solidFill>
                          <a:latin typeface="Calibri"/>
                        </a:rPr>
                        <a:t>1670.333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dirty="0">
                          <a:solidFill>
                            <a:schemeClr val="tx2"/>
                          </a:solidFill>
                          <a:latin typeface="Calibri"/>
                        </a:rPr>
                        <a:t>-0.3132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dirty="0">
                          <a:solidFill>
                            <a:schemeClr val="tx2"/>
                          </a:solidFill>
                          <a:latin typeface="Calibri"/>
                        </a:rPr>
                        <a:t>-0.16165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dirty="0">
                          <a:solidFill>
                            <a:schemeClr val="tx2"/>
                          </a:solidFill>
                          <a:latin typeface="Calibri"/>
                        </a:rPr>
                        <a:t>2.287559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10" name="Table 9"/>
          <p:cNvGraphicFramePr>
            <a:graphicFrameLocks noGrp="1"/>
          </p:cNvGraphicFramePr>
          <p:nvPr/>
        </p:nvGraphicFramePr>
        <p:xfrm>
          <a:off x="4800600" y="4495800"/>
          <a:ext cx="3886200" cy="1143000"/>
        </p:xfrm>
        <a:graphic>
          <a:graphicData uri="http://schemas.openxmlformats.org/drawingml/2006/table">
            <a:tbl>
              <a:tblPr/>
              <a:tblGrid>
                <a:gridCol w="555171"/>
                <a:gridCol w="555171"/>
                <a:gridCol w="555171"/>
                <a:gridCol w="555171"/>
                <a:gridCol w="555171"/>
                <a:gridCol w="555171"/>
                <a:gridCol w="555171"/>
              </a:tblGrid>
              <a:tr h="190500">
                <a:tc>
                  <a:txBody>
                    <a:bodyPr/>
                    <a:lstStyle/>
                    <a:p>
                      <a:pPr algn="l" fontAlgn="b"/>
                      <a:r>
                        <a:rPr lang="en-US" sz="1100" b="0" i="0" u="none" strike="noStrike" dirty="0">
                          <a:solidFill>
                            <a:schemeClr val="tx1"/>
                          </a:solidFill>
                          <a:latin typeface="Calibri"/>
                        </a:rPr>
                        <a:t>image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chemeClr val="tx1"/>
                          </a:solidFill>
                          <a:latin typeface="Calibri"/>
                        </a:rPr>
                        <a:t> "x"</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chemeClr val="tx1"/>
                          </a:solidFill>
                          <a:latin typeface="Calibri"/>
                        </a:rPr>
                        <a:t> "y"</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chemeClr val="tx1"/>
                          </a:solidFill>
                          <a:latin typeface="Calibri"/>
                        </a:rPr>
                        <a:t> "z"</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chemeClr val="tx1"/>
                          </a:solidFill>
                          <a:latin typeface="Calibri"/>
                        </a:rPr>
                        <a:t> "omega"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chemeClr val="tx1"/>
                          </a:solidFill>
                          <a:latin typeface="Calibri"/>
                        </a:rPr>
                        <a:t> "phi"</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chemeClr val="tx1"/>
                          </a:solidFill>
                          <a:latin typeface="Calibri"/>
                        </a:rPr>
                        <a:t> "kappa"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500">
                <a:tc>
                  <a:txBody>
                    <a:bodyPr/>
                    <a:lstStyle/>
                    <a:p>
                      <a:pPr algn="r" fontAlgn="b"/>
                      <a:r>
                        <a:rPr lang="en-US" sz="1100" b="0" i="0" u="none" strike="noStrike">
                          <a:solidFill>
                            <a:schemeClr val="tx1"/>
                          </a:solidFill>
                          <a:latin typeface="Calibri"/>
                        </a:rPr>
                        <a:t>3027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a:solidFill>
                            <a:schemeClr val="tx1"/>
                          </a:solidFill>
                          <a:latin typeface="Calibri"/>
                        </a:rPr>
                        <a:t>373881.2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a:solidFill>
                            <a:schemeClr val="tx1"/>
                          </a:solidFill>
                          <a:latin typeface="Calibri"/>
                        </a:rPr>
                        <a:t>4087620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a:solidFill>
                            <a:schemeClr val="tx1"/>
                          </a:solidFill>
                          <a:latin typeface="Calibri"/>
                        </a:rPr>
                        <a:t>1689.848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a:solidFill>
                            <a:schemeClr val="tx1"/>
                          </a:solidFill>
                          <a:latin typeface="Calibri"/>
                        </a:rPr>
                        <a:t>-1.82975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a:solidFill>
                            <a:schemeClr val="tx1"/>
                          </a:solidFill>
                          <a:latin typeface="Calibri"/>
                        </a:rPr>
                        <a:t>0.197893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a:solidFill>
                            <a:schemeClr val="tx1"/>
                          </a:solidFill>
                          <a:latin typeface="Calibri"/>
                        </a:rPr>
                        <a:t>-0.83454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500">
                <a:tc>
                  <a:txBody>
                    <a:bodyPr/>
                    <a:lstStyle/>
                    <a:p>
                      <a:pPr algn="r" fontAlgn="b"/>
                      <a:r>
                        <a:rPr lang="en-US" sz="1100" b="0" i="0" u="none" strike="noStrike">
                          <a:solidFill>
                            <a:schemeClr val="tx1"/>
                          </a:solidFill>
                          <a:latin typeface="Calibri"/>
                        </a:rPr>
                        <a:t>3028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a:solidFill>
                            <a:schemeClr val="tx1"/>
                          </a:solidFill>
                          <a:latin typeface="Calibri"/>
                        </a:rPr>
                        <a:t>373880.8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a:solidFill>
                            <a:schemeClr val="tx1"/>
                          </a:solidFill>
                          <a:latin typeface="Calibri"/>
                        </a:rPr>
                        <a:t>4087395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a:solidFill>
                            <a:schemeClr val="tx1"/>
                          </a:solidFill>
                          <a:latin typeface="Calibri"/>
                        </a:rPr>
                        <a:t>1689.809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a:solidFill>
                            <a:schemeClr val="tx1"/>
                          </a:solidFill>
                          <a:latin typeface="Calibri"/>
                        </a:rPr>
                        <a:t>0.558779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a:solidFill>
                            <a:schemeClr val="tx1"/>
                          </a:solidFill>
                          <a:latin typeface="Calibri"/>
                        </a:rPr>
                        <a:t>2.77848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a:solidFill>
                            <a:schemeClr val="tx1"/>
                          </a:solidFill>
                          <a:latin typeface="Calibri"/>
                        </a:rPr>
                        <a:t>-6.37274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500">
                <a:tc>
                  <a:txBody>
                    <a:bodyPr/>
                    <a:lstStyle/>
                    <a:p>
                      <a:pPr algn="r" fontAlgn="b"/>
                      <a:r>
                        <a:rPr lang="en-US" sz="1100" b="0" i="0" u="none" strike="noStrike">
                          <a:solidFill>
                            <a:schemeClr val="tx1"/>
                          </a:solidFill>
                          <a:latin typeface="Calibri"/>
                        </a:rPr>
                        <a:t>3029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a:solidFill>
                            <a:schemeClr val="tx1"/>
                          </a:solidFill>
                          <a:latin typeface="Calibri"/>
                        </a:rPr>
                        <a:t>373880.5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a:solidFill>
                            <a:schemeClr val="tx1"/>
                          </a:solidFill>
                          <a:latin typeface="Calibri"/>
                        </a:rPr>
                        <a:t>4087170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a:solidFill>
                            <a:schemeClr val="tx1"/>
                          </a:solidFill>
                          <a:latin typeface="Calibri"/>
                        </a:rPr>
                        <a:t>1689.743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a:solidFill>
                            <a:schemeClr val="tx1"/>
                          </a:solidFill>
                          <a:latin typeface="Calibri"/>
                        </a:rPr>
                        <a:t>1.259717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a:solidFill>
                            <a:schemeClr val="tx1"/>
                          </a:solidFill>
                          <a:latin typeface="Calibri"/>
                        </a:rPr>
                        <a:t>2.605576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a:solidFill>
                            <a:schemeClr val="tx1"/>
                          </a:solidFill>
                          <a:latin typeface="Calibri"/>
                        </a:rPr>
                        <a:t>11.31451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500">
                <a:tc>
                  <a:txBody>
                    <a:bodyPr/>
                    <a:lstStyle/>
                    <a:p>
                      <a:pPr algn="r" fontAlgn="b"/>
                      <a:r>
                        <a:rPr lang="en-US" sz="1100" b="0" i="0" u="none" strike="noStrike">
                          <a:solidFill>
                            <a:schemeClr val="tx1"/>
                          </a:solidFill>
                          <a:latin typeface="Calibri"/>
                        </a:rPr>
                        <a:t>3030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a:solidFill>
                            <a:schemeClr val="tx1"/>
                          </a:solidFill>
                          <a:latin typeface="Calibri"/>
                        </a:rPr>
                        <a:t>373880.2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a:solidFill>
                            <a:schemeClr val="tx1"/>
                          </a:solidFill>
                          <a:latin typeface="Calibri"/>
                        </a:rPr>
                        <a:t>4086945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a:solidFill>
                            <a:schemeClr val="tx1"/>
                          </a:solidFill>
                          <a:latin typeface="Calibri"/>
                        </a:rPr>
                        <a:t>1689.716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a:solidFill>
                            <a:schemeClr val="tx1"/>
                          </a:solidFill>
                          <a:latin typeface="Calibri"/>
                        </a:rPr>
                        <a:t>1.172694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a:solidFill>
                            <a:schemeClr val="tx1"/>
                          </a:solidFill>
                          <a:latin typeface="Calibri"/>
                        </a:rPr>
                        <a:t>-0.11497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a:solidFill>
                            <a:schemeClr val="tx1"/>
                          </a:solidFill>
                          <a:latin typeface="Calibri"/>
                        </a:rPr>
                        <a:t>-1.39226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500">
                <a:tc>
                  <a:txBody>
                    <a:bodyPr/>
                    <a:lstStyle/>
                    <a:p>
                      <a:pPr algn="r" fontAlgn="b"/>
                      <a:r>
                        <a:rPr lang="en-US" sz="1100" b="0" i="0" u="none" strike="noStrike">
                          <a:solidFill>
                            <a:schemeClr val="tx1"/>
                          </a:solidFill>
                          <a:latin typeface="Calibri"/>
                        </a:rPr>
                        <a:t>3031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a:solidFill>
                            <a:schemeClr val="tx1"/>
                          </a:solidFill>
                          <a:latin typeface="Calibri"/>
                        </a:rPr>
                        <a:t>373879.8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a:solidFill>
                            <a:schemeClr val="tx1"/>
                          </a:solidFill>
                          <a:latin typeface="Calibri"/>
                        </a:rPr>
                        <a:t>4086720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a:solidFill>
                            <a:schemeClr val="tx1"/>
                          </a:solidFill>
                          <a:latin typeface="Calibri"/>
                        </a:rPr>
                        <a:t>1689.861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a:solidFill>
                            <a:schemeClr val="tx1"/>
                          </a:solidFill>
                          <a:latin typeface="Calibri"/>
                        </a:rPr>
                        <a:t>-0.45732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a:solidFill>
                            <a:schemeClr val="tx1"/>
                          </a:solidFill>
                          <a:latin typeface="Calibri"/>
                        </a:rPr>
                        <a:t>-0.15806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dirty="0">
                          <a:solidFill>
                            <a:schemeClr val="tx1"/>
                          </a:solidFill>
                          <a:latin typeface="Calibri"/>
                        </a:rPr>
                        <a:t>1.434492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75898" name="Rectangle 11"/>
          <p:cNvSpPr>
            <a:spLocks noChangeArrowheads="1"/>
          </p:cNvSpPr>
          <p:nvPr/>
        </p:nvSpPr>
        <p:spPr bwMode="auto">
          <a:xfrm>
            <a:off x="1852613" y="5638800"/>
            <a:ext cx="433387" cy="307975"/>
          </a:xfrm>
          <a:prstGeom prst="rect">
            <a:avLst/>
          </a:prstGeom>
          <a:noFill/>
          <a:ln w="9525">
            <a:noFill/>
            <a:miter lim="800000"/>
            <a:headEnd/>
            <a:tailEnd/>
          </a:ln>
        </p:spPr>
        <p:txBody>
          <a:bodyPr wrap="none">
            <a:spAutoFit/>
          </a:bodyPr>
          <a:lstStyle/>
          <a:p>
            <a:r>
              <a:rPr lang="en-US" sz="1400" i="1">
                <a:solidFill>
                  <a:schemeClr val="tx2"/>
                </a:solidFill>
                <a:latin typeface="Tw Cen MT" pitchFamily="34" charset="0"/>
              </a:rPr>
              <a:t>LSR</a:t>
            </a:r>
            <a:endParaRPr lang="en-US" sz="1400">
              <a:solidFill>
                <a:schemeClr val="tx2"/>
              </a:solidFill>
              <a:latin typeface="Tw Cen MT" pitchFamily="34" charset="0"/>
            </a:endParaRPr>
          </a:p>
        </p:txBody>
      </p:sp>
      <p:sp>
        <p:nvSpPr>
          <p:cNvPr id="75899" name="Rectangle 12"/>
          <p:cNvSpPr>
            <a:spLocks noChangeArrowheads="1"/>
          </p:cNvSpPr>
          <p:nvPr/>
        </p:nvSpPr>
        <p:spPr bwMode="auto">
          <a:xfrm>
            <a:off x="6477000" y="5635625"/>
            <a:ext cx="463550" cy="277813"/>
          </a:xfrm>
          <a:prstGeom prst="rect">
            <a:avLst/>
          </a:prstGeom>
          <a:noFill/>
          <a:ln w="9525">
            <a:noFill/>
            <a:miter lim="800000"/>
            <a:headEnd/>
            <a:tailEnd/>
          </a:ln>
        </p:spPr>
        <p:txBody>
          <a:bodyPr wrap="none">
            <a:spAutoFit/>
          </a:bodyPr>
          <a:lstStyle/>
          <a:p>
            <a:r>
              <a:rPr lang="en-US" sz="1200" i="1">
                <a:latin typeface="Tw Cen MT" pitchFamily="34" charset="0"/>
              </a:rPr>
              <a:t>UTM</a:t>
            </a:r>
            <a:endParaRPr lang="en-US" sz="1200">
              <a:latin typeface="Tw Cen MT"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ext Box 5"/>
          <p:cNvSpPr txBox="1">
            <a:spLocks noChangeArrowheads="1"/>
          </p:cNvSpPr>
          <p:nvPr/>
        </p:nvSpPr>
        <p:spPr bwMode="auto">
          <a:xfrm>
            <a:off x="2590800" y="838200"/>
            <a:ext cx="3733800" cy="1138238"/>
          </a:xfrm>
          <a:prstGeom prst="rect">
            <a:avLst/>
          </a:prstGeom>
          <a:noFill/>
          <a:ln w="9525">
            <a:noFill/>
            <a:miter lim="800000"/>
            <a:headEnd/>
            <a:tailEnd/>
          </a:ln>
        </p:spPr>
        <p:txBody>
          <a:bodyPr>
            <a:spAutoFit/>
          </a:bodyPr>
          <a:lstStyle/>
          <a:p>
            <a:pPr algn="ctr"/>
            <a:r>
              <a:rPr lang="en-US" sz="2000">
                <a:latin typeface="Tw Cen MT" pitchFamily="34" charset="0"/>
              </a:rPr>
              <a:t>UTM to LSR</a:t>
            </a:r>
          </a:p>
          <a:p>
            <a:pPr algn="ctr"/>
            <a:endParaRPr lang="en-US" sz="1600">
              <a:latin typeface="Tw Cen MT" pitchFamily="34" charset="0"/>
            </a:endParaRPr>
          </a:p>
          <a:p>
            <a:pPr algn="ctr"/>
            <a:r>
              <a:rPr lang="en-US" sz="1600">
                <a:latin typeface="Tw Cen MT" pitchFamily="34" charset="0"/>
              </a:rPr>
              <a:t>  </a:t>
            </a:r>
          </a:p>
          <a:p>
            <a:pPr algn="ctr"/>
            <a:endParaRPr lang="en-US" sz="1600">
              <a:latin typeface="Tw Cen MT" pitchFamily="34" charset="0"/>
            </a:endParaRPr>
          </a:p>
        </p:txBody>
      </p:sp>
      <p:sp>
        <p:nvSpPr>
          <p:cNvPr id="7" name="Title 1"/>
          <p:cNvSpPr txBox="1">
            <a:spLocks/>
          </p:cNvSpPr>
          <p:nvPr/>
        </p:nvSpPr>
        <p:spPr>
          <a:xfrm>
            <a:off x="1447800" y="-155575"/>
            <a:ext cx="6096000" cy="1069975"/>
          </a:xfrm>
          <a:prstGeom prst="rect">
            <a:avLst/>
          </a:prstGeom>
        </p:spPr>
        <p:txBody>
          <a:bodyPr anchor="b"/>
          <a:lstStyle/>
          <a:p>
            <a:pPr algn="ctr" fontAlgn="auto">
              <a:spcAft>
                <a:spcPts val="0"/>
              </a:spcAft>
              <a:defRPr/>
            </a:pPr>
            <a:r>
              <a:rPr lang="en-US" sz="4400" cap="all" dirty="0">
                <a:solidFill>
                  <a:schemeClr val="tx2"/>
                </a:solidFill>
                <a:latin typeface="+mj-lt"/>
                <a:ea typeface="+mj-ea"/>
                <a:cs typeface="+mj-cs"/>
              </a:rPr>
              <a:t>Model Registration</a:t>
            </a:r>
          </a:p>
        </p:txBody>
      </p:sp>
      <p:sp>
        <p:nvSpPr>
          <p:cNvPr id="77827" name="Subtitle 4"/>
          <p:cNvSpPr>
            <a:spLocks noGrp="1"/>
          </p:cNvSpPr>
          <p:nvPr>
            <p:ph type="subTitle" idx="1"/>
          </p:nvPr>
        </p:nvSpPr>
        <p:spPr>
          <a:xfrm>
            <a:off x="2362200" y="6049963"/>
            <a:ext cx="6705600" cy="685800"/>
          </a:xfrm>
        </p:spPr>
        <p:txBody>
          <a:bodyPr/>
          <a:lstStyle/>
          <a:p>
            <a:r>
              <a:rPr lang="en-US" smtClean="0"/>
              <a:t>Jason Setzer – Penn State University</a:t>
            </a:r>
          </a:p>
        </p:txBody>
      </p:sp>
      <p:sp>
        <p:nvSpPr>
          <p:cNvPr id="77828" name="Rectangle 7"/>
          <p:cNvSpPr>
            <a:spLocks noChangeArrowheads="1"/>
          </p:cNvSpPr>
          <p:nvPr/>
        </p:nvSpPr>
        <p:spPr bwMode="auto">
          <a:xfrm>
            <a:off x="228600" y="1371600"/>
            <a:ext cx="4343400" cy="2586038"/>
          </a:xfrm>
          <a:prstGeom prst="rect">
            <a:avLst/>
          </a:prstGeom>
          <a:noFill/>
          <a:ln w="9525">
            <a:noFill/>
            <a:miter lim="800000"/>
            <a:headEnd/>
            <a:tailEnd/>
          </a:ln>
        </p:spPr>
        <p:txBody>
          <a:bodyPr>
            <a:spAutoFit/>
          </a:bodyPr>
          <a:lstStyle/>
          <a:p>
            <a:r>
              <a:rPr lang="en-US">
                <a:solidFill>
                  <a:schemeClr val="tx2"/>
                </a:solidFill>
                <a:latin typeface="Tw Cen MT" pitchFamily="34" charset="0"/>
              </a:rPr>
              <a:t>In ArcMap, bundle adjusted camera positions are plotted as event themes.</a:t>
            </a:r>
          </a:p>
          <a:p>
            <a:endParaRPr lang="en-US">
              <a:solidFill>
                <a:schemeClr val="tx2"/>
              </a:solidFill>
              <a:latin typeface="Tw Cen MT" pitchFamily="34" charset="0"/>
            </a:endParaRPr>
          </a:p>
          <a:p>
            <a:r>
              <a:rPr lang="en-US">
                <a:solidFill>
                  <a:schemeClr val="tx2"/>
                </a:solidFill>
                <a:latin typeface="Tw Cen MT" pitchFamily="34" charset="0"/>
              </a:rPr>
              <a:t>An editing session is started for the desired features (landmark locations, priority areas, and compilation boundaries) to transform.</a:t>
            </a:r>
          </a:p>
          <a:p>
            <a:endParaRPr lang="en-US">
              <a:solidFill>
                <a:schemeClr val="tx2"/>
              </a:solidFill>
              <a:latin typeface="Tw Cen MT" pitchFamily="34" charset="0"/>
            </a:endParaRPr>
          </a:p>
          <a:p>
            <a:endParaRPr lang="en-US">
              <a:solidFill>
                <a:schemeClr val="tx2"/>
              </a:solidFill>
              <a:latin typeface="Tw Cen MT" pitchFamily="34" charset="0"/>
            </a:endParaRPr>
          </a:p>
          <a:p>
            <a:endParaRPr lang="en-US">
              <a:solidFill>
                <a:schemeClr val="tx2"/>
              </a:solidFill>
              <a:latin typeface="Tw Cen MT" pitchFamily="34" charset="0"/>
            </a:endParaRPr>
          </a:p>
        </p:txBody>
      </p:sp>
      <p:pic>
        <p:nvPicPr>
          <p:cNvPr id="77829" name="Picture 2"/>
          <p:cNvPicPr>
            <a:picLocks noChangeAspect="1" noChangeArrowheads="1"/>
          </p:cNvPicPr>
          <p:nvPr/>
        </p:nvPicPr>
        <p:blipFill>
          <a:blip r:embed="rId3"/>
          <a:srcRect/>
          <a:stretch>
            <a:fillRect/>
          </a:stretch>
        </p:blipFill>
        <p:spPr bwMode="auto">
          <a:xfrm>
            <a:off x="4857750" y="1447800"/>
            <a:ext cx="4002088" cy="4267200"/>
          </a:xfrm>
          <a:prstGeom prst="rect">
            <a:avLst/>
          </a:prstGeom>
          <a:noFill/>
          <a:ln w="9525">
            <a:noFill/>
            <a:miter lim="800000"/>
            <a:headEnd/>
            <a:tailEnd/>
          </a:ln>
        </p:spPr>
      </p:pic>
      <p:pic>
        <p:nvPicPr>
          <p:cNvPr id="77830" name="Picture 3"/>
          <p:cNvPicPr>
            <a:picLocks noChangeAspect="1" noChangeArrowheads="1"/>
          </p:cNvPicPr>
          <p:nvPr/>
        </p:nvPicPr>
        <p:blipFill>
          <a:blip r:embed="rId4"/>
          <a:srcRect/>
          <a:stretch>
            <a:fillRect/>
          </a:stretch>
        </p:blipFill>
        <p:spPr bwMode="auto">
          <a:xfrm>
            <a:off x="1600200" y="3124200"/>
            <a:ext cx="1066800" cy="2749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ext Box 5"/>
          <p:cNvSpPr txBox="1">
            <a:spLocks noChangeArrowheads="1"/>
          </p:cNvSpPr>
          <p:nvPr/>
        </p:nvSpPr>
        <p:spPr bwMode="auto">
          <a:xfrm>
            <a:off x="2590800" y="838200"/>
            <a:ext cx="3733800" cy="1138238"/>
          </a:xfrm>
          <a:prstGeom prst="rect">
            <a:avLst/>
          </a:prstGeom>
          <a:noFill/>
          <a:ln w="9525">
            <a:noFill/>
            <a:miter lim="800000"/>
            <a:headEnd/>
            <a:tailEnd/>
          </a:ln>
        </p:spPr>
        <p:txBody>
          <a:bodyPr>
            <a:spAutoFit/>
          </a:bodyPr>
          <a:lstStyle/>
          <a:p>
            <a:pPr algn="ctr"/>
            <a:r>
              <a:rPr lang="en-US" sz="2000">
                <a:latin typeface="Tw Cen MT" pitchFamily="34" charset="0"/>
              </a:rPr>
              <a:t>UTM to LSR</a:t>
            </a:r>
          </a:p>
          <a:p>
            <a:pPr algn="ctr"/>
            <a:endParaRPr lang="en-US" sz="1600">
              <a:latin typeface="Tw Cen MT" pitchFamily="34" charset="0"/>
            </a:endParaRPr>
          </a:p>
          <a:p>
            <a:pPr algn="ctr"/>
            <a:r>
              <a:rPr lang="en-US" sz="1600">
                <a:latin typeface="Tw Cen MT" pitchFamily="34" charset="0"/>
              </a:rPr>
              <a:t>  </a:t>
            </a:r>
          </a:p>
          <a:p>
            <a:pPr algn="ctr"/>
            <a:endParaRPr lang="en-US" sz="1600">
              <a:latin typeface="Tw Cen MT" pitchFamily="34" charset="0"/>
            </a:endParaRPr>
          </a:p>
        </p:txBody>
      </p:sp>
      <p:sp>
        <p:nvSpPr>
          <p:cNvPr id="7" name="Title 1"/>
          <p:cNvSpPr txBox="1">
            <a:spLocks/>
          </p:cNvSpPr>
          <p:nvPr/>
        </p:nvSpPr>
        <p:spPr>
          <a:xfrm>
            <a:off x="1447800" y="-155575"/>
            <a:ext cx="6096000" cy="1069975"/>
          </a:xfrm>
          <a:prstGeom prst="rect">
            <a:avLst/>
          </a:prstGeom>
        </p:spPr>
        <p:txBody>
          <a:bodyPr anchor="b"/>
          <a:lstStyle/>
          <a:p>
            <a:pPr algn="ctr" fontAlgn="auto">
              <a:spcAft>
                <a:spcPts val="0"/>
              </a:spcAft>
              <a:defRPr/>
            </a:pPr>
            <a:r>
              <a:rPr lang="en-US" sz="4400" cap="all" dirty="0">
                <a:solidFill>
                  <a:schemeClr val="tx2"/>
                </a:solidFill>
                <a:latin typeface="+mj-lt"/>
                <a:ea typeface="+mj-ea"/>
                <a:cs typeface="+mj-cs"/>
              </a:rPr>
              <a:t>Model Registration</a:t>
            </a:r>
          </a:p>
        </p:txBody>
      </p:sp>
      <p:sp>
        <p:nvSpPr>
          <p:cNvPr id="79875" name="Subtitle 4"/>
          <p:cNvSpPr>
            <a:spLocks noGrp="1"/>
          </p:cNvSpPr>
          <p:nvPr>
            <p:ph type="subTitle" idx="1"/>
          </p:nvPr>
        </p:nvSpPr>
        <p:spPr>
          <a:xfrm>
            <a:off x="2362200" y="6049963"/>
            <a:ext cx="6705600" cy="685800"/>
          </a:xfrm>
        </p:spPr>
        <p:txBody>
          <a:bodyPr/>
          <a:lstStyle/>
          <a:p>
            <a:r>
              <a:rPr lang="en-US" smtClean="0"/>
              <a:t>Jason Setzer – Penn State University</a:t>
            </a:r>
          </a:p>
        </p:txBody>
      </p:sp>
      <p:sp>
        <p:nvSpPr>
          <p:cNvPr id="79876" name="Rectangle 7"/>
          <p:cNvSpPr>
            <a:spLocks noChangeArrowheads="1"/>
          </p:cNvSpPr>
          <p:nvPr/>
        </p:nvSpPr>
        <p:spPr bwMode="auto">
          <a:xfrm>
            <a:off x="228600" y="2519363"/>
            <a:ext cx="4343400" cy="2862262"/>
          </a:xfrm>
          <a:prstGeom prst="rect">
            <a:avLst/>
          </a:prstGeom>
          <a:noFill/>
          <a:ln w="9525">
            <a:noFill/>
            <a:miter lim="800000"/>
            <a:headEnd/>
            <a:tailEnd/>
          </a:ln>
        </p:spPr>
        <p:txBody>
          <a:bodyPr>
            <a:spAutoFit/>
          </a:bodyPr>
          <a:lstStyle/>
          <a:p>
            <a:r>
              <a:rPr lang="en-US">
                <a:solidFill>
                  <a:schemeClr val="tx2"/>
                </a:solidFill>
                <a:latin typeface="Tw Cen MT" pitchFamily="34" charset="0"/>
              </a:rPr>
              <a:t>Displacement links are made from the UTM image coordinates to the synonymous LSR positions. </a:t>
            </a:r>
          </a:p>
          <a:p>
            <a:endParaRPr lang="en-US">
              <a:solidFill>
                <a:schemeClr val="tx2"/>
              </a:solidFill>
              <a:latin typeface="Tw Cen MT" pitchFamily="34" charset="0"/>
            </a:endParaRPr>
          </a:p>
          <a:p>
            <a:r>
              <a:rPr lang="en-US">
                <a:solidFill>
                  <a:schemeClr val="tx2"/>
                </a:solidFill>
                <a:latin typeface="Tw Cen MT" pitchFamily="34" charset="0"/>
              </a:rPr>
              <a:t>Verticie snapping is enabled on the image event theme nodes to allow for precise selection of points. </a:t>
            </a:r>
          </a:p>
          <a:p>
            <a:endParaRPr lang="en-US">
              <a:solidFill>
                <a:schemeClr val="tx2"/>
              </a:solidFill>
              <a:latin typeface="Tw Cen MT" pitchFamily="34" charset="0"/>
            </a:endParaRPr>
          </a:p>
          <a:p>
            <a:endParaRPr lang="en-US">
              <a:solidFill>
                <a:schemeClr val="tx2"/>
              </a:solidFill>
              <a:latin typeface="Tw Cen MT" pitchFamily="34" charset="0"/>
            </a:endParaRPr>
          </a:p>
          <a:p>
            <a:endParaRPr lang="en-US">
              <a:solidFill>
                <a:schemeClr val="tx2"/>
              </a:solidFill>
              <a:latin typeface="Tw Cen MT" pitchFamily="34" charset="0"/>
            </a:endParaRPr>
          </a:p>
        </p:txBody>
      </p:sp>
      <p:pic>
        <p:nvPicPr>
          <p:cNvPr id="79877" name="Picture 2"/>
          <p:cNvPicPr>
            <a:picLocks noChangeAspect="1" noChangeArrowheads="1"/>
          </p:cNvPicPr>
          <p:nvPr/>
        </p:nvPicPr>
        <p:blipFill>
          <a:blip r:embed="rId3"/>
          <a:srcRect/>
          <a:stretch>
            <a:fillRect/>
          </a:stretch>
        </p:blipFill>
        <p:spPr bwMode="auto">
          <a:xfrm>
            <a:off x="4876800" y="1443038"/>
            <a:ext cx="4022725" cy="4271962"/>
          </a:xfrm>
          <a:prstGeom prst="rect">
            <a:avLst/>
          </a:prstGeom>
          <a:noFill/>
          <a:ln w="9525">
            <a:noFill/>
            <a:miter lim="800000"/>
            <a:headEnd/>
            <a:tailEnd/>
          </a:ln>
        </p:spPr>
      </p:pic>
      <p:pic>
        <p:nvPicPr>
          <p:cNvPr id="79878" name="Picture 3"/>
          <p:cNvPicPr>
            <a:picLocks noChangeAspect="1" noChangeArrowheads="1"/>
          </p:cNvPicPr>
          <p:nvPr/>
        </p:nvPicPr>
        <p:blipFill>
          <a:blip r:embed="rId4"/>
          <a:srcRect/>
          <a:stretch>
            <a:fillRect/>
          </a:stretch>
        </p:blipFill>
        <p:spPr bwMode="auto">
          <a:xfrm>
            <a:off x="304800" y="1581150"/>
            <a:ext cx="3914775" cy="476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ext Box 5"/>
          <p:cNvSpPr txBox="1">
            <a:spLocks noChangeArrowheads="1"/>
          </p:cNvSpPr>
          <p:nvPr/>
        </p:nvSpPr>
        <p:spPr bwMode="auto">
          <a:xfrm>
            <a:off x="2590800" y="838200"/>
            <a:ext cx="3733800" cy="1138238"/>
          </a:xfrm>
          <a:prstGeom prst="rect">
            <a:avLst/>
          </a:prstGeom>
          <a:noFill/>
          <a:ln w="9525">
            <a:noFill/>
            <a:miter lim="800000"/>
            <a:headEnd/>
            <a:tailEnd/>
          </a:ln>
        </p:spPr>
        <p:txBody>
          <a:bodyPr>
            <a:spAutoFit/>
          </a:bodyPr>
          <a:lstStyle/>
          <a:p>
            <a:pPr algn="ctr"/>
            <a:r>
              <a:rPr lang="en-US" sz="2000">
                <a:latin typeface="Tw Cen MT" pitchFamily="34" charset="0"/>
              </a:rPr>
              <a:t>UTM to LSR</a:t>
            </a:r>
          </a:p>
          <a:p>
            <a:pPr algn="ctr"/>
            <a:endParaRPr lang="en-US" sz="1600">
              <a:latin typeface="Tw Cen MT" pitchFamily="34" charset="0"/>
            </a:endParaRPr>
          </a:p>
          <a:p>
            <a:pPr algn="ctr"/>
            <a:r>
              <a:rPr lang="en-US" sz="1600">
                <a:latin typeface="Tw Cen MT" pitchFamily="34" charset="0"/>
              </a:rPr>
              <a:t>  </a:t>
            </a:r>
          </a:p>
          <a:p>
            <a:pPr algn="ctr"/>
            <a:endParaRPr lang="en-US" sz="1600">
              <a:latin typeface="Tw Cen MT" pitchFamily="34" charset="0"/>
            </a:endParaRPr>
          </a:p>
        </p:txBody>
      </p:sp>
      <p:sp>
        <p:nvSpPr>
          <p:cNvPr id="7" name="Title 1"/>
          <p:cNvSpPr txBox="1">
            <a:spLocks/>
          </p:cNvSpPr>
          <p:nvPr/>
        </p:nvSpPr>
        <p:spPr>
          <a:xfrm>
            <a:off x="1447800" y="-155575"/>
            <a:ext cx="6096000" cy="1069975"/>
          </a:xfrm>
          <a:prstGeom prst="rect">
            <a:avLst/>
          </a:prstGeom>
        </p:spPr>
        <p:txBody>
          <a:bodyPr anchor="b"/>
          <a:lstStyle/>
          <a:p>
            <a:pPr algn="ctr" fontAlgn="auto">
              <a:spcAft>
                <a:spcPts val="0"/>
              </a:spcAft>
              <a:defRPr/>
            </a:pPr>
            <a:r>
              <a:rPr lang="en-US" sz="4400" cap="all" dirty="0">
                <a:solidFill>
                  <a:schemeClr val="tx2"/>
                </a:solidFill>
                <a:latin typeface="+mj-lt"/>
                <a:ea typeface="+mj-ea"/>
                <a:cs typeface="+mj-cs"/>
              </a:rPr>
              <a:t>Model Registration</a:t>
            </a:r>
          </a:p>
        </p:txBody>
      </p:sp>
      <p:sp>
        <p:nvSpPr>
          <p:cNvPr id="81923" name="Subtitle 4"/>
          <p:cNvSpPr>
            <a:spLocks noGrp="1"/>
          </p:cNvSpPr>
          <p:nvPr>
            <p:ph type="subTitle" idx="1"/>
          </p:nvPr>
        </p:nvSpPr>
        <p:spPr>
          <a:xfrm>
            <a:off x="2362200" y="6049963"/>
            <a:ext cx="6705600" cy="685800"/>
          </a:xfrm>
        </p:spPr>
        <p:txBody>
          <a:bodyPr/>
          <a:lstStyle/>
          <a:p>
            <a:r>
              <a:rPr lang="en-US" smtClean="0"/>
              <a:t>Jason Setzer – Penn State University</a:t>
            </a:r>
          </a:p>
        </p:txBody>
      </p:sp>
      <p:sp>
        <p:nvSpPr>
          <p:cNvPr id="81924" name="Rectangle 7"/>
          <p:cNvSpPr>
            <a:spLocks noChangeArrowheads="1"/>
          </p:cNvSpPr>
          <p:nvPr/>
        </p:nvSpPr>
        <p:spPr bwMode="auto">
          <a:xfrm>
            <a:off x="228600" y="1355725"/>
            <a:ext cx="4343400" cy="3140075"/>
          </a:xfrm>
          <a:prstGeom prst="rect">
            <a:avLst/>
          </a:prstGeom>
          <a:noFill/>
          <a:ln w="9525">
            <a:noFill/>
            <a:miter lim="800000"/>
            <a:headEnd/>
            <a:tailEnd/>
          </a:ln>
        </p:spPr>
        <p:txBody>
          <a:bodyPr>
            <a:spAutoFit/>
          </a:bodyPr>
          <a:lstStyle/>
          <a:p>
            <a:r>
              <a:rPr lang="en-US">
                <a:solidFill>
                  <a:schemeClr val="tx2"/>
                </a:solidFill>
                <a:latin typeface="Tw Cen MT" pitchFamily="34" charset="0"/>
              </a:rPr>
              <a:t>Once the “Adjust” command is executed, layers are transformed to their new positions. </a:t>
            </a:r>
          </a:p>
          <a:p>
            <a:endParaRPr lang="en-US">
              <a:solidFill>
                <a:schemeClr val="tx2"/>
              </a:solidFill>
              <a:latin typeface="Tw Cen MT" pitchFamily="34" charset="0"/>
            </a:endParaRPr>
          </a:p>
          <a:p>
            <a:r>
              <a:rPr lang="en-US">
                <a:solidFill>
                  <a:schemeClr val="tx2"/>
                </a:solidFill>
                <a:latin typeface="Tw Cen MT" pitchFamily="34" charset="0"/>
              </a:rPr>
              <a:t>An affine-transformation is adequate to accurately translate the UTM features to the LSR coordinate system.</a:t>
            </a:r>
          </a:p>
          <a:p>
            <a:endParaRPr lang="en-US">
              <a:solidFill>
                <a:schemeClr val="tx2"/>
              </a:solidFill>
              <a:latin typeface="Tw Cen MT" pitchFamily="34" charset="0"/>
            </a:endParaRPr>
          </a:p>
          <a:p>
            <a:r>
              <a:rPr lang="en-US">
                <a:solidFill>
                  <a:schemeClr val="tx2"/>
                </a:solidFill>
                <a:latin typeface="Tw Cen MT" pitchFamily="34" charset="0"/>
              </a:rPr>
              <a:t>Vendors now have guide data to help them in the modeling process.</a:t>
            </a:r>
          </a:p>
          <a:p>
            <a:endParaRPr lang="en-US">
              <a:solidFill>
                <a:schemeClr val="tx2"/>
              </a:solidFill>
              <a:latin typeface="Tw Cen MT" pitchFamily="34" charset="0"/>
            </a:endParaRPr>
          </a:p>
          <a:p>
            <a:endParaRPr lang="en-US">
              <a:solidFill>
                <a:schemeClr val="tx2"/>
              </a:solidFill>
              <a:latin typeface="Tw Cen MT" pitchFamily="34" charset="0"/>
            </a:endParaRPr>
          </a:p>
        </p:txBody>
      </p:sp>
      <p:pic>
        <p:nvPicPr>
          <p:cNvPr id="81925" name="Picture 2"/>
          <p:cNvPicPr>
            <a:picLocks noChangeAspect="1" noChangeArrowheads="1"/>
          </p:cNvPicPr>
          <p:nvPr/>
        </p:nvPicPr>
        <p:blipFill>
          <a:blip r:embed="rId3"/>
          <a:srcRect/>
          <a:stretch>
            <a:fillRect/>
          </a:stretch>
        </p:blipFill>
        <p:spPr bwMode="auto">
          <a:xfrm>
            <a:off x="4768850" y="1447800"/>
            <a:ext cx="4127500" cy="4248150"/>
          </a:xfrm>
          <a:prstGeom prst="rect">
            <a:avLst/>
          </a:prstGeom>
          <a:noFill/>
          <a:ln w="9525">
            <a:noFill/>
            <a:miter lim="800000"/>
            <a:headEnd/>
            <a:tailEnd/>
          </a:ln>
        </p:spPr>
      </p:pic>
      <p:pic>
        <p:nvPicPr>
          <p:cNvPr id="81926" name="Picture 3"/>
          <p:cNvPicPr>
            <a:picLocks noChangeAspect="1" noChangeArrowheads="1"/>
          </p:cNvPicPr>
          <p:nvPr/>
        </p:nvPicPr>
        <p:blipFill>
          <a:blip r:embed="rId4"/>
          <a:srcRect/>
          <a:stretch>
            <a:fillRect/>
          </a:stretch>
        </p:blipFill>
        <p:spPr bwMode="auto">
          <a:xfrm>
            <a:off x="2333625" y="3886200"/>
            <a:ext cx="2238375" cy="2009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ext Box 5"/>
          <p:cNvSpPr txBox="1">
            <a:spLocks noChangeArrowheads="1"/>
          </p:cNvSpPr>
          <p:nvPr/>
        </p:nvSpPr>
        <p:spPr bwMode="auto">
          <a:xfrm>
            <a:off x="2590800" y="838200"/>
            <a:ext cx="3733800" cy="1138238"/>
          </a:xfrm>
          <a:prstGeom prst="rect">
            <a:avLst/>
          </a:prstGeom>
          <a:noFill/>
          <a:ln w="9525">
            <a:noFill/>
            <a:miter lim="800000"/>
            <a:headEnd/>
            <a:tailEnd/>
          </a:ln>
        </p:spPr>
        <p:txBody>
          <a:bodyPr>
            <a:spAutoFit/>
          </a:bodyPr>
          <a:lstStyle/>
          <a:p>
            <a:pPr algn="ctr"/>
            <a:r>
              <a:rPr lang="en-US" sz="2000">
                <a:latin typeface="Tw Cen MT" pitchFamily="34" charset="0"/>
              </a:rPr>
              <a:t>UTM to LSR and back</a:t>
            </a:r>
          </a:p>
          <a:p>
            <a:pPr algn="ctr"/>
            <a:endParaRPr lang="en-US" sz="1600">
              <a:latin typeface="Tw Cen MT" pitchFamily="34" charset="0"/>
            </a:endParaRPr>
          </a:p>
          <a:p>
            <a:pPr algn="ctr"/>
            <a:r>
              <a:rPr lang="en-US" sz="1600">
                <a:latin typeface="Tw Cen MT" pitchFamily="34" charset="0"/>
              </a:rPr>
              <a:t>  </a:t>
            </a:r>
          </a:p>
          <a:p>
            <a:pPr algn="ctr"/>
            <a:endParaRPr lang="en-US" sz="1600">
              <a:latin typeface="Tw Cen MT" pitchFamily="34" charset="0"/>
            </a:endParaRPr>
          </a:p>
        </p:txBody>
      </p:sp>
      <p:sp>
        <p:nvSpPr>
          <p:cNvPr id="7" name="Title 1"/>
          <p:cNvSpPr txBox="1">
            <a:spLocks/>
          </p:cNvSpPr>
          <p:nvPr/>
        </p:nvSpPr>
        <p:spPr>
          <a:xfrm>
            <a:off x="1447800" y="-155575"/>
            <a:ext cx="6096000" cy="1069975"/>
          </a:xfrm>
          <a:prstGeom prst="rect">
            <a:avLst/>
          </a:prstGeom>
        </p:spPr>
        <p:txBody>
          <a:bodyPr anchor="b"/>
          <a:lstStyle/>
          <a:p>
            <a:pPr algn="ctr" fontAlgn="auto">
              <a:spcAft>
                <a:spcPts val="0"/>
              </a:spcAft>
              <a:defRPr/>
            </a:pPr>
            <a:r>
              <a:rPr lang="en-US" sz="4400" cap="all" dirty="0">
                <a:solidFill>
                  <a:schemeClr val="tx2"/>
                </a:solidFill>
                <a:latin typeface="+mj-lt"/>
                <a:ea typeface="+mj-ea"/>
                <a:cs typeface="+mj-cs"/>
              </a:rPr>
              <a:t>Model Registration</a:t>
            </a:r>
          </a:p>
        </p:txBody>
      </p:sp>
      <p:sp>
        <p:nvSpPr>
          <p:cNvPr id="83971" name="Subtitle 4"/>
          <p:cNvSpPr>
            <a:spLocks noGrp="1"/>
          </p:cNvSpPr>
          <p:nvPr>
            <p:ph type="subTitle" idx="1"/>
          </p:nvPr>
        </p:nvSpPr>
        <p:spPr>
          <a:xfrm>
            <a:off x="2362200" y="6049963"/>
            <a:ext cx="6705600" cy="685800"/>
          </a:xfrm>
        </p:spPr>
        <p:txBody>
          <a:bodyPr/>
          <a:lstStyle/>
          <a:p>
            <a:r>
              <a:rPr lang="en-US" smtClean="0"/>
              <a:t>Jason Setzer – Penn State University</a:t>
            </a:r>
          </a:p>
        </p:txBody>
      </p:sp>
      <p:sp>
        <p:nvSpPr>
          <p:cNvPr id="83972" name="Rectangle 7"/>
          <p:cNvSpPr>
            <a:spLocks noChangeArrowheads="1"/>
          </p:cNvSpPr>
          <p:nvPr/>
        </p:nvSpPr>
        <p:spPr bwMode="auto">
          <a:xfrm>
            <a:off x="228600" y="1355725"/>
            <a:ext cx="4343400" cy="4248150"/>
          </a:xfrm>
          <a:prstGeom prst="rect">
            <a:avLst/>
          </a:prstGeom>
          <a:noFill/>
          <a:ln w="9525">
            <a:noFill/>
            <a:miter lim="800000"/>
            <a:headEnd/>
            <a:tailEnd/>
          </a:ln>
        </p:spPr>
        <p:txBody>
          <a:bodyPr>
            <a:spAutoFit/>
          </a:bodyPr>
          <a:lstStyle/>
          <a:p>
            <a:r>
              <a:rPr lang="en-US">
                <a:solidFill>
                  <a:schemeClr val="tx2"/>
                </a:solidFill>
                <a:latin typeface="Tw Cen MT" pitchFamily="34" charset="0"/>
              </a:rPr>
              <a:t>The same layers which are provided as modeling guides to vendors, are also used to verify the correctness and completeness of delivered data.</a:t>
            </a:r>
          </a:p>
          <a:p>
            <a:endParaRPr lang="en-US">
              <a:solidFill>
                <a:schemeClr val="tx2"/>
              </a:solidFill>
              <a:latin typeface="Tw Cen MT" pitchFamily="34" charset="0"/>
            </a:endParaRPr>
          </a:p>
          <a:p>
            <a:endParaRPr lang="en-US">
              <a:latin typeface="Tw Cen MT" pitchFamily="34" charset="0"/>
            </a:endParaRPr>
          </a:p>
          <a:p>
            <a:r>
              <a:rPr lang="en-US">
                <a:latin typeface="Tw Cen MT" pitchFamily="34" charset="0"/>
              </a:rPr>
              <a:t>They are used to make sure:</a:t>
            </a:r>
          </a:p>
          <a:p>
            <a:pPr>
              <a:buFont typeface="Arial" charset="0"/>
              <a:buChar char="•"/>
            </a:pPr>
            <a:r>
              <a:rPr lang="en-US">
                <a:solidFill>
                  <a:schemeClr val="tx2"/>
                </a:solidFill>
                <a:latin typeface="Tw Cen MT" pitchFamily="34" charset="0"/>
              </a:rPr>
              <a:t>Priority areas are completely modeled </a:t>
            </a:r>
          </a:p>
          <a:p>
            <a:pPr>
              <a:buFont typeface="Arial" charset="0"/>
              <a:buChar char="•"/>
            </a:pPr>
            <a:r>
              <a:rPr lang="en-US">
                <a:solidFill>
                  <a:schemeClr val="tx2"/>
                </a:solidFill>
                <a:latin typeface="Tw Cen MT" pitchFamily="34" charset="0"/>
              </a:rPr>
              <a:t>That all landmark buildings are compiled</a:t>
            </a:r>
          </a:p>
          <a:p>
            <a:pPr>
              <a:buFont typeface="Arial" charset="0"/>
              <a:buChar char="•"/>
            </a:pPr>
            <a:r>
              <a:rPr lang="en-US">
                <a:solidFill>
                  <a:schemeClr val="tx2"/>
                </a:solidFill>
                <a:latin typeface="Tw Cen MT" pitchFamily="34" charset="0"/>
              </a:rPr>
              <a:t>Excessive compilation of unnecessary data is not submitted.</a:t>
            </a:r>
          </a:p>
          <a:p>
            <a:endParaRPr lang="en-US">
              <a:solidFill>
                <a:schemeClr val="tx2"/>
              </a:solidFill>
              <a:latin typeface="Tw Cen MT" pitchFamily="34" charset="0"/>
            </a:endParaRPr>
          </a:p>
          <a:p>
            <a:endParaRPr lang="en-US">
              <a:solidFill>
                <a:schemeClr val="tx2"/>
              </a:solidFill>
              <a:latin typeface="Tw Cen MT" pitchFamily="34" charset="0"/>
            </a:endParaRPr>
          </a:p>
          <a:p>
            <a:endParaRPr lang="en-US">
              <a:solidFill>
                <a:schemeClr val="tx2"/>
              </a:solidFill>
              <a:latin typeface="Tw Cen MT" pitchFamily="34" charset="0"/>
            </a:endParaRPr>
          </a:p>
          <a:p>
            <a:endParaRPr lang="en-US">
              <a:solidFill>
                <a:schemeClr val="tx2"/>
              </a:solidFill>
              <a:latin typeface="Tw Cen MT" pitchFamily="34" charset="0"/>
            </a:endParaRPr>
          </a:p>
        </p:txBody>
      </p:sp>
      <p:pic>
        <p:nvPicPr>
          <p:cNvPr id="83973" name="Picture 2"/>
          <p:cNvPicPr>
            <a:picLocks noChangeAspect="1" noChangeArrowheads="1"/>
          </p:cNvPicPr>
          <p:nvPr/>
        </p:nvPicPr>
        <p:blipFill>
          <a:blip r:embed="rId3"/>
          <a:srcRect l="31799" t="8772" r="21385" b="6433"/>
          <a:stretch>
            <a:fillRect/>
          </a:stretch>
        </p:blipFill>
        <p:spPr bwMode="auto">
          <a:xfrm>
            <a:off x="4876800" y="1295400"/>
            <a:ext cx="4038600" cy="441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ext Box 5"/>
          <p:cNvSpPr txBox="1">
            <a:spLocks noChangeArrowheads="1"/>
          </p:cNvSpPr>
          <p:nvPr/>
        </p:nvSpPr>
        <p:spPr bwMode="auto">
          <a:xfrm>
            <a:off x="2590800" y="838200"/>
            <a:ext cx="3733800" cy="1138238"/>
          </a:xfrm>
          <a:prstGeom prst="rect">
            <a:avLst/>
          </a:prstGeom>
          <a:noFill/>
          <a:ln w="9525">
            <a:noFill/>
            <a:miter lim="800000"/>
            <a:headEnd/>
            <a:tailEnd/>
          </a:ln>
        </p:spPr>
        <p:txBody>
          <a:bodyPr>
            <a:spAutoFit/>
          </a:bodyPr>
          <a:lstStyle/>
          <a:p>
            <a:pPr algn="ctr"/>
            <a:r>
              <a:rPr lang="en-US" sz="2000">
                <a:latin typeface="Tw Cen MT" pitchFamily="34" charset="0"/>
              </a:rPr>
              <a:t>Resulting Effects</a:t>
            </a:r>
          </a:p>
          <a:p>
            <a:pPr algn="ctr"/>
            <a:endParaRPr lang="en-US" sz="1600">
              <a:latin typeface="Tw Cen MT" pitchFamily="34" charset="0"/>
            </a:endParaRPr>
          </a:p>
          <a:p>
            <a:pPr algn="ctr"/>
            <a:r>
              <a:rPr lang="en-US" sz="1600">
                <a:latin typeface="Tw Cen MT" pitchFamily="34" charset="0"/>
              </a:rPr>
              <a:t>  </a:t>
            </a:r>
          </a:p>
          <a:p>
            <a:pPr algn="ctr"/>
            <a:endParaRPr lang="en-US" sz="1600">
              <a:latin typeface="Tw Cen MT" pitchFamily="34" charset="0"/>
            </a:endParaRPr>
          </a:p>
        </p:txBody>
      </p:sp>
      <p:sp>
        <p:nvSpPr>
          <p:cNvPr id="7" name="Title 1"/>
          <p:cNvSpPr txBox="1">
            <a:spLocks/>
          </p:cNvSpPr>
          <p:nvPr/>
        </p:nvSpPr>
        <p:spPr>
          <a:xfrm>
            <a:off x="1447800" y="-155575"/>
            <a:ext cx="6096000" cy="1069975"/>
          </a:xfrm>
          <a:prstGeom prst="rect">
            <a:avLst/>
          </a:prstGeom>
        </p:spPr>
        <p:txBody>
          <a:bodyPr anchor="b"/>
          <a:lstStyle/>
          <a:p>
            <a:pPr algn="ctr" fontAlgn="auto">
              <a:spcAft>
                <a:spcPts val="0"/>
              </a:spcAft>
              <a:defRPr/>
            </a:pPr>
            <a:r>
              <a:rPr lang="en-US" sz="4400" cap="all" dirty="0">
                <a:solidFill>
                  <a:schemeClr val="tx2"/>
                </a:solidFill>
                <a:latin typeface="+mj-lt"/>
                <a:ea typeface="+mj-ea"/>
                <a:cs typeface="+mj-cs"/>
              </a:rPr>
              <a:t>Conclusions</a:t>
            </a:r>
          </a:p>
        </p:txBody>
      </p:sp>
      <p:sp>
        <p:nvSpPr>
          <p:cNvPr id="86019" name="Subtitle 4"/>
          <p:cNvSpPr>
            <a:spLocks noGrp="1"/>
          </p:cNvSpPr>
          <p:nvPr>
            <p:ph type="subTitle" idx="1"/>
          </p:nvPr>
        </p:nvSpPr>
        <p:spPr>
          <a:xfrm>
            <a:off x="2362200" y="6049963"/>
            <a:ext cx="6705600" cy="685800"/>
          </a:xfrm>
        </p:spPr>
        <p:txBody>
          <a:bodyPr/>
          <a:lstStyle/>
          <a:p>
            <a:r>
              <a:rPr lang="en-US" smtClean="0"/>
              <a:t>Jason Setzer – Penn State University</a:t>
            </a:r>
          </a:p>
        </p:txBody>
      </p:sp>
      <p:sp>
        <p:nvSpPr>
          <p:cNvPr id="86020" name="Rectangle 10"/>
          <p:cNvSpPr>
            <a:spLocks noChangeArrowheads="1"/>
          </p:cNvSpPr>
          <p:nvPr/>
        </p:nvSpPr>
        <p:spPr bwMode="auto">
          <a:xfrm>
            <a:off x="457200" y="1370013"/>
            <a:ext cx="8077200" cy="3416300"/>
          </a:xfrm>
          <a:prstGeom prst="rect">
            <a:avLst/>
          </a:prstGeom>
          <a:noFill/>
          <a:ln w="9525">
            <a:noFill/>
            <a:miter lim="800000"/>
            <a:headEnd/>
            <a:tailEnd/>
          </a:ln>
        </p:spPr>
        <p:txBody>
          <a:bodyPr>
            <a:spAutoFit/>
          </a:bodyPr>
          <a:lstStyle/>
          <a:p>
            <a:r>
              <a:rPr lang="en-US">
                <a:solidFill>
                  <a:schemeClr val="tx2"/>
                </a:solidFill>
                <a:latin typeface="Tw Cen MT" pitchFamily="34" charset="0"/>
              </a:rPr>
              <a:t>In the first year of the Virtual Earth Program, production goals were both aggressive and ambitious.</a:t>
            </a:r>
          </a:p>
          <a:p>
            <a:endParaRPr lang="en-US">
              <a:solidFill>
                <a:schemeClr val="tx2"/>
              </a:solidFill>
              <a:latin typeface="Tw Cen MT" pitchFamily="34" charset="0"/>
            </a:endParaRPr>
          </a:p>
          <a:p>
            <a:r>
              <a:rPr lang="en-US">
                <a:solidFill>
                  <a:schemeClr val="tx2"/>
                </a:solidFill>
                <a:latin typeface="Tw Cen MT" pitchFamily="34" charset="0"/>
              </a:rPr>
              <a:t>An output of at least 100 cities in the first year was the top-line, non-negotiable goal for the organization.</a:t>
            </a:r>
          </a:p>
          <a:p>
            <a:endParaRPr lang="en-US">
              <a:solidFill>
                <a:schemeClr val="tx2"/>
              </a:solidFill>
              <a:latin typeface="Tw Cen MT" pitchFamily="34" charset="0"/>
            </a:endParaRPr>
          </a:p>
          <a:p>
            <a:r>
              <a:rPr lang="en-US">
                <a:solidFill>
                  <a:schemeClr val="tx2"/>
                </a:solidFill>
                <a:latin typeface="Tw Cen MT" pitchFamily="34" charset="0"/>
              </a:rPr>
              <a:t>Manual rooftop compilation proved to be THE largest bottle neck of the entire process.</a:t>
            </a:r>
          </a:p>
          <a:p>
            <a:endParaRPr lang="en-US">
              <a:solidFill>
                <a:schemeClr val="tx2"/>
              </a:solidFill>
              <a:latin typeface="Tw Cen MT" pitchFamily="34" charset="0"/>
            </a:endParaRPr>
          </a:p>
          <a:p>
            <a:r>
              <a:rPr lang="en-US">
                <a:solidFill>
                  <a:schemeClr val="tx2"/>
                </a:solidFill>
                <a:latin typeface="Tw Cen MT" pitchFamily="34" charset="0"/>
              </a:rPr>
              <a:t>From the beginning, the buildings compilation effort was behind the curve.</a:t>
            </a:r>
          </a:p>
          <a:p>
            <a:endParaRPr lang="en-US">
              <a:latin typeface="Tw Cen MT" pitchFamily="34" charset="0"/>
            </a:endParaRPr>
          </a:p>
          <a:p>
            <a:r>
              <a:rPr lang="en-US">
                <a:latin typeface="Tw Cen MT" pitchFamily="34" charset="0"/>
              </a:rPr>
              <a:t>Without the development of TRISURFSHP and the LSR conversion work flow, reaching the 100 city target would not have been accomplished.</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ubtitle 4"/>
          <p:cNvSpPr>
            <a:spLocks noGrp="1"/>
          </p:cNvSpPr>
          <p:nvPr>
            <p:ph type="subTitle" idx="1"/>
          </p:nvPr>
        </p:nvSpPr>
        <p:spPr>
          <a:xfrm>
            <a:off x="2362200" y="6049963"/>
            <a:ext cx="6705600" cy="685800"/>
          </a:xfrm>
        </p:spPr>
        <p:txBody>
          <a:bodyPr/>
          <a:lstStyle/>
          <a:p>
            <a:r>
              <a:rPr lang="en-US" smtClean="0"/>
              <a:t>Jason Setzer – Penn State University</a:t>
            </a:r>
          </a:p>
        </p:txBody>
      </p:sp>
      <p:sp>
        <p:nvSpPr>
          <p:cNvPr id="8" name="Title 1"/>
          <p:cNvSpPr>
            <a:spLocks noGrp="1"/>
          </p:cNvSpPr>
          <p:nvPr>
            <p:ph type="ctrTitle"/>
          </p:nvPr>
        </p:nvSpPr>
        <p:spPr>
          <a:xfrm>
            <a:off x="1447800" y="0"/>
            <a:ext cx="6172200" cy="1069975"/>
          </a:xfrm>
        </p:spPr>
        <p:txBody>
          <a:bodyPr>
            <a:noAutofit/>
          </a:bodyPr>
          <a:lstStyle/>
          <a:p>
            <a:pPr algn="ctr" fontAlgn="auto">
              <a:spcAft>
                <a:spcPts val="0"/>
              </a:spcAft>
              <a:defRPr/>
            </a:pPr>
            <a:r>
              <a:rPr lang="en-US" dirty="0" smtClean="0"/>
              <a:t>Introduction</a:t>
            </a:r>
          </a:p>
        </p:txBody>
      </p:sp>
      <p:sp>
        <p:nvSpPr>
          <p:cNvPr id="32771" name="Rectangle 11"/>
          <p:cNvSpPr>
            <a:spLocks noChangeArrowheads="1"/>
          </p:cNvSpPr>
          <p:nvPr/>
        </p:nvSpPr>
        <p:spPr bwMode="auto">
          <a:xfrm>
            <a:off x="609600" y="3200400"/>
            <a:ext cx="8001000" cy="369888"/>
          </a:xfrm>
          <a:prstGeom prst="rect">
            <a:avLst/>
          </a:prstGeom>
          <a:noFill/>
          <a:ln w="9525">
            <a:noFill/>
            <a:miter lim="800000"/>
            <a:headEnd/>
            <a:tailEnd/>
          </a:ln>
        </p:spPr>
        <p:txBody>
          <a:bodyPr>
            <a:spAutoFit/>
          </a:bodyPr>
          <a:lstStyle/>
          <a:p>
            <a:r>
              <a:rPr lang="en-US">
                <a:latin typeface="Tw Cen MT" pitchFamily="34" charset="0"/>
              </a:rPr>
              <a:t>I work at Microsoft as Program Manager – Production Planning Lead </a:t>
            </a:r>
          </a:p>
        </p:txBody>
      </p:sp>
      <p:sp>
        <p:nvSpPr>
          <p:cNvPr id="32772" name="Rectangle 14"/>
          <p:cNvSpPr>
            <a:spLocks noChangeArrowheads="1"/>
          </p:cNvSpPr>
          <p:nvPr/>
        </p:nvSpPr>
        <p:spPr bwMode="auto">
          <a:xfrm>
            <a:off x="685800" y="1366838"/>
            <a:ext cx="7696200" cy="461962"/>
          </a:xfrm>
          <a:prstGeom prst="rect">
            <a:avLst/>
          </a:prstGeom>
          <a:noFill/>
          <a:ln w="9525">
            <a:noFill/>
            <a:miter lim="800000"/>
            <a:headEnd/>
            <a:tailEnd/>
          </a:ln>
        </p:spPr>
        <p:txBody>
          <a:bodyPr>
            <a:spAutoFit/>
          </a:bodyPr>
          <a:lstStyle/>
          <a:p>
            <a:pPr algn="ctr"/>
            <a:r>
              <a:rPr lang="en-US" sz="2400">
                <a:solidFill>
                  <a:schemeClr val="tx2"/>
                </a:solidFill>
                <a:latin typeface="Tw Cen MT" pitchFamily="34" charset="0"/>
              </a:rPr>
              <a:t>Jason Setzer – MGIS Candidate</a:t>
            </a:r>
          </a:p>
        </p:txBody>
      </p:sp>
      <p:sp>
        <p:nvSpPr>
          <p:cNvPr id="32773" name="Rectangle 6"/>
          <p:cNvSpPr>
            <a:spLocks noChangeArrowheads="1"/>
          </p:cNvSpPr>
          <p:nvPr/>
        </p:nvSpPr>
        <p:spPr bwMode="auto">
          <a:xfrm>
            <a:off x="609600" y="2144713"/>
            <a:ext cx="8001000" cy="369887"/>
          </a:xfrm>
          <a:prstGeom prst="rect">
            <a:avLst/>
          </a:prstGeom>
          <a:noFill/>
          <a:ln w="9525">
            <a:noFill/>
            <a:miter lim="800000"/>
            <a:headEnd/>
            <a:tailEnd/>
          </a:ln>
        </p:spPr>
        <p:txBody>
          <a:bodyPr>
            <a:spAutoFit/>
          </a:bodyPr>
          <a:lstStyle/>
          <a:p>
            <a:r>
              <a:rPr lang="en-US">
                <a:latin typeface="Tw Cen MT" pitchFamily="34" charset="0"/>
              </a:rPr>
              <a:t>Completed my undergraduate degree at Louisiana State University</a:t>
            </a:r>
          </a:p>
        </p:txBody>
      </p:sp>
      <p:sp>
        <p:nvSpPr>
          <p:cNvPr id="32774" name="Rectangle 8"/>
          <p:cNvSpPr>
            <a:spLocks noChangeArrowheads="1"/>
          </p:cNvSpPr>
          <p:nvPr/>
        </p:nvSpPr>
        <p:spPr bwMode="auto">
          <a:xfrm>
            <a:off x="609600" y="2678113"/>
            <a:ext cx="8001000" cy="369887"/>
          </a:xfrm>
          <a:prstGeom prst="rect">
            <a:avLst/>
          </a:prstGeom>
          <a:noFill/>
          <a:ln w="9525">
            <a:noFill/>
            <a:miter lim="800000"/>
            <a:headEnd/>
            <a:tailEnd/>
          </a:ln>
        </p:spPr>
        <p:txBody>
          <a:bodyPr>
            <a:spAutoFit/>
          </a:bodyPr>
          <a:lstStyle/>
          <a:p>
            <a:r>
              <a:rPr lang="en-US">
                <a:latin typeface="Tw Cen MT" pitchFamily="34" charset="0"/>
              </a:rPr>
              <a:t>I’ve worked in the Mapping/GIS industry since 1997</a:t>
            </a:r>
          </a:p>
        </p:txBody>
      </p:sp>
      <p:sp>
        <p:nvSpPr>
          <p:cNvPr id="32775" name="Rectangle 9"/>
          <p:cNvSpPr>
            <a:spLocks noChangeArrowheads="1"/>
          </p:cNvSpPr>
          <p:nvPr/>
        </p:nvSpPr>
        <p:spPr bwMode="auto">
          <a:xfrm>
            <a:off x="609600" y="3724275"/>
            <a:ext cx="8001000" cy="923925"/>
          </a:xfrm>
          <a:prstGeom prst="rect">
            <a:avLst/>
          </a:prstGeom>
          <a:noFill/>
          <a:ln w="9525">
            <a:noFill/>
            <a:miter lim="800000"/>
            <a:headEnd/>
            <a:tailEnd/>
          </a:ln>
        </p:spPr>
        <p:txBody>
          <a:bodyPr>
            <a:spAutoFit/>
          </a:bodyPr>
          <a:lstStyle/>
          <a:p>
            <a:r>
              <a:rPr lang="en-US">
                <a:latin typeface="Tw Cen MT" pitchFamily="34" charset="0"/>
              </a:rPr>
              <a:t>I joined MS at the inception of the 3D Virtual Earth campaign where I lead as small team who uses GIS to manage the 3D buildings content of VE, including vendor outsourcing, quality control, landmark modeling, etc.</a:t>
            </a:r>
          </a:p>
        </p:txBody>
      </p:sp>
      <p:pic>
        <p:nvPicPr>
          <p:cNvPr id="32776" name="Picture 6" descr="2"/>
          <p:cNvPicPr>
            <a:picLocks noChangeAspect="1" noChangeArrowheads="1"/>
          </p:cNvPicPr>
          <p:nvPr/>
        </p:nvPicPr>
        <p:blipFill>
          <a:blip r:embed="rId3"/>
          <a:srcRect/>
          <a:stretch>
            <a:fillRect/>
          </a:stretch>
        </p:blipFill>
        <p:spPr bwMode="auto">
          <a:xfrm>
            <a:off x="838200" y="5105400"/>
            <a:ext cx="7192963" cy="38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ext Box 5"/>
          <p:cNvSpPr txBox="1">
            <a:spLocks noChangeArrowheads="1"/>
          </p:cNvSpPr>
          <p:nvPr/>
        </p:nvSpPr>
        <p:spPr bwMode="auto">
          <a:xfrm>
            <a:off x="2590800" y="838200"/>
            <a:ext cx="3733800" cy="1138238"/>
          </a:xfrm>
          <a:prstGeom prst="rect">
            <a:avLst/>
          </a:prstGeom>
          <a:noFill/>
          <a:ln w="9525">
            <a:noFill/>
            <a:miter lim="800000"/>
            <a:headEnd/>
            <a:tailEnd/>
          </a:ln>
        </p:spPr>
        <p:txBody>
          <a:bodyPr>
            <a:spAutoFit/>
          </a:bodyPr>
          <a:lstStyle/>
          <a:p>
            <a:pPr algn="ctr"/>
            <a:r>
              <a:rPr lang="en-US" sz="2000">
                <a:latin typeface="Tw Cen MT" pitchFamily="34" charset="0"/>
              </a:rPr>
              <a:t>Resulting Effects</a:t>
            </a:r>
          </a:p>
          <a:p>
            <a:pPr algn="ctr"/>
            <a:endParaRPr lang="en-US" sz="1600">
              <a:latin typeface="Tw Cen MT" pitchFamily="34" charset="0"/>
            </a:endParaRPr>
          </a:p>
          <a:p>
            <a:pPr algn="ctr"/>
            <a:r>
              <a:rPr lang="en-US" sz="1600">
                <a:latin typeface="Tw Cen MT" pitchFamily="34" charset="0"/>
              </a:rPr>
              <a:t>  </a:t>
            </a:r>
          </a:p>
          <a:p>
            <a:pPr algn="ctr"/>
            <a:endParaRPr lang="en-US" sz="1600">
              <a:latin typeface="Tw Cen MT" pitchFamily="34" charset="0"/>
            </a:endParaRPr>
          </a:p>
        </p:txBody>
      </p:sp>
      <p:sp>
        <p:nvSpPr>
          <p:cNvPr id="7" name="Title 1"/>
          <p:cNvSpPr txBox="1">
            <a:spLocks/>
          </p:cNvSpPr>
          <p:nvPr/>
        </p:nvSpPr>
        <p:spPr>
          <a:xfrm>
            <a:off x="1447800" y="-155575"/>
            <a:ext cx="6096000" cy="1069975"/>
          </a:xfrm>
          <a:prstGeom prst="rect">
            <a:avLst/>
          </a:prstGeom>
        </p:spPr>
        <p:txBody>
          <a:bodyPr anchor="b"/>
          <a:lstStyle/>
          <a:p>
            <a:pPr algn="ctr" fontAlgn="auto">
              <a:spcAft>
                <a:spcPts val="0"/>
              </a:spcAft>
              <a:defRPr/>
            </a:pPr>
            <a:r>
              <a:rPr lang="en-US" sz="4400" cap="all" dirty="0">
                <a:solidFill>
                  <a:schemeClr val="tx2"/>
                </a:solidFill>
                <a:latin typeface="+mn-lt"/>
              </a:rPr>
              <a:t>Conclusions</a:t>
            </a:r>
          </a:p>
        </p:txBody>
      </p:sp>
      <p:sp>
        <p:nvSpPr>
          <p:cNvPr id="88067" name="Subtitle 4"/>
          <p:cNvSpPr>
            <a:spLocks noGrp="1"/>
          </p:cNvSpPr>
          <p:nvPr>
            <p:ph type="subTitle" idx="1"/>
          </p:nvPr>
        </p:nvSpPr>
        <p:spPr>
          <a:xfrm>
            <a:off x="2362200" y="6049963"/>
            <a:ext cx="6705600" cy="685800"/>
          </a:xfrm>
        </p:spPr>
        <p:txBody>
          <a:bodyPr/>
          <a:lstStyle/>
          <a:p>
            <a:r>
              <a:rPr lang="en-US" smtClean="0"/>
              <a:t>Jason Setzer – Penn State University</a:t>
            </a:r>
          </a:p>
        </p:txBody>
      </p:sp>
      <p:sp>
        <p:nvSpPr>
          <p:cNvPr id="88068" name="Rectangle 10"/>
          <p:cNvSpPr>
            <a:spLocks noChangeArrowheads="1"/>
          </p:cNvSpPr>
          <p:nvPr/>
        </p:nvSpPr>
        <p:spPr bwMode="auto">
          <a:xfrm>
            <a:off x="0" y="3351213"/>
            <a:ext cx="3886200" cy="1754187"/>
          </a:xfrm>
          <a:prstGeom prst="rect">
            <a:avLst/>
          </a:prstGeom>
          <a:noFill/>
          <a:ln w="9525">
            <a:noFill/>
            <a:miter lim="800000"/>
            <a:headEnd/>
            <a:tailEnd/>
          </a:ln>
        </p:spPr>
        <p:txBody>
          <a:bodyPr>
            <a:spAutoFit/>
          </a:bodyPr>
          <a:lstStyle/>
          <a:p>
            <a:r>
              <a:rPr lang="en-US">
                <a:solidFill>
                  <a:schemeClr val="tx2"/>
                </a:solidFill>
                <a:latin typeface="Tw Cen MT" pitchFamily="34" charset="0"/>
              </a:rPr>
              <a:t>Among them, stands the advent of geo-spatial registration methods for data in LSR coordinates as a significant part of realizing the VE production objectives.</a:t>
            </a:r>
          </a:p>
          <a:p>
            <a:endParaRPr lang="en-US">
              <a:solidFill>
                <a:schemeClr val="tx2"/>
              </a:solidFill>
              <a:latin typeface="Tw Cen MT" pitchFamily="34" charset="0"/>
            </a:endParaRPr>
          </a:p>
          <a:p>
            <a:endParaRPr lang="en-US">
              <a:solidFill>
                <a:schemeClr val="tx2"/>
              </a:solidFill>
              <a:latin typeface="Tw Cen MT" pitchFamily="34" charset="0"/>
            </a:endParaRPr>
          </a:p>
        </p:txBody>
      </p:sp>
      <p:graphicFrame>
        <p:nvGraphicFramePr>
          <p:cNvPr id="6" name="Chart 5"/>
          <p:cNvGraphicFramePr/>
          <p:nvPr/>
        </p:nvGraphicFramePr>
        <p:xfrm>
          <a:off x="4038600" y="1600200"/>
          <a:ext cx="4819650" cy="3838576"/>
        </p:xfrm>
        <a:graphic>
          <a:graphicData uri="http://schemas.openxmlformats.org/drawingml/2006/chart">
            <c:chart xmlns:c="http://schemas.openxmlformats.org/drawingml/2006/chart" xmlns:r="http://schemas.openxmlformats.org/officeDocument/2006/relationships" r:id="rId3"/>
          </a:graphicData>
        </a:graphic>
      </p:graphicFrame>
      <p:sp>
        <p:nvSpPr>
          <p:cNvPr id="88070" name="Rectangle 8"/>
          <p:cNvSpPr>
            <a:spLocks noChangeArrowheads="1"/>
          </p:cNvSpPr>
          <p:nvPr/>
        </p:nvSpPr>
        <p:spPr bwMode="auto">
          <a:xfrm>
            <a:off x="6372225" y="2362200"/>
            <a:ext cx="762000" cy="261938"/>
          </a:xfrm>
          <a:prstGeom prst="rect">
            <a:avLst/>
          </a:prstGeom>
          <a:noFill/>
          <a:ln w="9525">
            <a:noFill/>
            <a:miter lim="800000"/>
            <a:headEnd/>
            <a:tailEnd/>
          </a:ln>
        </p:spPr>
        <p:txBody>
          <a:bodyPr wrap="none">
            <a:spAutoFit/>
          </a:bodyPr>
          <a:lstStyle/>
          <a:p>
            <a:r>
              <a:rPr lang="en-US" sz="1100">
                <a:solidFill>
                  <a:srgbClr val="00B050"/>
                </a:solidFill>
                <a:latin typeface="Tw Cen MT" pitchFamily="34" charset="0"/>
              </a:rPr>
              <a:t>TriSurfShp</a:t>
            </a:r>
          </a:p>
        </p:txBody>
      </p:sp>
      <p:sp>
        <p:nvSpPr>
          <p:cNvPr id="88071" name="Rectangle 9"/>
          <p:cNvSpPr>
            <a:spLocks noChangeArrowheads="1"/>
          </p:cNvSpPr>
          <p:nvPr/>
        </p:nvSpPr>
        <p:spPr bwMode="auto">
          <a:xfrm>
            <a:off x="7696200" y="2362200"/>
            <a:ext cx="682625" cy="261938"/>
          </a:xfrm>
          <a:prstGeom prst="rect">
            <a:avLst/>
          </a:prstGeom>
          <a:noFill/>
          <a:ln w="9525">
            <a:noFill/>
            <a:miter lim="800000"/>
            <a:headEnd/>
            <a:tailEnd/>
          </a:ln>
        </p:spPr>
        <p:txBody>
          <a:bodyPr wrap="none">
            <a:spAutoFit/>
          </a:bodyPr>
          <a:lstStyle/>
          <a:p>
            <a:r>
              <a:rPr lang="en-US" sz="1100">
                <a:solidFill>
                  <a:srgbClr val="FF0000"/>
                </a:solidFill>
                <a:latin typeface="Tw Cen MT" pitchFamily="34" charset="0"/>
              </a:rPr>
              <a:t>UTM-LSR</a:t>
            </a:r>
          </a:p>
        </p:txBody>
      </p:sp>
      <p:sp>
        <p:nvSpPr>
          <p:cNvPr id="88072" name="Rectangle 11"/>
          <p:cNvSpPr>
            <a:spLocks noChangeArrowheads="1"/>
          </p:cNvSpPr>
          <p:nvPr/>
        </p:nvSpPr>
        <p:spPr bwMode="auto">
          <a:xfrm>
            <a:off x="0" y="1771650"/>
            <a:ext cx="3886200" cy="1200150"/>
          </a:xfrm>
          <a:prstGeom prst="rect">
            <a:avLst/>
          </a:prstGeom>
          <a:noFill/>
          <a:ln w="9525">
            <a:noFill/>
            <a:miter lim="800000"/>
            <a:headEnd/>
            <a:tailEnd/>
          </a:ln>
        </p:spPr>
        <p:txBody>
          <a:bodyPr>
            <a:spAutoFit/>
          </a:bodyPr>
          <a:lstStyle/>
          <a:p>
            <a:r>
              <a:rPr lang="en-US">
                <a:latin typeface="Tw Cen MT" pitchFamily="34" charset="0"/>
              </a:rPr>
              <a:t>To be certain, many people,  processes, and innovations are to be credited with the achieving the 1</a:t>
            </a:r>
            <a:r>
              <a:rPr lang="en-US" baseline="30000">
                <a:latin typeface="Tw Cen MT" pitchFamily="34" charset="0"/>
              </a:rPr>
              <a:t>st</a:t>
            </a:r>
            <a:r>
              <a:rPr lang="en-US">
                <a:latin typeface="Tw Cen MT" pitchFamily="34" charset="0"/>
              </a:rPr>
              <a:t> year Virtual Earth goals.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685800"/>
            <a:ext cx="8153400" cy="1371600"/>
          </a:xfrm>
        </p:spPr>
        <p:txBody>
          <a:bodyPr>
            <a:noAutofit/>
          </a:bodyPr>
          <a:lstStyle/>
          <a:p>
            <a:pPr algn="ctr" fontAlgn="auto">
              <a:spcAft>
                <a:spcPts val="0"/>
              </a:spcAft>
              <a:defRPr/>
            </a:pPr>
            <a:r>
              <a:rPr lang="en-US" sz="3600" dirty="0" smtClean="0"/>
              <a:t>Leveraging GIS for Projecting Data in Virtual Earth</a:t>
            </a:r>
            <a:r>
              <a:rPr lang="en-US" dirty="0" smtClean="0"/>
              <a:t/>
            </a:r>
            <a:br>
              <a:rPr lang="en-US" dirty="0" smtClean="0"/>
            </a:br>
            <a:endParaRPr lang="en-US" dirty="0"/>
          </a:p>
        </p:txBody>
      </p:sp>
      <p:sp>
        <p:nvSpPr>
          <p:cNvPr id="90114" name="Subtitle 2"/>
          <p:cNvSpPr>
            <a:spLocks noGrp="1"/>
          </p:cNvSpPr>
          <p:nvPr>
            <p:ph type="subTitle" idx="1"/>
          </p:nvPr>
        </p:nvSpPr>
        <p:spPr>
          <a:xfrm>
            <a:off x="2362200" y="6049963"/>
            <a:ext cx="6705600" cy="685800"/>
          </a:xfrm>
        </p:spPr>
        <p:txBody>
          <a:bodyPr/>
          <a:lstStyle/>
          <a:p>
            <a:r>
              <a:rPr lang="en-US" smtClean="0"/>
              <a:t>Jason Setzer – Penn State University</a:t>
            </a:r>
          </a:p>
        </p:txBody>
      </p:sp>
      <p:pic>
        <p:nvPicPr>
          <p:cNvPr id="6" name="Picture 5" descr="C:\Temp\manhattan.jpg"/>
          <p:cNvPicPr>
            <a:picLocks noChangeAspect="1" noChangeArrowheads="1"/>
          </p:cNvPicPr>
          <p:nvPr/>
        </p:nvPicPr>
        <p:blipFill>
          <a:blip r:embed="rId3">
            <a:duotone>
              <a:prstClr val="black"/>
              <a:srgbClr val="660066">
                <a:tint val="45000"/>
                <a:satMod val="400000"/>
              </a:srgbClr>
            </a:duotone>
          </a:blip>
          <a:srcRect/>
          <a:stretch>
            <a:fillRect/>
          </a:stretch>
        </p:blipFill>
        <p:spPr bwMode="auto">
          <a:xfrm>
            <a:off x="979136" y="1447800"/>
            <a:ext cx="7250464" cy="4267200"/>
          </a:xfrm>
          <a:prstGeom prst="rect">
            <a:avLst/>
          </a:prstGeom>
          <a:noFill/>
          <a:ln>
            <a:solidFill>
              <a:schemeClr val="bg1"/>
            </a:solidFill>
          </a:ln>
        </p:spPr>
      </p:pic>
      <p:sp>
        <p:nvSpPr>
          <p:cNvPr id="5" name="Rectangle 4"/>
          <p:cNvSpPr/>
          <p:nvPr/>
        </p:nvSpPr>
        <p:spPr>
          <a:xfrm>
            <a:off x="1066800" y="1970544"/>
            <a:ext cx="6858000" cy="2677656"/>
          </a:xfrm>
          <a:prstGeom prst="rect">
            <a:avLst/>
          </a:prstGeom>
        </p:spPr>
        <p:txBody>
          <a:bodyPr>
            <a:spAutoFit/>
          </a:bodyPr>
          <a:lstStyle/>
          <a:p>
            <a:pPr algn="ctr" fontAlgn="auto">
              <a:spcBef>
                <a:spcPts val="0"/>
              </a:spcBef>
              <a:spcAft>
                <a:spcPts val="0"/>
              </a:spcAft>
              <a:defRPr/>
            </a:pPr>
            <a:r>
              <a:rPr lang="en-US" sz="2800" dirty="0">
                <a:solidFill>
                  <a:schemeClr val="tx2"/>
                </a:solidFill>
                <a:effectLst>
                  <a:glow rad="101600">
                    <a:schemeClr val="bg1">
                      <a:lumMod val="75000"/>
                      <a:lumOff val="25000"/>
                      <a:alpha val="60000"/>
                    </a:schemeClr>
                  </a:glow>
                </a:effectLst>
                <a:latin typeface="+mn-lt"/>
              </a:rPr>
              <a:t>Jason Setzer – MGIS Candidate</a:t>
            </a:r>
          </a:p>
          <a:p>
            <a:pPr algn="ctr" fontAlgn="auto">
              <a:spcBef>
                <a:spcPts val="0"/>
              </a:spcBef>
              <a:spcAft>
                <a:spcPts val="0"/>
              </a:spcAft>
              <a:defRPr/>
            </a:pPr>
            <a:r>
              <a:rPr lang="en-US" sz="2800" dirty="0">
                <a:solidFill>
                  <a:schemeClr val="tx2"/>
                </a:solidFill>
                <a:effectLst>
                  <a:glow rad="101600">
                    <a:schemeClr val="bg1">
                      <a:lumMod val="75000"/>
                      <a:lumOff val="25000"/>
                      <a:alpha val="60000"/>
                    </a:schemeClr>
                  </a:glow>
                </a:effectLst>
                <a:latin typeface="+mn-lt"/>
              </a:rPr>
              <a:t>http://maps.live.com</a:t>
            </a:r>
          </a:p>
          <a:p>
            <a:pPr algn="ctr" fontAlgn="auto">
              <a:spcBef>
                <a:spcPts val="0"/>
              </a:spcBef>
              <a:spcAft>
                <a:spcPts val="0"/>
              </a:spcAft>
              <a:defRPr/>
            </a:pPr>
            <a:endParaRPr lang="en-US" sz="2800" dirty="0">
              <a:solidFill>
                <a:schemeClr val="tx2"/>
              </a:solidFill>
              <a:effectLst>
                <a:glow rad="101600">
                  <a:schemeClr val="bg1">
                    <a:lumMod val="75000"/>
                    <a:lumOff val="25000"/>
                    <a:alpha val="60000"/>
                  </a:schemeClr>
                </a:glow>
              </a:effectLst>
              <a:latin typeface="+mn-lt"/>
            </a:endParaRPr>
          </a:p>
          <a:p>
            <a:pPr algn="ctr" fontAlgn="auto">
              <a:spcBef>
                <a:spcPts val="0"/>
              </a:spcBef>
              <a:spcAft>
                <a:spcPts val="0"/>
              </a:spcAft>
              <a:defRPr/>
            </a:pPr>
            <a:r>
              <a:rPr lang="en-US" sz="2800" dirty="0">
                <a:effectLst>
                  <a:glow rad="101600">
                    <a:schemeClr val="bg1">
                      <a:lumMod val="75000"/>
                      <a:lumOff val="25000"/>
                      <a:alpha val="60000"/>
                    </a:schemeClr>
                  </a:glow>
                </a:effectLst>
                <a:latin typeface="+mn-lt"/>
              </a:rPr>
              <a:t>Mark </a:t>
            </a:r>
            <a:r>
              <a:rPr lang="en-US" sz="2800" dirty="0" err="1">
                <a:effectLst>
                  <a:glow rad="101600">
                    <a:schemeClr val="bg1">
                      <a:lumMod val="75000"/>
                      <a:lumOff val="25000"/>
                      <a:alpha val="60000"/>
                    </a:schemeClr>
                  </a:glow>
                </a:effectLst>
                <a:latin typeface="+mn-lt"/>
              </a:rPr>
              <a:t>Gahegan</a:t>
            </a:r>
            <a:r>
              <a:rPr lang="en-US" sz="2800" dirty="0">
                <a:effectLst>
                  <a:glow rad="101600">
                    <a:schemeClr val="bg1">
                      <a:lumMod val="75000"/>
                      <a:lumOff val="25000"/>
                      <a:alpha val="60000"/>
                    </a:schemeClr>
                  </a:glow>
                </a:effectLst>
                <a:latin typeface="+mn-lt"/>
              </a:rPr>
              <a:t> - Advisor</a:t>
            </a:r>
          </a:p>
          <a:p>
            <a:pPr algn="ctr" fontAlgn="auto">
              <a:spcBef>
                <a:spcPts val="0"/>
              </a:spcBef>
              <a:spcAft>
                <a:spcPts val="0"/>
              </a:spcAft>
              <a:defRPr/>
            </a:pPr>
            <a:endParaRPr lang="en-US" sz="2800" b="1" dirty="0">
              <a:effectLst>
                <a:glow rad="101600">
                  <a:schemeClr val="bg1">
                    <a:lumMod val="75000"/>
                    <a:lumOff val="25000"/>
                    <a:alpha val="60000"/>
                  </a:schemeClr>
                </a:glow>
              </a:effectLst>
              <a:latin typeface="+mn-lt"/>
            </a:endParaRPr>
          </a:p>
          <a:p>
            <a:pPr algn="ctr" fontAlgn="auto">
              <a:spcBef>
                <a:spcPts val="0"/>
              </a:spcBef>
              <a:spcAft>
                <a:spcPts val="0"/>
              </a:spcAft>
              <a:defRPr/>
            </a:pPr>
            <a:r>
              <a:rPr lang="en-US" sz="2800" b="1" dirty="0">
                <a:effectLst>
                  <a:glow rad="101600">
                    <a:schemeClr val="bg1">
                      <a:lumMod val="75000"/>
                      <a:lumOff val="25000"/>
                      <a:alpha val="60000"/>
                    </a:schemeClr>
                  </a:glow>
                </a:effectLst>
                <a:latin typeface="+mn-lt"/>
              </a:rPr>
              <a:t>Thank You!</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ubtitle 4"/>
          <p:cNvSpPr>
            <a:spLocks noGrp="1"/>
          </p:cNvSpPr>
          <p:nvPr>
            <p:ph type="subTitle" idx="1"/>
          </p:nvPr>
        </p:nvSpPr>
        <p:spPr>
          <a:xfrm>
            <a:off x="2362200" y="6049963"/>
            <a:ext cx="6705600" cy="685800"/>
          </a:xfrm>
        </p:spPr>
        <p:txBody>
          <a:bodyPr/>
          <a:lstStyle/>
          <a:p>
            <a:r>
              <a:rPr lang="en-US" smtClean="0"/>
              <a:t>Jason Setzer – Penn State University</a:t>
            </a:r>
          </a:p>
        </p:txBody>
      </p:sp>
      <p:sp>
        <p:nvSpPr>
          <p:cNvPr id="8" name="Title 1"/>
          <p:cNvSpPr>
            <a:spLocks noGrp="1"/>
          </p:cNvSpPr>
          <p:nvPr>
            <p:ph type="ctrTitle"/>
          </p:nvPr>
        </p:nvSpPr>
        <p:spPr>
          <a:xfrm>
            <a:off x="1447800" y="0"/>
            <a:ext cx="6172200" cy="1069975"/>
          </a:xfrm>
        </p:spPr>
        <p:txBody>
          <a:bodyPr>
            <a:noAutofit/>
          </a:bodyPr>
          <a:lstStyle/>
          <a:p>
            <a:pPr fontAlgn="auto">
              <a:spcAft>
                <a:spcPts val="0"/>
              </a:spcAft>
              <a:defRPr/>
            </a:pPr>
            <a:r>
              <a:rPr lang="en-US" dirty="0" smtClean="0"/>
              <a:t>What Is Virtual Earth?</a:t>
            </a:r>
          </a:p>
        </p:txBody>
      </p:sp>
      <p:sp>
        <p:nvSpPr>
          <p:cNvPr id="34819" name="Rectangle 11"/>
          <p:cNvSpPr>
            <a:spLocks noChangeArrowheads="1"/>
          </p:cNvSpPr>
          <p:nvPr/>
        </p:nvSpPr>
        <p:spPr bwMode="auto">
          <a:xfrm>
            <a:off x="609600" y="1143000"/>
            <a:ext cx="8001000" cy="1200150"/>
          </a:xfrm>
          <a:prstGeom prst="rect">
            <a:avLst/>
          </a:prstGeom>
          <a:noFill/>
          <a:ln w="9525">
            <a:noFill/>
            <a:miter lim="800000"/>
            <a:headEnd/>
            <a:tailEnd/>
          </a:ln>
        </p:spPr>
        <p:txBody>
          <a:bodyPr>
            <a:spAutoFit/>
          </a:bodyPr>
          <a:lstStyle/>
          <a:p>
            <a:r>
              <a:rPr lang="en-US" i="1">
                <a:latin typeface="Tw Cen MT" pitchFamily="34" charset="0"/>
              </a:rPr>
              <a:t>“The Microsoft Virtual Earth platform is an integrated set of services that provides quality geospatial data, rich imagery, cutting-edge technology, and dependable performance…”</a:t>
            </a:r>
          </a:p>
          <a:p>
            <a:r>
              <a:rPr lang="en-US" i="1">
                <a:latin typeface="Tw Cen MT" pitchFamily="34" charset="0"/>
              </a:rPr>
              <a:t> – Microsoft 2008</a:t>
            </a:r>
          </a:p>
        </p:txBody>
      </p:sp>
      <p:sp>
        <p:nvSpPr>
          <p:cNvPr id="34820" name="Rectangle 14"/>
          <p:cNvSpPr>
            <a:spLocks noChangeArrowheads="1"/>
          </p:cNvSpPr>
          <p:nvPr/>
        </p:nvSpPr>
        <p:spPr bwMode="auto">
          <a:xfrm>
            <a:off x="762000" y="5257800"/>
            <a:ext cx="7696200" cy="646113"/>
          </a:xfrm>
          <a:prstGeom prst="rect">
            <a:avLst/>
          </a:prstGeom>
          <a:noFill/>
          <a:ln w="9525">
            <a:noFill/>
            <a:miter lim="800000"/>
            <a:headEnd/>
            <a:tailEnd/>
          </a:ln>
        </p:spPr>
        <p:txBody>
          <a:bodyPr>
            <a:spAutoFit/>
          </a:bodyPr>
          <a:lstStyle/>
          <a:p>
            <a:r>
              <a:rPr lang="en-US">
                <a:solidFill>
                  <a:schemeClr val="tx2"/>
                </a:solidFill>
                <a:latin typeface="Tw Cen MT" pitchFamily="34" charset="0"/>
              </a:rPr>
              <a:t>Among its many data offerings, the heart of the VE experience centers on photorealistic 3D textured buildings.</a:t>
            </a:r>
          </a:p>
        </p:txBody>
      </p:sp>
      <p:pic>
        <p:nvPicPr>
          <p:cNvPr id="34821" name="Picture 2"/>
          <p:cNvPicPr>
            <a:picLocks noChangeAspect="1" noChangeArrowheads="1"/>
          </p:cNvPicPr>
          <p:nvPr/>
        </p:nvPicPr>
        <p:blipFill>
          <a:blip r:embed="rId3"/>
          <a:srcRect/>
          <a:stretch>
            <a:fillRect/>
          </a:stretch>
        </p:blipFill>
        <p:spPr bwMode="auto">
          <a:xfrm>
            <a:off x="1219200" y="2516188"/>
            <a:ext cx="6453188" cy="2589212"/>
          </a:xfrm>
          <a:prstGeom prst="rect">
            <a:avLst/>
          </a:prstGeom>
          <a:noFill/>
          <a:ln w="9525">
            <a:solidFill>
              <a:schemeClr val="bg1"/>
            </a:solid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ubtitle 4"/>
          <p:cNvSpPr>
            <a:spLocks noGrp="1"/>
          </p:cNvSpPr>
          <p:nvPr>
            <p:ph type="subTitle" idx="1"/>
          </p:nvPr>
        </p:nvSpPr>
        <p:spPr>
          <a:xfrm>
            <a:off x="2362200" y="6049963"/>
            <a:ext cx="6705600" cy="685800"/>
          </a:xfrm>
        </p:spPr>
        <p:txBody>
          <a:bodyPr/>
          <a:lstStyle/>
          <a:p>
            <a:r>
              <a:rPr lang="en-US" smtClean="0"/>
              <a:t>Jason Setzer – Penn State University</a:t>
            </a:r>
          </a:p>
        </p:txBody>
      </p:sp>
      <p:sp>
        <p:nvSpPr>
          <p:cNvPr id="8" name="Title 1"/>
          <p:cNvSpPr>
            <a:spLocks noGrp="1"/>
          </p:cNvSpPr>
          <p:nvPr>
            <p:ph type="ctrTitle"/>
          </p:nvPr>
        </p:nvSpPr>
        <p:spPr>
          <a:xfrm>
            <a:off x="1447800" y="0"/>
            <a:ext cx="6172200" cy="1069975"/>
          </a:xfrm>
        </p:spPr>
        <p:txBody>
          <a:bodyPr>
            <a:noAutofit/>
          </a:bodyPr>
          <a:lstStyle/>
          <a:p>
            <a:pPr fontAlgn="auto">
              <a:spcAft>
                <a:spcPts val="0"/>
              </a:spcAft>
              <a:defRPr/>
            </a:pPr>
            <a:r>
              <a:rPr lang="en-US" dirty="0" smtClean="0"/>
              <a:t>Where Does </a:t>
            </a:r>
            <a:r>
              <a:rPr lang="en-US" b="1" dirty="0" smtClean="0"/>
              <a:t>GIS</a:t>
            </a:r>
            <a:r>
              <a:rPr lang="en-US" dirty="0" smtClean="0"/>
              <a:t> Fit IN?</a:t>
            </a:r>
          </a:p>
        </p:txBody>
      </p:sp>
      <p:sp>
        <p:nvSpPr>
          <p:cNvPr id="36867" name="Rectangle 5"/>
          <p:cNvSpPr>
            <a:spLocks noChangeArrowheads="1"/>
          </p:cNvSpPr>
          <p:nvPr/>
        </p:nvSpPr>
        <p:spPr bwMode="auto">
          <a:xfrm>
            <a:off x="990600" y="1295400"/>
            <a:ext cx="3733800" cy="369888"/>
          </a:xfrm>
          <a:prstGeom prst="rect">
            <a:avLst/>
          </a:prstGeom>
          <a:noFill/>
          <a:ln w="9525">
            <a:noFill/>
            <a:miter lim="800000"/>
            <a:headEnd/>
            <a:tailEnd/>
          </a:ln>
        </p:spPr>
        <p:txBody>
          <a:bodyPr>
            <a:spAutoFit/>
          </a:bodyPr>
          <a:lstStyle/>
          <a:p>
            <a:r>
              <a:rPr lang="en-US">
                <a:latin typeface="Tw Cen MT" pitchFamily="34" charset="0"/>
              </a:rPr>
              <a:t>Microsoft is a Software Company</a:t>
            </a:r>
          </a:p>
        </p:txBody>
      </p:sp>
      <p:sp>
        <p:nvSpPr>
          <p:cNvPr id="36868" name="Rectangle 6"/>
          <p:cNvSpPr>
            <a:spLocks noChangeArrowheads="1"/>
          </p:cNvSpPr>
          <p:nvPr/>
        </p:nvSpPr>
        <p:spPr bwMode="auto">
          <a:xfrm>
            <a:off x="990600" y="2124075"/>
            <a:ext cx="6781800" cy="923925"/>
          </a:xfrm>
          <a:prstGeom prst="rect">
            <a:avLst/>
          </a:prstGeom>
          <a:noFill/>
          <a:ln w="9525">
            <a:noFill/>
            <a:miter lim="800000"/>
            <a:headEnd/>
            <a:tailEnd/>
          </a:ln>
        </p:spPr>
        <p:txBody>
          <a:bodyPr>
            <a:spAutoFit/>
          </a:bodyPr>
          <a:lstStyle/>
          <a:p>
            <a:r>
              <a:rPr lang="en-US">
                <a:latin typeface="Tw Cen MT" pitchFamily="34" charset="0"/>
              </a:rPr>
              <a:t>The model for Virtual Earth was to first create a highly automated software solution that could be used to produce the desired content for multiple cities.</a:t>
            </a:r>
          </a:p>
        </p:txBody>
      </p:sp>
      <p:sp>
        <p:nvSpPr>
          <p:cNvPr id="36869" name="Rectangle 9"/>
          <p:cNvSpPr>
            <a:spLocks noChangeArrowheads="1"/>
          </p:cNvSpPr>
          <p:nvPr/>
        </p:nvSpPr>
        <p:spPr bwMode="auto">
          <a:xfrm>
            <a:off x="990600" y="3581400"/>
            <a:ext cx="6781800" cy="923925"/>
          </a:xfrm>
          <a:prstGeom prst="rect">
            <a:avLst/>
          </a:prstGeom>
          <a:noFill/>
          <a:ln w="9525">
            <a:noFill/>
            <a:miter lim="800000"/>
            <a:headEnd/>
            <a:tailEnd/>
          </a:ln>
        </p:spPr>
        <p:txBody>
          <a:bodyPr>
            <a:spAutoFit/>
          </a:bodyPr>
          <a:lstStyle/>
          <a:p>
            <a:r>
              <a:rPr lang="en-US">
                <a:latin typeface="Tw Cen MT" pitchFamily="34" charset="0"/>
              </a:rPr>
              <a:t>The VE design team consists largely of developers, testers, and program managers – experts in process management, software development, and even 3D modeling.</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ubtitle 4"/>
          <p:cNvSpPr>
            <a:spLocks noGrp="1"/>
          </p:cNvSpPr>
          <p:nvPr>
            <p:ph type="subTitle" idx="1"/>
          </p:nvPr>
        </p:nvSpPr>
        <p:spPr>
          <a:xfrm>
            <a:off x="2362200" y="6049963"/>
            <a:ext cx="6705600" cy="685800"/>
          </a:xfrm>
        </p:spPr>
        <p:txBody>
          <a:bodyPr/>
          <a:lstStyle/>
          <a:p>
            <a:r>
              <a:rPr lang="en-US" smtClean="0"/>
              <a:t>Jason Setzer – Penn State University</a:t>
            </a:r>
          </a:p>
        </p:txBody>
      </p:sp>
      <p:sp>
        <p:nvSpPr>
          <p:cNvPr id="8" name="Title 1"/>
          <p:cNvSpPr>
            <a:spLocks noGrp="1"/>
          </p:cNvSpPr>
          <p:nvPr>
            <p:ph type="ctrTitle"/>
          </p:nvPr>
        </p:nvSpPr>
        <p:spPr>
          <a:xfrm>
            <a:off x="1447800" y="0"/>
            <a:ext cx="6172200" cy="1069975"/>
          </a:xfrm>
        </p:spPr>
        <p:txBody>
          <a:bodyPr>
            <a:noAutofit/>
          </a:bodyPr>
          <a:lstStyle/>
          <a:p>
            <a:pPr fontAlgn="auto">
              <a:spcAft>
                <a:spcPts val="0"/>
              </a:spcAft>
              <a:defRPr/>
            </a:pPr>
            <a:r>
              <a:rPr lang="en-US" dirty="0" smtClean="0"/>
              <a:t>Where Does </a:t>
            </a:r>
            <a:r>
              <a:rPr lang="en-US" b="1" dirty="0" smtClean="0"/>
              <a:t>GIS</a:t>
            </a:r>
            <a:r>
              <a:rPr lang="en-US" dirty="0" smtClean="0"/>
              <a:t> Fit IN?</a:t>
            </a:r>
          </a:p>
        </p:txBody>
      </p:sp>
      <p:sp>
        <p:nvSpPr>
          <p:cNvPr id="38915" name="Rectangle 5"/>
          <p:cNvSpPr>
            <a:spLocks noChangeArrowheads="1"/>
          </p:cNvSpPr>
          <p:nvPr/>
        </p:nvSpPr>
        <p:spPr bwMode="auto">
          <a:xfrm>
            <a:off x="990600" y="1295400"/>
            <a:ext cx="6858000" cy="646113"/>
          </a:xfrm>
          <a:prstGeom prst="rect">
            <a:avLst/>
          </a:prstGeom>
          <a:noFill/>
          <a:ln w="9525">
            <a:noFill/>
            <a:miter lim="800000"/>
            <a:headEnd/>
            <a:tailEnd/>
          </a:ln>
        </p:spPr>
        <p:txBody>
          <a:bodyPr>
            <a:spAutoFit/>
          </a:bodyPr>
          <a:lstStyle/>
          <a:p>
            <a:r>
              <a:rPr lang="en-US">
                <a:latin typeface="Tw Cen MT" pitchFamily="34" charset="0"/>
              </a:rPr>
              <a:t>Despite the strength of the software development culture there remained some what of an unfamiliarity with industry practices relative to:</a:t>
            </a:r>
          </a:p>
        </p:txBody>
      </p:sp>
      <p:sp>
        <p:nvSpPr>
          <p:cNvPr id="38916" name="Rectangle 8"/>
          <p:cNvSpPr>
            <a:spLocks noChangeArrowheads="1"/>
          </p:cNvSpPr>
          <p:nvPr/>
        </p:nvSpPr>
        <p:spPr bwMode="auto">
          <a:xfrm>
            <a:off x="990600" y="2228850"/>
            <a:ext cx="4038600" cy="1200150"/>
          </a:xfrm>
          <a:prstGeom prst="rect">
            <a:avLst/>
          </a:prstGeom>
          <a:noFill/>
          <a:ln w="9525">
            <a:noFill/>
            <a:miter lim="800000"/>
            <a:headEnd/>
            <a:tailEnd/>
          </a:ln>
        </p:spPr>
        <p:txBody>
          <a:bodyPr>
            <a:spAutoFit/>
          </a:bodyPr>
          <a:lstStyle/>
          <a:p>
            <a:pPr>
              <a:buFont typeface="Arial" charset="0"/>
              <a:buChar char="•"/>
            </a:pPr>
            <a:r>
              <a:rPr lang="en-US">
                <a:solidFill>
                  <a:schemeClr val="tx2"/>
                </a:solidFill>
                <a:latin typeface="Tw Cen MT" pitchFamily="34" charset="0"/>
              </a:rPr>
              <a:t>Mapping</a:t>
            </a:r>
          </a:p>
          <a:p>
            <a:pPr>
              <a:buFont typeface="Arial" charset="0"/>
              <a:buChar char="•"/>
            </a:pPr>
            <a:r>
              <a:rPr lang="en-US">
                <a:solidFill>
                  <a:schemeClr val="tx2"/>
                </a:solidFill>
                <a:latin typeface="Tw Cen MT" pitchFamily="34" charset="0"/>
              </a:rPr>
              <a:t>GIS</a:t>
            </a:r>
          </a:p>
          <a:p>
            <a:pPr>
              <a:buFont typeface="Arial" charset="0"/>
              <a:buChar char="•"/>
            </a:pPr>
            <a:r>
              <a:rPr lang="en-US">
                <a:solidFill>
                  <a:schemeClr val="tx2"/>
                </a:solidFill>
                <a:latin typeface="Tw Cen MT" pitchFamily="34" charset="0"/>
              </a:rPr>
              <a:t>Photogrammetry</a:t>
            </a:r>
          </a:p>
          <a:p>
            <a:pPr>
              <a:buFont typeface="Arial" charset="0"/>
              <a:buChar char="•"/>
            </a:pPr>
            <a:r>
              <a:rPr lang="en-US">
                <a:solidFill>
                  <a:schemeClr val="tx2"/>
                </a:solidFill>
                <a:latin typeface="Tw Cen MT" pitchFamily="34" charset="0"/>
              </a:rPr>
              <a:t>Geo-Spatial Project Management</a:t>
            </a:r>
          </a:p>
        </p:txBody>
      </p:sp>
      <p:sp>
        <p:nvSpPr>
          <p:cNvPr id="38917" name="Rectangle 10"/>
          <p:cNvSpPr>
            <a:spLocks noChangeArrowheads="1"/>
          </p:cNvSpPr>
          <p:nvPr/>
        </p:nvSpPr>
        <p:spPr bwMode="auto">
          <a:xfrm>
            <a:off x="1066800" y="4114800"/>
            <a:ext cx="7010400" cy="923925"/>
          </a:xfrm>
          <a:prstGeom prst="rect">
            <a:avLst/>
          </a:prstGeom>
          <a:noFill/>
          <a:ln w="9525">
            <a:noFill/>
            <a:miter lim="800000"/>
            <a:headEnd/>
            <a:tailEnd/>
          </a:ln>
        </p:spPr>
        <p:txBody>
          <a:bodyPr>
            <a:spAutoFit/>
          </a:bodyPr>
          <a:lstStyle/>
          <a:p>
            <a:r>
              <a:rPr lang="en-US" i="1">
                <a:latin typeface="Tw Cen MT" pitchFamily="34" charset="0"/>
              </a:rPr>
              <a:t>This is where I enter the picture: with the task of taking internal software tools and applying GIS production workflows and project management approaches for the purposes of Virtual Earth content creation.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4"/>
          <p:cNvSpPr>
            <a:spLocks noChangeArrowheads="1"/>
          </p:cNvSpPr>
          <p:nvPr/>
        </p:nvSpPr>
        <p:spPr bwMode="auto">
          <a:xfrm>
            <a:off x="152400" y="3962400"/>
            <a:ext cx="8763000" cy="1095375"/>
          </a:xfrm>
          <a:prstGeom prst="rect">
            <a:avLst/>
          </a:prstGeom>
          <a:noFill/>
          <a:ln w="9525">
            <a:noFill/>
            <a:miter lim="800000"/>
            <a:headEnd/>
            <a:tailEnd/>
          </a:ln>
        </p:spPr>
        <p:txBody>
          <a:bodyPr tIns="0" bIns="0" anchor="ctr">
            <a:spAutoFit/>
          </a:bodyPr>
          <a:lstStyle/>
          <a:p>
            <a:endParaRPr lang="en-US">
              <a:latin typeface="Tw Cen MT" pitchFamily="34" charset="0"/>
            </a:endParaRPr>
          </a:p>
          <a:p>
            <a:endParaRPr lang="en-US">
              <a:latin typeface="Tw Cen MT" pitchFamily="34" charset="0"/>
            </a:endParaRPr>
          </a:p>
          <a:p>
            <a:endParaRPr lang="en-US">
              <a:latin typeface="Tw Cen MT" pitchFamily="34" charset="0"/>
            </a:endParaRPr>
          </a:p>
        </p:txBody>
      </p:sp>
      <p:sp>
        <p:nvSpPr>
          <p:cNvPr id="40962" name="Text Box 5"/>
          <p:cNvSpPr txBox="1">
            <a:spLocks noChangeArrowheads="1"/>
          </p:cNvSpPr>
          <p:nvPr/>
        </p:nvSpPr>
        <p:spPr bwMode="auto">
          <a:xfrm>
            <a:off x="228600" y="1066800"/>
            <a:ext cx="3733800" cy="2800350"/>
          </a:xfrm>
          <a:prstGeom prst="rect">
            <a:avLst/>
          </a:prstGeom>
          <a:noFill/>
          <a:ln w="9525">
            <a:noFill/>
            <a:miter lim="800000"/>
            <a:headEnd/>
            <a:tailEnd/>
          </a:ln>
        </p:spPr>
        <p:txBody>
          <a:bodyPr>
            <a:spAutoFit/>
          </a:bodyPr>
          <a:lstStyle/>
          <a:p>
            <a:pPr algn="ctr"/>
            <a:r>
              <a:rPr lang="en-US" sz="1600">
                <a:latin typeface="Tw Cen MT" pitchFamily="34" charset="0"/>
              </a:rPr>
              <a:t>In Microsoft’s VE Production Group</a:t>
            </a:r>
          </a:p>
          <a:p>
            <a:pPr algn="ctr"/>
            <a:r>
              <a:rPr lang="en-US" sz="1600">
                <a:latin typeface="Tw Cen MT" pitchFamily="34" charset="0"/>
              </a:rPr>
              <a:t>project areas and priorities are determined by factors like:</a:t>
            </a:r>
          </a:p>
          <a:p>
            <a:pPr algn="ctr">
              <a:buFont typeface="Arial" charset="0"/>
              <a:buChar char="•"/>
            </a:pPr>
            <a:endParaRPr lang="en-US" sz="1600">
              <a:latin typeface="Tw Cen MT" pitchFamily="34" charset="0"/>
            </a:endParaRPr>
          </a:p>
          <a:p>
            <a:pPr algn="ctr">
              <a:buFont typeface="Arial" charset="0"/>
              <a:buChar char="•"/>
            </a:pPr>
            <a:r>
              <a:rPr lang="en-US" sz="2000">
                <a:solidFill>
                  <a:schemeClr val="tx2"/>
                </a:solidFill>
                <a:latin typeface="Tw Cen MT" pitchFamily="34" charset="0"/>
              </a:rPr>
              <a:t>Population</a:t>
            </a:r>
          </a:p>
          <a:p>
            <a:pPr algn="ctr">
              <a:buFont typeface="Arial" charset="0"/>
              <a:buChar char="•"/>
            </a:pPr>
            <a:r>
              <a:rPr lang="en-US" sz="2000">
                <a:solidFill>
                  <a:schemeClr val="tx2"/>
                </a:solidFill>
                <a:latin typeface="Tw Cen MT" pitchFamily="34" charset="0"/>
              </a:rPr>
              <a:t>Income</a:t>
            </a:r>
          </a:p>
          <a:p>
            <a:pPr algn="ctr">
              <a:buFont typeface="Arial" charset="0"/>
              <a:buChar char="•"/>
            </a:pPr>
            <a:r>
              <a:rPr lang="en-US" sz="2000">
                <a:solidFill>
                  <a:schemeClr val="tx2"/>
                </a:solidFill>
                <a:latin typeface="Tw Cen MT" pitchFamily="34" charset="0"/>
              </a:rPr>
              <a:t>Connectivity</a:t>
            </a:r>
          </a:p>
          <a:p>
            <a:pPr algn="ctr">
              <a:buFont typeface="Arial" charset="0"/>
              <a:buChar char="•"/>
            </a:pPr>
            <a:r>
              <a:rPr lang="en-US" sz="2000">
                <a:solidFill>
                  <a:schemeClr val="tx2"/>
                </a:solidFill>
                <a:latin typeface="Tw Cen MT" pitchFamily="34" charset="0"/>
              </a:rPr>
              <a:t>Online Search Usage</a:t>
            </a:r>
          </a:p>
          <a:p>
            <a:pPr algn="ctr"/>
            <a:endParaRPr lang="en-US" sz="1600">
              <a:latin typeface="Tw Cen MT" pitchFamily="34" charset="0"/>
            </a:endParaRPr>
          </a:p>
          <a:p>
            <a:pPr algn="ctr"/>
            <a:endParaRPr lang="en-US" sz="1600">
              <a:latin typeface="Tw Cen MT" pitchFamily="34" charset="0"/>
            </a:endParaRPr>
          </a:p>
        </p:txBody>
      </p:sp>
      <p:sp>
        <p:nvSpPr>
          <p:cNvPr id="7" name="Title 1"/>
          <p:cNvSpPr txBox="1">
            <a:spLocks/>
          </p:cNvSpPr>
          <p:nvPr/>
        </p:nvSpPr>
        <p:spPr>
          <a:xfrm>
            <a:off x="1447800" y="-152400"/>
            <a:ext cx="6096000" cy="1069975"/>
          </a:xfrm>
          <a:prstGeom prst="rect">
            <a:avLst/>
          </a:prstGeom>
        </p:spPr>
        <p:txBody>
          <a:bodyPr anchor="b"/>
          <a:lstStyle/>
          <a:p>
            <a:pPr algn="ctr" fontAlgn="auto">
              <a:spcAft>
                <a:spcPts val="0"/>
              </a:spcAft>
              <a:defRPr/>
            </a:pPr>
            <a:r>
              <a:rPr lang="en-US" sz="4400" cap="all" dirty="0">
                <a:solidFill>
                  <a:schemeClr val="tx2"/>
                </a:solidFill>
                <a:latin typeface="+mj-lt"/>
                <a:ea typeface="+mj-ea"/>
                <a:cs typeface="+mj-cs"/>
              </a:rPr>
              <a:t>Production Overview</a:t>
            </a:r>
          </a:p>
        </p:txBody>
      </p:sp>
      <p:pic>
        <p:nvPicPr>
          <p:cNvPr id="40964" name="Picture 2"/>
          <p:cNvPicPr>
            <a:picLocks noChangeAspect="1" noChangeArrowheads="1"/>
          </p:cNvPicPr>
          <p:nvPr/>
        </p:nvPicPr>
        <p:blipFill>
          <a:blip r:embed="rId3"/>
          <a:srcRect l="20065" t="1955" r="23228" b="1849"/>
          <a:stretch>
            <a:fillRect/>
          </a:stretch>
        </p:blipFill>
        <p:spPr bwMode="auto">
          <a:xfrm>
            <a:off x="4546600" y="990600"/>
            <a:ext cx="4064000" cy="4876800"/>
          </a:xfrm>
          <a:prstGeom prst="rect">
            <a:avLst/>
          </a:prstGeom>
          <a:noFill/>
          <a:ln w="9525">
            <a:noFill/>
            <a:miter lim="800000"/>
            <a:headEnd/>
            <a:tailEnd/>
          </a:ln>
        </p:spPr>
      </p:pic>
      <p:sp>
        <p:nvSpPr>
          <p:cNvPr id="40965" name="Subtitle 4"/>
          <p:cNvSpPr>
            <a:spLocks noGrp="1"/>
          </p:cNvSpPr>
          <p:nvPr>
            <p:ph type="subTitle" idx="1"/>
          </p:nvPr>
        </p:nvSpPr>
        <p:spPr>
          <a:xfrm>
            <a:off x="2362200" y="6049963"/>
            <a:ext cx="6705600" cy="685800"/>
          </a:xfrm>
        </p:spPr>
        <p:txBody>
          <a:bodyPr/>
          <a:lstStyle/>
          <a:p>
            <a:r>
              <a:rPr lang="en-US" smtClean="0"/>
              <a:t>Jason Setzer – Penn State University</a:t>
            </a:r>
          </a:p>
        </p:txBody>
      </p:sp>
      <p:sp>
        <p:nvSpPr>
          <p:cNvPr id="40966" name="Text Box 5"/>
          <p:cNvSpPr txBox="1">
            <a:spLocks noChangeArrowheads="1"/>
          </p:cNvSpPr>
          <p:nvPr/>
        </p:nvSpPr>
        <p:spPr bwMode="auto">
          <a:xfrm>
            <a:off x="381000" y="4038600"/>
            <a:ext cx="3733800" cy="1323975"/>
          </a:xfrm>
          <a:prstGeom prst="rect">
            <a:avLst/>
          </a:prstGeom>
          <a:noFill/>
          <a:ln w="9525">
            <a:noFill/>
            <a:miter lim="800000"/>
            <a:headEnd/>
            <a:tailEnd/>
          </a:ln>
        </p:spPr>
        <p:txBody>
          <a:bodyPr>
            <a:spAutoFit/>
          </a:bodyPr>
          <a:lstStyle/>
          <a:p>
            <a:pPr algn="ctr"/>
            <a:r>
              <a:rPr lang="en-US" sz="1600">
                <a:latin typeface="Tw Cen MT" pitchFamily="34" charset="0"/>
              </a:rPr>
              <a:t>Ambitious goals include producing hundreds of world wide cities with full 3D textured building models.</a:t>
            </a:r>
          </a:p>
          <a:p>
            <a:pPr algn="ctr"/>
            <a:endParaRPr lang="en-US" sz="1600">
              <a:latin typeface="Tw Cen MT" pitchFamily="34" charset="0"/>
            </a:endParaRPr>
          </a:p>
          <a:p>
            <a:pPr algn="ctr"/>
            <a:endParaRPr lang="en-US" sz="1600">
              <a:latin typeface="Tw Cen MT"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4"/>
          <p:cNvSpPr>
            <a:spLocks noChangeArrowheads="1"/>
          </p:cNvSpPr>
          <p:nvPr/>
        </p:nvSpPr>
        <p:spPr bwMode="auto">
          <a:xfrm>
            <a:off x="152400" y="3962400"/>
            <a:ext cx="8763000" cy="1095375"/>
          </a:xfrm>
          <a:prstGeom prst="rect">
            <a:avLst/>
          </a:prstGeom>
          <a:noFill/>
          <a:ln w="9525">
            <a:noFill/>
            <a:miter lim="800000"/>
            <a:headEnd/>
            <a:tailEnd/>
          </a:ln>
        </p:spPr>
        <p:txBody>
          <a:bodyPr tIns="0" bIns="0" anchor="ctr">
            <a:spAutoFit/>
          </a:bodyPr>
          <a:lstStyle/>
          <a:p>
            <a:endParaRPr lang="en-US">
              <a:latin typeface="Tw Cen MT" pitchFamily="34" charset="0"/>
            </a:endParaRPr>
          </a:p>
          <a:p>
            <a:endParaRPr lang="en-US">
              <a:latin typeface="Tw Cen MT" pitchFamily="34" charset="0"/>
            </a:endParaRPr>
          </a:p>
          <a:p>
            <a:endParaRPr lang="en-US">
              <a:latin typeface="Tw Cen MT" pitchFamily="34" charset="0"/>
            </a:endParaRPr>
          </a:p>
        </p:txBody>
      </p:sp>
      <p:sp>
        <p:nvSpPr>
          <p:cNvPr id="43010" name="Text Box 5"/>
          <p:cNvSpPr txBox="1">
            <a:spLocks noChangeArrowheads="1"/>
          </p:cNvSpPr>
          <p:nvPr/>
        </p:nvSpPr>
        <p:spPr bwMode="auto">
          <a:xfrm>
            <a:off x="4724400" y="1066800"/>
            <a:ext cx="3733800" cy="2400300"/>
          </a:xfrm>
          <a:prstGeom prst="rect">
            <a:avLst/>
          </a:prstGeom>
          <a:noFill/>
          <a:ln w="9525">
            <a:noFill/>
            <a:miter lim="800000"/>
            <a:headEnd/>
            <a:tailEnd/>
          </a:ln>
        </p:spPr>
        <p:txBody>
          <a:bodyPr>
            <a:spAutoFit/>
          </a:bodyPr>
          <a:lstStyle/>
          <a:p>
            <a:pPr algn="ctr"/>
            <a:r>
              <a:rPr lang="en-US" sz="1600">
                <a:latin typeface="Tw Cen MT" pitchFamily="34" charset="0"/>
              </a:rPr>
              <a:t>Production commences upon the receipt of:</a:t>
            </a:r>
          </a:p>
          <a:p>
            <a:pPr algn="ctr"/>
            <a:endParaRPr lang="en-US" sz="1600">
              <a:latin typeface="Tw Cen MT" pitchFamily="34" charset="0"/>
            </a:endParaRPr>
          </a:p>
          <a:p>
            <a:pPr algn="ctr">
              <a:buFont typeface="Arial" charset="0"/>
              <a:buChar char="•"/>
            </a:pPr>
            <a:r>
              <a:rPr lang="en-US">
                <a:solidFill>
                  <a:schemeClr val="tx2"/>
                </a:solidFill>
                <a:latin typeface="Tw Cen MT" pitchFamily="34" charset="0"/>
              </a:rPr>
              <a:t>Aerial Imagery</a:t>
            </a:r>
          </a:p>
          <a:p>
            <a:pPr algn="ctr">
              <a:buFont typeface="Arial" charset="0"/>
              <a:buChar char="•"/>
            </a:pPr>
            <a:r>
              <a:rPr lang="en-US">
                <a:solidFill>
                  <a:schemeClr val="tx2"/>
                </a:solidFill>
                <a:latin typeface="Tw Cen MT" pitchFamily="34" charset="0"/>
              </a:rPr>
              <a:t>Surveyed Ground Control</a:t>
            </a:r>
          </a:p>
          <a:p>
            <a:pPr algn="ctr">
              <a:buFont typeface="Arial" charset="0"/>
              <a:buChar char="•"/>
            </a:pPr>
            <a:r>
              <a:rPr lang="en-US">
                <a:solidFill>
                  <a:schemeClr val="tx2"/>
                </a:solidFill>
                <a:latin typeface="Tw Cen MT" pitchFamily="34" charset="0"/>
              </a:rPr>
              <a:t>Digital Elevation Data</a:t>
            </a:r>
          </a:p>
          <a:p>
            <a:pPr algn="ctr">
              <a:buFont typeface="Arial" charset="0"/>
              <a:buChar char="•"/>
            </a:pPr>
            <a:endParaRPr lang="en-US" sz="1600">
              <a:latin typeface="Tw Cen MT" pitchFamily="34" charset="0"/>
            </a:endParaRPr>
          </a:p>
          <a:p>
            <a:pPr algn="ctr"/>
            <a:r>
              <a:rPr lang="en-US" sz="1600">
                <a:latin typeface="Tw Cen MT" pitchFamily="34" charset="0"/>
              </a:rPr>
              <a:t>  </a:t>
            </a:r>
          </a:p>
          <a:p>
            <a:pPr algn="ctr"/>
            <a:endParaRPr lang="en-US" sz="1600">
              <a:latin typeface="Tw Cen MT" pitchFamily="34" charset="0"/>
            </a:endParaRPr>
          </a:p>
          <a:p>
            <a:pPr algn="ctr"/>
            <a:endParaRPr lang="en-US" sz="1600">
              <a:latin typeface="Tw Cen MT" pitchFamily="34" charset="0"/>
            </a:endParaRPr>
          </a:p>
        </p:txBody>
      </p:sp>
      <p:sp>
        <p:nvSpPr>
          <p:cNvPr id="7" name="Title 1"/>
          <p:cNvSpPr txBox="1">
            <a:spLocks/>
          </p:cNvSpPr>
          <p:nvPr/>
        </p:nvSpPr>
        <p:spPr>
          <a:xfrm>
            <a:off x="1447800" y="-152400"/>
            <a:ext cx="6096000" cy="1069975"/>
          </a:xfrm>
          <a:prstGeom prst="rect">
            <a:avLst/>
          </a:prstGeom>
        </p:spPr>
        <p:txBody>
          <a:bodyPr anchor="b"/>
          <a:lstStyle/>
          <a:p>
            <a:pPr algn="ctr" fontAlgn="auto">
              <a:spcAft>
                <a:spcPts val="0"/>
              </a:spcAft>
              <a:defRPr/>
            </a:pPr>
            <a:r>
              <a:rPr lang="en-US" sz="4400" cap="all" dirty="0">
                <a:solidFill>
                  <a:schemeClr val="tx2"/>
                </a:solidFill>
                <a:latin typeface="+mj-lt"/>
                <a:ea typeface="+mj-ea"/>
                <a:cs typeface="+mj-cs"/>
              </a:rPr>
              <a:t>Production Overview</a:t>
            </a:r>
          </a:p>
        </p:txBody>
      </p:sp>
      <p:pic>
        <p:nvPicPr>
          <p:cNvPr id="43012" name="Picture 3"/>
          <p:cNvPicPr>
            <a:picLocks noChangeAspect="1" noChangeArrowheads="1"/>
          </p:cNvPicPr>
          <p:nvPr/>
        </p:nvPicPr>
        <p:blipFill>
          <a:blip r:embed="rId3"/>
          <a:srcRect l="19720" t="1212" r="23688" b="3030"/>
          <a:stretch>
            <a:fillRect/>
          </a:stretch>
        </p:blipFill>
        <p:spPr bwMode="auto">
          <a:xfrm>
            <a:off x="381000" y="990600"/>
            <a:ext cx="4075113" cy="4878388"/>
          </a:xfrm>
          <a:prstGeom prst="rect">
            <a:avLst/>
          </a:prstGeom>
          <a:noFill/>
          <a:ln w="9525">
            <a:noFill/>
            <a:miter lim="800000"/>
            <a:headEnd/>
            <a:tailEnd/>
          </a:ln>
        </p:spPr>
      </p:pic>
      <p:sp>
        <p:nvSpPr>
          <p:cNvPr id="43013" name="Text Box 5"/>
          <p:cNvSpPr txBox="1">
            <a:spLocks noChangeArrowheads="1"/>
          </p:cNvSpPr>
          <p:nvPr/>
        </p:nvSpPr>
        <p:spPr bwMode="auto">
          <a:xfrm>
            <a:off x="4724400" y="3124200"/>
            <a:ext cx="3733800" cy="3540125"/>
          </a:xfrm>
          <a:prstGeom prst="rect">
            <a:avLst/>
          </a:prstGeom>
          <a:noFill/>
          <a:ln w="9525">
            <a:noFill/>
            <a:miter lim="800000"/>
            <a:headEnd/>
            <a:tailEnd/>
          </a:ln>
        </p:spPr>
        <p:txBody>
          <a:bodyPr>
            <a:spAutoFit/>
          </a:bodyPr>
          <a:lstStyle/>
          <a:p>
            <a:pPr algn="ctr"/>
            <a:r>
              <a:rPr lang="en-US" sz="1600">
                <a:latin typeface="Tw Cen MT" pitchFamily="34" charset="0"/>
              </a:rPr>
              <a:t>The bundle adjustment precisely calculates the exterior orientation of each image in the project.</a:t>
            </a:r>
          </a:p>
          <a:p>
            <a:pPr algn="ctr"/>
            <a:endParaRPr lang="en-US" sz="1600">
              <a:solidFill>
                <a:schemeClr val="tx2"/>
              </a:solidFill>
              <a:latin typeface="Tw Cen MT" pitchFamily="34" charset="0"/>
            </a:endParaRPr>
          </a:p>
          <a:p>
            <a:pPr algn="ctr"/>
            <a:r>
              <a:rPr lang="en-US" sz="1600">
                <a:solidFill>
                  <a:schemeClr val="tx2"/>
                </a:solidFill>
                <a:latin typeface="Tw Cen MT" pitchFamily="34" charset="0"/>
              </a:rPr>
              <a:t>A required input to 3D textured building production are digitized rooftop outlines. </a:t>
            </a:r>
          </a:p>
          <a:p>
            <a:pPr algn="ctr"/>
            <a:endParaRPr lang="en-US" sz="1600">
              <a:latin typeface="Tw Cen MT" pitchFamily="34" charset="0"/>
            </a:endParaRPr>
          </a:p>
          <a:p>
            <a:pPr algn="ctr"/>
            <a:r>
              <a:rPr lang="en-US" sz="1600">
                <a:latin typeface="Tw Cen MT" pitchFamily="34" charset="0"/>
              </a:rPr>
              <a:t>Modeling and creation of rooftop DXFs is undertaken at the completion of an aerial bundle.</a:t>
            </a:r>
          </a:p>
          <a:p>
            <a:pPr algn="ctr">
              <a:buFont typeface="Arial" charset="0"/>
              <a:buChar char="•"/>
            </a:pPr>
            <a:endParaRPr lang="en-US" sz="1600">
              <a:latin typeface="Tw Cen MT" pitchFamily="34" charset="0"/>
            </a:endParaRPr>
          </a:p>
          <a:p>
            <a:pPr algn="ctr"/>
            <a:r>
              <a:rPr lang="en-US" sz="1600">
                <a:latin typeface="Tw Cen MT" pitchFamily="34" charset="0"/>
              </a:rPr>
              <a:t>  </a:t>
            </a:r>
          </a:p>
          <a:p>
            <a:pPr algn="ctr"/>
            <a:endParaRPr lang="en-US" sz="1600">
              <a:latin typeface="Tw Cen MT" pitchFamily="34" charset="0"/>
            </a:endParaRPr>
          </a:p>
          <a:p>
            <a:pPr algn="ctr"/>
            <a:endParaRPr lang="en-US" sz="1600">
              <a:latin typeface="Tw Cen MT" pitchFamily="34" charset="0"/>
            </a:endParaRPr>
          </a:p>
        </p:txBody>
      </p:sp>
      <p:sp>
        <p:nvSpPr>
          <p:cNvPr id="43014" name="Subtitle 4"/>
          <p:cNvSpPr>
            <a:spLocks noGrp="1"/>
          </p:cNvSpPr>
          <p:nvPr>
            <p:ph type="subTitle" idx="1"/>
          </p:nvPr>
        </p:nvSpPr>
        <p:spPr>
          <a:xfrm>
            <a:off x="2362200" y="6049963"/>
            <a:ext cx="6705600" cy="685800"/>
          </a:xfrm>
        </p:spPr>
        <p:txBody>
          <a:bodyPr/>
          <a:lstStyle/>
          <a:p>
            <a:r>
              <a:rPr lang="en-US" smtClean="0"/>
              <a:t>Jason Setzer – Penn State University</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4"/>
          <p:cNvSpPr>
            <a:spLocks noChangeArrowheads="1"/>
          </p:cNvSpPr>
          <p:nvPr/>
        </p:nvSpPr>
        <p:spPr bwMode="auto">
          <a:xfrm>
            <a:off x="152400" y="3962400"/>
            <a:ext cx="8763000" cy="1095375"/>
          </a:xfrm>
          <a:prstGeom prst="rect">
            <a:avLst/>
          </a:prstGeom>
          <a:noFill/>
          <a:ln w="9525">
            <a:noFill/>
            <a:miter lim="800000"/>
            <a:headEnd/>
            <a:tailEnd/>
          </a:ln>
        </p:spPr>
        <p:txBody>
          <a:bodyPr tIns="0" bIns="0" anchor="ctr">
            <a:spAutoFit/>
          </a:bodyPr>
          <a:lstStyle/>
          <a:p>
            <a:endParaRPr lang="en-US">
              <a:latin typeface="Tw Cen MT" pitchFamily="34" charset="0"/>
            </a:endParaRPr>
          </a:p>
          <a:p>
            <a:endParaRPr lang="en-US">
              <a:latin typeface="Tw Cen MT" pitchFamily="34" charset="0"/>
            </a:endParaRPr>
          </a:p>
          <a:p>
            <a:endParaRPr lang="en-US">
              <a:latin typeface="Tw Cen MT" pitchFamily="34" charset="0"/>
            </a:endParaRPr>
          </a:p>
        </p:txBody>
      </p:sp>
      <p:sp>
        <p:nvSpPr>
          <p:cNvPr id="45058" name="Text Box 5"/>
          <p:cNvSpPr txBox="1">
            <a:spLocks noChangeArrowheads="1"/>
          </p:cNvSpPr>
          <p:nvPr/>
        </p:nvSpPr>
        <p:spPr bwMode="auto">
          <a:xfrm>
            <a:off x="609600" y="1066800"/>
            <a:ext cx="7848600" cy="1323975"/>
          </a:xfrm>
          <a:prstGeom prst="rect">
            <a:avLst/>
          </a:prstGeom>
          <a:noFill/>
          <a:ln w="9525">
            <a:noFill/>
            <a:miter lim="800000"/>
            <a:headEnd/>
            <a:tailEnd/>
          </a:ln>
        </p:spPr>
        <p:txBody>
          <a:bodyPr>
            <a:spAutoFit/>
          </a:bodyPr>
          <a:lstStyle/>
          <a:p>
            <a:pPr algn="ctr"/>
            <a:r>
              <a:rPr lang="en-US" sz="1600">
                <a:latin typeface="Tw Cen MT" pitchFamily="34" charset="0"/>
              </a:rPr>
              <a:t>Vendors digitize roof tops of buildings from stereo images and deliver the compiled models as TIN’ed DXF files.</a:t>
            </a:r>
          </a:p>
          <a:p>
            <a:pPr algn="ctr"/>
            <a:endParaRPr lang="en-US" sz="1600">
              <a:latin typeface="Tw Cen MT" pitchFamily="34" charset="0"/>
            </a:endParaRPr>
          </a:p>
          <a:p>
            <a:pPr algn="ctr"/>
            <a:r>
              <a:rPr lang="en-US" sz="1600">
                <a:latin typeface="Tw Cen MT" pitchFamily="34" charset="0"/>
              </a:rPr>
              <a:t>  </a:t>
            </a:r>
          </a:p>
          <a:p>
            <a:pPr algn="ctr"/>
            <a:endParaRPr lang="en-US" sz="1600">
              <a:latin typeface="Tw Cen MT" pitchFamily="34" charset="0"/>
            </a:endParaRPr>
          </a:p>
        </p:txBody>
      </p:sp>
      <p:sp>
        <p:nvSpPr>
          <p:cNvPr id="7" name="Title 1"/>
          <p:cNvSpPr txBox="1">
            <a:spLocks/>
          </p:cNvSpPr>
          <p:nvPr/>
        </p:nvSpPr>
        <p:spPr>
          <a:xfrm>
            <a:off x="1447800" y="-152400"/>
            <a:ext cx="6096000" cy="1069975"/>
          </a:xfrm>
          <a:prstGeom prst="rect">
            <a:avLst/>
          </a:prstGeom>
        </p:spPr>
        <p:txBody>
          <a:bodyPr anchor="b"/>
          <a:lstStyle/>
          <a:p>
            <a:pPr algn="ctr" fontAlgn="auto">
              <a:spcAft>
                <a:spcPts val="0"/>
              </a:spcAft>
              <a:defRPr/>
            </a:pPr>
            <a:r>
              <a:rPr lang="en-US" sz="4400" cap="all" dirty="0">
                <a:solidFill>
                  <a:schemeClr val="tx2"/>
                </a:solidFill>
                <a:latin typeface="+mj-lt"/>
                <a:ea typeface="+mj-ea"/>
                <a:cs typeface="+mj-cs"/>
              </a:rPr>
              <a:t>Building </a:t>
            </a:r>
            <a:r>
              <a:rPr lang="en-US" sz="4400" cap="all" dirty="0" err="1">
                <a:solidFill>
                  <a:schemeClr val="tx2"/>
                </a:solidFill>
                <a:latin typeface="+mj-lt"/>
                <a:ea typeface="+mj-ea"/>
                <a:cs typeface="+mj-cs"/>
              </a:rPr>
              <a:t>PipeLine</a:t>
            </a:r>
            <a:endParaRPr lang="en-US" sz="4400" cap="all" dirty="0">
              <a:solidFill>
                <a:schemeClr val="tx2"/>
              </a:solidFill>
              <a:latin typeface="+mj-lt"/>
              <a:ea typeface="+mj-ea"/>
              <a:cs typeface="+mj-cs"/>
            </a:endParaRPr>
          </a:p>
        </p:txBody>
      </p:sp>
      <p:grpSp>
        <p:nvGrpSpPr>
          <p:cNvPr id="45060" name="Group 11"/>
          <p:cNvGrpSpPr>
            <a:grpSpLocks/>
          </p:cNvGrpSpPr>
          <p:nvPr/>
        </p:nvGrpSpPr>
        <p:grpSpPr bwMode="auto">
          <a:xfrm>
            <a:off x="228600" y="2082800"/>
            <a:ext cx="8686800" cy="3327400"/>
            <a:chOff x="228600" y="2387838"/>
            <a:chExt cx="8686800" cy="3327162"/>
          </a:xfrm>
        </p:grpSpPr>
        <p:pic>
          <p:nvPicPr>
            <p:cNvPr id="45062" name="Picture 2"/>
            <p:cNvPicPr>
              <a:picLocks noChangeAspect="1" noChangeArrowheads="1"/>
            </p:cNvPicPr>
            <p:nvPr/>
          </p:nvPicPr>
          <p:blipFill>
            <a:blip r:embed="rId3"/>
            <a:srcRect/>
            <a:stretch>
              <a:fillRect/>
            </a:stretch>
          </p:blipFill>
          <p:spPr bwMode="auto">
            <a:xfrm>
              <a:off x="2895600" y="2863312"/>
              <a:ext cx="3048000" cy="2851688"/>
            </a:xfrm>
            <a:prstGeom prst="rect">
              <a:avLst/>
            </a:prstGeom>
            <a:noFill/>
            <a:ln w="9525">
              <a:noFill/>
              <a:miter lim="800000"/>
              <a:headEnd/>
              <a:tailEnd/>
            </a:ln>
          </p:spPr>
        </p:pic>
        <p:pic>
          <p:nvPicPr>
            <p:cNvPr id="45063" name="Picture 5"/>
            <p:cNvPicPr>
              <a:picLocks noChangeAspect="1" noChangeArrowheads="1"/>
            </p:cNvPicPr>
            <p:nvPr/>
          </p:nvPicPr>
          <p:blipFill>
            <a:blip r:embed="rId4"/>
            <a:srcRect l="1828" r="8356"/>
            <a:stretch>
              <a:fillRect/>
            </a:stretch>
          </p:blipFill>
          <p:spPr bwMode="auto">
            <a:xfrm>
              <a:off x="228600" y="2406112"/>
              <a:ext cx="3276600" cy="2548873"/>
            </a:xfrm>
            <a:prstGeom prst="rect">
              <a:avLst/>
            </a:prstGeom>
            <a:noFill/>
            <a:ln w="9525">
              <a:noFill/>
              <a:miter lim="800000"/>
              <a:headEnd/>
              <a:tailEnd/>
            </a:ln>
          </p:spPr>
        </p:pic>
        <p:pic>
          <p:nvPicPr>
            <p:cNvPr id="45064" name="Picture 6" descr="C:\Temp\screenshots\liverpool_bldg.jpg"/>
            <p:cNvPicPr>
              <a:picLocks noChangeAspect="1" noChangeArrowheads="1"/>
            </p:cNvPicPr>
            <p:nvPr/>
          </p:nvPicPr>
          <p:blipFill>
            <a:blip r:embed="rId5"/>
            <a:srcRect/>
            <a:stretch>
              <a:fillRect/>
            </a:stretch>
          </p:blipFill>
          <p:spPr bwMode="auto">
            <a:xfrm>
              <a:off x="5257800" y="2387838"/>
              <a:ext cx="3657600" cy="2780464"/>
            </a:xfrm>
            <a:prstGeom prst="rect">
              <a:avLst/>
            </a:prstGeom>
            <a:noFill/>
            <a:ln w="9525">
              <a:noFill/>
              <a:miter lim="800000"/>
              <a:headEnd/>
              <a:tailEnd/>
            </a:ln>
          </p:spPr>
        </p:pic>
      </p:grpSp>
      <p:sp>
        <p:nvSpPr>
          <p:cNvPr id="45061" name="Subtitle 4"/>
          <p:cNvSpPr>
            <a:spLocks noGrp="1"/>
          </p:cNvSpPr>
          <p:nvPr>
            <p:ph type="subTitle" idx="1"/>
          </p:nvPr>
        </p:nvSpPr>
        <p:spPr>
          <a:xfrm>
            <a:off x="2362200" y="6049963"/>
            <a:ext cx="6705600" cy="685800"/>
          </a:xfrm>
        </p:spPr>
        <p:txBody>
          <a:bodyPr/>
          <a:lstStyle/>
          <a:p>
            <a:r>
              <a:rPr lang="en-US" smtClean="0"/>
              <a:t>Jason Setzer – Penn State University</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docProps/app.xml><?xml version="1.0" encoding="utf-8"?>
<Properties xmlns="http://schemas.openxmlformats.org/officeDocument/2006/extended-properties" xmlns:vt="http://schemas.openxmlformats.org/officeDocument/2006/docPropsVTypes">
  <Template>Median</Template>
  <TotalTime>35566</TotalTime>
  <Words>2043</Words>
  <Application>Microsoft Office PowerPoint</Application>
  <PresentationFormat>On-screen Show (4:3)</PresentationFormat>
  <Paragraphs>459</Paragraphs>
  <Slides>31</Slides>
  <Notes>31</Notes>
  <HiddenSlides>0</HiddenSlides>
  <MMClips>0</MMClips>
  <ScaleCrop>false</ScaleCrop>
  <HeadingPairs>
    <vt:vector size="6" baseType="variant">
      <vt:variant>
        <vt:lpstr>Fonts Used</vt:lpstr>
      </vt:variant>
      <vt:variant>
        <vt:i4>5</vt:i4>
      </vt:variant>
      <vt:variant>
        <vt:lpstr>Design Template</vt:lpstr>
      </vt:variant>
      <vt:variant>
        <vt:i4>10</vt:i4>
      </vt:variant>
      <vt:variant>
        <vt:lpstr>Slide Titles</vt:lpstr>
      </vt:variant>
      <vt:variant>
        <vt:i4>31</vt:i4>
      </vt:variant>
    </vt:vector>
  </HeadingPairs>
  <TitlesOfParts>
    <vt:vector size="46" baseType="lpstr">
      <vt:lpstr>Tw Cen MT</vt:lpstr>
      <vt:lpstr>Arial</vt:lpstr>
      <vt:lpstr>Wingdings</vt:lpstr>
      <vt:lpstr>Wingdings 2</vt:lpstr>
      <vt:lpstr>Calibri</vt:lpstr>
      <vt:lpstr>Median</vt:lpstr>
      <vt:lpstr>Custom Design</vt:lpstr>
      <vt:lpstr>Median</vt:lpstr>
      <vt:lpstr>Median</vt:lpstr>
      <vt:lpstr>Median</vt:lpstr>
      <vt:lpstr>Median</vt:lpstr>
      <vt:lpstr>Median</vt:lpstr>
      <vt:lpstr>Median</vt:lpstr>
      <vt:lpstr>Median</vt:lpstr>
      <vt:lpstr>Median</vt:lpstr>
      <vt:lpstr>LEVERAGING GIS FOR PROJECTING DATA IN VIRTUAL EARTH </vt:lpstr>
      <vt:lpstr>CONTENTS</vt:lpstr>
      <vt:lpstr>INTRODUCTION</vt:lpstr>
      <vt:lpstr>WHAT IS VIRTUAL EARTH?</vt:lpstr>
      <vt:lpstr>WHERE DOES GIS FIT IN?</vt:lpstr>
      <vt:lpstr>WHERE DOES GIS FIT IN?</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LEVERAGING GIS FOR PROJECTING DATA IN VIRTUAL EARTH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Production Planning</dc:title>
  <dc:creator>Jason Setzer</dc:creator>
  <cp:lastModifiedBy>king</cp:lastModifiedBy>
  <cp:revision>299</cp:revision>
  <dcterms:created xsi:type="dcterms:W3CDTF">2006-08-16T00:00:00Z</dcterms:created>
  <dcterms:modified xsi:type="dcterms:W3CDTF">2009-01-10T21:46:42Z</dcterms:modified>
</cp:coreProperties>
</file>