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79" r:id="rId2"/>
    <p:sldId id="256" r:id="rId3"/>
    <p:sldId id="257" r:id="rId4"/>
    <p:sldId id="258" r:id="rId5"/>
    <p:sldId id="259" r:id="rId6"/>
    <p:sldId id="264" r:id="rId7"/>
    <p:sldId id="260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EB2C3-B531-42FA-A495-7330E085149E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5356A-2ADE-4A97-8332-D0C0A575E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Poverty study,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56A-2ADE-4A97-8332-D0C0A575EA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Outdated patrols that focus</a:t>
            </a:r>
            <a:r>
              <a:rPr lang="en-US" baseline="0" dirty="0" smtClean="0"/>
              <a:t> on entire area- take too much time, or focus on small areas surrounding guard posts. </a:t>
            </a:r>
          </a:p>
          <a:p>
            <a:r>
              <a:rPr lang="en-US" baseline="0" dirty="0" smtClean="0"/>
              <a:t>Poachers learn to avoid, commit crimes outside of known </a:t>
            </a:r>
            <a:r>
              <a:rPr lang="en-US" baseline="0" smtClean="0"/>
              <a:t>patrol zones.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56A-2ADE-4A97-8332-D0C0A575EA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compared to physical environment</a:t>
            </a:r>
            <a:r>
              <a:rPr lang="en-US" baseline="0" dirty="0" smtClean="0"/>
              <a:t> we see points on specific land types and close to roads and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56A-2ADE-4A97-8332-D0C0A575EA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56A-2ADE-4A97-8332-D0C0A575EA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4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out</a:t>
            </a:r>
            <a:r>
              <a:rPr lang="en-US" baseline="0" dirty="0" smtClean="0"/>
              <a:t> of the gates on k function.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56A-2ADE-4A97-8332-D0C0A575EA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1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56A-2ADE-4A97-8332-D0C0A575EA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3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33827" y="370832"/>
            <a:ext cx="9124574" cy="925705"/>
          </a:xfrm>
        </p:spPr>
        <p:txBody>
          <a:bodyPr/>
          <a:lstStyle/>
          <a:p>
            <a:r>
              <a:rPr lang="en-US" i="1" dirty="0" smtClean="0"/>
              <a:t>Hello</a:t>
            </a:r>
            <a:endParaRPr lang="en-US" i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1" y="1290595"/>
            <a:ext cx="3924776" cy="523303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71" y="1290596"/>
            <a:ext cx="3905773" cy="5233034"/>
          </a:xfrm>
        </p:spPr>
      </p:pic>
    </p:spTree>
    <p:extLst>
      <p:ext uri="{BB962C8B-B14F-4D97-AF65-F5344CB8AC3E}">
        <p14:creationId xmlns:p14="http://schemas.microsoft.com/office/powerpoint/2010/main" val="15214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Pattern Analysis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449550" y="1629299"/>
            <a:ext cx="1271314" cy="447898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Moran’s I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6111" y="1129553"/>
            <a:ext cx="9404723" cy="505341"/>
          </a:xfrm>
        </p:spPr>
        <p:txBody>
          <a:bodyPr>
            <a:noAutofit/>
          </a:bodyPr>
          <a:lstStyle/>
          <a:p>
            <a:r>
              <a:rPr lang="en-US" dirty="0" smtClean="0"/>
              <a:t>Spatial Autocorrelation – Local Indicators of Spatial Autocorrelation (LISA)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957042" y="1629299"/>
            <a:ext cx="2050669" cy="458481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LISA Cluster Map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6" y="2105456"/>
            <a:ext cx="4207142" cy="4426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83" y="2105457"/>
            <a:ext cx="4420988" cy="44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6982"/>
          </a:xfrm>
        </p:spPr>
        <p:txBody>
          <a:bodyPr/>
          <a:lstStyle/>
          <a:p>
            <a:r>
              <a:rPr lang="en-US" dirty="0" smtClean="0"/>
              <a:t>Risk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633818"/>
            <a:ext cx="9774239" cy="4271682"/>
          </a:xfrm>
        </p:spPr>
        <p:txBody>
          <a:bodyPr/>
          <a:lstStyle/>
          <a:p>
            <a:r>
              <a:rPr lang="en-US" dirty="0" smtClean="0"/>
              <a:t>Identify risk based on physical environment</a:t>
            </a:r>
          </a:p>
          <a:p>
            <a:pPr lvl="1"/>
            <a:r>
              <a:rPr lang="en-US" dirty="0" smtClean="0"/>
              <a:t>Determine correlation between physical features and poaching incidents	</a:t>
            </a:r>
          </a:p>
          <a:p>
            <a:pPr lvl="2"/>
            <a:r>
              <a:rPr lang="en-US" sz="1800" dirty="0" smtClean="0"/>
              <a:t>Land cover type</a:t>
            </a:r>
          </a:p>
          <a:p>
            <a:pPr lvl="2"/>
            <a:r>
              <a:rPr lang="en-US" sz="1800" dirty="0" smtClean="0"/>
              <a:t>Distance proximity to water sources</a:t>
            </a:r>
          </a:p>
          <a:p>
            <a:pPr lvl="2"/>
            <a:r>
              <a:rPr lang="en-US" sz="1800" dirty="0" smtClean="0"/>
              <a:t>Distance proximity to roads</a:t>
            </a:r>
          </a:p>
          <a:p>
            <a:pPr lvl="2"/>
            <a:endParaRPr lang="en-US" sz="1800" dirty="0"/>
          </a:p>
          <a:p>
            <a:r>
              <a:rPr lang="en-US" dirty="0" smtClean="0"/>
              <a:t>Identify risk from existing poaching intensity</a:t>
            </a:r>
          </a:p>
        </p:txBody>
      </p:sp>
    </p:spTree>
    <p:extLst>
      <p:ext uri="{BB962C8B-B14F-4D97-AF65-F5344CB8AC3E}">
        <p14:creationId xmlns:p14="http://schemas.microsoft.com/office/powerpoint/2010/main" val="42388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6587201" cy="1400529"/>
          </a:xfrm>
        </p:spPr>
        <p:txBody>
          <a:bodyPr/>
          <a:lstStyle/>
          <a:p>
            <a:r>
              <a:rPr lang="en-US" sz="3600" dirty="0"/>
              <a:t>Risk </a:t>
            </a:r>
            <a:r>
              <a:rPr lang="en-US" sz="3600" dirty="0" smtClean="0"/>
              <a:t>Analysis - Land Cover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2" y="1680243"/>
            <a:ext cx="6417629" cy="4802412"/>
          </a:xfrm>
        </p:spPr>
        <p:txBody>
          <a:bodyPr/>
          <a:lstStyle/>
          <a:p>
            <a:r>
              <a:rPr lang="en-US" dirty="0" smtClean="0"/>
              <a:t>12 Different Land Cover Types</a:t>
            </a:r>
          </a:p>
          <a:p>
            <a:endParaRPr lang="en-US" dirty="0"/>
          </a:p>
          <a:p>
            <a:r>
              <a:rPr lang="en-US" dirty="0" smtClean="0"/>
              <a:t>Elephants have seasonal preferences</a:t>
            </a:r>
          </a:p>
          <a:p>
            <a:endParaRPr lang="en-US" dirty="0"/>
          </a:p>
          <a:p>
            <a:r>
              <a:rPr lang="en-US" dirty="0" smtClean="0"/>
              <a:t>Open low shrubs (61%)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Trees and shrubs savannah (22%)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75" y="159489"/>
            <a:ext cx="5147140" cy="64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 – Proximity to Water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1" y="1550075"/>
            <a:ext cx="6417629" cy="4802412"/>
          </a:xfrm>
        </p:spPr>
        <p:txBody>
          <a:bodyPr/>
          <a:lstStyle/>
          <a:p>
            <a:r>
              <a:rPr lang="en-US" smtClean="0"/>
              <a:t>Water system</a:t>
            </a:r>
            <a:endParaRPr lang="en-US" dirty="0" smtClean="0"/>
          </a:p>
          <a:p>
            <a:pPr lvl="1"/>
            <a:r>
              <a:rPr lang="en-US" dirty="0" smtClean="0"/>
              <a:t>Galana River - Perennial</a:t>
            </a:r>
          </a:p>
          <a:p>
            <a:pPr lvl="1"/>
            <a:r>
              <a:rPr lang="en-US" dirty="0" smtClean="0"/>
              <a:t>Tiva River - Seasonal</a:t>
            </a:r>
          </a:p>
          <a:p>
            <a:endParaRPr lang="en-US" dirty="0"/>
          </a:p>
          <a:p>
            <a:r>
              <a:rPr lang="en-US" dirty="0" smtClean="0"/>
              <a:t>Elephants stay close to water</a:t>
            </a:r>
          </a:p>
          <a:p>
            <a:endParaRPr lang="en-US" dirty="0"/>
          </a:p>
          <a:p>
            <a:r>
              <a:rPr lang="en-US" dirty="0" smtClean="0"/>
              <a:t>0 – 2,000 m         (30%)</a:t>
            </a:r>
          </a:p>
          <a:p>
            <a:r>
              <a:rPr lang="en-US" dirty="0" smtClean="0"/>
              <a:t>2,000 – 4,000 m  (31%)</a:t>
            </a:r>
          </a:p>
          <a:p>
            <a:r>
              <a:rPr lang="en-US" dirty="0" smtClean="0"/>
              <a:t>4,000 – 6,000 m  (11%)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More incidents in </a:t>
            </a:r>
            <a:r>
              <a:rPr lang="en-US" dirty="0" err="1" smtClean="0"/>
              <a:t>Galana</a:t>
            </a:r>
            <a:r>
              <a:rPr lang="en-US" dirty="0" smtClean="0"/>
              <a:t>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2" y="218363"/>
            <a:ext cx="4657493" cy="64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39070"/>
            <a:ext cx="9404723" cy="1400530"/>
          </a:xfrm>
        </p:spPr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 – Proximity to Roads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1" y="1550075"/>
            <a:ext cx="6417629" cy="4802412"/>
          </a:xfrm>
        </p:spPr>
        <p:txBody>
          <a:bodyPr/>
          <a:lstStyle/>
          <a:p>
            <a:r>
              <a:rPr lang="en-US" dirty="0" smtClean="0"/>
              <a:t>Elephants show no avoidance behavior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Poachers need for quick escape</a:t>
            </a:r>
          </a:p>
          <a:p>
            <a:endParaRPr lang="en-US" dirty="0"/>
          </a:p>
          <a:p>
            <a:r>
              <a:rPr lang="en-US" dirty="0" smtClean="0"/>
              <a:t>0 – 2,000 m         (33%)</a:t>
            </a:r>
          </a:p>
          <a:p>
            <a:r>
              <a:rPr lang="en-US" dirty="0" smtClean="0"/>
              <a:t>2,000 – 4,000 m  (21%)</a:t>
            </a:r>
          </a:p>
          <a:p>
            <a:r>
              <a:rPr lang="en-US" dirty="0" smtClean="0"/>
              <a:t>4,000 – 6,000 m  (17%)</a:t>
            </a:r>
          </a:p>
          <a:p>
            <a:r>
              <a:rPr lang="en-US" dirty="0" smtClean="0"/>
              <a:t>6,000 – 8,000 m  (13%)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85" y="341194"/>
            <a:ext cx="4824015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 – Incident Intensity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1" y="1550075"/>
            <a:ext cx="6417629" cy="4802412"/>
          </a:xfrm>
        </p:spPr>
        <p:txBody>
          <a:bodyPr/>
          <a:lstStyle/>
          <a:p>
            <a:r>
              <a:rPr lang="en-US" dirty="0" smtClean="0"/>
              <a:t>Incident hot spot mapping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Small bandwidth KDE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Reveal repeat areas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26" y="246509"/>
            <a:ext cx="4946961" cy="64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 – Total Risk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1" y="1550075"/>
            <a:ext cx="6417629" cy="4802412"/>
          </a:xfrm>
        </p:spPr>
        <p:txBody>
          <a:bodyPr/>
          <a:lstStyle/>
          <a:p>
            <a:r>
              <a:rPr lang="en-US" dirty="0" smtClean="0"/>
              <a:t>Cumulative Risk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Highlights regions for focused patrols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Reduce costs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Move poachers to lower risk areas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0" y="263985"/>
            <a:ext cx="4978534" cy="64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 Flight Characteristics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1" y="1550075"/>
            <a:ext cx="6417629" cy="4802412"/>
          </a:xfrm>
        </p:spPr>
        <p:txBody>
          <a:bodyPr/>
          <a:lstStyle/>
          <a:p>
            <a:r>
              <a:rPr lang="en-US" dirty="0" smtClean="0"/>
              <a:t>AeroHawk Drone Key Factors</a:t>
            </a:r>
          </a:p>
          <a:p>
            <a:pPr lvl="1"/>
            <a:r>
              <a:rPr lang="en-US" dirty="0" smtClean="0"/>
              <a:t>Cruising altitude: 300 feet</a:t>
            </a:r>
          </a:p>
          <a:p>
            <a:pPr lvl="1"/>
            <a:r>
              <a:rPr lang="en-US" dirty="0" smtClean="0"/>
              <a:t>Cruising speed: 37 mph</a:t>
            </a:r>
          </a:p>
          <a:p>
            <a:pPr lvl="1"/>
            <a:r>
              <a:rPr lang="en-US" dirty="0" smtClean="0"/>
              <a:t>Flight time at cruise speed: 90 minutes</a:t>
            </a:r>
          </a:p>
          <a:p>
            <a:pPr lvl="1"/>
            <a:r>
              <a:rPr lang="en-US" dirty="0" smtClean="0"/>
              <a:t>Total Distance: 55 miles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FLIR Tau 2 640 WFOV Camera </a:t>
            </a:r>
          </a:p>
          <a:p>
            <a:pPr lvl="1"/>
            <a:r>
              <a:rPr lang="en-US" dirty="0" smtClean="0"/>
              <a:t>IR imaging: Night heat signatures</a:t>
            </a:r>
          </a:p>
          <a:p>
            <a:pPr lvl="1"/>
            <a:r>
              <a:rPr lang="en-US" dirty="0" smtClean="0"/>
              <a:t>Horizontal field of view: 613 feet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40" y="1326020"/>
            <a:ext cx="4632492" cy="2625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13" y="4616781"/>
            <a:ext cx="2137345" cy="18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Drone Flights – Surveillance Area 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1" y="1550075"/>
            <a:ext cx="7008302" cy="4802412"/>
          </a:xfrm>
        </p:spPr>
        <p:txBody>
          <a:bodyPr/>
          <a:lstStyle/>
          <a:p>
            <a:r>
              <a:rPr lang="en-US" dirty="0" smtClean="0"/>
              <a:t>Created method for determining flight path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Individual way points for autopilot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 gaps in coverage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Number of required flights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Total time to monitor high risk area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94" y="682388"/>
            <a:ext cx="4818579" cy="59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 Flights – Surveillance Area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94619" y="1343598"/>
            <a:ext cx="8733863" cy="7359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Grid system - Each cell width is equal to horizontal field of view</a:t>
            </a:r>
          </a:p>
          <a:p>
            <a:r>
              <a:rPr lang="en-US" dirty="0" smtClean="0"/>
              <a:t>Point at center of each cell acts as way point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299054"/>
            <a:ext cx="5341739" cy="4393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82" y="2299053"/>
            <a:ext cx="5405636" cy="439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86" y="440872"/>
            <a:ext cx="10025743" cy="1926772"/>
          </a:xfrm>
        </p:spPr>
        <p:txBody>
          <a:bodyPr/>
          <a:lstStyle/>
          <a:p>
            <a:pPr algn="ctr"/>
            <a:r>
              <a:rPr lang="en-US" sz="2800" b="1" dirty="0"/>
              <a:t>Spatial Analysis of Elephant Poaching Incidents to Identity High Risk Poaching Areas to Assist in the Deployment of Drones and Wildlife Rangers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234" y="5330501"/>
            <a:ext cx="10140043" cy="1322614"/>
          </a:xfrm>
        </p:spPr>
        <p:txBody>
          <a:bodyPr/>
          <a:lstStyle/>
          <a:p>
            <a:pPr algn="r"/>
            <a:r>
              <a:rPr lang="en-US" dirty="0" smtClean="0"/>
              <a:t>Michael Shaffer</a:t>
            </a:r>
          </a:p>
          <a:p>
            <a:pPr algn="r"/>
            <a:r>
              <a:rPr lang="en-US" dirty="0" smtClean="0"/>
              <a:t>GEOG 596A Summer 2014</a:t>
            </a:r>
          </a:p>
          <a:p>
            <a:pPr algn="r"/>
            <a:r>
              <a:rPr lang="en-US" dirty="0" smtClean="0"/>
              <a:t>Advisor – Joseph bishop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42" y="2168433"/>
            <a:ext cx="6813184" cy="29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 Flights – Surveillance Area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94619" y="1343598"/>
            <a:ext cx="8733863" cy="7359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 Flights to cover 28 square kilometers </a:t>
            </a:r>
          </a:p>
          <a:p>
            <a:r>
              <a:rPr lang="en-US" dirty="0" smtClean="0"/>
              <a:t>3 hours &amp; 35 minutes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1" y="2208089"/>
            <a:ext cx="10980889" cy="43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Guard Station Locations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6110" y="1550075"/>
            <a:ext cx="7211349" cy="4802412"/>
          </a:xfrm>
        </p:spPr>
        <p:txBody>
          <a:bodyPr/>
          <a:lstStyle/>
          <a:p>
            <a:r>
              <a:rPr lang="en-US" dirty="0" smtClean="0"/>
              <a:t>Position guard locations near high risk areas</a:t>
            </a:r>
          </a:p>
          <a:p>
            <a:endParaRPr lang="en-US" dirty="0"/>
          </a:p>
          <a:p>
            <a:r>
              <a:rPr lang="en-US" dirty="0" smtClean="0"/>
              <a:t>Determine response time based on cost surface</a:t>
            </a:r>
            <a:endParaRPr lang="en-US" dirty="0"/>
          </a:p>
          <a:p>
            <a:pPr lvl="1"/>
            <a:r>
              <a:rPr lang="en-US" dirty="0" smtClean="0"/>
              <a:t>Time cost based on speed of travel over various terrain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Response time of 23 minutes to high risk areas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18" y="682388"/>
            <a:ext cx="4388875" cy="59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69912" y="1296074"/>
            <a:ext cx="6704346" cy="52684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Take GEOG 596B during the Fall 2 Quarter</a:t>
            </a:r>
          </a:p>
          <a:p>
            <a:endParaRPr lang="en-US" dirty="0"/>
          </a:p>
          <a:p>
            <a:r>
              <a:rPr lang="en-US" dirty="0" smtClean="0"/>
              <a:t>Expanded analysis for complete data set </a:t>
            </a:r>
          </a:p>
          <a:p>
            <a:pPr lvl="1"/>
            <a:r>
              <a:rPr lang="en-US" dirty="0" smtClean="0"/>
              <a:t>August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Find possible journal for publication</a:t>
            </a:r>
          </a:p>
          <a:p>
            <a:pPr lvl="1"/>
            <a:r>
              <a:rPr lang="en-US" dirty="0" smtClean="0"/>
              <a:t>September</a:t>
            </a:r>
          </a:p>
          <a:p>
            <a:pPr lvl="2"/>
            <a:r>
              <a:rPr lang="en-US" dirty="0" smtClean="0"/>
              <a:t>Conservation Biology</a:t>
            </a:r>
          </a:p>
          <a:p>
            <a:pPr lvl="2"/>
            <a:r>
              <a:rPr lang="en-US" dirty="0" err="1" smtClean="0"/>
              <a:t>PlosOne</a:t>
            </a:r>
            <a:r>
              <a:rPr lang="en-US" dirty="0" smtClean="0"/>
              <a:t> Journal</a:t>
            </a:r>
          </a:p>
          <a:p>
            <a:pPr lvl="2"/>
            <a:r>
              <a:rPr lang="en-US" dirty="0" smtClean="0"/>
              <a:t>Tropical Conservation Science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Refine paper to meet journal standards</a:t>
            </a:r>
          </a:p>
          <a:p>
            <a:pPr lvl="1"/>
            <a:r>
              <a:rPr lang="en-US" dirty="0" smtClean="0"/>
              <a:t>October through November</a:t>
            </a:r>
          </a:p>
          <a:p>
            <a:endParaRPr lang="en-US" dirty="0" smtClean="0"/>
          </a:p>
          <a:p>
            <a:r>
              <a:rPr lang="en-US" dirty="0" smtClean="0"/>
              <a:t>Submit article</a:t>
            </a:r>
          </a:p>
          <a:p>
            <a:pPr lvl="1"/>
            <a:r>
              <a:rPr lang="en-US" dirty="0" smtClean="0"/>
              <a:t>December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71" y="1705507"/>
            <a:ext cx="6074027" cy="36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10" y="1578419"/>
            <a:ext cx="5380663" cy="3976219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6111" y="1578419"/>
            <a:ext cx="5809280" cy="5136279"/>
          </a:xfrm>
        </p:spPr>
        <p:txBody>
          <a:bodyPr>
            <a:normAutofit/>
          </a:bodyPr>
          <a:lstStyle/>
          <a:p>
            <a:r>
              <a:rPr lang="en-US" dirty="0" smtClean="0"/>
              <a:t>MGIS peers and professors</a:t>
            </a:r>
          </a:p>
          <a:p>
            <a:pPr lvl="1"/>
            <a:r>
              <a:rPr lang="en-US" dirty="0" smtClean="0"/>
              <a:t>Justine </a:t>
            </a:r>
            <a:r>
              <a:rPr lang="en-US" dirty="0" err="1" smtClean="0"/>
              <a:t>Blanford</a:t>
            </a:r>
            <a:endParaRPr lang="en-US" dirty="0" smtClean="0"/>
          </a:p>
          <a:p>
            <a:pPr lvl="1"/>
            <a:r>
              <a:rPr lang="en-US" dirty="0" smtClean="0"/>
              <a:t>Joseph Bishop and the “Why” question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Elephant conservation groups and rangers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Sheldrick</a:t>
            </a:r>
            <a:r>
              <a:rPr lang="en-US" dirty="0" smtClean="0"/>
              <a:t> Wildlife Trust</a:t>
            </a:r>
          </a:p>
          <a:p>
            <a:pPr lvl="1"/>
            <a:endParaRPr lang="en-US" dirty="0"/>
          </a:p>
          <a:p>
            <a:r>
              <a:rPr lang="en-US" dirty="0" smtClean="0"/>
              <a:t>Friends and family </a:t>
            </a:r>
          </a:p>
          <a:p>
            <a:endParaRPr lang="en-US" dirty="0"/>
          </a:p>
          <a:p>
            <a:r>
              <a:rPr lang="en-US" dirty="0" smtClean="0"/>
              <a:t>John </a:t>
            </a:r>
            <a:r>
              <a:rPr lang="en-US" dirty="0" smtClean="0"/>
              <a:t>Wilkinson</a:t>
            </a:r>
          </a:p>
          <a:p>
            <a:endParaRPr lang="en-US" dirty="0"/>
          </a:p>
          <a:p>
            <a:r>
              <a:rPr lang="en-US" sz="3600" dirty="0" smtClean="0"/>
              <a:t>Questions?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33" y="390725"/>
            <a:ext cx="9404723" cy="1400530"/>
          </a:xfrm>
        </p:spPr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33" y="1332854"/>
            <a:ext cx="8656256" cy="51454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Illegal </a:t>
            </a:r>
            <a:r>
              <a:rPr lang="en-US" dirty="0"/>
              <a:t>w</a:t>
            </a:r>
            <a:r>
              <a:rPr lang="en-US" dirty="0" smtClean="0"/>
              <a:t>ildlife trade is valued at $10 billion dollars</a:t>
            </a:r>
          </a:p>
          <a:p>
            <a:pPr lvl="1"/>
            <a:r>
              <a:rPr lang="en-US" dirty="0" smtClean="0"/>
              <a:t>Fifth most profitable illicit trade in the world</a:t>
            </a:r>
          </a:p>
          <a:p>
            <a:pPr lvl="1"/>
            <a:r>
              <a:rPr lang="en-US" dirty="0" smtClean="0"/>
              <a:t>$2,000 per pound of ivory</a:t>
            </a:r>
          </a:p>
          <a:p>
            <a:pPr lvl="1"/>
            <a:r>
              <a:rPr lang="en-US" dirty="0" smtClean="0"/>
              <a:t>High rates of poverty and low standard of living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Elephant slaughter is unsustainable</a:t>
            </a:r>
          </a:p>
          <a:p>
            <a:pPr lvl="1"/>
            <a:r>
              <a:rPr lang="en-US" dirty="0" smtClean="0"/>
              <a:t>African elephant population decreased 	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62% between 2002 and 2011</a:t>
            </a:r>
          </a:p>
          <a:p>
            <a:pPr lvl="1"/>
            <a:r>
              <a:rPr lang="en-US" dirty="0" smtClean="0"/>
              <a:t>Experts fear possible extinction by 2025 if the rate of</a:t>
            </a:r>
          </a:p>
          <a:p>
            <a:pPr marL="457200" lvl="1" indent="0">
              <a:buNone/>
            </a:pPr>
            <a:r>
              <a:rPr lang="en-US" dirty="0" smtClean="0"/>
              <a:t>     one elephant every 15 minutes continues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Difficult to stop</a:t>
            </a:r>
          </a:p>
          <a:p>
            <a:pPr lvl="1"/>
            <a:r>
              <a:rPr lang="en-US" dirty="0" smtClean="0"/>
              <a:t>Protected areas are vast and elephants travel large distances</a:t>
            </a:r>
          </a:p>
          <a:p>
            <a:pPr lvl="1"/>
            <a:r>
              <a:rPr lang="en-US" dirty="0" smtClean="0"/>
              <a:t>Poachers are well armed and dangerous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50" y="1332854"/>
            <a:ext cx="3882245" cy="44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853248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Analyze and predict poaching patterns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Focus patrols on areas of high threat value</a:t>
            </a:r>
          </a:p>
          <a:p>
            <a:pPr lvl="1"/>
            <a:r>
              <a:rPr lang="en-US" dirty="0" smtClean="0"/>
              <a:t>Outdated patrols that either cover entire conservation area or </a:t>
            </a:r>
          </a:p>
          <a:p>
            <a:pPr marL="457200" lvl="1" indent="0">
              <a:buNone/>
            </a:pPr>
            <a:r>
              <a:rPr lang="en-US" dirty="0" smtClean="0"/>
              <a:t>     stay within close proximity to guard posts.</a:t>
            </a:r>
          </a:p>
          <a:p>
            <a:pPr lvl="1"/>
            <a:r>
              <a:rPr lang="en-US" dirty="0"/>
              <a:t>Reassess guard posts based on high risk areas and response times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Increase aerial surveillance through the use of UAV (Drones)</a:t>
            </a:r>
          </a:p>
          <a:p>
            <a:pPr lvl="1"/>
            <a:r>
              <a:rPr lang="en-US" dirty="0" smtClean="0"/>
              <a:t>Significantly reduced operational costs</a:t>
            </a:r>
          </a:p>
          <a:p>
            <a:pPr lvl="1"/>
            <a:r>
              <a:rPr lang="en-US" dirty="0" smtClean="0"/>
              <a:t>Eliminate human flight risk in dangerous areas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46" y="1341387"/>
            <a:ext cx="2380129" cy="3270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45" y="5070632"/>
            <a:ext cx="2539585" cy="14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23890"/>
            <a:ext cx="9773797" cy="4991849"/>
          </a:xfrm>
        </p:spPr>
        <p:txBody>
          <a:bodyPr/>
          <a:lstStyle/>
          <a:p>
            <a:r>
              <a:rPr lang="en-US" dirty="0" smtClean="0"/>
              <a:t>Goal: Support anti-poaching </a:t>
            </a:r>
            <a:r>
              <a:rPr lang="en-US" dirty="0"/>
              <a:t>elephant conservation </a:t>
            </a:r>
            <a:r>
              <a:rPr lang="en-US" dirty="0" smtClean="0"/>
              <a:t>by </a:t>
            </a:r>
            <a:r>
              <a:rPr lang="en-US" dirty="0"/>
              <a:t>identifying high risk poaching areas, calculating drone flight paths to model achievable surveillance areas, and </a:t>
            </a:r>
            <a:r>
              <a:rPr lang="en-US" dirty="0" smtClean="0"/>
              <a:t>locate </a:t>
            </a:r>
            <a:r>
              <a:rPr lang="en-US" dirty="0"/>
              <a:t>wildlife ranger guard stations based on the location of high risk areas.     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1. Perform point pattern analysis on elephant poaching data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2. Identify high risk poaching areas through geospatial analysis of environment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3. Model surveillance drone flight paths to optimize coverage for high risk areas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4. Locate guard stations based on terrain and proximity to high risk areas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40552" cy="1400530"/>
          </a:xfrm>
        </p:spPr>
        <p:txBody>
          <a:bodyPr/>
          <a:lstStyle/>
          <a:p>
            <a:r>
              <a:rPr lang="en-US" dirty="0" smtClean="0"/>
              <a:t>Study Site – Tsavo East National Park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7" y="1401267"/>
            <a:ext cx="4183243" cy="529455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84" y="1418285"/>
            <a:ext cx="4201610" cy="5252014"/>
          </a:xfrm>
        </p:spPr>
      </p:pic>
    </p:spTree>
    <p:extLst>
      <p:ext uri="{BB962C8B-B14F-4D97-AF65-F5344CB8AC3E}">
        <p14:creationId xmlns:p14="http://schemas.microsoft.com/office/powerpoint/2010/main" val="26810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Pattern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853248"/>
            <a:ext cx="5602289" cy="4195481"/>
          </a:xfrm>
        </p:spPr>
        <p:txBody>
          <a:bodyPr/>
          <a:lstStyle/>
          <a:p>
            <a:r>
              <a:rPr lang="en-US" u="sng" dirty="0" smtClean="0"/>
              <a:t>First Order Effects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Is point distribution connected to underlying function of physical environment?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Revealed through density based measurements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Large bandwidth kernel density estimate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01" y="452718"/>
            <a:ext cx="4730506" cy="619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Pattern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27132"/>
            <a:ext cx="8946541" cy="1052232"/>
          </a:xfrm>
        </p:spPr>
        <p:txBody>
          <a:bodyPr/>
          <a:lstStyle/>
          <a:p>
            <a:r>
              <a:rPr lang="en-US" u="sng" dirty="0" smtClean="0"/>
              <a:t>Second Order Effects</a:t>
            </a:r>
          </a:p>
          <a:p>
            <a:pPr lvl="1"/>
            <a:r>
              <a:rPr lang="en-US" dirty="0" smtClean="0"/>
              <a:t>Do individual points influence the placement of additional points?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06749" y="2211901"/>
            <a:ext cx="148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 Function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27" y="2581233"/>
            <a:ext cx="5194090" cy="412487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24325" y="5410200"/>
            <a:ext cx="0" cy="7048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91100" y="4095750"/>
            <a:ext cx="0" cy="2019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Pattern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77864"/>
            <a:ext cx="11267984" cy="1052232"/>
          </a:xfrm>
        </p:spPr>
        <p:txBody>
          <a:bodyPr>
            <a:normAutofit/>
          </a:bodyPr>
          <a:lstStyle/>
          <a:p>
            <a:r>
              <a:rPr lang="en-US" u="sng" dirty="0" smtClean="0"/>
              <a:t>Deterministic or Stochastic Process </a:t>
            </a:r>
          </a:p>
          <a:p>
            <a:pPr lvl="1"/>
            <a:r>
              <a:rPr lang="en-US" dirty="0"/>
              <a:t>Monte Carlo Procedure and </a:t>
            </a:r>
            <a:r>
              <a:rPr lang="en-US" dirty="0" smtClean="0"/>
              <a:t>IRP/CSR </a:t>
            </a:r>
            <a:r>
              <a:rPr lang="en-US" sz="1400" dirty="0" smtClean="0"/>
              <a:t>(Independent Random Process/Complete Spatial Randomness)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4727" y="2319827"/>
            <a:ext cx="148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 Function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31" y="2689159"/>
            <a:ext cx="5259480" cy="40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2490</TotalTime>
  <Words>798</Words>
  <Application>Microsoft Office PowerPoint</Application>
  <PresentationFormat>Widescreen</PresentationFormat>
  <Paragraphs>219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</vt:lpstr>
      <vt:lpstr>Hello</vt:lpstr>
      <vt:lpstr>Spatial Analysis of Elephant Poaching Incidents to Identity High Risk Poaching Areas to Assist in the Deployment of Drones and Wildlife Rangers </vt:lpstr>
      <vt:lpstr>The Problem</vt:lpstr>
      <vt:lpstr>The Solution</vt:lpstr>
      <vt:lpstr>Project</vt:lpstr>
      <vt:lpstr>Study Site – Tsavo East National Park</vt:lpstr>
      <vt:lpstr>Point Pattern Analysis</vt:lpstr>
      <vt:lpstr>Point Pattern Analysis</vt:lpstr>
      <vt:lpstr>Point Pattern Analysis</vt:lpstr>
      <vt:lpstr>Point Pattern Analysis</vt:lpstr>
      <vt:lpstr>Risk Analysis</vt:lpstr>
      <vt:lpstr>Risk Analysis - Land Cover</vt:lpstr>
      <vt:lpstr>Risk Analysis – Proximity to Water</vt:lpstr>
      <vt:lpstr>Risk Analysis – Proximity to Roads</vt:lpstr>
      <vt:lpstr>Risk Analysis – Incident Intensity</vt:lpstr>
      <vt:lpstr>Risk Analysis – Total Risk</vt:lpstr>
      <vt:lpstr>Drone Flight Characteristics</vt:lpstr>
      <vt:lpstr>Drone Flights – Surveillance Area </vt:lpstr>
      <vt:lpstr>Drone Flights – Surveillance Area </vt:lpstr>
      <vt:lpstr>Drone Flights – Surveillance Area </vt:lpstr>
      <vt:lpstr>Guard Station Locations</vt:lpstr>
      <vt:lpstr>Timeline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Analysis of Elephant Poaching Incidents to Identity High Risk Poaching Areas to Assist in the Deployment of Drones and Wildlife Rangers</dc:title>
  <dc:creator>Mike Shaffer</dc:creator>
  <cp:lastModifiedBy>Mike Shaffer</cp:lastModifiedBy>
  <cp:revision>157</cp:revision>
  <dcterms:created xsi:type="dcterms:W3CDTF">2014-07-23T21:05:36Z</dcterms:created>
  <dcterms:modified xsi:type="dcterms:W3CDTF">2014-07-30T19:56:17Z</dcterms:modified>
</cp:coreProperties>
</file>