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1" r:id="rId1"/>
  </p:sldMasterIdLst>
  <p:notesMasterIdLst>
    <p:notesMasterId r:id="rId29"/>
  </p:notesMasterIdLst>
  <p:sldIdLst>
    <p:sldId id="256" r:id="rId2"/>
    <p:sldId id="257" r:id="rId3"/>
    <p:sldId id="280" r:id="rId4"/>
    <p:sldId id="267" r:id="rId5"/>
    <p:sldId id="268" r:id="rId6"/>
    <p:sldId id="269" r:id="rId7"/>
    <p:sldId id="288" r:id="rId8"/>
    <p:sldId id="270" r:id="rId9"/>
    <p:sldId id="272" r:id="rId10"/>
    <p:sldId id="271" r:id="rId11"/>
    <p:sldId id="274" r:id="rId12"/>
    <p:sldId id="275" r:id="rId13"/>
    <p:sldId id="276" r:id="rId14"/>
    <p:sldId id="277" r:id="rId15"/>
    <p:sldId id="284" r:id="rId16"/>
    <p:sldId id="286" r:id="rId17"/>
    <p:sldId id="283" r:id="rId18"/>
    <p:sldId id="279" r:id="rId19"/>
    <p:sldId id="258" r:id="rId20"/>
    <p:sldId id="259" r:id="rId21"/>
    <p:sldId id="260" r:id="rId22"/>
    <p:sldId id="261" r:id="rId23"/>
    <p:sldId id="281" r:id="rId24"/>
    <p:sldId id="262" r:id="rId25"/>
    <p:sldId id="266" r:id="rId26"/>
    <p:sldId id="282" r:id="rId27"/>
    <p:sldId id="287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1" autoAdjust="0"/>
    <p:restoredTop sz="84066" autoAdjust="0"/>
  </p:normalViewPr>
  <p:slideViewPr>
    <p:cSldViewPr snapToGrid="0">
      <p:cViewPr varScale="1">
        <p:scale>
          <a:sx n="89" d="100"/>
          <a:sy n="89" d="100"/>
        </p:scale>
        <p:origin x="65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CE4E08-7A2E-4C6B-8371-53D0BB117DD3}" type="datetimeFigureOut">
              <a:rPr lang="en-US" smtClean="0"/>
              <a:t>5/10/2016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AF356E-B503-49E7-9F73-E1F7F98FDE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593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F356E-B503-49E7-9F73-E1F7F98FDE2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2521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F356E-B503-49E7-9F73-E1F7F98FDE2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1783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F356E-B503-49E7-9F73-E1F7F98FDE2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7237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F356E-B503-49E7-9F73-E1F7F98FDE2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3571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F356E-B503-49E7-9F73-E1F7F98FDE2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7385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F356E-B503-49E7-9F73-E1F7F98FDE24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8393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F356E-B503-49E7-9F73-E1F7F98FDE2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8149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F356E-B503-49E7-9F73-E1F7F98FDE2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3158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F356E-B503-49E7-9F73-E1F7F98FDE2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1995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F356E-B503-49E7-9F73-E1F7F98FDE2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3432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F356E-B503-49E7-9F73-E1F7F98FDE2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079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F356E-B503-49E7-9F73-E1F7F98FDE2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0525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F356E-B503-49E7-9F73-E1F7F98FDE2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1257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F356E-B503-49E7-9F73-E1F7F98FDE24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5560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F356E-B503-49E7-9F73-E1F7F98FDE24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1409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F356E-B503-49E7-9F73-E1F7F98FDE24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7857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F356E-B503-49E7-9F73-E1F7F98FDE2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5405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F356E-B503-49E7-9F73-E1F7F98FDE2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393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5CFAB-32AF-494F-8EB5-57C39535508C}" type="datetimeFigureOut">
              <a:rPr lang="en-US" smtClean="0"/>
              <a:t>5/10/2016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849DC-B90C-4422-BB9F-3AE9CE041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073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5CFAB-32AF-494F-8EB5-57C39535508C}" type="datetimeFigureOut">
              <a:rPr lang="en-US" smtClean="0"/>
              <a:t>5/10/2016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849DC-B90C-4422-BB9F-3AE9CE041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31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5CFAB-32AF-494F-8EB5-57C39535508C}" type="datetimeFigureOut">
              <a:rPr lang="en-US" smtClean="0"/>
              <a:t>5/10/2016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849DC-B90C-4422-BB9F-3AE9CE041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300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5CFAB-32AF-494F-8EB5-57C39535508C}" type="datetimeFigureOut">
              <a:rPr lang="en-US" smtClean="0"/>
              <a:t>5/10/2016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849DC-B90C-4422-BB9F-3AE9CE041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715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5CFAB-32AF-494F-8EB5-57C39535508C}" type="datetimeFigureOut">
              <a:rPr lang="en-US" smtClean="0"/>
              <a:t>5/10/2016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849DC-B90C-4422-BB9F-3AE9CE041BE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4019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5CFAB-32AF-494F-8EB5-57C39535508C}" type="datetimeFigureOut">
              <a:rPr lang="en-US" smtClean="0"/>
              <a:t>5/10/2016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849DC-B90C-4422-BB9F-3AE9CE041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5884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5CFAB-32AF-494F-8EB5-57C39535508C}" type="datetimeFigureOut">
              <a:rPr lang="en-US" smtClean="0"/>
              <a:t>5/10/2016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849DC-B90C-4422-BB9F-3AE9CE041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318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5CFAB-32AF-494F-8EB5-57C39535508C}" type="datetimeFigureOut">
              <a:rPr lang="en-US" smtClean="0"/>
              <a:t>5/10/2016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849DC-B90C-4422-BB9F-3AE9CE041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612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5CFAB-32AF-494F-8EB5-57C39535508C}" type="datetimeFigureOut">
              <a:rPr lang="en-US" smtClean="0"/>
              <a:t>5/10/2016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849DC-B90C-4422-BB9F-3AE9CE041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873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865CFAB-32AF-494F-8EB5-57C39535508C}" type="datetimeFigureOut">
              <a:rPr lang="en-US" smtClean="0"/>
              <a:t>5/10/2016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CD849DC-B90C-4422-BB9F-3AE9CE041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4824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5CFAB-32AF-494F-8EB5-57C39535508C}" type="datetimeFigureOut">
              <a:rPr lang="en-US" smtClean="0"/>
              <a:t>5/10/2016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849DC-B90C-4422-BB9F-3AE9CE041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105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69998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436660"/>
            <a:ext cx="10058400" cy="444045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865CFAB-32AF-494F-8EB5-57C39535508C}" type="datetimeFigureOut">
              <a:rPr lang="en-US" smtClean="0"/>
              <a:t>5/10/2016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rgbClr val="FFFFFF"/>
                </a:solidFill>
              </a:defRPr>
            </a:lvl1pPr>
          </a:lstStyle>
          <a:p>
            <a:fld id="{6CD849DC-B90C-4422-BB9F-3AE9CE041B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15" y="986590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51422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73" r:id="rId2"/>
    <p:sldLayoutId id="2147483974" r:id="rId3"/>
    <p:sldLayoutId id="2147483975" r:id="rId4"/>
    <p:sldLayoutId id="2147483976" r:id="rId5"/>
    <p:sldLayoutId id="2147483977" r:id="rId6"/>
    <p:sldLayoutId id="2147483978" r:id="rId7"/>
    <p:sldLayoutId id="2147483979" r:id="rId8"/>
    <p:sldLayoutId id="2147483980" r:id="rId9"/>
    <p:sldLayoutId id="2147483981" r:id="rId10"/>
    <p:sldLayoutId id="2147483982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600" b="1" kern="1200" spc="-50" baseline="0">
          <a:solidFill>
            <a:schemeClr val="tx1">
              <a:lumMod val="75000"/>
              <a:lumOff val="25000"/>
            </a:schemeClr>
          </a:solidFill>
          <a:latin typeface="Cambria" panose="02040503050406030204" pitchFamily="18" charset="0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sz="2400" kern="1200">
          <a:solidFill>
            <a:schemeClr val="tx1">
              <a:lumMod val="75000"/>
              <a:lumOff val="25000"/>
            </a:schemeClr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200" kern="1200">
          <a:solidFill>
            <a:schemeClr val="tx1">
              <a:lumMod val="75000"/>
              <a:lumOff val="25000"/>
            </a:schemeClr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000" kern="1200">
          <a:solidFill>
            <a:schemeClr val="tx1">
              <a:lumMod val="75000"/>
              <a:lumOff val="25000"/>
            </a:schemeClr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000" kern="1200">
          <a:solidFill>
            <a:schemeClr val="tx1">
              <a:lumMod val="75000"/>
              <a:lumOff val="25000"/>
            </a:schemeClr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000" kern="1200">
          <a:solidFill>
            <a:schemeClr val="tx1">
              <a:lumMod val="75000"/>
              <a:lumOff val="25000"/>
            </a:schemeClr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5741" y="1528013"/>
            <a:ext cx="936056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b="1" dirty="0">
                <a:latin typeface="Cambria" panose="02040503050406030204" pitchFamily="18" charset="0"/>
              </a:rPr>
              <a:t>Improving Numerical Weather Prediction Using Analog Ensemble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74770" y="3913072"/>
            <a:ext cx="446250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latin typeface="Cambria" panose="02040503050406030204" pitchFamily="18" charset="0"/>
              </a:rPr>
              <a:t>Presentation by: Mehdi Shahriari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98916" y="5313948"/>
            <a:ext cx="321421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latin typeface="Cambria" panose="02040503050406030204" pitchFamily="18" charset="0"/>
              </a:rPr>
              <a:t>Advisor: Guido </a:t>
            </a:r>
            <a:r>
              <a:rPr lang="en-US" sz="2200" b="1" dirty="0" err="1">
                <a:latin typeface="Cambria" panose="02040503050406030204" pitchFamily="18" charset="0"/>
              </a:rPr>
              <a:t>Cervone</a:t>
            </a:r>
            <a:endParaRPr lang="en-US" sz="2200" b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87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AnEn</a:t>
            </a:r>
            <a:r>
              <a:rPr lang="en-US" dirty="0"/>
              <a:t> schemata</a:t>
            </a:r>
          </a:p>
        </p:txBody>
      </p:sp>
      <p:sp>
        <p:nvSpPr>
          <p:cNvPr id="3" name="Rectangle 2"/>
          <p:cNvSpPr/>
          <p:nvPr/>
        </p:nvSpPr>
        <p:spPr>
          <a:xfrm>
            <a:off x="2107406" y="1281861"/>
            <a:ext cx="7850981" cy="1443037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36148" y="1281859"/>
            <a:ext cx="155019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 smtClean="0">
                <a:solidFill>
                  <a:schemeClr val="accent2"/>
                </a:solidFill>
                <a:cs typeface="Times New Roman" panose="02020603050405020304" pitchFamily="18" charset="0"/>
              </a:rPr>
              <a:t>ANALOG TRAINING PERIOD</a:t>
            </a:r>
            <a:endParaRPr lang="en-US" sz="1300" b="1" dirty="0">
              <a:solidFill>
                <a:schemeClr val="accent2"/>
              </a:solidFill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11742" y="1281859"/>
            <a:ext cx="155019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00" b="1" dirty="0" smtClean="0">
                <a:solidFill>
                  <a:schemeClr val="accent2"/>
                </a:solidFill>
                <a:cs typeface="Times New Roman" panose="02020603050405020304" pitchFamily="18" charset="0"/>
              </a:rPr>
              <a:t>VERIFICATION PERIOD</a:t>
            </a:r>
            <a:endParaRPr lang="en-US" sz="1300" b="1" dirty="0">
              <a:solidFill>
                <a:schemeClr val="accent2"/>
              </a:solidFill>
              <a:cs typeface="Times New Roman" panose="02020603050405020304" pitchFamily="18" charset="0"/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6489569" y="1857673"/>
            <a:ext cx="2125793" cy="201168"/>
          </a:xfrm>
          <a:custGeom>
            <a:avLst/>
            <a:gdLst>
              <a:gd name="connsiteX0" fmla="*/ 1957387 w 1957387"/>
              <a:gd name="connsiteY0" fmla="*/ 357188 h 357188"/>
              <a:gd name="connsiteX1" fmla="*/ 1950244 w 1957387"/>
              <a:gd name="connsiteY1" fmla="*/ 0 h 357188"/>
              <a:gd name="connsiteX2" fmla="*/ 0 w 1957387"/>
              <a:gd name="connsiteY2" fmla="*/ 0 h 357188"/>
              <a:gd name="connsiteX3" fmla="*/ 7144 w 1957387"/>
              <a:gd name="connsiteY3" fmla="*/ 350044 h 357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57387" h="357188">
                <a:moveTo>
                  <a:pt x="1957387" y="357188"/>
                </a:moveTo>
                <a:lnTo>
                  <a:pt x="1950244" y="0"/>
                </a:lnTo>
                <a:lnTo>
                  <a:pt x="0" y="0"/>
                </a:lnTo>
                <a:lnTo>
                  <a:pt x="7144" y="350044"/>
                </a:lnTo>
              </a:path>
            </a:pathLst>
          </a:custGeom>
          <a:noFill/>
          <a:ln w="19050"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5702390" y="1687913"/>
            <a:ext cx="2912972" cy="359743"/>
          </a:xfrm>
          <a:custGeom>
            <a:avLst/>
            <a:gdLst>
              <a:gd name="connsiteX0" fmla="*/ 1957387 w 1957387"/>
              <a:gd name="connsiteY0" fmla="*/ 357188 h 357188"/>
              <a:gd name="connsiteX1" fmla="*/ 1950244 w 1957387"/>
              <a:gd name="connsiteY1" fmla="*/ 0 h 357188"/>
              <a:gd name="connsiteX2" fmla="*/ 0 w 1957387"/>
              <a:gd name="connsiteY2" fmla="*/ 0 h 357188"/>
              <a:gd name="connsiteX3" fmla="*/ 7144 w 1957387"/>
              <a:gd name="connsiteY3" fmla="*/ 350044 h 357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57387" h="357188">
                <a:moveTo>
                  <a:pt x="1957387" y="357188"/>
                </a:moveTo>
                <a:lnTo>
                  <a:pt x="1950244" y="0"/>
                </a:lnTo>
                <a:lnTo>
                  <a:pt x="0" y="0"/>
                </a:lnTo>
                <a:lnTo>
                  <a:pt x="7144" y="350044"/>
                </a:lnTo>
              </a:path>
            </a:pathLst>
          </a:custGeom>
          <a:noFill/>
          <a:ln w="19050"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4907259" y="1549060"/>
            <a:ext cx="3708104" cy="505868"/>
          </a:xfrm>
          <a:custGeom>
            <a:avLst/>
            <a:gdLst>
              <a:gd name="connsiteX0" fmla="*/ 1957387 w 1957387"/>
              <a:gd name="connsiteY0" fmla="*/ 357188 h 357188"/>
              <a:gd name="connsiteX1" fmla="*/ 1950244 w 1957387"/>
              <a:gd name="connsiteY1" fmla="*/ 0 h 357188"/>
              <a:gd name="connsiteX2" fmla="*/ 0 w 1957387"/>
              <a:gd name="connsiteY2" fmla="*/ 0 h 357188"/>
              <a:gd name="connsiteX3" fmla="*/ 7144 w 1957387"/>
              <a:gd name="connsiteY3" fmla="*/ 350044 h 357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57387" h="357188">
                <a:moveTo>
                  <a:pt x="1957387" y="357188"/>
                </a:moveTo>
                <a:lnTo>
                  <a:pt x="1950244" y="0"/>
                </a:lnTo>
                <a:lnTo>
                  <a:pt x="0" y="0"/>
                </a:lnTo>
                <a:lnTo>
                  <a:pt x="7144" y="350044"/>
                </a:lnTo>
              </a:path>
            </a:pathLst>
          </a:custGeom>
          <a:noFill/>
          <a:ln w="19050"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4185417" y="1416915"/>
            <a:ext cx="4429946" cy="638013"/>
          </a:xfrm>
          <a:custGeom>
            <a:avLst/>
            <a:gdLst>
              <a:gd name="connsiteX0" fmla="*/ 1957387 w 1957387"/>
              <a:gd name="connsiteY0" fmla="*/ 357188 h 357188"/>
              <a:gd name="connsiteX1" fmla="*/ 1950244 w 1957387"/>
              <a:gd name="connsiteY1" fmla="*/ 0 h 357188"/>
              <a:gd name="connsiteX2" fmla="*/ 0 w 1957387"/>
              <a:gd name="connsiteY2" fmla="*/ 0 h 357188"/>
              <a:gd name="connsiteX3" fmla="*/ 7144 w 1957387"/>
              <a:gd name="connsiteY3" fmla="*/ 350044 h 357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57387" h="357188">
                <a:moveTo>
                  <a:pt x="1957387" y="357188"/>
                </a:moveTo>
                <a:lnTo>
                  <a:pt x="1950244" y="0"/>
                </a:lnTo>
                <a:lnTo>
                  <a:pt x="0" y="0"/>
                </a:lnTo>
                <a:lnTo>
                  <a:pt x="7144" y="350044"/>
                </a:lnTo>
              </a:path>
            </a:pathLst>
          </a:custGeom>
          <a:noFill/>
          <a:ln w="19050"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7658100" y="1278618"/>
            <a:ext cx="0" cy="1463040"/>
          </a:xfrm>
          <a:prstGeom prst="line">
            <a:avLst/>
          </a:prstGeom>
          <a:ln w="28575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ight Arrow 4"/>
          <p:cNvSpPr/>
          <p:nvPr/>
        </p:nvSpPr>
        <p:spPr>
          <a:xfrm>
            <a:off x="2409229" y="2029588"/>
            <a:ext cx="7247334" cy="328237"/>
          </a:xfrm>
          <a:prstGeom prst="rightArrow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8543354" y="2130694"/>
            <a:ext cx="146304" cy="12801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6414678" y="2128003"/>
            <a:ext cx="146304" cy="128016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5649068" y="2129019"/>
            <a:ext cx="146304" cy="128016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4845347" y="2129314"/>
            <a:ext cx="146304" cy="128016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4131046" y="2130382"/>
            <a:ext cx="146304" cy="128016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2111105" y="2967942"/>
            <a:ext cx="7850981" cy="1443037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2236148" y="3986084"/>
            <a:ext cx="155019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 smtClean="0">
                <a:solidFill>
                  <a:schemeClr val="accent2"/>
                </a:solidFill>
                <a:cs typeface="Times New Roman" panose="02020603050405020304" pitchFamily="18" charset="0"/>
              </a:rPr>
              <a:t>OBSERVATIONS</a:t>
            </a:r>
            <a:endParaRPr lang="en-US" sz="1300" b="1" dirty="0">
              <a:solidFill>
                <a:schemeClr val="accent2"/>
              </a:solidFill>
              <a:cs typeface="Times New Roman" panose="02020603050405020304" pitchFamily="18" charset="0"/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7661799" y="2964699"/>
            <a:ext cx="0" cy="1463040"/>
          </a:xfrm>
          <a:prstGeom prst="line">
            <a:avLst/>
          </a:prstGeom>
          <a:ln w="28575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ight Arrow 41"/>
          <p:cNvSpPr/>
          <p:nvPr/>
        </p:nvSpPr>
        <p:spPr>
          <a:xfrm>
            <a:off x="2412928" y="3525341"/>
            <a:ext cx="5229270" cy="328237"/>
          </a:xfrm>
          <a:prstGeom prst="rightArrow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6418377" y="3623756"/>
            <a:ext cx="146304" cy="12801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5652767" y="3624772"/>
            <a:ext cx="146304" cy="12801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4849046" y="3625067"/>
            <a:ext cx="146304" cy="12801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134745" y="3626135"/>
            <a:ext cx="146304" cy="12801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4212149" y="2326524"/>
            <a:ext cx="0" cy="1234440"/>
          </a:xfrm>
          <a:prstGeom prst="straightConnector1">
            <a:avLst/>
          </a:prstGeom>
          <a:ln w="12700"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4924428" y="2326524"/>
            <a:ext cx="0" cy="1234440"/>
          </a:xfrm>
          <a:prstGeom prst="straightConnector1">
            <a:avLst/>
          </a:prstGeom>
          <a:ln w="12700"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5722220" y="2318573"/>
            <a:ext cx="0" cy="1234440"/>
          </a:xfrm>
          <a:prstGeom prst="straightConnector1">
            <a:avLst/>
          </a:prstGeom>
          <a:ln w="12700"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6487830" y="2318566"/>
            <a:ext cx="0" cy="1234440"/>
          </a:xfrm>
          <a:prstGeom prst="straightConnector1">
            <a:avLst/>
          </a:prstGeom>
          <a:ln w="12700"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2236148" y="2333077"/>
            <a:ext cx="155019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 smtClean="0">
                <a:solidFill>
                  <a:schemeClr val="accent2"/>
                </a:solidFill>
                <a:cs typeface="Times New Roman" panose="02020603050405020304" pitchFamily="18" charset="0"/>
              </a:rPr>
              <a:t>PREDICTORS</a:t>
            </a:r>
            <a:endParaRPr lang="en-US" sz="1300" b="1" dirty="0">
              <a:solidFill>
                <a:schemeClr val="accent2"/>
              </a:solidFill>
              <a:cs typeface="Times New Roman" panose="02020603050405020304" pitchFamily="18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2107406" y="4656669"/>
            <a:ext cx="7850981" cy="1443037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Connector 57"/>
          <p:cNvCxnSpPr/>
          <p:nvPr/>
        </p:nvCxnSpPr>
        <p:spPr>
          <a:xfrm>
            <a:off x="7658100" y="4653426"/>
            <a:ext cx="0" cy="1463040"/>
          </a:xfrm>
          <a:prstGeom prst="line">
            <a:avLst/>
          </a:prstGeom>
          <a:ln w="28575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ight Arrow 58"/>
          <p:cNvSpPr/>
          <p:nvPr/>
        </p:nvSpPr>
        <p:spPr>
          <a:xfrm>
            <a:off x="2409229" y="4974749"/>
            <a:ext cx="7247334" cy="328237"/>
          </a:xfrm>
          <a:prstGeom prst="rightArrow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6414678" y="5073164"/>
            <a:ext cx="146304" cy="12801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5649068" y="5074180"/>
            <a:ext cx="146304" cy="12801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4845347" y="5074475"/>
            <a:ext cx="146304" cy="12801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4131046" y="5075543"/>
            <a:ext cx="146304" cy="12801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8470202" y="5073164"/>
            <a:ext cx="146304" cy="12801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reeform 66"/>
          <p:cNvSpPr/>
          <p:nvPr/>
        </p:nvSpPr>
        <p:spPr>
          <a:xfrm>
            <a:off x="4199593" y="5289029"/>
            <a:ext cx="4285753" cy="701533"/>
          </a:xfrm>
          <a:custGeom>
            <a:avLst/>
            <a:gdLst>
              <a:gd name="connsiteX0" fmla="*/ 0 w 4285753"/>
              <a:gd name="connsiteY0" fmla="*/ 0 h 310101"/>
              <a:gd name="connsiteX1" fmla="*/ 0 w 4285753"/>
              <a:gd name="connsiteY1" fmla="*/ 0 h 310101"/>
              <a:gd name="connsiteX2" fmla="*/ 0 w 4285753"/>
              <a:gd name="connsiteY2" fmla="*/ 310101 h 310101"/>
              <a:gd name="connsiteX3" fmla="*/ 4285753 w 4285753"/>
              <a:gd name="connsiteY3" fmla="*/ 302149 h 310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85753" h="310101">
                <a:moveTo>
                  <a:pt x="0" y="0"/>
                </a:moveTo>
                <a:lnTo>
                  <a:pt x="0" y="0"/>
                </a:lnTo>
                <a:lnTo>
                  <a:pt x="0" y="310101"/>
                </a:lnTo>
                <a:lnTo>
                  <a:pt x="4285753" y="302149"/>
                </a:lnTo>
              </a:path>
            </a:pathLst>
          </a:custGeom>
          <a:noFill/>
          <a:ln>
            <a:tailEnd type="stealth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67"/>
          <p:cNvSpPr/>
          <p:nvPr/>
        </p:nvSpPr>
        <p:spPr>
          <a:xfrm>
            <a:off x="4907259" y="5299595"/>
            <a:ext cx="3575304" cy="521208"/>
          </a:xfrm>
          <a:custGeom>
            <a:avLst/>
            <a:gdLst>
              <a:gd name="connsiteX0" fmla="*/ 0 w 4285753"/>
              <a:gd name="connsiteY0" fmla="*/ 0 h 310101"/>
              <a:gd name="connsiteX1" fmla="*/ 0 w 4285753"/>
              <a:gd name="connsiteY1" fmla="*/ 0 h 310101"/>
              <a:gd name="connsiteX2" fmla="*/ 0 w 4285753"/>
              <a:gd name="connsiteY2" fmla="*/ 310101 h 310101"/>
              <a:gd name="connsiteX3" fmla="*/ 4285753 w 4285753"/>
              <a:gd name="connsiteY3" fmla="*/ 302149 h 310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85753" h="310101">
                <a:moveTo>
                  <a:pt x="0" y="0"/>
                </a:moveTo>
                <a:lnTo>
                  <a:pt x="0" y="0"/>
                </a:lnTo>
                <a:lnTo>
                  <a:pt x="0" y="310101"/>
                </a:lnTo>
                <a:lnTo>
                  <a:pt x="4285753" y="302149"/>
                </a:lnTo>
              </a:path>
            </a:pathLst>
          </a:custGeom>
          <a:noFill/>
          <a:ln>
            <a:tailEnd type="stealth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Freeform 68"/>
          <p:cNvSpPr/>
          <p:nvPr/>
        </p:nvSpPr>
        <p:spPr>
          <a:xfrm>
            <a:off x="5722220" y="5306229"/>
            <a:ext cx="2752344" cy="338328"/>
          </a:xfrm>
          <a:custGeom>
            <a:avLst/>
            <a:gdLst>
              <a:gd name="connsiteX0" fmla="*/ 0 w 4285753"/>
              <a:gd name="connsiteY0" fmla="*/ 0 h 310101"/>
              <a:gd name="connsiteX1" fmla="*/ 0 w 4285753"/>
              <a:gd name="connsiteY1" fmla="*/ 0 h 310101"/>
              <a:gd name="connsiteX2" fmla="*/ 0 w 4285753"/>
              <a:gd name="connsiteY2" fmla="*/ 310101 h 310101"/>
              <a:gd name="connsiteX3" fmla="*/ 4285753 w 4285753"/>
              <a:gd name="connsiteY3" fmla="*/ 302149 h 310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85753" h="310101">
                <a:moveTo>
                  <a:pt x="0" y="0"/>
                </a:moveTo>
                <a:lnTo>
                  <a:pt x="0" y="0"/>
                </a:lnTo>
                <a:lnTo>
                  <a:pt x="0" y="310101"/>
                </a:lnTo>
                <a:lnTo>
                  <a:pt x="4285753" y="302149"/>
                </a:lnTo>
              </a:path>
            </a:pathLst>
          </a:custGeom>
          <a:noFill/>
          <a:ln>
            <a:tailEnd type="stealth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Freeform 69"/>
          <p:cNvSpPr/>
          <p:nvPr/>
        </p:nvSpPr>
        <p:spPr>
          <a:xfrm>
            <a:off x="6469523" y="5313550"/>
            <a:ext cx="2011680" cy="137160"/>
          </a:xfrm>
          <a:custGeom>
            <a:avLst/>
            <a:gdLst>
              <a:gd name="connsiteX0" fmla="*/ 0 w 4285753"/>
              <a:gd name="connsiteY0" fmla="*/ 0 h 310101"/>
              <a:gd name="connsiteX1" fmla="*/ 0 w 4285753"/>
              <a:gd name="connsiteY1" fmla="*/ 0 h 310101"/>
              <a:gd name="connsiteX2" fmla="*/ 0 w 4285753"/>
              <a:gd name="connsiteY2" fmla="*/ 310101 h 310101"/>
              <a:gd name="connsiteX3" fmla="*/ 4285753 w 4285753"/>
              <a:gd name="connsiteY3" fmla="*/ 302149 h 310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85753" h="310101">
                <a:moveTo>
                  <a:pt x="0" y="0"/>
                </a:moveTo>
                <a:lnTo>
                  <a:pt x="0" y="0"/>
                </a:lnTo>
                <a:lnTo>
                  <a:pt x="0" y="310101"/>
                </a:lnTo>
                <a:lnTo>
                  <a:pt x="4285753" y="302149"/>
                </a:lnTo>
              </a:path>
            </a:pathLst>
          </a:custGeom>
          <a:noFill/>
          <a:ln>
            <a:tailEnd type="stealth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8527452" y="5754817"/>
            <a:ext cx="91440" cy="9144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>
                <a:lumMod val="95000"/>
                <a:lumOff val="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8523478" y="5579384"/>
            <a:ext cx="91440" cy="9144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>
                <a:lumMod val="95000"/>
                <a:lumOff val="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8523483" y="5396508"/>
            <a:ext cx="91440" cy="9144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>
                <a:lumMod val="95000"/>
                <a:lumOff val="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8530105" y="5927920"/>
            <a:ext cx="91440" cy="9144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>
                <a:lumMod val="95000"/>
                <a:lumOff val="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TextBox 80"/>
          <p:cNvSpPr txBox="1"/>
          <p:nvPr/>
        </p:nvSpPr>
        <p:spPr>
          <a:xfrm>
            <a:off x="8804585" y="5574581"/>
            <a:ext cx="155019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 smtClean="0">
                <a:solidFill>
                  <a:schemeClr val="accent2"/>
                </a:solidFill>
                <a:cs typeface="Times New Roman" panose="02020603050405020304" pitchFamily="18" charset="0"/>
              </a:rPr>
              <a:t>ENSEMBLE PREDICTIONS</a:t>
            </a:r>
            <a:endParaRPr lang="en-US" sz="1300" b="1" dirty="0">
              <a:solidFill>
                <a:schemeClr val="accent2"/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883365" y="1729657"/>
            <a:ext cx="457200" cy="457200"/>
          </a:xfrm>
          <a:prstGeom prst="ellipse">
            <a:avLst/>
          </a:prstGeom>
          <a:solidFill>
            <a:schemeClr val="bg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71829" y="175867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Oval 50"/>
          <p:cNvSpPr/>
          <p:nvPr/>
        </p:nvSpPr>
        <p:spPr>
          <a:xfrm>
            <a:off x="888296" y="3460826"/>
            <a:ext cx="457200" cy="457200"/>
          </a:xfrm>
          <a:prstGeom prst="ellipse">
            <a:avLst/>
          </a:prstGeom>
          <a:solidFill>
            <a:schemeClr val="bg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976760" y="348984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5" name="Oval 64"/>
          <p:cNvSpPr/>
          <p:nvPr/>
        </p:nvSpPr>
        <p:spPr>
          <a:xfrm>
            <a:off x="883088" y="5167908"/>
            <a:ext cx="457200" cy="457200"/>
          </a:xfrm>
          <a:prstGeom prst="ellipse">
            <a:avLst/>
          </a:prstGeom>
          <a:solidFill>
            <a:schemeClr val="bg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971552" y="519692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64569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Verification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Compare estimated values with the observed values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Rank histogram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Spread- </a:t>
            </a:r>
            <a:r>
              <a:rPr lang="en-US" dirty="0"/>
              <a:t>s</a:t>
            </a:r>
            <a:r>
              <a:rPr lang="en-US" dirty="0" smtClean="0"/>
              <a:t>kill relationship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Reliability and Sharpness Diagram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C</a:t>
            </a:r>
            <a:r>
              <a:rPr lang="en-US" dirty="0" smtClean="0"/>
              <a:t>ontinuous </a:t>
            </a:r>
            <a:r>
              <a:rPr lang="en-US" dirty="0"/>
              <a:t>R</a:t>
            </a:r>
            <a:r>
              <a:rPr lang="en-US" dirty="0" smtClean="0"/>
              <a:t>anked </a:t>
            </a:r>
            <a:r>
              <a:rPr lang="en-US" dirty="0"/>
              <a:t>P</a:t>
            </a:r>
            <a:r>
              <a:rPr lang="en-US" dirty="0" smtClean="0"/>
              <a:t>robability </a:t>
            </a:r>
            <a:r>
              <a:rPr lang="en-US" dirty="0"/>
              <a:t>S</a:t>
            </a:r>
            <a:r>
              <a:rPr lang="en-US" dirty="0" smtClean="0"/>
              <a:t>core </a:t>
            </a:r>
            <a:r>
              <a:rPr lang="en-US" dirty="0"/>
              <a:t>(CRPS)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18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Statistical Consistency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An ensemble is statistically consistent if its members are indistinguishable from the observations </a:t>
            </a:r>
            <a:r>
              <a:rPr lang="it-IT" sz="1600" dirty="0" smtClean="0"/>
              <a:t>(Vanvyve, Delle Monache et al. 2015)</a:t>
            </a:r>
            <a:endParaRPr lang="en-US" sz="1600" dirty="0" smtClean="0"/>
          </a:p>
          <a:p>
            <a:pPr lvl="1">
              <a:lnSpc>
                <a:spcPct val="150000"/>
              </a:lnSpc>
            </a:pPr>
            <a:r>
              <a:rPr lang="en-US" dirty="0" smtClean="0"/>
              <a:t>Rank Histogram</a:t>
            </a:r>
          </a:p>
          <a:p>
            <a:pPr lvl="2">
              <a:lnSpc>
                <a:spcPct val="150000"/>
              </a:lnSpc>
            </a:pPr>
            <a:r>
              <a:rPr lang="en-US" dirty="0" smtClean="0"/>
              <a:t>Create N + 1 bins (N is the number of ensemble members)</a:t>
            </a:r>
          </a:p>
          <a:p>
            <a:pPr lvl="2">
              <a:lnSpc>
                <a:spcPct val="150000"/>
              </a:lnSpc>
            </a:pPr>
            <a:r>
              <a:rPr lang="en-US" dirty="0" smtClean="0"/>
              <a:t>Rank observations based on their value with respect to the ensemble members</a:t>
            </a:r>
          </a:p>
          <a:p>
            <a:pPr lvl="2">
              <a:lnSpc>
                <a:spcPct val="150000"/>
              </a:lnSpc>
            </a:pPr>
            <a:r>
              <a:rPr lang="en-US" dirty="0" smtClean="0"/>
              <a:t>Determine </a:t>
            </a:r>
            <a:r>
              <a:rPr lang="en-US" dirty="0"/>
              <a:t>which of the ranked bins the observation falls </a:t>
            </a:r>
            <a:r>
              <a:rPr lang="en-US" dirty="0" smtClean="0"/>
              <a:t>into</a:t>
            </a:r>
          </a:p>
          <a:p>
            <a:pPr lvl="2">
              <a:lnSpc>
                <a:spcPct val="150000"/>
              </a:lnSpc>
            </a:pPr>
            <a:r>
              <a:rPr lang="en-US" dirty="0" smtClean="0"/>
              <a:t>Create a histogram of percentage of occurrence for each bin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2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Rank Histogram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931" r="2017" b="1433"/>
          <a:stretch/>
        </p:blipFill>
        <p:spPr>
          <a:xfrm>
            <a:off x="1310983" y="1050848"/>
            <a:ext cx="6244855" cy="52120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769541" y="5955151"/>
            <a:ext cx="472339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source: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Ensemble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Forecasting (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Callado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et. Al. 2013)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72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Spread-Skill Relationship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3110"/>
          <a:stretch/>
        </p:blipFill>
        <p:spPr>
          <a:xfrm>
            <a:off x="1074911" y="1107280"/>
            <a:ext cx="10080769" cy="48727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412480" y="6036414"/>
            <a:ext cx="3737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it-IT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(Delle Monache, Eckel et al. 2013)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77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 err="1" smtClean="0"/>
              <a:t>Predictand</a:t>
            </a:r>
            <a:endParaRPr lang="en-US" dirty="0"/>
          </a:p>
          <a:p>
            <a:pPr lvl="1"/>
            <a:r>
              <a:rPr lang="en-US" dirty="0" smtClean="0"/>
              <a:t>Wind Speed</a:t>
            </a:r>
          </a:p>
          <a:p>
            <a:r>
              <a:rPr lang="en-US" dirty="0" smtClean="0"/>
              <a:t> Predictors:</a:t>
            </a:r>
          </a:p>
          <a:p>
            <a:pPr lvl="1"/>
            <a:r>
              <a:rPr lang="en-US" dirty="0" smtClean="0"/>
              <a:t>Temperature</a:t>
            </a:r>
          </a:p>
          <a:p>
            <a:pPr lvl="1"/>
            <a:r>
              <a:rPr lang="en-US" dirty="0" smtClean="0"/>
              <a:t>Pressure</a:t>
            </a:r>
          </a:p>
          <a:p>
            <a:pPr lvl="1"/>
            <a:r>
              <a:rPr lang="en-US" dirty="0" smtClean="0"/>
              <a:t>Geopotential Height</a:t>
            </a:r>
          </a:p>
          <a:p>
            <a:pPr lvl="1"/>
            <a:r>
              <a:rPr lang="en-US" dirty="0" smtClean="0"/>
              <a:t>U-component</a:t>
            </a:r>
          </a:p>
          <a:p>
            <a:pPr lvl="1"/>
            <a:r>
              <a:rPr lang="en-US" dirty="0" smtClean="0"/>
              <a:t>V-component</a:t>
            </a:r>
          </a:p>
          <a:p>
            <a:pPr lvl="1"/>
            <a:r>
              <a:rPr lang="en-US" dirty="0" smtClean="0"/>
              <a:t>Boundary Layer Height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18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 Speed Estimates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4" t="6861" r="5191" b="5572"/>
          <a:stretch/>
        </p:blipFill>
        <p:spPr>
          <a:xfrm>
            <a:off x="2069179" y="1144987"/>
            <a:ext cx="8114601" cy="50292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9" t="7402" r="5499" b="4872"/>
          <a:stretch/>
        </p:blipFill>
        <p:spPr>
          <a:xfrm>
            <a:off x="2105241" y="1176791"/>
            <a:ext cx="8042476" cy="5029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6" t="6662" r="7713" b="9190"/>
          <a:stretch/>
        </p:blipFill>
        <p:spPr>
          <a:xfrm>
            <a:off x="2105241" y="1208595"/>
            <a:ext cx="8082116" cy="5029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105" y="6034408"/>
            <a:ext cx="4895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Data: NREL Wind Power Class (Mai, Sandor et al. 2012)</a:t>
            </a:r>
          </a:p>
        </p:txBody>
      </p:sp>
    </p:spTree>
    <p:extLst>
      <p:ext uri="{BB962C8B-B14F-4D97-AF65-F5344CB8AC3E}">
        <p14:creationId xmlns:p14="http://schemas.microsoft.com/office/powerpoint/2010/main" val="1692075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Probability Index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 Determine a probability index for each grid (point)</a:t>
            </a:r>
          </a:p>
          <a:p>
            <a:pPr>
              <a:lnSpc>
                <a:spcPct val="150000"/>
              </a:lnSpc>
            </a:pPr>
            <a:r>
              <a:rPr lang="en-US" dirty="0"/>
              <a:t> </a:t>
            </a:r>
            <a:r>
              <a:rPr lang="en-US" dirty="0" smtClean="0"/>
              <a:t>Associate each wind farm with a probability index</a:t>
            </a:r>
          </a:p>
          <a:p>
            <a:pPr>
              <a:lnSpc>
                <a:spcPct val="150000"/>
              </a:lnSpc>
            </a:pPr>
            <a:r>
              <a:rPr lang="en-US" dirty="0"/>
              <a:t> </a:t>
            </a:r>
            <a:r>
              <a:rPr lang="en-US" dirty="0" smtClean="0"/>
              <a:t>Determine which farms are associated with higher uncertainty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dirty="0"/>
              <a:t> </a:t>
            </a:r>
            <a:r>
              <a:rPr lang="en-US" dirty="0" smtClean="0"/>
              <a:t>Find how the uncertainty is related to other factors such as topography, land cover and wind resources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0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3600" b="1" dirty="0" smtClean="0"/>
          </a:p>
          <a:p>
            <a:pPr marL="0" indent="0" algn="ctr">
              <a:buNone/>
            </a:pPr>
            <a:r>
              <a:rPr lang="en-US" sz="4200" b="1" dirty="0" smtClean="0"/>
              <a:t>Part 2</a:t>
            </a:r>
          </a:p>
          <a:p>
            <a:pPr marL="0" indent="0" algn="ctr">
              <a:buNone/>
            </a:pPr>
            <a:r>
              <a:rPr lang="en-US" sz="4200" b="1" dirty="0" smtClean="0"/>
              <a:t>Downscaling</a:t>
            </a:r>
            <a:endParaRPr lang="en-US" sz="4200" b="1" dirty="0"/>
          </a:p>
        </p:txBody>
      </p:sp>
    </p:spTree>
    <p:extLst>
      <p:ext uri="{BB962C8B-B14F-4D97-AF65-F5344CB8AC3E}">
        <p14:creationId xmlns:p14="http://schemas.microsoft.com/office/powerpoint/2010/main" val="183981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</a:t>
            </a:r>
            <a:r>
              <a:rPr lang="en-US" dirty="0"/>
              <a:t>Climate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Global Climate Models simulate climate system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Project future climate variability and change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Investigate human impact on the climate 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Study climate sensitivity under different scenarios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Produce results at coarse spatial resolution</a:t>
            </a:r>
          </a:p>
        </p:txBody>
      </p:sp>
    </p:spTree>
    <p:extLst>
      <p:ext uri="{BB962C8B-B14F-4D97-AF65-F5344CB8AC3E}">
        <p14:creationId xmlns:p14="http://schemas.microsoft.com/office/powerpoint/2010/main" val="3485110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Research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 How to use Analog Ensemble </a:t>
            </a:r>
            <a:r>
              <a:rPr lang="en-US" dirty="0" smtClean="0"/>
              <a:t>for probabilistic weather prediction?</a:t>
            </a:r>
            <a:endParaRPr lang="en-US" dirty="0"/>
          </a:p>
          <a:p>
            <a:pPr marL="0" indent="0">
              <a:lnSpc>
                <a:spcPct val="100000"/>
              </a:lnSpc>
              <a:buNone/>
            </a:pPr>
            <a:endParaRPr lang="en-US" dirty="0" smtClean="0"/>
          </a:p>
          <a:p>
            <a:pPr>
              <a:lnSpc>
                <a:spcPct val="100000"/>
              </a:lnSpc>
            </a:pPr>
            <a:r>
              <a:rPr lang="en-US" dirty="0"/>
              <a:t> </a:t>
            </a:r>
            <a:r>
              <a:rPr lang="en-US" dirty="0" smtClean="0"/>
              <a:t>What is the uncertainty associated with wind power estimates?</a:t>
            </a:r>
          </a:p>
          <a:p>
            <a:pPr marL="0" indent="0">
              <a:lnSpc>
                <a:spcPct val="100000"/>
              </a:lnSpc>
              <a:buNone/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en-US" dirty="0"/>
              <a:t> </a:t>
            </a:r>
            <a:r>
              <a:rPr lang="en-US" dirty="0" smtClean="0"/>
              <a:t>How to use</a:t>
            </a:r>
            <a:r>
              <a:rPr lang="en-US" dirty="0" smtClean="0"/>
              <a:t> </a:t>
            </a:r>
            <a:r>
              <a:rPr lang="en-US" dirty="0"/>
              <a:t>Analog Ensemble (</a:t>
            </a:r>
            <a:r>
              <a:rPr lang="en-US" dirty="0" err="1"/>
              <a:t>AnEn</a:t>
            </a:r>
            <a:r>
              <a:rPr lang="en-US" dirty="0"/>
              <a:t>) </a:t>
            </a:r>
            <a:r>
              <a:rPr lang="en-US" dirty="0" smtClean="0"/>
              <a:t>to downscale wind estimates?</a:t>
            </a:r>
            <a:endParaRPr lang="en-US" dirty="0"/>
          </a:p>
          <a:p>
            <a:pPr>
              <a:lnSpc>
                <a:spcPct val="100000"/>
              </a:lnSpc>
            </a:pPr>
            <a:endParaRPr lang="en-US" dirty="0"/>
          </a:p>
          <a:p>
            <a:pPr marL="0" indent="0">
              <a:lnSpc>
                <a:spcPct val="100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67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Downscaling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Coarse data from GCMs are not suitable for regional and local scales</a:t>
            </a:r>
          </a:p>
          <a:p>
            <a:endParaRPr lang="en-US" dirty="0"/>
          </a:p>
          <a:p>
            <a:r>
              <a:rPr lang="en-US" dirty="0"/>
              <a:t> Downscaling: A technique to use data at global scales to make predictions at local scale</a:t>
            </a:r>
          </a:p>
          <a:p>
            <a:endParaRPr lang="en-US" sz="400" dirty="0"/>
          </a:p>
          <a:p>
            <a:pPr lvl="1">
              <a:lnSpc>
                <a:spcPct val="100000"/>
              </a:lnSpc>
            </a:pPr>
            <a:r>
              <a:rPr lang="en-US" dirty="0"/>
              <a:t>Dynamical downscaling: use data from a GCM as initial and boundary conditions to run a local climate model</a:t>
            </a:r>
          </a:p>
          <a:p>
            <a:pPr lvl="1">
              <a:lnSpc>
                <a:spcPct val="100000"/>
              </a:lnSpc>
            </a:pPr>
            <a:endParaRPr lang="en-US" sz="500" dirty="0"/>
          </a:p>
          <a:p>
            <a:pPr lvl="1">
              <a:lnSpc>
                <a:spcPct val="100000"/>
              </a:lnSpc>
            </a:pPr>
            <a:r>
              <a:rPr lang="en-US" dirty="0"/>
              <a:t>Statistical downscaling: use data from past to build a relationship between a GCM and a local climate model and use it for future projections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42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Statistical downscaling</a:t>
            </a:r>
          </a:p>
          <a:p>
            <a:pPr lvl="1"/>
            <a:r>
              <a:rPr lang="en-US" dirty="0"/>
              <a:t> Reduce global models’ biases </a:t>
            </a:r>
          </a:p>
          <a:p>
            <a:pPr lvl="1"/>
            <a:r>
              <a:rPr lang="en-US" dirty="0"/>
              <a:t> Computationally inexpensive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Stationarity assumption</a:t>
            </a:r>
            <a:endParaRPr lang="en-US" dirty="0"/>
          </a:p>
          <a:p>
            <a:pPr lvl="1"/>
            <a:r>
              <a:rPr lang="en-US" dirty="0"/>
              <a:t> Fields are not physically consistent</a:t>
            </a:r>
          </a:p>
          <a:p>
            <a:pPr lvl="1"/>
            <a:endParaRPr lang="en-US" dirty="0"/>
          </a:p>
          <a:p>
            <a:r>
              <a:rPr lang="en-US" dirty="0"/>
              <a:t> Dynamical downscaling</a:t>
            </a:r>
          </a:p>
          <a:p>
            <a:pPr lvl="1"/>
            <a:r>
              <a:rPr lang="en-US" dirty="0"/>
              <a:t> Provides consistency among all meteorological variables </a:t>
            </a:r>
          </a:p>
          <a:p>
            <a:pPr lvl="1"/>
            <a:r>
              <a:rPr lang="en-US" dirty="0"/>
              <a:t> Too computationally expensive</a:t>
            </a:r>
          </a:p>
        </p:txBody>
      </p:sp>
    </p:spTree>
    <p:extLst>
      <p:ext uri="{BB962C8B-B14F-4D97-AF65-F5344CB8AC3E}">
        <p14:creationId xmlns:p14="http://schemas.microsoft.com/office/powerpoint/2010/main" val="170371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Analog Ensemble for Downscaling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 </a:t>
            </a:r>
            <a:r>
              <a:rPr lang="en-US" dirty="0" smtClean="0"/>
              <a:t>Capable </a:t>
            </a:r>
            <a:r>
              <a:rPr lang="en-US" dirty="0"/>
              <a:t>of producing high-resolution regional climate projections </a:t>
            </a:r>
          </a:p>
          <a:p>
            <a:pPr>
              <a:lnSpc>
                <a:spcPct val="150000"/>
              </a:lnSpc>
            </a:pPr>
            <a:r>
              <a:rPr lang="en-US" dirty="0"/>
              <a:t> Quantifies uncertainty associated with the downscaling method</a:t>
            </a:r>
          </a:p>
          <a:p>
            <a:pPr>
              <a:lnSpc>
                <a:spcPct val="150000"/>
              </a:lnSpc>
            </a:pPr>
            <a:r>
              <a:rPr lang="en-US" dirty="0"/>
              <a:t> Computationally efficient</a:t>
            </a:r>
          </a:p>
        </p:txBody>
      </p:sp>
    </p:spTree>
    <p:extLst>
      <p:ext uri="{BB962C8B-B14F-4D97-AF65-F5344CB8AC3E}">
        <p14:creationId xmlns:p14="http://schemas.microsoft.com/office/powerpoint/2010/main" val="317550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AnEN</a:t>
            </a:r>
            <a:r>
              <a:rPr lang="en-US" dirty="0" smtClean="0"/>
              <a:t> for Downscaling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107406" y="1281861"/>
            <a:ext cx="7850981" cy="1443037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36148" y="1281859"/>
            <a:ext cx="155019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 smtClean="0">
                <a:solidFill>
                  <a:schemeClr val="accent2"/>
                </a:solidFill>
                <a:cs typeface="Times New Roman" panose="02020603050405020304" pitchFamily="18" charset="0"/>
              </a:rPr>
              <a:t>ANALOG TRAINING PERIOD</a:t>
            </a:r>
            <a:endParaRPr lang="en-US" sz="1300" b="1" dirty="0">
              <a:solidFill>
                <a:schemeClr val="accent2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06408" y="1281859"/>
            <a:ext cx="155019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00" b="1" dirty="0" smtClean="0">
                <a:solidFill>
                  <a:schemeClr val="accent2"/>
                </a:solidFill>
                <a:cs typeface="Times New Roman" panose="02020603050405020304" pitchFamily="18" charset="0"/>
              </a:rPr>
              <a:t>DOWNSCALING PERIOD</a:t>
            </a:r>
            <a:endParaRPr lang="en-US" sz="1300" b="1" dirty="0">
              <a:solidFill>
                <a:schemeClr val="accent2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6489569" y="1857673"/>
            <a:ext cx="2125793" cy="201168"/>
          </a:xfrm>
          <a:custGeom>
            <a:avLst/>
            <a:gdLst>
              <a:gd name="connsiteX0" fmla="*/ 1957387 w 1957387"/>
              <a:gd name="connsiteY0" fmla="*/ 357188 h 357188"/>
              <a:gd name="connsiteX1" fmla="*/ 1950244 w 1957387"/>
              <a:gd name="connsiteY1" fmla="*/ 0 h 357188"/>
              <a:gd name="connsiteX2" fmla="*/ 0 w 1957387"/>
              <a:gd name="connsiteY2" fmla="*/ 0 h 357188"/>
              <a:gd name="connsiteX3" fmla="*/ 7144 w 1957387"/>
              <a:gd name="connsiteY3" fmla="*/ 350044 h 357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57387" h="357188">
                <a:moveTo>
                  <a:pt x="1957387" y="357188"/>
                </a:moveTo>
                <a:lnTo>
                  <a:pt x="1950244" y="0"/>
                </a:lnTo>
                <a:lnTo>
                  <a:pt x="0" y="0"/>
                </a:lnTo>
                <a:lnTo>
                  <a:pt x="7144" y="350044"/>
                </a:lnTo>
              </a:path>
            </a:pathLst>
          </a:custGeom>
          <a:noFill/>
          <a:ln w="19050"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5702390" y="1687913"/>
            <a:ext cx="2912972" cy="359743"/>
          </a:xfrm>
          <a:custGeom>
            <a:avLst/>
            <a:gdLst>
              <a:gd name="connsiteX0" fmla="*/ 1957387 w 1957387"/>
              <a:gd name="connsiteY0" fmla="*/ 357188 h 357188"/>
              <a:gd name="connsiteX1" fmla="*/ 1950244 w 1957387"/>
              <a:gd name="connsiteY1" fmla="*/ 0 h 357188"/>
              <a:gd name="connsiteX2" fmla="*/ 0 w 1957387"/>
              <a:gd name="connsiteY2" fmla="*/ 0 h 357188"/>
              <a:gd name="connsiteX3" fmla="*/ 7144 w 1957387"/>
              <a:gd name="connsiteY3" fmla="*/ 350044 h 357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57387" h="357188">
                <a:moveTo>
                  <a:pt x="1957387" y="357188"/>
                </a:moveTo>
                <a:lnTo>
                  <a:pt x="1950244" y="0"/>
                </a:lnTo>
                <a:lnTo>
                  <a:pt x="0" y="0"/>
                </a:lnTo>
                <a:lnTo>
                  <a:pt x="7144" y="350044"/>
                </a:lnTo>
              </a:path>
            </a:pathLst>
          </a:custGeom>
          <a:noFill/>
          <a:ln w="19050"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4907259" y="1549060"/>
            <a:ext cx="3708104" cy="505868"/>
          </a:xfrm>
          <a:custGeom>
            <a:avLst/>
            <a:gdLst>
              <a:gd name="connsiteX0" fmla="*/ 1957387 w 1957387"/>
              <a:gd name="connsiteY0" fmla="*/ 357188 h 357188"/>
              <a:gd name="connsiteX1" fmla="*/ 1950244 w 1957387"/>
              <a:gd name="connsiteY1" fmla="*/ 0 h 357188"/>
              <a:gd name="connsiteX2" fmla="*/ 0 w 1957387"/>
              <a:gd name="connsiteY2" fmla="*/ 0 h 357188"/>
              <a:gd name="connsiteX3" fmla="*/ 7144 w 1957387"/>
              <a:gd name="connsiteY3" fmla="*/ 350044 h 357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57387" h="357188">
                <a:moveTo>
                  <a:pt x="1957387" y="357188"/>
                </a:moveTo>
                <a:lnTo>
                  <a:pt x="1950244" y="0"/>
                </a:lnTo>
                <a:lnTo>
                  <a:pt x="0" y="0"/>
                </a:lnTo>
                <a:lnTo>
                  <a:pt x="7144" y="350044"/>
                </a:lnTo>
              </a:path>
            </a:pathLst>
          </a:custGeom>
          <a:noFill/>
          <a:ln w="19050"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185417" y="1416915"/>
            <a:ext cx="4429946" cy="638013"/>
          </a:xfrm>
          <a:custGeom>
            <a:avLst/>
            <a:gdLst>
              <a:gd name="connsiteX0" fmla="*/ 1957387 w 1957387"/>
              <a:gd name="connsiteY0" fmla="*/ 357188 h 357188"/>
              <a:gd name="connsiteX1" fmla="*/ 1950244 w 1957387"/>
              <a:gd name="connsiteY1" fmla="*/ 0 h 357188"/>
              <a:gd name="connsiteX2" fmla="*/ 0 w 1957387"/>
              <a:gd name="connsiteY2" fmla="*/ 0 h 357188"/>
              <a:gd name="connsiteX3" fmla="*/ 7144 w 1957387"/>
              <a:gd name="connsiteY3" fmla="*/ 350044 h 357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57387" h="357188">
                <a:moveTo>
                  <a:pt x="1957387" y="357188"/>
                </a:moveTo>
                <a:lnTo>
                  <a:pt x="1950244" y="0"/>
                </a:lnTo>
                <a:lnTo>
                  <a:pt x="0" y="0"/>
                </a:lnTo>
                <a:lnTo>
                  <a:pt x="7144" y="350044"/>
                </a:lnTo>
              </a:path>
            </a:pathLst>
          </a:custGeom>
          <a:noFill/>
          <a:ln w="19050"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658100" y="1278618"/>
            <a:ext cx="0" cy="1463040"/>
          </a:xfrm>
          <a:prstGeom prst="line">
            <a:avLst/>
          </a:prstGeom>
          <a:ln w="28575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ight Arrow 11"/>
          <p:cNvSpPr/>
          <p:nvPr/>
        </p:nvSpPr>
        <p:spPr>
          <a:xfrm>
            <a:off x="2409229" y="2029588"/>
            <a:ext cx="7247334" cy="328237"/>
          </a:xfrm>
          <a:prstGeom prst="rightArrow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543354" y="2130694"/>
            <a:ext cx="146304" cy="12801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414678" y="2128003"/>
            <a:ext cx="146304" cy="128016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649068" y="2129019"/>
            <a:ext cx="146304" cy="128016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845347" y="2129314"/>
            <a:ext cx="146304" cy="128016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131046" y="2130382"/>
            <a:ext cx="146304" cy="128016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111105" y="2967942"/>
            <a:ext cx="7850981" cy="1443037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2236148" y="3986084"/>
            <a:ext cx="155019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 smtClean="0">
                <a:solidFill>
                  <a:schemeClr val="accent2"/>
                </a:solidFill>
                <a:cs typeface="Times New Roman" panose="02020603050405020304" pitchFamily="18" charset="0"/>
              </a:rPr>
              <a:t>OBSERVATIONS</a:t>
            </a:r>
            <a:endParaRPr lang="en-US" sz="1300" b="1" dirty="0">
              <a:solidFill>
                <a:schemeClr val="accent2"/>
              </a:solidFill>
              <a:cs typeface="Times New Roman" panose="02020603050405020304" pitchFamily="18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7661799" y="2964699"/>
            <a:ext cx="0" cy="1463040"/>
          </a:xfrm>
          <a:prstGeom prst="line">
            <a:avLst/>
          </a:prstGeom>
          <a:ln w="28575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ight Arrow 20"/>
          <p:cNvSpPr/>
          <p:nvPr/>
        </p:nvSpPr>
        <p:spPr>
          <a:xfrm>
            <a:off x="2412928" y="3525341"/>
            <a:ext cx="5229270" cy="328237"/>
          </a:xfrm>
          <a:prstGeom prst="rightArrow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418377" y="3623756"/>
            <a:ext cx="146304" cy="12801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652767" y="3624772"/>
            <a:ext cx="146304" cy="12801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849046" y="3625067"/>
            <a:ext cx="146304" cy="12801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134745" y="3626135"/>
            <a:ext cx="146304" cy="12801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4212149" y="2326524"/>
            <a:ext cx="0" cy="1234440"/>
          </a:xfrm>
          <a:prstGeom prst="straightConnector1">
            <a:avLst/>
          </a:prstGeom>
          <a:ln w="12700"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4924428" y="2326524"/>
            <a:ext cx="0" cy="1234440"/>
          </a:xfrm>
          <a:prstGeom prst="straightConnector1">
            <a:avLst/>
          </a:prstGeom>
          <a:ln w="12700"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5722220" y="2318573"/>
            <a:ext cx="0" cy="1234440"/>
          </a:xfrm>
          <a:prstGeom prst="straightConnector1">
            <a:avLst/>
          </a:prstGeom>
          <a:ln w="12700"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6487830" y="2318566"/>
            <a:ext cx="0" cy="1234440"/>
          </a:xfrm>
          <a:prstGeom prst="straightConnector1">
            <a:avLst/>
          </a:prstGeom>
          <a:ln w="12700"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236148" y="2333077"/>
            <a:ext cx="155019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 smtClean="0">
                <a:solidFill>
                  <a:schemeClr val="accent2"/>
                </a:solidFill>
                <a:cs typeface="Times New Roman" panose="02020603050405020304" pitchFamily="18" charset="0"/>
              </a:rPr>
              <a:t>PREDICTORS</a:t>
            </a:r>
            <a:endParaRPr lang="en-US" sz="1300" b="1" dirty="0">
              <a:solidFill>
                <a:schemeClr val="accent2"/>
              </a:solidFill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107406" y="4656669"/>
            <a:ext cx="7850981" cy="1443037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/>
        </p:nvCxnSpPr>
        <p:spPr>
          <a:xfrm>
            <a:off x="7658100" y="4653426"/>
            <a:ext cx="0" cy="1463040"/>
          </a:xfrm>
          <a:prstGeom prst="line">
            <a:avLst/>
          </a:prstGeom>
          <a:ln w="28575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ight Arrow 32"/>
          <p:cNvSpPr/>
          <p:nvPr/>
        </p:nvSpPr>
        <p:spPr>
          <a:xfrm>
            <a:off x="2409229" y="4974749"/>
            <a:ext cx="7247334" cy="328237"/>
          </a:xfrm>
          <a:prstGeom prst="rightArrow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6414678" y="5073164"/>
            <a:ext cx="146304" cy="12801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5649068" y="5074180"/>
            <a:ext cx="146304" cy="12801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4845347" y="5074475"/>
            <a:ext cx="146304" cy="12801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4131046" y="5075543"/>
            <a:ext cx="146304" cy="12801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8470202" y="5073164"/>
            <a:ext cx="146304" cy="12801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>
            <a:off x="4199593" y="5289029"/>
            <a:ext cx="4285753" cy="701533"/>
          </a:xfrm>
          <a:custGeom>
            <a:avLst/>
            <a:gdLst>
              <a:gd name="connsiteX0" fmla="*/ 0 w 4285753"/>
              <a:gd name="connsiteY0" fmla="*/ 0 h 310101"/>
              <a:gd name="connsiteX1" fmla="*/ 0 w 4285753"/>
              <a:gd name="connsiteY1" fmla="*/ 0 h 310101"/>
              <a:gd name="connsiteX2" fmla="*/ 0 w 4285753"/>
              <a:gd name="connsiteY2" fmla="*/ 310101 h 310101"/>
              <a:gd name="connsiteX3" fmla="*/ 4285753 w 4285753"/>
              <a:gd name="connsiteY3" fmla="*/ 302149 h 310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85753" h="310101">
                <a:moveTo>
                  <a:pt x="0" y="0"/>
                </a:moveTo>
                <a:lnTo>
                  <a:pt x="0" y="0"/>
                </a:lnTo>
                <a:lnTo>
                  <a:pt x="0" y="310101"/>
                </a:lnTo>
                <a:lnTo>
                  <a:pt x="4285753" y="302149"/>
                </a:lnTo>
              </a:path>
            </a:pathLst>
          </a:custGeom>
          <a:noFill/>
          <a:ln>
            <a:tailEnd type="stealth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>
          <a:xfrm>
            <a:off x="4907259" y="5299595"/>
            <a:ext cx="3575304" cy="521208"/>
          </a:xfrm>
          <a:custGeom>
            <a:avLst/>
            <a:gdLst>
              <a:gd name="connsiteX0" fmla="*/ 0 w 4285753"/>
              <a:gd name="connsiteY0" fmla="*/ 0 h 310101"/>
              <a:gd name="connsiteX1" fmla="*/ 0 w 4285753"/>
              <a:gd name="connsiteY1" fmla="*/ 0 h 310101"/>
              <a:gd name="connsiteX2" fmla="*/ 0 w 4285753"/>
              <a:gd name="connsiteY2" fmla="*/ 310101 h 310101"/>
              <a:gd name="connsiteX3" fmla="*/ 4285753 w 4285753"/>
              <a:gd name="connsiteY3" fmla="*/ 302149 h 310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85753" h="310101">
                <a:moveTo>
                  <a:pt x="0" y="0"/>
                </a:moveTo>
                <a:lnTo>
                  <a:pt x="0" y="0"/>
                </a:lnTo>
                <a:lnTo>
                  <a:pt x="0" y="310101"/>
                </a:lnTo>
                <a:lnTo>
                  <a:pt x="4285753" y="302149"/>
                </a:lnTo>
              </a:path>
            </a:pathLst>
          </a:custGeom>
          <a:noFill/>
          <a:ln>
            <a:tailEnd type="stealth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>
          <a:xfrm>
            <a:off x="5722220" y="5306229"/>
            <a:ext cx="2752344" cy="338328"/>
          </a:xfrm>
          <a:custGeom>
            <a:avLst/>
            <a:gdLst>
              <a:gd name="connsiteX0" fmla="*/ 0 w 4285753"/>
              <a:gd name="connsiteY0" fmla="*/ 0 h 310101"/>
              <a:gd name="connsiteX1" fmla="*/ 0 w 4285753"/>
              <a:gd name="connsiteY1" fmla="*/ 0 h 310101"/>
              <a:gd name="connsiteX2" fmla="*/ 0 w 4285753"/>
              <a:gd name="connsiteY2" fmla="*/ 310101 h 310101"/>
              <a:gd name="connsiteX3" fmla="*/ 4285753 w 4285753"/>
              <a:gd name="connsiteY3" fmla="*/ 302149 h 310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85753" h="310101">
                <a:moveTo>
                  <a:pt x="0" y="0"/>
                </a:moveTo>
                <a:lnTo>
                  <a:pt x="0" y="0"/>
                </a:lnTo>
                <a:lnTo>
                  <a:pt x="0" y="310101"/>
                </a:lnTo>
                <a:lnTo>
                  <a:pt x="4285753" y="302149"/>
                </a:lnTo>
              </a:path>
            </a:pathLst>
          </a:custGeom>
          <a:noFill/>
          <a:ln>
            <a:tailEnd type="stealth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>
          <a:xfrm>
            <a:off x="6469523" y="5313550"/>
            <a:ext cx="2011680" cy="137160"/>
          </a:xfrm>
          <a:custGeom>
            <a:avLst/>
            <a:gdLst>
              <a:gd name="connsiteX0" fmla="*/ 0 w 4285753"/>
              <a:gd name="connsiteY0" fmla="*/ 0 h 310101"/>
              <a:gd name="connsiteX1" fmla="*/ 0 w 4285753"/>
              <a:gd name="connsiteY1" fmla="*/ 0 h 310101"/>
              <a:gd name="connsiteX2" fmla="*/ 0 w 4285753"/>
              <a:gd name="connsiteY2" fmla="*/ 310101 h 310101"/>
              <a:gd name="connsiteX3" fmla="*/ 4285753 w 4285753"/>
              <a:gd name="connsiteY3" fmla="*/ 302149 h 310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85753" h="310101">
                <a:moveTo>
                  <a:pt x="0" y="0"/>
                </a:moveTo>
                <a:lnTo>
                  <a:pt x="0" y="0"/>
                </a:lnTo>
                <a:lnTo>
                  <a:pt x="0" y="310101"/>
                </a:lnTo>
                <a:lnTo>
                  <a:pt x="4285753" y="302149"/>
                </a:lnTo>
              </a:path>
            </a:pathLst>
          </a:custGeom>
          <a:noFill/>
          <a:ln>
            <a:tailEnd type="stealth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8527452" y="5754817"/>
            <a:ext cx="91440" cy="9144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>
                <a:lumMod val="95000"/>
                <a:lumOff val="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8523478" y="5579384"/>
            <a:ext cx="91440" cy="9144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>
                <a:lumMod val="95000"/>
                <a:lumOff val="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8523483" y="5396508"/>
            <a:ext cx="91440" cy="9144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>
                <a:lumMod val="95000"/>
                <a:lumOff val="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8530105" y="5927920"/>
            <a:ext cx="91440" cy="9144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>
                <a:lumMod val="95000"/>
                <a:lumOff val="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8804585" y="5574581"/>
            <a:ext cx="155019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 smtClean="0">
                <a:solidFill>
                  <a:schemeClr val="accent2"/>
                </a:solidFill>
                <a:cs typeface="Times New Roman" panose="02020603050405020304" pitchFamily="18" charset="0"/>
              </a:rPr>
              <a:t>ENSEMBLE PREDICTIONS</a:t>
            </a:r>
            <a:endParaRPr lang="en-US" sz="1300" b="1" dirty="0">
              <a:solidFill>
                <a:schemeClr val="accent2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77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Data at global scale for period A</a:t>
            </a:r>
          </a:p>
          <a:p>
            <a:r>
              <a:rPr lang="en-US" dirty="0"/>
              <a:t> Data at local scale for period A</a:t>
            </a:r>
          </a:p>
          <a:p>
            <a:endParaRPr lang="en-US" dirty="0"/>
          </a:p>
          <a:p>
            <a:r>
              <a:rPr lang="en-US" dirty="0"/>
              <a:t> Data at global scale for period B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ight Brace 3"/>
          <p:cNvSpPr/>
          <p:nvPr/>
        </p:nvSpPr>
        <p:spPr>
          <a:xfrm>
            <a:off x="5486400" y="1436660"/>
            <a:ext cx="155448" cy="914400"/>
          </a:xfrm>
          <a:prstGeom prst="rightBrac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703488" y="1682882"/>
            <a:ext cx="1751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Training Period</a:t>
            </a:r>
          </a:p>
        </p:txBody>
      </p:sp>
      <p:sp>
        <p:nvSpPr>
          <p:cNvPr id="6" name="Right Arrow 5"/>
          <p:cNvSpPr/>
          <p:nvPr/>
        </p:nvSpPr>
        <p:spPr>
          <a:xfrm>
            <a:off x="5486400" y="3105012"/>
            <a:ext cx="822960" cy="15130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460735" y="2976264"/>
            <a:ext cx="2153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Downscaling Period</a:t>
            </a:r>
          </a:p>
        </p:txBody>
      </p:sp>
    </p:spTree>
    <p:extLst>
      <p:ext uri="{BB962C8B-B14F-4D97-AF65-F5344CB8AC3E}">
        <p14:creationId xmlns:p14="http://schemas.microsoft.com/office/powerpoint/2010/main" val="87266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dirty="0" smtClean="0"/>
              <a:t> Incorporate </a:t>
            </a:r>
            <a:r>
              <a:rPr lang="en-US" dirty="0" err="1" smtClean="0"/>
              <a:t>AnEn</a:t>
            </a:r>
            <a:r>
              <a:rPr lang="en-US" dirty="0" smtClean="0"/>
              <a:t> to Improve numerical weather prediction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 smtClean="0"/>
          </a:p>
          <a:p>
            <a:pPr>
              <a:lnSpc>
                <a:spcPct val="100000"/>
              </a:lnSpc>
            </a:pPr>
            <a:r>
              <a:rPr lang="en-US" dirty="0"/>
              <a:t> </a:t>
            </a:r>
            <a:r>
              <a:rPr lang="en-US" dirty="0" smtClean="0"/>
              <a:t>Estimate potential wind power production and the uncertainty associated with the estimates</a:t>
            </a:r>
          </a:p>
          <a:p>
            <a:pPr>
              <a:lnSpc>
                <a:spcPct val="200000"/>
              </a:lnSpc>
            </a:pPr>
            <a:r>
              <a:rPr lang="en-US" dirty="0"/>
              <a:t> </a:t>
            </a:r>
            <a:r>
              <a:rPr lang="en-US" dirty="0" smtClean="0"/>
              <a:t>Use downscaling to make predictions at local scale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40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3600" b="1" dirty="0" smtClean="0">
              <a:solidFill>
                <a:schemeClr val="accent2"/>
              </a:solidFill>
            </a:endParaRPr>
          </a:p>
          <a:p>
            <a:pPr marL="0" indent="0" algn="ctr">
              <a:buNone/>
            </a:pPr>
            <a:endParaRPr lang="en-US" sz="3600" b="1" dirty="0">
              <a:solidFill>
                <a:schemeClr val="accent2"/>
              </a:solidFill>
            </a:endParaRPr>
          </a:p>
          <a:p>
            <a:pPr marL="0" indent="0" algn="ctr">
              <a:buNone/>
            </a:pPr>
            <a:r>
              <a:rPr lang="en-US" sz="3600" b="1" dirty="0" smtClean="0">
                <a:solidFill>
                  <a:schemeClr val="accent2"/>
                </a:solidFill>
              </a:rPr>
              <a:t>Thank You!</a:t>
            </a:r>
            <a:endParaRPr lang="en-US" sz="36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41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err="1"/>
              <a:t>Alfons</a:t>
            </a:r>
            <a:r>
              <a:rPr lang="en-US" dirty="0"/>
              <a:t> </a:t>
            </a:r>
            <a:r>
              <a:rPr lang="en-US" dirty="0" err="1"/>
              <a:t>Callado</a:t>
            </a:r>
            <a:r>
              <a:rPr lang="en-US" dirty="0"/>
              <a:t>, Pau </a:t>
            </a:r>
            <a:r>
              <a:rPr lang="en-US" dirty="0" err="1"/>
              <a:t>Escribà</a:t>
            </a:r>
            <a:r>
              <a:rPr lang="en-US" dirty="0"/>
              <a:t>, José Antonio </a:t>
            </a:r>
            <a:r>
              <a:rPr lang="en-US" dirty="0" err="1"/>
              <a:t>García</a:t>
            </a:r>
            <a:r>
              <a:rPr lang="en-US" dirty="0"/>
              <a:t>-Moya, </a:t>
            </a:r>
            <a:r>
              <a:rPr lang="en-US" dirty="0" err="1"/>
              <a:t>Jesús</a:t>
            </a:r>
            <a:r>
              <a:rPr lang="en-US" dirty="0"/>
              <a:t> Montero, Carlos Santos, Daniel Santos-Muñoz and Juan </a:t>
            </a:r>
            <a:r>
              <a:rPr lang="en-US" dirty="0" err="1"/>
              <a:t>Simarro</a:t>
            </a:r>
            <a:r>
              <a:rPr lang="en-US" dirty="0"/>
              <a:t> (2013). Ensemble Forecasting, Climate Change and Regional/Local Responses, </a:t>
            </a:r>
            <a:r>
              <a:rPr lang="en-US" dirty="0" err="1"/>
              <a:t>Dr</a:t>
            </a:r>
            <a:r>
              <a:rPr lang="en-US" dirty="0"/>
              <a:t> </a:t>
            </a:r>
            <a:r>
              <a:rPr lang="en-US" dirty="0" err="1"/>
              <a:t>Pallav</a:t>
            </a:r>
            <a:r>
              <a:rPr lang="en-US" dirty="0"/>
              <a:t> Ray (Ed.), </a:t>
            </a:r>
            <a:r>
              <a:rPr lang="en-US" dirty="0" err="1"/>
              <a:t>InTech</a:t>
            </a:r>
            <a:r>
              <a:rPr lang="en-US" dirty="0"/>
              <a:t>, DOI: 10.5772/55699. Available from: http://www.intechopen.com/books/climate-change-and-regional-local-responses/ensemble-forecasting</a:t>
            </a:r>
          </a:p>
          <a:p>
            <a:pPr marL="0" indent="0">
              <a:buNone/>
            </a:pPr>
            <a:r>
              <a:rPr lang="en-US" dirty="0" smtClean="0"/>
              <a:t>	</a:t>
            </a:r>
          </a:p>
          <a:p>
            <a:r>
              <a:rPr lang="en-US" dirty="0" err="1" smtClean="0"/>
              <a:t>Delle</a:t>
            </a:r>
            <a:r>
              <a:rPr lang="en-US" dirty="0" smtClean="0"/>
              <a:t> </a:t>
            </a:r>
            <a:r>
              <a:rPr lang="en-US" dirty="0" err="1" smtClean="0"/>
              <a:t>Monache</a:t>
            </a:r>
            <a:r>
              <a:rPr lang="en-US" dirty="0" smtClean="0"/>
              <a:t>, L., et al. (2013). "Probabilistic weather prediction with an analog ensemble." </a:t>
            </a:r>
            <a:r>
              <a:rPr lang="en-US" u="sng" dirty="0" smtClean="0"/>
              <a:t>Monthly Weather Review</a:t>
            </a:r>
            <a:r>
              <a:rPr lang="en-US" dirty="0" smtClean="0"/>
              <a:t> </a:t>
            </a:r>
            <a:r>
              <a:rPr lang="en-US" b="1" dirty="0" smtClean="0"/>
              <a:t>141</a:t>
            </a:r>
            <a:r>
              <a:rPr lang="en-US" dirty="0" smtClean="0"/>
              <a:t>(10): 3498-3516.</a:t>
            </a:r>
          </a:p>
          <a:p>
            <a:pPr marL="0" indent="0">
              <a:buNone/>
            </a:pPr>
            <a:r>
              <a:rPr lang="en-US" dirty="0" smtClean="0"/>
              <a:t>	</a:t>
            </a:r>
          </a:p>
          <a:p>
            <a:r>
              <a:rPr lang="en-US" dirty="0" err="1" smtClean="0"/>
              <a:t>Delle</a:t>
            </a:r>
            <a:r>
              <a:rPr lang="en-US" dirty="0" smtClean="0"/>
              <a:t> </a:t>
            </a:r>
            <a:r>
              <a:rPr lang="en-US" dirty="0" err="1" smtClean="0"/>
              <a:t>Monache</a:t>
            </a:r>
            <a:r>
              <a:rPr lang="en-US" dirty="0" smtClean="0"/>
              <a:t>, L., et al. (2011). "</a:t>
            </a:r>
            <a:r>
              <a:rPr lang="en-US" dirty="0" err="1" smtClean="0"/>
              <a:t>Kalman</a:t>
            </a:r>
            <a:r>
              <a:rPr lang="en-US" dirty="0" smtClean="0"/>
              <a:t> filter and analog schemes to </a:t>
            </a:r>
            <a:r>
              <a:rPr lang="en-US" dirty="0" err="1" smtClean="0"/>
              <a:t>postprocess</a:t>
            </a:r>
            <a:r>
              <a:rPr lang="en-US" dirty="0" smtClean="0"/>
              <a:t> numerical weather predictions." </a:t>
            </a:r>
            <a:r>
              <a:rPr lang="en-US" u="sng" dirty="0" smtClean="0"/>
              <a:t>Monthly Weather Review</a:t>
            </a:r>
            <a:r>
              <a:rPr lang="en-US" dirty="0" smtClean="0"/>
              <a:t> </a:t>
            </a:r>
            <a:r>
              <a:rPr lang="en-US" b="1" dirty="0" smtClean="0"/>
              <a:t>139</a:t>
            </a:r>
            <a:r>
              <a:rPr lang="en-US" dirty="0" smtClean="0"/>
              <a:t>(11): 3554-3570.</a:t>
            </a:r>
          </a:p>
          <a:p>
            <a:pPr marL="0" indent="0">
              <a:buNone/>
            </a:pPr>
            <a:r>
              <a:rPr lang="en-US" dirty="0" smtClean="0"/>
              <a:t>	</a:t>
            </a:r>
          </a:p>
          <a:p>
            <a:r>
              <a:rPr lang="en-US" dirty="0" smtClean="0"/>
              <a:t>Mai, T., et al. (2012). Renewable electricity futures study. executive summary, National Renewable Energy Laboratory (NREL), Golden, CO.</a:t>
            </a:r>
          </a:p>
          <a:p>
            <a:pPr marL="0" indent="0">
              <a:buNone/>
            </a:pPr>
            <a:r>
              <a:rPr lang="en-US" dirty="0" smtClean="0"/>
              <a:t>	</a:t>
            </a:r>
          </a:p>
          <a:p>
            <a:r>
              <a:rPr lang="en-US" dirty="0" err="1" smtClean="0"/>
              <a:t>Vanvyve</a:t>
            </a:r>
            <a:r>
              <a:rPr lang="en-US" dirty="0" smtClean="0"/>
              <a:t>, E., et al. (2015). "Wind resource estimates with an analog ensemble approach." </a:t>
            </a:r>
            <a:r>
              <a:rPr lang="en-US" u="sng" dirty="0" smtClean="0"/>
              <a:t>Renewable Energy</a:t>
            </a:r>
            <a:r>
              <a:rPr lang="en-US" dirty="0" smtClean="0"/>
              <a:t> </a:t>
            </a:r>
            <a:r>
              <a:rPr lang="en-US" b="1" dirty="0" smtClean="0"/>
              <a:t>74</a:t>
            </a:r>
            <a:r>
              <a:rPr lang="en-US" dirty="0" smtClean="0"/>
              <a:t>: 761-773.</a:t>
            </a:r>
          </a:p>
          <a:p>
            <a:pPr marL="0" indent="0">
              <a:buNone/>
            </a:pPr>
            <a:r>
              <a:rPr lang="en-US" dirty="0" smtClean="0"/>
              <a:t>	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235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buClr>
                <a:srgbClr val="D34817"/>
              </a:buClr>
              <a:buNone/>
            </a:pPr>
            <a:endParaRPr lang="en-US" sz="4200" b="1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0" lvl="0" indent="0" algn="ctr">
              <a:buClr>
                <a:srgbClr val="D34817"/>
              </a:buClr>
              <a:buNone/>
            </a:pPr>
            <a:r>
              <a:rPr lang="en-US" sz="42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Part 1</a:t>
            </a:r>
            <a:endParaRPr lang="en-US" sz="42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0" lvl="0" indent="0" algn="ctr">
              <a:buClr>
                <a:srgbClr val="D34817"/>
              </a:buClr>
              <a:buNone/>
            </a:pPr>
            <a:r>
              <a:rPr lang="en-US" sz="42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Numerical Weather Prediction</a:t>
            </a:r>
            <a:endParaRPr lang="en-US" sz="42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69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Numerical Weather Prediction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Deterministic weather prediction</a:t>
            </a:r>
          </a:p>
          <a:p>
            <a:pPr lvl="2">
              <a:lnSpc>
                <a:spcPct val="150000"/>
              </a:lnSpc>
            </a:pPr>
            <a:r>
              <a:rPr lang="en-US" dirty="0" smtClean="0"/>
              <a:t>A single estimate of the future value of a variable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Probabilistic weather prediction</a:t>
            </a:r>
          </a:p>
          <a:p>
            <a:pPr lvl="2">
              <a:lnSpc>
                <a:spcPct val="150000"/>
              </a:lnSpc>
            </a:pPr>
            <a:r>
              <a:rPr lang="en-US" dirty="0" smtClean="0"/>
              <a:t>Provides an uncertainty for each of the different outcomes</a:t>
            </a:r>
          </a:p>
          <a:p>
            <a:pPr lvl="2">
              <a:lnSpc>
                <a:spcPct val="150000"/>
              </a:lnSpc>
            </a:pPr>
            <a:r>
              <a:rPr lang="en-US" dirty="0" smtClean="0"/>
              <a:t>Monte Carlo approximation</a:t>
            </a:r>
          </a:p>
        </p:txBody>
      </p:sp>
    </p:spTree>
    <p:extLst>
      <p:ext uri="{BB962C8B-B14F-4D97-AF65-F5344CB8AC3E}">
        <p14:creationId xmlns:p14="http://schemas.microsoft.com/office/powerpoint/2010/main" val="112075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268426" cy="699986"/>
          </a:xfrm>
        </p:spPr>
        <p:txBody>
          <a:bodyPr>
            <a:noAutofit/>
          </a:bodyPr>
          <a:lstStyle/>
          <a:p>
            <a:r>
              <a:rPr lang="en-US" dirty="0" smtClean="0"/>
              <a:t>Shortcomings of Current </a:t>
            </a:r>
            <a:r>
              <a:rPr lang="en-US" dirty="0"/>
              <a:t>M</a:t>
            </a:r>
            <a:r>
              <a:rPr lang="en-US" dirty="0" smtClean="0"/>
              <a:t>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Deterministic Weather Prediction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Only provides a single value estimate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Could be highly impacted by the initial conditions</a:t>
            </a:r>
          </a:p>
          <a:p>
            <a:pPr>
              <a:lnSpc>
                <a:spcPct val="150000"/>
              </a:lnSpc>
            </a:pPr>
            <a:r>
              <a:rPr lang="en-US" dirty="0"/>
              <a:t> </a:t>
            </a:r>
            <a:r>
              <a:rPr lang="en-US" dirty="0" smtClean="0"/>
              <a:t>Probabilistic Weather Prediction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Computationally expensive 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Depends on the initial and boundary conditions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53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Analog </a:t>
            </a:r>
            <a:r>
              <a:rPr lang="en-US" dirty="0" smtClean="0"/>
              <a:t>Ensemble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Estimates the probability distribution of a </a:t>
            </a:r>
            <a:r>
              <a:rPr lang="en-US" dirty="0" err="1" smtClean="0"/>
              <a:t>predictand</a:t>
            </a:r>
            <a:r>
              <a:rPr lang="en-US" dirty="0" smtClean="0"/>
              <a:t> </a:t>
            </a:r>
            <a:r>
              <a:rPr lang="en-US" dirty="0" smtClean="0"/>
              <a:t>variable </a:t>
            </a:r>
            <a:r>
              <a:rPr lang="en-US" dirty="0"/>
              <a:t>over the </a:t>
            </a:r>
            <a:r>
              <a:rPr lang="en-US" dirty="0" smtClean="0"/>
              <a:t>training </a:t>
            </a:r>
            <a:r>
              <a:rPr lang="en-US" dirty="0"/>
              <a:t>period given values of </a:t>
            </a:r>
            <a:r>
              <a:rPr lang="en-US" dirty="0" smtClean="0"/>
              <a:t>related </a:t>
            </a:r>
            <a:r>
              <a:rPr lang="en-US" dirty="0"/>
              <a:t>variables:</a:t>
            </a:r>
          </a:p>
          <a:p>
            <a:pPr lvl="1"/>
            <a:endParaRPr lang="en-US" dirty="0"/>
          </a:p>
          <a:p>
            <a:pPr marL="201168" lvl="1" indent="0">
              <a:buNone/>
            </a:pPr>
            <a:r>
              <a:rPr lang="en-US" dirty="0"/>
              <a:t>	p (y | x)</a:t>
            </a:r>
          </a:p>
          <a:p>
            <a:pPr marL="201168" lvl="1" indent="0">
              <a:buNone/>
            </a:pPr>
            <a:endParaRPr lang="en-US" dirty="0"/>
          </a:p>
          <a:p>
            <a:pPr marL="201168" lvl="1" indent="0">
              <a:buNone/>
            </a:pPr>
            <a:r>
              <a:rPr lang="en-US" dirty="0"/>
              <a:t>Where:</a:t>
            </a:r>
          </a:p>
          <a:p>
            <a:pPr marL="201168" lvl="1" indent="0">
              <a:buNone/>
            </a:pPr>
            <a:r>
              <a:rPr lang="en-US" dirty="0"/>
              <a:t>             y is the unknown </a:t>
            </a:r>
            <a:r>
              <a:rPr lang="en-US" dirty="0" smtClean="0"/>
              <a:t>variable </a:t>
            </a:r>
            <a:r>
              <a:rPr lang="en-US" dirty="0"/>
              <a:t>(</a:t>
            </a:r>
            <a:r>
              <a:rPr lang="en-US" dirty="0" err="1"/>
              <a:t>predictand</a:t>
            </a:r>
            <a:r>
              <a:rPr lang="en-US" dirty="0"/>
              <a:t>)</a:t>
            </a:r>
          </a:p>
          <a:p>
            <a:pPr marL="201168" lvl="1" indent="0">
              <a:buNone/>
            </a:pPr>
            <a:r>
              <a:rPr lang="en-US" dirty="0"/>
              <a:t>	   x is the known </a:t>
            </a:r>
            <a:r>
              <a:rPr lang="en-US" dirty="0" smtClean="0"/>
              <a:t>variables </a:t>
            </a:r>
            <a:r>
              <a:rPr lang="en-US" dirty="0"/>
              <a:t>(predictors)</a:t>
            </a:r>
          </a:p>
        </p:txBody>
      </p:sp>
    </p:spTree>
    <p:extLst>
      <p:ext uri="{BB962C8B-B14F-4D97-AF65-F5344CB8AC3E}">
        <p14:creationId xmlns:p14="http://schemas.microsoft.com/office/powerpoint/2010/main" val="219537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Advantages of </a:t>
            </a:r>
            <a:r>
              <a:rPr lang="en-US" dirty="0" err="1" smtClean="0"/>
              <a:t>AnEN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Requires a single forecast of the </a:t>
            </a:r>
            <a:r>
              <a:rPr lang="en-US" dirty="0" err="1" smtClean="0"/>
              <a:t>predictand</a:t>
            </a:r>
            <a:endParaRPr lang="en-US" dirty="0" smtClean="0"/>
          </a:p>
          <a:p>
            <a:pPr lvl="0">
              <a:lnSpc>
                <a:spcPct val="150000"/>
              </a:lnSpc>
              <a:buClr>
                <a:srgbClr val="D34817"/>
              </a:buClr>
            </a:pPr>
            <a:r>
              <a:rPr lang="en-US" dirty="0"/>
              <a:t>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Quantifies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the uncertainty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associated with the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prediction</a:t>
            </a:r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>
              <a:lnSpc>
                <a:spcPct val="150000"/>
              </a:lnSpc>
              <a:buClr>
                <a:srgbClr val="D34817"/>
              </a:buClr>
            </a:pP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 Computationally efficient</a:t>
            </a:r>
          </a:p>
        </p:txBody>
      </p:sp>
    </p:spTree>
    <p:extLst>
      <p:ext uri="{BB962C8B-B14F-4D97-AF65-F5344CB8AC3E}">
        <p14:creationId xmlns:p14="http://schemas.microsoft.com/office/powerpoint/2010/main" val="31431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spcAft>
                    <a:spcPts val="600"/>
                  </a:spcAft>
                  <a:buNone/>
                </a:pPr>
                <a:r>
                  <a:rPr lang="en-US" dirty="0" smtClean="0"/>
                  <a:t>1) A point in the verification period is selected and analogs in the training period are searched for and the best matching estimates are chosen as analogs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MS Mincho"/>
                              </a:rPr>
                              <m:t>𝐹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MS Mincho"/>
                              </a:rPr>
                              <m:t>𝑡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MS Mincho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MS Mincho"/>
                              </a:rPr>
                              <m:t>𝐴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MS Mincho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MS Mincho"/>
                                  </a:rPr>
                                  <m:t>′</m:t>
                                </m:r>
                              </m:sup>
                            </m:sSup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MS Mincho"/>
                      </a:rPr>
                      <m:t>=</m:t>
                    </m:r>
                    <m:nary>
                      <m:naryPr>
                        <m:chr m:val="∑"/>
                        <m:limLoc m:val="undOvr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MS Mincho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MS Mincho"/>
                          </a:rPr>
                          <m:t>=1</m:t>
                        </m:r>
                      </m:sub>
                      <m:sup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MS Mincho"/>
                              </a:rPr>
                              <m:t>𝑁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MS Mincho"/>
                              </a:rPr>
                              <m:t>𝑣</m:t>
                            </m:r>
                          </m:sub>
                        </m:sSub>
                      </m:sup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MS Mincho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MS Mincho"/>
                                  </a:rPr>
                                  <m:t>𝑖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MS Mincho"/>
                                  </a:rPr>
                                  <m:t>𝜎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MS Mincho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MS Mincho"/>
                                      </a:rPr>
                                      <m:t>𝑖</m:t>
                                    </m:r>
                                  </m:sub>
                                </m:sSub>
                              </m:sub>
                            </m:sSub>
                          </m:den>
                        </m:f>
                      </m:e>
                    </m:nary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nary>
                          <m:naryPr>
                            <m:chr m:val="∑"/>
                            <m:limLoc m:val="undOv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MS Mincho"/>
                              </a:rPr>
                              <m:t>𝑗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MS Mincho"/>
                              </a:rPr>
                              <m:t>=−</m:t>
                            </m:r>
                            <m:acc>
                              <m:accPr>
                                <m:chr m:val="̃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MS Mincho"/>
                                  </a:rPr>
                                  <m:t>𝑡</m:t>
                                </m:r>
                              </m:e>
                            </m:acc>
                          </m:sub>
                          <m:sup>
                            <m:acc>
                              <m:accPr>
                                <m:chr m:val="̃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MS Mincho"/>
                                  </a:rPr>
                                  <m:t>𝑡</m:t>
                                </m:r>
                              </m:e>
                            </m:acc>
                          </m:sup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MS Mincho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MS Mincho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MS Mincho"/>
                                      </a:rPr>
                                      <m:t>𝑖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MS Mincho"/>
                                      </a:rPr>
                                      <m:t>,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MS Mincho"/>
                                      </a:rPr>
                                      <m:t>𝑡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MS Mincho"/>
                                      </a:rPr>
                                      <m:t>+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MS Mincho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MS Mincho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MS Mincho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MS Mincho"/>
                                      </a:rPr>
                                      <m:t>𝑖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MS Mincho"/>
                                      </a:rPr>
                                      <m:t>,</m:t>
                                    </m:r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MS Mincho"/>
                                          </a:rPr>
                                          <m:t>𝑡</m:t>
                                        </m:r>
                                      </m:e>
                                      <m: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MS Mincho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MS Mincho"/>
                                      </a:rPr>
                                      <m:t>+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MS Mincho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MS Mincho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MS Mincho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e>
                    </m:rad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	         </a:t>
                </a:r>
                <a:r>
                  <a:rPr lang="it-IT" sz="1600" dirty="0" smtClean="0"/>
                  <a:t>(Delle Monache, Nipen et al. 2011)</a:t>
                </a:r>
                <a:endParaRPr lang="en-US" sz="1600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818" t="-1923" r="-4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Analog Ensemble </a:t>
            </a:r>
            <a:r>
              <a:rPr lang="en-US" dirty="0" smtClean="0"/>
              <a:t>Approach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097280" y="3379889"/>
                <a:ext cx="369376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𝑑𝑒𝑡𝑒𝑟𝑚𝑖𝑛𝑖𝑠𝑡𝑖𝑐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𝑓𝑜𝑟𝑒𝑐𝑎𝑠𝑡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𝑡𝑖𝑚𝑒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80" y="3379889"/>
                <a:ext cx="3693768" cy="276999"/>
              </a:xfrm>
              <a:prstGeom prst="rect">
                <a:avLst/>
              </a:prstGeom>
              <a:blipFill rotWithShape="0">
                <a:blip r:embed="rId4"/>
                <a:stretch>
                  <a:fillRect l="-2145" t="-2174" b="-32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097280" y="3775176"/>
                <a:ext cx="3175741" cy="2802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𝐴𝑛𝑎𝑙𝑜𝑔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𝑝𝑎𝑠𝑡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𝑡𝑖𝑚𝑒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80" y="3775176"/>
                <a:ext cx="3175741" cy="280205"/>
              </a:xfrm>
              <a:prstGeom prst="rect">
                <a:avLst/>
              </a:prstGeom>
              <a:blipFill rotWithShape="0">
                <a:blip r:embed="rId5"/>
                <a:stretch>
                  <a:fillRect l="-2495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097279" y="4173669"/>
                <a:ext cx="335104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𝑛𝑢𝑚𝑏𝑒𝑟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𝑜𝑓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𝑎𝑛𝑎𝑙𝑜𝑔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𝑣𝑎𝑟𝑖𝑎𝑏𝑙𝑒𝑠</m:t>
                    </m:r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79" y="4173669"/>
                <a:ext cx="3351046" cy="276999"/>
              </a:xfrm>
              <a:prstGeom prst="rect">
                <a:avLst/>
              </a:prstGeom>
              <a:blipFill rotWithShape="0">
                <a:blip r:embed="rId6"/>
                <a:stretch>
                  <a:fillRect l="-2364" t="-4444" b="-3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094668" y="4566555"/>
                <a:ext cx="299133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𝑤𝑒𝑖𝑔h𝑡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𝑓𝑜𝑟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𝑒𝑎𝑐h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𝑣𝑎𝑟𝑖𝑎𝑏𝑙𝑒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4668" y="4566555"/>
                <a:ext cx="2991332" cy="276999"/>
              </a:xfrm>
              <a:prstGeom prst="rect">
                <a:avLst/>
              </a:prstGeom>
              <a:blipFill rotWithShape="0">
                <a:blip r:embed="rId7"/>
                <a:stretch>
                  <a:fillRect l="-612" t="-2174" r="-1633" b="-32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097280" y="4964243"/>
                <a:ext cx="3175741" cy="2802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𝐴𝑛𝑎𝑙𝑜𝑔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𝑝𝑎𝑠𝑡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𝑡𝑖𝑚𝑒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80" y="4964243"/>
                <a:ext cx="3175741" cy="280205"/>
              </a:xfrm>
              <a:prstGeom prst="rect">
                <a:avLst/>
              </a:prstGeom>
              <a:blipFill rotWithShape="0">
                <a:blip r:embed="rId8"/>
                <a:stretch>
                  <a:fillRect l="-2495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094668" y="5360335"/>
                <a:ext cx="3872407" cy="3041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𝑠𝑡𝑎𝑛𝑑𝑎𝑟𝑑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𝑑𝑒𝑣𝑖𝑎𝑡𝑖𝑜𝑛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𝑣𝑎𝑟𝑖𝑎𝑏𝑙𝑒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4668" y="5360335"/>
                <a:ext cx="3872407" cy="304186"/>
              </a:xfrm>
              <a:prstGeom prst="rect">
                <a:avLst/>
              </a:prstGeom>
              <a:blipFill rotWithShape="0">
                <a:blip r:embed="rId9"/>
                <a:stretch>
                  <a:fillRect l="-472" r="-1102" b="-2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094668" y="5796560"/>
                <a:ext cx="774192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𝑎𝑙𝑓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𝑡h𝑒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𝑛𝑢𝑚𝑏𝑒𝑟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𝑎𝑑𝑑𝑖𝑡𝑖𝑜𝑛𝑎𝑙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𝑡𝑖𝑚𝑒𝑠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𝑜𝑣𝑒𝑟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𝑤h𝑖𝑐h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𝑡h𝑒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𝑚𝑒𝑡𝑟𝑖𝑐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𝑖𝑠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𝑐𝑜𝑚𝑝𝑢𝑡𝑒𝑑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4668" y="5796560"/>
                <a:ext cx="7741928" cy="276999"/>
              </a:xfrm>
              <a:prstGeom prst="rect">
                <a:avLst/>
              </a:prstGeom>
              <a:blipFill rotWithShape="0">
                <a:blip r:embed="rId10"/>
                <a:stretch>
                  <a:fillRect t="-13333" r="-315" b="-3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6920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Analog Ensemble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 smtClean="0"/>
              <a:t>2</a:t>
            </a:r>
            <a:r>
              <a:rPr lang="en-US" dirty="0"/>
              <a:t>) Select the </a:t>
            </a:r>
            <a:r>
              <a:rPr lang="en-US" dirty="0" smtClean="0"/>
              <a:t>observation (value of the </a:t>
            </a:r>
            <a:r>
              <a:rPr lang="en-US" dirty="0" err="1" smtClean="0"/>
              <a:t>predictand</a:t>
            </a:r>
            <a:r>
              <a:rPr lang="en-US" dirty="0" smtClean="0"/>
              <a:t>) corresponding </a:t>
            </a:r>
            <a:r>
              <a:rPr lang="en-US" dirty="0"/>
              <a:t>to </a:t>
            </a:r>
            <a:r>
              <a:rPr lang="en-US" dirty="0" smtClean="0"/>
              <a:t>each selected analog from the training period</a:t>
            </a:r>
          </a:p>
          <a:p>
            <a:pPr marL="0" indent="0">
              <a:lnSpc>
                <a:spcPct val="100000"/>
              </a:lnSpc>
              <a:buNone/>
            </a:pPr>
            <a:endParaRPr lang="en-US" dirty="0"/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3) This selected group will be the ensemble prediction for the point in the </a:t>
            </a:r>
            <a:r>
              <a:rPr lang="en-US" dirty="0" smtClean="0"/>
              <a:t>verification </a:t>
            </a:r>
            <a:r>
              <a:rPr lang="en-US" dirty="0"/>
              <a:t>period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153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2749</TotalTime>
  <Words>786</Words>
  <Application>Microsoft Office PowerPoint</Application>
  <PresentationFormat>Widescreen</PresentationFormat>
  <Paragraphs>179</Paragraphs>
  <Slides>27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Calibri</vt:lpstr>
      <vt:lpstr>Calibri Light</vt:lpstr>
      <vt:lpstr>Cambria</vt:lpstr>
      <vt:lpstr>Cambria Math</vt:lpstr>
      <vt:lpstr>MS Mincho</vt:lpstr>
      <vt:lpstr>Times New Roman</vt:lpstr>
      <vt:lpstr>Wingdings</vt:lpstr>
      <vt:lpstr>Retrospect</vt:lpstr>
      <vt:lpstr>PowerPoint Presentation</vt:lpstr>
      <vt:lpstr>Research Questions</vt:lpstr>
      <vt:lpstr>PowerPoint Presentation</vt:lpstr>
      <vt:lpstr>Introduction</vt:lpstr>
      <vt:lpstr>Shortcomings of Current Methods</vt:lpstr>
      <vt:lpstr>Analog Ensemble</vt:lpstr>
      <vt:lpstr>Advantages of AnEN</vt:lpstr>
      <vt:lpstr>Analog Ensemble Approach</vt:lpstr>
      <vt:lpstr>Analog Ensemble Approach</vt:lpstr>
      <vt:lpstr>AnEn schemata</vt:lpstr>
      <vt:lpstr>Verification Methods</vt:lpstr>
      <vt:lpstr>Statistical Consistency</vt:lpstr>
      <vt:lpstr>Rank Histogram</vt:lpstr>
      <vt:lpstr>Spread-Skill Relationship</vt:lpstr>
      <vt:lpstr>Data</vt:lpstr>
      <vt:lpstr>Wind Speed Estimates</vt:lpstr>
      <vt:lpstr>Probability Index</vt:lpstr>
      <vt:lpstr>PowerPoint Presentation</vt:lpstr>
      <vt:lpstr>Global Climate Models</vt:lpstr>
      <vt:lpstr>Downscaling</vt:lpstr>
      <vt:lpstr>Current Methods</vt:lpstr>
      <vt:lpstr>Analog Ensemble for Downscaling</vt:lpstr>
      <vt:lpstr>AnEN for Downscaling</vt:lpstr>
      <vt:lpstr>Data</vt:lpstr>
      <vt:lpstr>Conclusion</vt:lpstr>
      <vt:lpstr>PowerPoint Presentation</vt:lpstr>
      <vt:lpstr>References: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Mehdi Shahriari</dc:creator>
  <cp:lastModifiedBy>Mehdi Shahriari</cp:lastModifiedBy>
  <cp:revision>72</cp:revision>
  <dcterms:created xsi:type="dcterms:W3CDTF">2016-04-28T17:42:46Z</dcterms:created>
  <dcterms:modified xsi:type="dcterms:W3CDTF">2016-05-10T21:25:42Z</dcterms:modified>
</cp:coreProperties>
</file>