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handoutMasterIdLst>
    <p:handoutMasterId r:id="rId17"/>
  </p:handoutMasterIdLst>
  <p:sldIdLst>
    <p:sldId id="270" r:id="rId2"/>
    <p:sldId id="283" r:id="rId3"/>
    <p:sldId id="293" r:id="rId4"/>
    <p:sldId id="295" r:id="rId5"/>
    <p:sldId id="296" r:id="rId6"/>
    <p:sldId id="311" r:id="rId7"/>
    <p:sldId id="318" r:id="rId8"/>
    <p:sldId id="320" r:id="rId9"/>
    <p:sldId id="291" r:id="rId10"/>
    <p:sldId id="319" r:id="rId11"/>
    <p:sldId id="292" r:id="rId12"/>
    <p:sldId id="273" r:id="rId13"/>
    <p:sldId id="321" r:id="rId14"/>
    <p:sldId id="282" r:id="rId15"/>
    <p:sldId id="322" r:id="rId1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5"/>
    <a:srgbClr val="FEF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B954F0E-4744-4F0F-A041-37FF32EB68D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85E31132-610B-4186-B828-6D942B9B1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685800"/>
            <a:ext cx="5791200" cy="838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US ARMY Black and Gol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9600"/>
            <a:ext cx="856490" cy="1139955"/>
          </a:xfrm>
          <a:prstGeom prst="rect">
            <a:avLst/>
          </a:prstGeom>
        </p:spPr>
      </p:pic>
      <p:pic>
        <p:nvPicPr>
          <p:cNvPr id="6" name="Picture 2" descr="G:\AMCCG03\Graphics Team Folder\Logos\AMC Shield and Arsenal\AMC LogoBevel.tif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0600" y="371475"/>
            <a:ext cx="1219200" cy="144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75" descr="AMSAAtransparent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82415" y="685800"/>
            <a:ext cx="1661585" cy="87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oldier with Flag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85800" y="1371589"/>
            <a:ext cx="8229617" cy="54864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4419600"/>
            <a:ext cx="4343400" cy="1066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Briefer</a:t>
            </a:r>
            <a:br>
              <a:rPr lang="en-US" dirty="0" smtClean="0"/>
            </a:br>
            <a:r>
              <a:rPr lang="en-US" dirty="0" smtClean="0"/>
              <a:t>Email,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8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307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etal Header.jp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0" y="122238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G:\AMCCG03\Graphics Team Folder\Logos\AMC Shield and Arsenal\AMC LogoBevel.tif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8200" y="-76200"/>
            <a:ext cx="752891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S Army RA Star Logo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3500"/>
            <a:ext cx="600931" cy="750049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1447800" y="28575"/>
            <a:ext cx="6248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20"/>
          <p:cNvGrpSpPr/>
          <p:nvPr userDrawn="1"/>
        </p:nvGrpSpPr>
        <p:grpSpPr>
          <a:xfrm>
            <a:off x="7543800" y="-76200"/>
            <a:ext cx="1600200" cy="960752"/>
            <a:chOff x="7543800" y="-76200"/>
            <a:chExt cx="1600200" cy="96075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382000" y="0"/>
              <a:ext cx="762000" cy="838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7543800" y="0"/>
              <a:ext cx="1600200" cy="8232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" name="Picture 19" descr="AMSAA.gif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800" y="-76200"/>
              <a:ext cx="1447800" cy="96075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 userDrawn="1"/>
        </p:nvSpPr>
        <p:spPr>
          <a:xfrm>
            <a:off x="8458200" y="6604084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BF554B-E107-41E3-ADBD-7C3478DC5962}" type="slidenum">
              <a:rPr lang="en-US" sz="105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w.shinsky2.civ@mail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td.lib.msu.edu/islandora/object/etd:11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AMBUSH VULNERABILTY MODEL DEVELOPMENT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3475" y="5200650"/>
            <a:ext cx="4343400" cy="1066800"/>
          </a:xfrm>
        </p:spPr>
        <p:txBody>
          <a:bodyPr/>
          <a:lstStyle/>
          <a:p>
            <a:r>
              <a:rPr lang="en-US" dirty="0" smtClean="0"/>
              <a:t>John William Shinsky</a:t>
            </a:r>
          </a:p>
          <a:p>
            <a:r>
              <a:rPr lang="en-US" dirty="0" smtClean="0">
                <a:hlinkClick r:id="rId2"/>
              </a:rPr>
              <a:t>john.w.shinsky2.civ@mail.mil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Viewshed Analysis</a:t>
            </a:r>
            <a:endParaRPr lang="en-US" dirty="0"/>
          </a:p>
        </p:txBody>
      </p:sp>
      <p:pic>
        <p:nvPicPr>
          <p:cNvPr id="4" name="Picture 3" descr="8_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31" y="1342631"/>
            <a:ext cx="2379058" cy="17622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8_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1584" y="1353067"/>
            <a:ext cx="2379058" cy="17548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8_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1393" y="1349548"/>
            <a:ext cx="2379058" cy="17592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Plus 6"/>
          <p:cNvSpPr/>
          <p:nvPr/>
        </p:nvSpPr>
        <p:spPr>
          <a:xfrm>
            <a:off x="2840304" y="1982549"/>
            <a:ext cx="388418" cy="41269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923370" y="2006825"/>
            <a:ext cx="469338" cy="428878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8655" y="3188262"/>
            <a:ext cx="243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Current Viewshed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9505" y="3186913"/>
            <a:ext cx="243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Previous Viewshed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0372" y="3178821"/>
            <a:ext cx="243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Line Of Sight Raster</a:t>
            </a:r>
            <a:endParaRPr lang="en-US" sz="1400" dirty="0"/>
          </a:p>
        </p:txBody>
      </p:sp>
      <p:pic>
        <p:nvPicPr>
          <p:cNvPr id="15" name="Picture 14" descr="8_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783" y="4370655"/>
            <a:ext cx="2379058" cy="17563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 descr="8_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6368" y="4380656"/>
            <a:ext cx="2379058" cy="17498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 descr="8_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0045" y="4379249"/>
            <a:ext cx="2379058" cy="1749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Plus 17"/>
          <p:cNvSpPr/>
          <p:nvPr/>
        </p:nvSpPr>
        <p:spPr>
          <a:xfrm>
            <a:off x="2838956" y="5007616"/>
            <a:ext cx="388418" cy="41269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5922022" y="5031892"/>
            <a:ext cx="469338" cy="428878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7307" y="6213329"/>
            <a:ext cx="243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Viable Threat Raster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8157" y="6211980"/>
            <a:ext cx="243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Viable Threat Raster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79024" y="6203888"/>
            <a:ext cx="243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 Threats Final Output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7544" y="6230867"/>
            <a:ext cx="914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+ 2</a:t>
            </a:r>
            <a:r>
              <a:rPr lang="en-US" sz="800" b="1" baseline="30000" dirty="0" smtClean="0"/>
              <a:t>nd</a:t>
            </a:r>
            <a:r>
              <a:rPr lang="en-US" sz="800" b="1" dirty="0" smtClean="0"/>
              <a:t> + 3</a:t>
            </a:r>
            <a:r>
              <a:rPr lang="en-US" sz="800" b="1" baseline="30000" dirty="0" smtClean="0"/>
              <a:t>rd</a:t>
            </a:r>
            <a:r>
              <a:rPr lang="en-US" sz="800" b="1" dirty="0" smtClean="0"/>
              <a:t> + ... </a:t>
            </a:r>
            <a:endParaRPr lang="en-US" sz="800" b="1" dirty="0"/>
          </a:p>
        </p:txBody>
      </p:sp>
      <p:cxnSp>
        <p:nvCxnSpPr>
          <p:cNvPr id="25" name="Elbow Connector 24"/>
          <p:cNvCxnSpPr>
            <a:stCxn id="11" idx="2"/>
            <a:endCxn id="15" idx="0"/>
          </p:cNvCxnSpPr>
          <p:nvPr/>
        </p:nvCxnSpPr>
        <p:spPr>
          <a:xfrm rot="5400000">
            <a:off x="4164171" y="785739"/>
            <a:ext cx="833195" cy="623491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90506" y="3634596"/>
            <a:ext cx="451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Factor In User Defined Kill Chain Sequence Time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3146" y="1645687"/>
            <a:ext cx="280987" cy="142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43816" y="2844800"/>
            <a:ext cx="227598" cy="240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683" y="2836332"/>
            <a:ext cx="243639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922" y="5858933"/>
            <a:ext cx="254529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5188" y="5867400"/>
            <a:ext cx="254529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9388" y="5867400"/>
            <a:ext cx="254529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099733" y="2921000"/>
            <a:ext cx="575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0:5,000</a:t>
            </a:r>
            <a:endParaRPr lang="en-US" sz="9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266266" y="2929466"/>
            <a:ext cx="575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0:5,000</a:t>
            </a:r>
            <a:endParaRPr lang="en-US" sz="9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365066" y="2920999"/>
            <a:ext cx="575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0:5,000</a:t>
            </a:r>
            <a:endParaRPr lang="en-US" sz="9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365066" y="5943599"/>
            <a:ext cx="575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0:5,000</a:t>
            </a:r>
            <a:endParaRPr lang="en-US" sz="9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40866" y="5960532"/>
            <a:ext cx="575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0:5,000</a:t>
            </a:r>
            <a:endParaRPr lang="en-US" sz="9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25132" y="5952065"/>
            <a:ext cx="575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0:5,000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365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606" y="974027"/>
            <a:ext cx="8554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Drastic decrease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 the number of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threat locations.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Firing opportunities on side streets will not be as viable of a threat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Problem areas will be points along the road and on top of nearby buildings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13" y="2225311"/>
            <a:ext cx="4350422" cy="43504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 rot="5245197">
            <a:off x="5919730" y="2872189"/>
            <a:ext cx="396273" cy="1389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6838226" y="1499459"/>
            <a:ext cx="822960" cy="2011680"/>
          </a:xfrm>
          <a:prstGeom prst="bentConnector3">
            <a:avLst>
              <a:gd name="adj1" fmla="val -16159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8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"/>
            <a:ext cx="63246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Literature Review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975980"/>
            <a:ext cx="9144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Weapons Fan Algorithm (Guth, 2003)</a:t>
            </a:r>
          </a:p>
          <a:p>
            <a:pPr marL="800100" lvl="1" indent="-342900">
              <a:buFontTx/>
              <a:buChar char="-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US Naval Academy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Tx/>
              <a:buChar char="-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endParaRPr lang="en-US" sz="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-342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Uncertainty in Viewshed Analysis (Raehtz, 2011) </a:t>
            </a:r>
          </a:p>
          <a:p>
            <a:pPr marL="742950" lvl="1" indent="-285750">
              <a:buFontTx/>
              <a:buChar char="-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Michigan State University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457200" algn="l"/>
              </a:tabLst>
            </a:pPr>
            <a:endParaRPr lang="en-US" sz="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-342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Cumulative Viewshed Analysis (Wheatley, 1995)</a:t>
            </a:r>
          </a:p>
          <a:p>
            <a:pPr marL="742950" lvl="1" indent="-285750">
              <a:buFontTx/>
              <a:buChar char="-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University of Southampton</a:t>
            </a:r>
          </a:p>
          <a:p>
            <a:pPr marL="0" lvl="1">
              <a:tabLst>
                <a:tab pos="457200" algn="l"/>
                <a:tab pos="914400" algn="l"/>
                <a:tab pos="1371600" algn="l"/>
                <a:tab pos="457200" algn="l"/>
              </a:tabLst>
            </a:pPr>
            <a:endParaRPr lang="en-US" sz="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-342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Archaeology (Ruggles, 1993)</a:t>
            </a:r>
          </a:p>
          <a:p>
            <a:pPr marL="742950" lvl="1" indent="-285750">
              <a:buFontTx/>
              <a:buChar char="-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University of Leicester</a:t>
            </a:r>
          </a:p>
          <a:p>
            <a:pPr marL="0" lvl="1" indent="-342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tabLst>
                <a:tab pos="457200" algn="l"/>
                <a:tab pos="914400" algn="l"/>
                <a:tab pos="1371600" algn="l"/>
                <a:tab pos="457200" algn="l"/>
              </a:tabLst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tabLst>
                <a:tab pos="457200" algn="l"/>
                <a:tab pos="914400" algn="l"/>
                <a:tab pos="1371600" algn="l"/>
                <a:tab pos="457200" algn="l"/>
              </a:tabLst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tabLst>
                <a:tab pos="457200" algn="l"/>
                <a:tab pos="914400" algn="l"/>
                <a:tab pos="1371600" algn="l"/>
                <a:tab pos="457200" algn="l"/>
              </a:tabLst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http://www.innovativegis.com/basis/mapanalysis/topic15/Topic15_files/image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805" y="2665892"/>
            <a:ext cx="4989540" cy="38953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"/>
            <a:ext cx="63246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9159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proposed model will allow for a larger range of applications.</a:t>
            </a:r>
          </a:p>
          <a:p>
            <a:pPr>
              <a:tabLst>
                <a:tab pos="457200" algn="l"/>
                <a:tab pos="914400" algn="l"/>
                <a:tab pos="1371600" algn="l"/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78" y="1504260"/>
            <a:ext cx="5397843" cy="50193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"/>
            <a:ext cx="63246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Questions</a:t>
            </a:r>
            <a:endParaRPr lang="en-US" sz="2400" dirty="0"/>
          </a:p>
        </p:txBody>
      </p:sp>
      <p:pic>
        <p:nvPicPr>
          <p:cNvPr id="2052" name="Picture 4" descr="http://www.iol.co.za/polopoly_fs/iol-news-taliban-attack-006-1.1065834%21/image/54533264.jpg_gen/derivatives/landscape_600/54533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4" y="3624649"/>
            <a:ext cx="4116808" cy="29160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smonitor.com/var/archive/storage/images/media/images/0508_du/10069947-1-eng-US/0508_DU_full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468" y="3943056"/>
            <a:ext cx="3896498" cy="259766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60.radikal.ru/i169/1007/55/833af7068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468" y="865722"/>
            <a:ext cx="3896498" cy="29223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561" y="1276865"/>
            <a:ext cx="4187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ability to determine the threat of </a:t>
            </a:r>
            <a:r>
              <a:rPr lang="en-US" dirty="0"/>
              <a:t>a</a:t>
            </a:r>
            <a:r>
              <a:rPr lang="en-US" dirty="0" smtClean="0"/>
              <a:t>n overhead attack to a moving target gives the model the capability to be useful for operational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proposed model also allow the capability of non military uses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"/>
            <a:ext cx="63246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1501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Guth, P.L. (2003). Ambush Movies and the Weapons Fan Algorithm: Military GIS Operations and Theory, in Proceedings of the International Conference on Military Geology and Geography, June 15-18, 2003, West Point NY.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Guth, P.L. (2004). The Geometry of Line-of-Sight and Weapons Fan Algorithms: in Caldwell, D.R., Ehlen, J., and Harmon, R.S., eds., Studies in Military Geography and Geology, Dordrecht, The Netherlands, Kluwer Academic Publishers, chapter 21, p.271-285.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Raehtz, S.M. (2011). Accounting for Uncertainty in Viewshed Analysis of IED Ambush Sites in Afghanistan. Michigan State University. Retrieved August 20, 2014, from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http://etd.lib.msu.edu/islandora/object/etd%3A1141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Ruggles, C.L.N., Medyckyj-Scott D.J., and Gruffydd A. (1993). Multiple Viewshed Analysis Using GIS and Its Archaeological Application: a Case Study in Northern Mull, in: Andresen, J., T. Madsen and I. Scollar (eds.), Computing the Past. Computer Applications and Quantitative Methods in Archaeology. CAA92. Aarhus University Press, Aarhus, pp. 125-132.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Wheatley, D. (1995). Cumulative Viewshed Analysis: A GIS-Based Method for Investigation Intervisibility, and its Archaeological Application. In Lock &amp; Stancic (Eds.), Archaeology and Geographical Information Systems, 171-186. Taylor and Francis: London.</a:t>
            </a:r>
          </a:p>
        </p:txBody>
      </p:sp>
    </p:spTree>
    <p:extLst>
      <p:ext uri="{BB962C8B-B14F-4D97-AF65-F5344CB8AC3E}">
        <p14:creationId xmlns:p14="http://schemas.microsoft.com/office/powerpoint/2010/main" val="31496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100" y="1022693"/>
            <a:ext cx="881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line-of-sight enough to analyze a vehicles vulnerability to an attack?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line-of-sight?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 Chain Sequence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 Improve current methodology to incorporate vehicle speed, target acquisition time, and continuous line-of-sight to better analyze  a moving target.</a:t>
            </a:r>
          </a:p>
        </p:txBody>
      </p:sp>
      <p:pic>
        <p:nvPicPr>
          <p:cNvPr id="1026" name="Picture 2" descr="http://usarmy.vo.llnwd.net/e2/-images/2011/03/09/101452/size0-army.mil-101452-2011-03-16-1003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0" y="3731102"/>
            <a:ext cx="3696432" cy="24719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wn.com/2011/11/afghan-iedblast-reu-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696" y="3731102"/>
            <a:ext cx="4881056" cy="24719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038" y="832022"/>
            <a:ext cx="8402594" cy="5807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8519"/>
            <a:ext cx="8229600" cy="15495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Current AMSAA Model: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Overhead Angle of Attack Model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Original Problem: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ocate and characterize overhead firing opportunities</a:t>
            </a:r>
          </a:p>
          <a:p>
            <a:pPr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Programming Language: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Python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uisng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ArcGIS</a:t>
            </a:r>
          </a:p>
          <a:p>
            <a:pPr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04800"/>
            <a:ext cx="9144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Current Model</a:t>
            </a:r>
          </a:p>
        </p:txBody>
      </p:sp>
      <p:sp>
        <p:nvSpPr>
          <p:cNvPr id="30" name="Oval 29"/>
          <p:cNvSpPr/>
          <p:nvPr/>
        </p:nvSpPr>
        <p:spPr>
          <a:xfrm>
            <a:off x="1667887" y="3313242"/>
            <a:ext cx="1097280" cy="8440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LIDAR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67887" y="4260525"/>
            <a:ext cx="1097280" cy="8440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Route Points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57476" y="3313241"/>
            <a:ext cx="1095632" cy="844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Compute </a:t>
            </a:r>
            <a:r>
              <a:rPr lang="en-US" sz="900" dirty="0">
                <a:solidFill>
                  <a:sysClr val="windowText" lastClr="000000"/>
                </a:solidFill>
              </a:rPr>
              <a:t>v</a:t>
            </a:r>
            <a:r>
              <a:rPr lang="en-US" sz="900" dirty="0" smtClean="0">
                <a:solidFill>
                  <a:sysClr val="windowText" lastClr="000000"/>
                </a:solidFill>
              </a:rPr>
              <a:t>iewshed and point summaries at each individual point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44" name="Straight Arrow Connector 11"/>
          <p:cNvCxnSpPr>
            <a:stCxn id="31" idx="6"/>
            <a:endCxn id="43" idx="2"/>
          </p:cNvCxnSpPr>
          <p:nvPr/>
        </p:nvCxnSpPr>
        <p:spPr>
          <a:xfrm flipV="1">
            <a:off x="2765167" y="4157303"/>
            <a:ext cx="1640125" cy="52525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6"/>
            <a:endCxn id="43" idx="1"/>
          </p:cNvCxnSpPr>
          <p:nvPr/>
        </p:nvCxnSpPr>
        <p:spPr>
          <a:xfrm flipV="1">
            <a:off x="2765167" y="3735272"/>
            <a:ext cx="109230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3"/>
            <a:endCxn id="65" idx="2"/>
          </p:cNvCxnSpPr>
          <p:nvPr/>
        </p:nvCxnSpPr>
        <p:spPr>
          <a:xfrm flipV="1">
            <a:off x="4953108" y="3302147"/>
            <a:ext cx="1506625" cy="433125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11919" y="4159885"/>
            <a:ext cx="1095632" cy="844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Excel Summary Table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11917" y="2458085"/>
            <a:ext cx="1095632" cy="844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Viewshed for each point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67" name="Straight Arrow Connector 66"/>
          <p:cNvCxnSpPr>
            <a:stCxn id="43" idx="3"/>
            <a:endCxn id="62" idx="0"/>
          </p:cNvCxnSpPr>
          <p:nvPr/>
        </p:nvCxnSpPr>
        <p:spPr>
          <a:xfrm>
            <a:off x="4953108" y="3735272"/>
            <a:ext cx="1506627" cy="42461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4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5725296"/>
            <a:ext cx="9144000" cy="7517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Identifies every point the vehicle can see and be seen by a 2m tall firer above the vehicle (&gt;1° angles).</a:t>
            </a:r>
          </a:p>
        </p:txBody>
      </p:sp>
      <p:pic>
        <p:nvPicPr>
          <p:cNvPr id="4" name="Picture 3" descr="2_ZoomedViewshe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5244" y="989092"/>
            <a:ext cx="4736204" cy="47362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04800"/>
            <a:ext cx="9144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Viewshed Analysis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5211" y="5445715"/>
            <a:ext cx="79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0:7,000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93466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6028266"/>
            <a:ext cx="9144000" cy="5290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algn="ctr" eaLnBrk="0" hangingPunct="0">
              <a:spcBef>
                <a:spcPct val="20000"/>
              </a:spcBef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Angle and distance are calculated for every visible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point (&gt;1° angles). </a:t>
            </a:r>
          </a:p>
          <a:p>
            <a:pPr marL="342900" lvl="0" algn="ctr" eaLnBrk="0" hangingPunct="0">
              <a:spcBef>
                <a:spcPct val="20000"/>
              </a:spcBef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Higher angles represent a threat from a higher vantage point.</a:t>
            </a:r>
          </a:p>
        </p:txBody>
      </p:sp>
      <p:pic>
        <p:nvPicPr>
          <p:cNvPr id="4" name="Picture 3" descr="3_AnglesFromVisible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5946" y="899065"/>
            <a:ext cx="5109289" cy="5078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19638" y="5013868"/>
            <a:ext cx="1932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Green = 	1-7°</a:t>
            </a:r>
          </a:p>
          <a:p>
            <a:r>
              <a:rPr lang="en-US" sz="1600" dirty="0" smtClean="0"/>
              <a:t>Yellow = 	7-14°</a:t>
            </a:r>
          </a:p>
          <a:p>
            <a:r>
              <a:rPr lang="en-US" sz="1600" dirty="0" smtClean="0"/>
              <a:t>Red = 	14-80°</a:t>
            </a:r>
            <a:endParaRPr lang="en-US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04800"/>
            <a:ext cx="9144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Angle and Distance Calculation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444" y="5688476"/>
            <a:ext cx="79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0:7,000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7985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1315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Threat occurrences over total firing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Averaged over all route points.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Table for distribution.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04800"/>
            <a:ext cx="9144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Statistical Aggregation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0" y="2375067"/>
            <a:ext cx="7795259" cy="40635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783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34" y="1103870"/>
            <a:ext cx="3529914" cy="19853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Static Minimum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aximum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Requires Route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Stationary Target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Statistical Aggregation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04800"/>
            <a:ext cx="9144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Key Limitations</a:t>
            </a:r>
          </a:p>
        </p:txBody>
      </p:sp>
      <p:pic>
        <p:nvPicPr>
          <p:cNvPr id="4" name="Picture 2" descr="http://usarmy.vo.llnwd.net/e2/-images/2009/05/14/38121/size0-army.mil-38121-2009-06-12-100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675" y="914400"/>
            <a:ext cx="4472201" cy="29558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17058" y="4230130"/>
            <a:ext cx="3426942" cy="1609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Weapons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Vehicles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Operational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Military Usage</a:t>
            </a:r>
          </a:p>
        </p:txBody>
      </p:sp>
      <p:pic>
        <p:nvPicPr>
          <p:cNvPr id="3078" name="Picture 6" descr="http://www.mediabistro.com/tvnewser/files/2011/08/Motorc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13" y="3204519"/>
            <a:ext cx="5464688" cy="29569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5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47135" y="832022"/>
            <a:ext cx="10214919" cy="6025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8448"/>
            <a:ext cx="8229600" cy="10457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Proposed Model: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Ambush Vulnerability Model</a:t>
            </a:r>
          </a:p>
          <a:p>
            <a:pPr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Problem: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ocate attack threat positions for a moving target</a:t>
            </a:r>
          </a:p>
          <a:p>
            <a:pPr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Programming Language: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Python using ArcGIS</a:t>
            </a:r>
          </a:p>
          <a:p>
            <a:pPr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04800"/>
            <a:ext cx="9144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Proposed Model</a:t>
            </a:r>
          </a:p>
        </p:txBody>
      </p:sp>
      <p:sp>
        <p:nvSpPr>
          <p:cNvPr id="7" name="Oval 6"/>
          <p:cNvSpPr/>
          <p:nvPr/>
        </p:nvSpPr>
        <p:spPr>
          <a:xfrm>
            <a:off x="60637" y="2077087"/>
            <a:ext cx="1097280" cy="8440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LIDAR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637" y="3024370"/>
            <a:ext cx="1097280" cy="8440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Route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637" y="3971653"/>
            <a:ext cx="1097280" cy="8440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Vehicle Length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154" y="4918936"/>
            <a:ext cx="1097280" cy="8440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Vehicle Speed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637" y="5866219"/>
            <a:ext cx="1097280" cy="8440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Target Acquisition Time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2393" y="3024370"/>
            <a:ext cx="1095632" cy="844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Split route into evenly spaced points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/>
          <p:cNvCxnSpPr>
            <a:stCxn id="8" idx="6"/>
            <a:endCxn id="12" idx="1"/>
          </p:cNvCxnSpPr>
          <p:nvPr/>
        </p:nvCxnSpPr>
        <p:spPr>
          <a:xfrm>
            <a:off x="1157917" y="3446401"/>
            <a:ext cx="3444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1"/>
          <p:cNvCxnSpPr>
            <a:stCxn id="9" idx="6"/>
            <a:endCxn id="12" idx="2"/>
          </p:cNvCxnSpPr>
          <p:nvPr/>
        </p:nvCxnSpPr>
        <p:spPr>
          <a:xfrm flipV="1">
            <a:off x="1157917" y="3868432"/>
            <a:ext cx="892292" cy="525252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02393" y="4918936"/>
            <a:ext cx="1095632" cy="844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Determine how many route points must be visible for a viable threat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Arrow Connector 15"/>
          <p:cNvCxnSpPr>
            <a:stCxn id="10" idx="6"/>
            <a:endCxn id="15" idx="1"/>
          </p:cNvCxnSpPr>
          <p:nvPr/>
        </p:nvCxnSpPr>
        <p:spPr>
          <a:xfrm>
            <a:off x="1159434" y="5340967"/>
            <a:ext cx="3429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9"/>
          <p:cNvCxnSpPr>
            <a:stCxn id="9" idx="6"/>
            <a:endCxn id="15" idx="0"/>
          </p:cNvCxnSpPr>
          <p:nvPr/>
        </p:nvCxnSpPr>
        <p:spPr>
          <a:xfrm>
            <a:off x="1157917" y="4393684"/>
            <a:ext cx="892292" cy="525252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2"/>
          <p:cNvCxnSpPr>
            <a:stCxn id="11" idx="6"/>
            <a:endCxn id="15" idx="2"/>
          </p:cNvCxnSpPr>
          <p:nvPr/>
        </p:nvCxnSpPr>
        <p:spPr>
          <a:xfrm flipV="1">
            <a:off x="1157917" y="5762998"/>
            <a:ext cx="892292" cy="525252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07617" y="2077086"/>
            <a:ext cx="1095632" cy="844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Compare to last viewshed to establish continuous line of sight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34554" y="2077086"/>
            <a:ext cx="1095632" cy="844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Compute </a:t>
            </a:r>
            <a:r>
              <a:rPr lang="en-US" sz="900" dirty="0">
                <a:solidFill>
                  <a:sysClr val="windowText" lastClr="000000"/>
                </a:solidFill>
              </a:rPr>
              <a:t>v</a:t>
            </a:r>
            <a:r>
              <a:rPr lang="en-US" sz="900" dirty="0" smtClean="0">
                <a:solidFill>
                  <a:sysClr val="windowText" lastClr="000000"/>
                </a:solidFill>
              </a:rPr>
              <a:t>iewshed at individual point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Arrow Connector 11"/>
          <p:cNvCxnSpPr>
            <a:stCxn id="12" idx="3"/>
            <a:endCxn id="20" idx="2"/>
          </p:cNvCxnSpPr>
          <p:nvPr/>
        </p:nvCxnSpPr>
        <p:spPr>
          <a:xfrm flipV="1">
            <a:off x="2598025" y="2921148"/>
            <a:ext cx="1284345" cy="52525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6"/>
            <a:endCxn id="20" idx="1"/>
          </p:cNvCxnSpPr>
          <p:nvPr/>
        </p:nvCxnSpPr>
        <p:spPr>
          <a:xfrm flipV="1">
            <a:off x="1157917" y="2499117"/>
            <a:ext cx="217663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19" idx="1"/>
          </p:cNvCxnSpPr>
          <p:nvPr/>
        </p:nvCxnSpPr>
        <p:spPr>
          <a:xfrm>
            <a:off x="4430186" y="2499117"/>
            <a:ext cx="3774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71085" y="4918936"/>
            <a:ext cx="1095632" cy="844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Find locations that have had line of sight for the specified number of points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>
            <a:off x="2598025" y="5340967"/>
            <a:ext cx="14730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0"/>
          <p:cNvCxnSpPr>
            <a:stCxn id="19" idx="2"/>
            <a:endCxn id="24" idx="0"/>
          </p:cNvCxnSpPr>
          <p:nvPr/>
        </p:nvCxnSpPr>
        <p:spPr>
          <a:xfrm rot="5400000">
            <a:off x="3988273" y="3551776"/>
            <a:ext cx="1997788" cy="73653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499102" y="2077086"/>
            <a:ext cx="1095632" cy="844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Add all line of sight rasters to get a final raster showing all viable threats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Straight Arrow Connector 48"/>
          <p:cNvCxnSpPr>
            <a:stCxn id="24" idx="3"/>
            <a:endCxn id="27" idx="2"/>
          </p:cNvCxnSpPr>
          <p:nvPr/>
        </p:nvCxnSpPr>
        <p:spPr>
          <a:xfrm flipV="1">
            <a:off x="5166717" y="2921148"/>
            <a:ext cx="1880201" cy="2419819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3"/>
            <a:endCxn id="30" idx="1"/>
          </p:cNvCxnSpPr>
          <p:nvPr/>
        </p:nvCxnSpPr>
        <p:spPr>
          <a:xfrm>
            <a:off x="7594734" y="2499117"/>
            <a:ext cx="3774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972165" y="2077086"/>
            <a:ext cx="1095632" cy="844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Final Viable Threat Map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26388" y="1972733"/>
            <a:ext cx="3155091" cy="4648200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944010" y="5986388"/>
            <a:ext cx="323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Iterative Multiple Viewshed Analysis</a:t>
            </a:r>
            <a:endParaRPr lang="en-US" b="1" dirty="0"/>
          </a:p>
        </p:txBody>
      </p:sp>
      <p:cxnSp>
        <p:nvCxnSpPr>
          <p:cNvPr id="33" name="Straight Arrow Connector 101"/>
          <p:cNvCxnSpPr/>
          <p:nvPr/>
        </p:nvCxnSpPr>
        <p:spPr>
          <a:xfrm rot="16200000" flipV="1">
            <a:off x="2697791" y="3557914"/>
            <a:ext cx="1997787" cy="72426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48413" y="3920042"/>
            <a:ext cx="81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Repeat For Next Point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7884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Methodology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1448"/>
            <a:ext cx="9144000" cy="37976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Kill Chain Sequence Time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(Acquire, Aim, Fire, Hit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Multiple Viewshed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Maximum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Vehicle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theeuclidavenueproject.com/images/desert%20conv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237" y="1875664"/>
            <a:ext cx="6508343" cy="432742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or Official Us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25731</TotalTime>
  <Words>553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1_For Official Use Only</vt:lpstr>
      <vt:lpstr>AMBUSH VULNERABILTY MODEL DEVELOPMENT</vt:lpstr>
      <vt:lpstr>Problem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Methodology</vt:lpstr>
      <vt:lpstr>Multiple Viewshed Analysis</vt:lpstr>
      <vt:lpstr>Expected Results</vt:lpstr>
      <vt:lpstr>Literature Review</vt:lpstr>
      <vt:lpstr>Conclusion</vt:lpstr>
      <vt:lpstr>Questions</vt:lpstr>
      <vt:lpstr>References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AMBUSH VULNERABILTY MODEL DEVELOPMENT</dc:title>
  <dc:creator>John Shinsky</dc:creator>
  <cp:lastModifiedBy>John Shinsky</cp:lastModifiedBy>
  <cp:revision>984</cp:revision>
  <dcterms:created xsi:type="dcterms:W3CDTF">2013-03-19T12:10:52Z</dcterms:created>
  <dcterms:modified xsi:type="dcterms:W3CDTF">2014-10-28T21:28:02Z</dcterms:modified>
</cp:coreProperties>
</file>