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handoutMasterIdLst>
    <p:handoutMasterId r:id="rId29"/>
  </p:handoutMasterIdLst>
  <p:sldIdLst>
    <p:sldId id="256" r:id="rId2"/>
    <p:sldId id="257" r:id="rId3"/>
    <p:sldId id="258" r:id="rId4"/>
    <p:sldId id="259" r:id="rId5"/>
    <p:sldId id="261" r:id="rId6"/>
    <p:sldId id="260" r:id="rId7"/>
    <p:sldId id="262" r:id="rId8"/>
    <p:sldId id="263" r:id="rId9"/>
    <p:sldId id="265" r:id="rId10"/>
    <p:sldId id="264" r:id="rId11"/>
    <p:sldId id="266" r:id="rId12"/>
    <p:sldId id="268" r:id="rId13"/>
    <p:sldId id="269" r:id="rId14"/>
    <p:sldId id="271" r:id="rId15"/>
    <p:sldId id="267" r:id="rId16"/>
    <p:sldId id="272" r:id="rId17"/>
    <p:sldId id="273" r:id="rId18"/>
    <p:sldId id="285" r:id="rId19"/>
    <p:sldId id="275" r:id="rId20"/>
    <p:sldId id="276" r:id="rId21"/>
    <p:sldId id="277" r:id="rId22"/>
    <p:sldId id="278" r:id="rId23"/>
    <p:sldId id="279" r:id="rId24"/>
    <p:sldId id="280" r:id="rId25"/>
    <p:sldId id="282" r:id="rId26"/>
    <p:sldId id="281" r:id="rId27"/>
  </p:sldIdLst>
  <p:sldSz cx="12192000" cy="6858000"/>
  <p:notesSz cx="8297863" cy="110029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67749" autoAdjust="0"/>
  </p:normalViewPr>
  <p:slideViewPr>
    <p:cSldViewPr snapToGrid="0">
      <p:cViewPr varScale="1">
        <p:scale>
          <a:sx n="77" d="100"/>
          <a:sy n="77" d="100"/>
        </p:scale>
        <p:origin x="1272" y="90"/>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65" d="100"/>
          <a:sy n="65" d="100"/>
        </p:scale>
        <p:origin x="3702"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1"/>
            <a:ext cx="3596369" cy="551278"/>
          </a:xfrm>
          <a:prstGeom prst="rect">
            <a:avLst/>
          </a:prstGeom>
        </p:spPr>
        <p:txBody>
          <a:bodyPr vert="horz" lIns="108441" tIns="54218" rIns="108441" bIns="54218" rtlCol="0"/>
          <a:lstStyle>
            <a:lvl1pPr algn="l">
              <a:defRPr sz="1300"/>
            </a:lvl1pPr>
          </a:lstStyle>
          <a:p>
            <a:endParaRPr lang="en-US"/>
          </a:p>
        </p:txBody>
      </p:sp>
      <p:sp>
        <p:nvSpPr>
          <p:cNvPr id="3" name="Date Placeholder 2"/>
          <p:cNvSpPr>
            <a:spLocks noGrp="1"/>
          </p:cNvSpPr>
          <p:nvPr>
            <p:ph type="dt" sz="quarter" idx="1"/>
          </p:nvPr>
        </p:nvSpPr>
        <p:spPr>
          <a:xfrm>
            <a:off x="4699611" y="1"/>
            <a:ext cx="3596369" cy="551278"/>
          </a:xfrm>
          <a:prstGeom prst="rect">
            <a:avLst/>
          </a:prstGeom>
        </p:spPr>
        <p:txBody>
          <a:bodyPr vert="horz" lIns="108441" tIns="54218" rIns="108441" bIns="54218" rtlCol="0"/>
          <a:lstStyle>
            <a:lvl1pPr algn="r">
              <a:defRPr sz="1300"/>
            </a:lvl1pPr>
          </a:lstStyle>
          <a:p>
            <a:fld id="{44BC052D-8C46-49F6-9358-B29FAD46BD36}" type="datetimeFigureOut">
              <a:rPr lang="en-US" smtClean="0"/>
              <a:t>11/2/2016</a:t>
            </a:fld>
            <a:endParaRPr lang="en-US"/>
          </a:p>
        </p:txBody>
      </p:sp>
      <p:sp>
        <p:nvSpPr>
          <p:cNvPr id="4" name="Footer Placeholder 3"/>
          <p:cNvSpPr>
            <a:spLocks noGrp="1"/>
          </p:cNvSpPr>
          <p:nvPr>
            <p:ph type="ftr" sz="quarter" idx="2"/>
          </p:nvPr>
        </p:nvSpPr>
        <p:spPr>
          <a:xfrm>
            <a:off x="5" y="10451692"/>
            <a:ext cx="3596369" cy="551274"/>
          </a:xfrm>
          <a:prstGeom prst="rect">
            <a:avLst/>
          </a:prstGeom>
        </p:spPr>
        <p:txBody>
          <a:bodyPr vert="horz" lIns="108441" tIns="54218" rIns="108441" bIns="54218" rtlCol="0" anchor="b"/>
          <a:lstStyle>
            <a:lvl1pPr algn="l">
              <a:defRPr sz="1300"/>
            </a:lvl1pPr>
          </a:lstStyle>
          <a:p>
            <a:endParaRPr lang="en-US"/>
          </a:p>
        </p:txBody>
      </p:sp>
      <p:sp>
        <p:nvSpPr>
          <p:cNvPr id="5" name="Slide Number Placeholder 4"/>
          <p:cNvSpPr>
            <a:spLocks noGrp="1"/>
          </p:cNvSpPr>
          <p:nvPr>
            <p:ph type="sldNum" sz="quarter" idx="3"/>
          </p:nvPr>
        </p:nvSpPr>
        <p:spPr>
          <a:xfrm>
            <a:off x="4699611" y="10451692"/>
            <a:ext cx="3596369" cy="551274"/>
          </a:xfrm>
          <a:prstGeom prst="rect">
            <a:avLst/>
          </a:prstGeom>
        </p:spPr>
        <p:txBody>
          <a:bodyPr vert="horz" lIns="108441" tIns="54218" rIns="108441" bIns="54218" rtlCol="0" anchor="b"/>
          <a:lstStyle>
            <a:lvl1pPr algn="r">
              <a:defRPr sz="1300"/>
            </a:lvl1pPr>
          </a:lstStyle>
          <a:p>
            <a:fld id="{39B698A6-779C-460A-861C-752A0D277B19}" type="slidenum">
              <a:rPr lang="en-US" smtClean="0"/>
              <a:t>‹#›</a:t>
            </a:fld>
            <a:endParaRPr lang="en-US"/>
          </a:p>
        </p:txBody>
      </p:sp>
    </p:spTree>
    <p:extLst>
      <p:ext uri="{BB962C8B-B14F-4D97-AF65-F5344CB8AC3E}">
        <p14:creationId xmlns:p14="http://schemas.microsoft.com/office/powerpoint/2010/main" val="7079731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Slide Image Placeholder 8"/>
          <p:cNvSpPr>
            <a:spLocks noGrp="1" noRot="1" noChangeAspect="1"/>
          </p:cNvSpPr>
          <p:nvPr>
            <p:ph type="sldImg" idx="2"/>
          </p:nvPr>
        </p:nvSpPr>
        <p:spPr>
          <a:xfrm>
            <a:off x="765175" y="382588"/>
            <a:ext cx="6600825" cy="3713162"/>
          </a:xfrm>
          <a:prstGeom prst="rect">
            <a:avLst/>
          </a:prstGeom>
          <a:noFill/>
          <a:ln w="12700">
            <a:solidFill>
              <a:prstClr val="black"/>
            </a:solidFill>
          </a:ln>
        </p:spPr>
        <p:txBody>
          <a:bodyPr vert="horz" lIns="108441" tIns="54218" rIns="108441" bIns="54218" rtlCol="0" anchor="ctr"/>
          <a:lstStyle/>
          <a:p>
            <a:endParaRPr lang="en-US"/>
          </a:p>
        </p:txBody>
      </p:sp>
      <p:sp>
        <p:nvSpPr>
          <p:cNvPr id="10" name="Slide Number Placeholder 9"/>
          <p:cNvSpPr>
            <a:spLocks noGrp="1"/>
          </p:cNvSpPr>
          <p:nvPr>
            <p:ph type="sldNum" sz="quarter" idx="5"/>
          </p:nvPr>
        </p:nvSpPr>
        <p:spPr>
          <a:xfrm>
            <a:off x="4699611" y="10451692"/>
            <a:ext cx="3596369" cy="551274"/>
          </a:xfrm>
          <a:prstGeom prst="rect">
            <a:avLst/>
          </a:prstGeom>
        </p:spPr>
        <p:txBody>
          <a:bodyPr vert="horz" lIns="108441" tIns="54218" rIns="108441" bIns="54218" rtlCol="0" anchor="b"/>
          <a:lstStyle>
            <a:lvl1pPr algn="r">
              <a:defRPr sz="1300"/>
            </a:lvl1pPr>
          </a:lstStyle>
          <a:p>
            <a:fld id="{1EA28F56-90A7-44A3-A4EB-268414AA4A96}" type="slidenum">
              <a:rPr lang="en-US" smtClean="0"/>
              <a:t>‹#›</a:t>
            </a:fld>
            <a:endParaRPr lang="en-US"/>
          </a:p>
        </p:txBody>
      </p:sp>
    </p:spTree>
    <p:extLst>
      <p:ext uri="{BB962C8B-B14F-4D97-AF65-F5344CB8AC3E}">
        <p14:creationId xmlns:p14="http://schemas.microsoft.com/office/powerpoint/2010/main" val="19801030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9313" y="1376363"/>
            <a:ext cx="6599237" cy="3713162"/>
          </a:xfrm>
          <a:prstGeom prst="rect">
            <a:avLst/>
          </a:prstGeom>
        </p:spPr>
      </p:sp>
      <p:sp>
        <p:nvSpPr>
          <p:cNvPr id="3" name="Notes Placeholder 2"/>
          <p:cNvSpPr>
            <a:spLocks noGrp="1"/>
          </p:cNvSpPr>
          <p:nvPr>
            <p:ph type="body" idx="1"/>
          </p:nvPr>
        </p:nvSpPr>
        <p:spPr>
          <a:xfrm>
            <a:off x="829787" y="5295180"/>
            <a:ext cx="6638290" cy="4332418"/>
          </a:xfrm>
          <a:prstGeom prst="rect">
            <a:avLst/>
          </a:prstGeom>
        </p:spPr>
        <p:txBody>
          <a:bodyPr lIns="108441" tIns="54218" rIns="108441" bIns="54218"/>
          <a:lstStyle/>
          <a:p>
            <a:r>
              <a:rPr lang="en-US" dirty="0"/>
              <a:t>Thank you Justine/Beth</a:t>
            </a:r>
          </a:p>
          <a:p>
            <a:endParaRPr lang="en-US" dirty="0"/>
          </a:p>
          <a:p>
            <a:r>
              <a:rPr lang="en-US" dirty="0"/>
              <a:t>Good evening to everyone who</a:t>
            </a:r>
            <a:r>
              <a:rPr lang="en-US" baseline="0" dirty="0"/>
              <a:t> has stayed on the line to hear my presentation; I hope to continue the quality level of the capstone presentations we’ve seen so far this evening from Steven and Angelo. </a:t>
            </a:r>
          </a:p>
          <a:p>
            <a:endParaRPr lang="en-US" baseline="0" dirty="0"/>
          </a:p>
          <a:p>
            <a:r>
              <a:rPr lang="en-US" baseline="0" dirty="0"/>
              <a:t>My name is David Siders, and for my capstone project I chose to research Zika Virus.  </a:t>
            </a:r>
          </a:p>
          <a:p>
            <a:endParaRPr lang="en-US" baseline="0" dirty="0"/>
          </a:p>
          <a:p>
            <a:r>
              <a:rPr lang="en-US" baseline="0" dirty="0"/>
              <a:t>Fortunately, my advisor, Justine </a:t>
            </a:r>
            <a:r>
              <a:rPr lang="en-US" baseline="0" dirty="0" err="1"/>
              <a:t>Blanford</a:t>
            </a:r>
            <a:r>
              <a:rPr lang="en-US" baseline="0" dirty="0"/>
              <a:t>, is knowledgeable on arboviruses, and encouraged me to take her GIS for Health Analysis course this fall, which was tremendously helpful and which I highly recommend to anyone in the program.  </a:t>
            </a:r>
          </a:p>
          <a:p>
            <a:endParaRPr lang="en-US" baseline="0" dirty="0"/>
          </a:p>
          <a:p>
            <a:r>
              <a:rPr lang="en-US" baseline="0" dirty="0"/>
              <a:t>Through a bit of trial and error I narrowed my research to modeling the impact of climate change on Zika virus transmission suitability for the continental United States.   </a:t>
            </a:r>
          </a:p>
          <a:p>
            <a:endParaRPr lang="en-US" baseline="0" dirty="0"/>
          </a:p>
          <a:p>
            <a:r>
              <a:rPr lang="en-US" baseline="0" dirty="0"/>
              <a:t>To be a bit more clear when I say transmission suitability I am specifically referring to the environmental and biological suitability for transmission between vectors, meaning the mosquitoes that carry the virus, and humans.  It is important to clarify that this does not necessarily mean risk, however the results of my research could be used to help assess risk.</a:t>
            </a:r>
            <a:endParaRPr lang="en-US" dirty="0"/>
          </a:p>
        </p:txBody>
      </p:sp>
      <p:sp>
        <p:nvSpPr>
          <p:cNvPr id="5" name="Slide Number Placeholder 4"/>
          <p:cNvSpPr>
            <a:spLocks noGrp="1"/>
          </p:cNvSpPr>
          <p:nvPr>
            <p:ph type="sldNum" sz="quarter" idx="10"/>
          </p:nvPr>
        </p:nvSpPr>
        <p:spPr>
          <a:xfrm>
            <a:off x="4700206" y="10450908"/>
            <a:ext cx="3595739" cy="552056"/>
          </a:xfrm>
          <a:prstGeom prst="rect">
            <a:avLst/>
          </a:prstGeom>
        </p:spPr>
        <p:txBody>
          <a:bodyPr/>
          <a:lstStyle/>
          <a:p>
            <a:fld id="{83E5B52B-15F1-4DB3-B988-180263163BE3}" type="slidenum">
              <a:rPr lang="en-US" smtClean="0"/>
              <a:t>1</a:t>
            </a:fld>
            <a:endParaRPr lang="en-US"/>
          </a:p>
        </p:txBody>
      </p:sp>
    </p:spTree>
    <p:extLst>
      <p:ext uri="{BB962C8B-B14F-4D97-AF65-F5344CB8AC3E}">
        <p14:creationId xmlns:p14="http://schemas.microsoft.com/office/powerpoint/2010/main" val="1490331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9313" y="1376363"/>
            <a:ext cx="6599237" cy="3713162"/>
          </a:xfrm>
          <a:prstGeom prst="rect">
            <a:avLst/>
          </a:prstGeom>
        </p:spPr>
      </p:sp>
      <p:sp>
        <p:nvSpPr>
          <p:cNvPr id="3" name="Notes Placeholder 2"/>
          <p:cNvSpPr>
            <a:spLocks noGrp="1"/>
          </p:cNvSpPr>
          <p:nvPr>
            <p:ph type="body" idx="1"/>
          </p:nvPr>
        </p:nvSpPr>
        <p:spPr>
          <a:xfrm>
            <a:off x="829787" y="5295180"/>
            <a:ext cx="6638290" cy="4332418"/>
          </a:xfrm>
          <a:prstGeom prst="rect">
            <a:avLst/>
          </a:prstGeom>
        </p:spPr>
        <p:txBody>
          <a:bodyPr lIns="108441" tIns="54218" rIns="108441" bIns="54218"/>
          <a:lstStyle/>
          <a:p>
            <a:r>
              <a:rPr lang="en-US" baseline="0" dirty="0"/>
              <a:t>[Click] At a global level the Aedes genus mosquitoes have a distributed presence through the equatorial tropics and sub-tropics, and more recently have begun migrating into temperate latitudes.  These maps were made by Kraemer in 2015, and are important for understanding areas that are potentially suitable for the Zika vectors.  </a:t>
            </a:r>
            <a:r>
              <a:rPr lang="en-US" i="1" baseline="0" dirty="0"/>
              <a:t>A. albopictus</a:t>
            </a:r>
            <a:r>
              <a:rPr lang="en-US" baseline="0" dirty="0"/>
              <a:t>, commonly referred to as the Asian Tiger Mosquito, only arrived in the United States in the 1980s, now maintaining the largest presence of both </a:t>
            </a:r>
            <a:r>
              <a:rPr lang="en-US" baseline="0" dirty="0" err="1"/>
              <a:t>mosqutioes</a:t>
            </a:r>
            <a:r>
              <a:rPr lang="en-US" baseline="0" dirty="0"/>
              <a:t>.</a:t>
            </a:r>
          </a:p>
          <a:p>
            <a:endParaRPr lang="en-US" baseline="0" dirty="0"/>
          </a:p>
          <a:p>
            <a:r>
              <a:rPr lang="en-US" baseline="0" dirty="0"/>
              <a:t>[Click]</a:t>
            </a:r>
          </a:p>
          <a:p>
            <a:r>
              <a:rPr lang="en-US" baseline="0" dirty="0" err="1"/>
              <a:t>Mongahan</a:t>
            </a:r>
            <a:r>
              <a:rPr lang="en-US" baseline="0" dirty="0"/>
              <a:t>, et al.  researched the presence of both mosquitoes in 50 cities in the continental United States finding that all 50 cities had some seasonal presence of the mosquitoes.  </a:t>
            </a:r>
          </a:p>
          <a:p>
            <a:endParaRPr lang="en-US" baseline="0" dirty="0"/>
          </a:p>
          <a:p>
            <a:r>
              <a:rPr lang="en-US" baseline="0" dirty="0"/>
              <a:t>[Click]</a:t>
            </a:r>
          </a:p>
          <a:p>
            <a:r>
              <a:rPr lang="en-US" baseline="0" dirty="0"/>
              <a:t>Deconstructing their findings by month, he found that all 50 cities have </a:t>
            </a:r>
            <a:r>
              <a:rPr lang="en-US" i="1" baseline="0" dirty="0"/>
              <a:t>Aedes</a:t>
            </a:r>
            <a:r>
              <a:rPr lang="en-US" baseline="0" dirty="0"/>
              <a:t> genus mosquitoes present at a low to moderate level for at least 5 consecutive months of the year.  They also found that it took three months for the mosquitoes to establish a sustained, albeit seasonal, presence; another important environmental constraint in modeling transmission suitability.  </a:t>
            </a:r>
          </a:p>
        </p:txBody>
      </p:sp>
      <p:sp>
        <p:nvSpPr>
          <p:cNvPr id="5" name="Slide Number Placeholder 4"/>
          <p:cNvSpPr>
            <a:spLocks noGrp="1"/>
          </p:cNvSpPr>
          <p:nvPr>
            <p:ph type="sldNum" sz="quarter" idx="10"/>
          </p:nvPr>
        </p:nvSpPr>
        <p:spPr>
          <a:xfrm>
            <a:off x="4700206" y="10450908"/>
            <a:ext cx="3595739" cy="552056"/>
          </a:xfrm>
          <a:prstGeom prst="rect">
            <a:avLst/>
          </a:prstGeom>
        </p:spPr>
        <p:txBody>
          <a:bodyPr/>
          <a:lstStyle/>
          <a:p>
            <a:fld id="{83E5B52B-15F1-4DB3-B988-180263163BE3}" type="slidenum">
              <a:rPr lang="en-US" smtClean="0"/>
              <a:t>10</a:t>
            </a:fld>
            <a:endParaRPr lang="en-US"/>
          </a:p>
        </p:txBody>
      </p:sp>
    </p:spTree>
    <p:extLst>
      <p:ext uri="{BB962C8B-B14F-4D97-AF65-F5344CB8AC3E}">
        <p14:creationId xmlns:p14="http://schemas.microsoft.com/office/powerpoint/2010/main" val="6875686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9313" y="1376363"/>
            <a:ext cx="6599237" cy="3713162"/>
          </a:xfrm>
          <a:prstGeom prst="rect">
            <a:avLst/>
          </a:prstGeom>
        </p:spPr>
      </p:sp>
      <p:sp>
        <p:nvSpPr>
          <p:cNvPr id="3" name="Notes Placeholder 2"/>
          <p:cNvSpPr>
            <a:spLocks noGrp="1"/>
          </p:cNvSpPr>
          <p:nvPr>
            <p:ph type="body" idx="1"/>
          </p:nvPr>
        </p:nvSpPr>
        <p:spPr>
          <a:xfrm>
            <a:off x="829787" y="5295180"/>
            <a:ext cx="6638290" cy="4332418"/>
          </a:xfrm>
          <a:prstGeom prst="rect">
            <a:avLst/>
          </a:prstGeom>
        </p:spPr>
        <p:txBody>
          <a:bodyPr lIns="108441" tIns="54218" rIns="108441" bIns="54218"/>
          <a:lstStyle/>
          <a:p>
            <a:r>
              <a:rPr lang="en-US" baseline="0" dirty="0"/>
              <a:t>To model ZIKV for future climate scenarios I needed to understand the environmental and biological constraints that bound conditions for transmission, knowns as transmission dynamics.</a:t>
            </a:r>
          </a:p>
          <a:p>
            <a:endParaRPr lang="en-US" baseline="0" dirty="0"/>
          </a:p>
          <a:p>
            <a:r>
              <a:rPr lang="en-US" baseline="0" dirty="0"/>
              <a:t>The first critically important constraint is the time it takes for the virus to develop in the host or vector, at which point symptoms may appear and viremia begins.   The intrinsic incubation period is the time it takes to develop in the host, which in this case is are humans.  The extrinsic incubation period is the time that it takes to develop in the vector, or the mosquitoes. </a:t>
            </a:r>
          </a:p>
          <a:p>
            <a:endParaRPr lang="en-US" baseline="0" dirty="0"/>
          </a:p>
          <a:p>
            <a:r>
              <a:rPr lang="en-US" baseline="0" dirty="0"/>
              <a:t>The ranges shown here are directly affect by temperature and relative humidity.  Higher temperatures and relative humidity will shorten both incubation periods, amplifying the virus in the bloodstream. </a:t>
            </a:r>
          </a:p>
          <a:p>
            <a:endParaRPr lang="en-US" baseline="0" dirty="0"/>
          </a:p>
          <a:p>
            <a:r>
              <a:rPr lang="en-US" baseline="0" dirty="0"/>
              <a:t>Once the virus has developed in the vector it becomes </a:t>
            </a:r>
            <a:r>
              <a:rPr lang="en-US" baseline="0" dirty="0" err="1"/>
              <a:t>viremic</a:t>
            </a:r>
            <a:r>
              <a:rPr lang="en-US" baseline="0" dirty="0"/>
              <a:t> for the rest of its life, able to infect anyone it bites.  Humans are </a:t>
            </a:r>
            <a:r>
              <a:rPr lang="en-US" baseline="0" dirty="0" err="1"/>
              <a:t>viremic</a:t>
            </a:r>
            <a:r>
              <a:rPr lang="en-US" baseline="0" dirty="0"/>
              <a:t> for a period of 2-7 days, at which point a mosquito may contract the virus if it bites the person.  Studies have shown that the virus can be detected up to 188 days after infection as RNA in seminal fluid, which is why the CDC advises to abstain from sexual activity for 6 months after confirming an infection. </a:t>
            </a:r>
          </a:p>
          <a:p>
            <a:endParaRPr lang="en-US" baseline="0" dirty="0"/>
          </a:p>
        </p:txBody>
      </p:sp>
      <p:sp>
        <p:nvSpPr>
          <p:cNvPr id="5" name="Slide Number Placeholder 4"/>
          <p:cNvSpPr>
            <a:spLocks noGrp="1"/>
          </p:cNvSpPr>
          <p:nvPr>
            <p:ph type="sldNum" sz="quarter" idx="10"/>
          </p:nvPr>
        </p:nvSpPr>
        <p:spPr>
          <a:xfrm>
            <a:off x="4700206" y="10450908"/>
            <a:ext cx="3595739" cy="552056"/>
          </a:xfrm>
          <a:prstGeom prst="rect">
            <a:avLst/>
          </a:prstGeom>
        </p:spPr>
        <p:txBody>
          <a:bodyPr/>
          <a:lstStyle/>
          <a:p>
            <a:fld id="{83E5B52B-15F1-4DB3-B988-180263163BE3}" type="slidenum">
              <a:rPr lang="en-US" smtClean="0"/>
              <a:t>11</a:t>
            </a:fld>
            <a:endParaRPr lang="en-US"/>
          </a:p>
        </p:txBody>
      </p:sp>
    </p:spTree>
    <p:extLst>
      <p:ext uri="{BB962C8B-B14F-4D97-AF65-F5344CB8AC3E}">
        <p14:creationId xmlns:p14="http://schemas.microsoft.com/office/powerpoint/2010/main" val="2096470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9313" y="1376363"/>
            <a:ext cx="6599237" cy="3713162"/>
          </a:xfrm>
          <a:prstGeom prst="rect">
            <a:avLst/>
          </a:prstGeom>
        </p:spPr>
      </p:sp>
      <p:sp>
        <p:nvSpPr>
          <p:cNvPr id="3" name="Notes Placeholder 2"/>
          <p:cNvSpPr>
            <a:spLocks noGrp="1"/>
          </p:cNvSpPr>
          <p:nvPr>
            <p:ph type="body" idx="1"/>
          </p:nvPr>
        </p:nvSpPr>
        <p:spPr>
          <a:xfrm>
            <a:off x="829787" y="5295180"/>
            <a:ext cx="6638290" cy="4332418"/>
          </a:xfrm>
          <a:prstGeom prst="rect">
            <a:avLst/>
          </a:prstGeom>
        </p:spPr>
        <p:txBody>
          <a:bodyPr lIns="108441" tIns="54218" rIns="108441" bIns="54218"/>
          <a:lstStyle/>
          <a:p>
            <a:r>
              <a:rPr lang="en-US" baseline="0" dirty="0"/>
              <a:t>The second environmental factor that constrains transmission of the virus between the vector and host is temperature.  Mordecai, et al., identified temperature as the most important factor in transmission of ZIKV, an assertion that further reinforces the research of Messina, et al., Fischer, et al., and Craig. </a:t>
            </a:r>
          </a:p>
          <a:p>
            <a:endParaRPr lang="en-US" baseline="0" dirty="0"/>
          </a:p>
          <a:p>
            <a:r>
              <a:rPr lang="en-US" baseline="0" dirty="0"/>
              <a:t>In their research they found, overall, transmission to humans from vectors to be substantial between 23-32</a:t>
            </a:r>
            <a:r>
              <a:rPr lang="en-US" baseline="30000" dirty="0"/>
              <a:t>o</a:t>
            </a:r>
            <a:r>
              <a:rPr lang="en-US" baseline="0" dirty="0"/>
              <a:t>C, peaking between 27-29</a:t>
            </a:r>
            <a:r>
              <a:rPr lang="en-US" baseline="30000" dirty="0"/>
              <a:t>o</a:t>
            </a:r>
            <a:r>
              <a:rPr lang="en-US" baseline="0" dirty="0"/>
              <a:t>C.  </a:t>
            </a:r>
          </a:p>
          <a:p>
            <a:endParaRPr lang="en-US" baseline="0" dirty="0"/>
          </a:p>
          <a:p>
            <a:pPr marL="0" indent="0">
              <a:buNone/>
            </a:pPr>
            <a:r>
              <a:rPr lang="en-US" i="1" baseline="0" dirty="0"/>
              <a:t>A. aegypti</a:t>
            </a:r>
            <a:r>
              <a:rPr lang="en-US" baseline="0" dirty="0"/>
              <a:t> has the higher range for transmission, with the virus able to be transmitted between 14-18</a:t>
            </a:r>
            <a:r>
              <a:rPr lang="en-US" baseline="30000" dirty="0"/>
              <a:t>o</a:t>
            </a:r>
            <a:r>
              <a:rPr lang="en-US" baseline="0" dirty="0"/>
              <a:t>C and 34-35</a:t>
            </a:r>
            <a:r>
              <a:rPr lang="en-US" baseline="30000" dirty="0"/>
              <a:t>o</a:t>
            </a:r>
            <a:r>
              <a:rPr lang="en-US" baseline="0" dirty="0"/>
              <a:t>C, peaking at 29</a:t>
            </a:r>
            <a:r>
              <a:rPr lang="en-US" baseline="30000" dirty="0"/>
              <a:t>o</a:t>
            </a:r>
            <a:r>
              <a:rPr lang="en-US" baseline="0" dirty="0"/>
              <a:t>C.  </a:t>
            </a:r>
          </a:p>
          <a:p>
            <a:endParaRPr lang="en-US" baseline="0" dirty="0"/>
          </a:p>
          <a:p>
            <a:pPr marL="0" indent="0">
              <a:buNone/>
            </a:pPr>
            <a:r>
              <a:rPr lang="en-US" i="1" baseline="0" dirty="0"/>
              <a:t>A. albopictus</a:t>
            </a:r>
            <a:r>
              <a:rPr lang="en-US" baseline="0" dirty="0"/>
              <a:t> has the lower range for transmission, with the virus able to be transmitted between 11-16</a:t>
            </a:r>
            <a:r>
              <a:rPr lang="en-US" baseline="30000" dirty="0"/>
              <a:t>o</a:t>
            </a:r>
            <a:r>
              <a:rPr lang="en-US" baseline="0" dirty="0"/>
              <a:t>C and 28-32</a:t>
            </a:r>
            <a:r>
              <a:rPr lang="en-US" baseline="30000" dirty="0"/>
              <a:t>o</a:t>
            </a:r>
            <a:r>
              <a:rPr lang="en-US" baseline="0" dirty="0"/>
              <a:t>C, peaking at 26</a:t>
            </a:r>
            <a:r>
              <a:rPr lang="en-US" baseline="30000" dirty="0"/>
              <a:t>o</a:t>
            </a:r>
            <a:r>
              <a:rPr lang="en-US" baseline="0" dirty="0"/>
              <a:t>C.</a:t>
            </a:r>
          </a:p>
          <a:p>
            <a:endParaRPr lang="en-US" baseline="0" dirty="0"/>
          </a:p>
          <a:p>
            <a:r>
              <a:rPr lang="en-US" baseline="0" dirty="0"/>
              <a:t>These temperatures are a function of both biological processes and the mosquitoes physical tolerance to temperature changes.  </a:t>
            </a:r>
            <a:r>
              <a:rPr lang="en-US" i="1" baseline="0" dirty="0"/>
              <a:t>A. albopictus </a:t>
            </a:r>
            <a:r>
              <a:rPr lang="en-US" baseline="0" dirty="0"/>
              <a:t>has increased tolerance to lower temperatures, which is one important reason it is the more prevalent species in North America.  </a:t>
            </a:r>
          </a:p>
          <a:p>
            <a:endParaRPr lang="en-US" baseline="0" dirty="0"/>
          </a:p>
          <a:p>
            <a:endParaRPr lang="en-US" baseline="0" dirty="0"/>
          </a:p>
        </p:txBody>
      </p:sp>
      <p:sp>
        <p:nvSpPr>
          <p:cNvPr id="5" name="Slide Number Placeholder 4"/>
          <p:cNvSpPr>
            <a:spLocks noGrp="1"/>
          </p:cNvSpPr>
          <p:nvPr>
            <p:ph type="sldNum" sz="quarter" idx="10"/>
          </p:nvPr>
        </p:nvSpPr>
        <p:spPr>
          <a:xfrm>
            <a:off x="4700206" y="10450908"/>
            <a:ext cx="3595739" cy="552056"/>
          </a:xfrm>
          <a:prstGeom prst="rect">
            <a:avLst/>
          </a:prstGeom>
        </p:spPr>
        <p:txBody>
          <a:bodyPr/>
          <a:lstStyle/>
          <a:p>
            <a:fld id="{83E5B52B-15F1-4DB3-B988-180263163BE3}" type="slidenum">
              <a:rPr lang="en-US" smtClean="0"/>
              <a:t>12</a:t>
            </a:fld>
            <a:endParaRPr lang="en-US"/>
          </a:p>
        </p:txBody>
      </p:sp>
    </p:spTree>
    <p:extLst>
      <p:ext uri="{BB962C8B-B14F-4D97-AF65-F5344CB8AC3E}">
        <p14:creationId xmlns:p14="http://schemas.microsoft.com/office/powerpoint/2010/main" val="4224414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9313" y="1376363"/>
            <a:ext cx="6599237" cy="3713162"/>
          </a:xfrm>
          <a:prstGeom prst="rect">
            <a:avLst/>
          </a:prstGeom>
        </p:spPr>
      </p:sp>
      <p:sp>
        <p:nvSpPr>
          <p:cNvPr id="3" name="Notes Placeholder 2"/>
          <p:cNvSpPr>
            <a:spLocks noGrp="1"/>
          </p:cNvSpPr>
          <p:nvPr>
            <p:ph type="body" idx="1"/>
          </p:nvPr>
        </p:nvSpPr>
        <p:spPr>
          <a:xfrm>
            <a:off x="829787" y="5295180"/>
            <a:ext cx="6638290" cy="4332418"/>
          </a:xfrm>
          <a:prstGeom prst="rect">
            <a:avLst/>
          </a:prstGeom>
        </p:spPr>
        <p:txBody>
          <a:bodyPr lIns="108441" tIns="54218" rIns="108441" bIns="54218"/>
          <a:lstStyle/>
          <a:p>
            <a:r>
              <a:rPr lang="en-US" baseline="0" dirty="0"/>
              <a:t>The third, albeit indirect but critically important, environmental constraint to transmission is precipitation and, to a slightly less extent, relative humidity.  While precipitation does not expressly change the dynamic of  transmission between a vector and a host it does affect the presence of the vector, and relative humidity which may affect transmission. </a:t>
            </a:r>
          </a:p>
          <a:p>
            <a:endParaRPr lang="en-US" baseline="0" dirty="0"/>
          </a:p>
          <a:p>
            <a:r>
              <a:rPr lang="en-US" baseline="0" dirty="0"/>
              <a:t>Remembering that </a:t>
            </a:r>
            <a:r>
              <a:rPr lang="en-US" i="1" baseline="0" dirty="0"/>
              <a:t>A. albopictus </a:t>
            </a:r>
            <a:r>
              <a:rPr lang="en-US" baseline="0" dirty="0"/>
              <a:t>is not a domestic species, precipitation influences its presence more than it does for </a:t>
            </a:r>
            <a:r>
              <a:rPr lang="en-US" i="1" baseline="0" dirty="0"/>
              <a:t>A. aegypti</a:t>
            </a:r>
            <a:r>
              <a:rPr lang="en-US" baseline="0" dirty="0"/>
              <a:t>.  Precipitation fills containers and natural pools with the water necessary for female mosquito to oviposit, the technical term for laying eggs.  Because </a:t>
            </a:r>
            <a:r>
              <a:rPr lang="en-US" i="1" baseline="0" dirty="0"/>
              <a:t>A. albopictus </a:t>
            </a:r>
            <a:r>
              <a:rPr lang="en-US" baseline="0" dirty="0"/>
              <a:t>is the most sensitive to rainfall, its annual precipitation requirement of 200 mm will be the constraint for both vectors in this study.</a:t>
            </a:r>
          </a:p>
          <a:p>
            <a:endParaRPr lang="en-US" baseline="0" dirty="0"/>
          </a:p>
          <a:p>
            <a:r>
              <a:rPr lang="en-US" baseline="0" dirty="0"/>
              <a:t>Higher precipitation is can also be associated with the presence of the flowering and fruit-bearing vegetation that female mosquitoes use to feed themselves in the absence of blood meals. </a:t>
            </a:r>
          </a:p>
          <a:p>
            <a:endParaRPr lang="en-US" baseline="0" dirty="0"/>
          </a:p>
          <a:p>
            <a:r>
              <a:rPr lang="en-US" baseline="0" dirty="0"/>
              <a:t>While prolonged arid conditions can completely eradicate the mosquito, conversely, torrential conditions only temporarily disrupt the mosquitos presence.</a:t>
            </a:r>
          </a:p>
          <a:p>
            <a:endParaRPr lang="en-US" baseline="0" dirty="0"/>
          </a:p>
          <a:p>
            <a:r>
              <a:rPr lang="en-US" baseline="0" dirty="0"/>
              <a:t>Relative Humidity has shown to have an effect on vector survival and competence.  </a:t>
            </a:r>
            <a:r>
              <a:rPr lang="en-US" i="1" baseline="0" dirty="0"/>
              <a:t>A. albopictus </a:t>
            </a:r>
            <a:r>
              <a:rPr lang="en-US" baseline="0" dirty="0"/>
              <a:t>eggs are the most sensitive to </a:t>
            </a:r>
            <a:r>
              <a:rPr lang="en-US" baseline="0" dirty="0" err="1"/>
              <a:t>dessication</a:t>
            </a:r>
            <a:r>
              <a:rPr lang="en-US" baseline="0" dirty="0"/>
              <a:t> when not submerged, experiencing high mortality below 25% relative humidity for a period of only a month.  </a:t>
            </a:r>
            <a:r>
              <a:rPr lang="en-US" i="1" baseline="0" dirty="0"/>
              <a:t>A. aegypti </a:t>
            </a:r>
            <a:r>
              <a:rPr lang="en-US" baseline="0" dirty="0"/>
              <a:t>experience high mortality when relative humidity is below 25% for a period of 3 months. </a:t>
            </a:r>
          </a:p>
          <a:p>
            <a:r>
              <a:rPr lang="en-US" baseline="0" dirty="0"/>
              <a:t>Studies have also linked relative humidity to biting behavior and transmission suitability of ZIKV. </a:t>
            </a:r>
          </a:p>
        </p:txBody>
      </p:sp>
      <p:sp>
        <p:nvSpPr>
          <p:cNvPr id="5" name="Slide Number Placeholder 4"/>
          <p:cNvSpPr>
            <a:spLocks noGrp="1"/>
          </p:cNvSpPr>
          <p:nvPr>
            <p:ph type="sldNum" sz="quarter" idx="10"/>
          </p:nvPr>
        </p:nvSpPr>
        <p:spPr>
          <a:xfrm>
            <a:off x="4700206" y="10450908"/>
            <a:ext cx="3595739" cy="552056"/>
          </a:xfrm>
          <a:prstGeom prst="rect">
            <a:avLst/>
          </a:prstGeom>
        </p:spPr>
        <p:txBody>
          <a:bodyPr/>
          <a:lstStyle/>
          <a:p>
            <a:fld id="{83E5B52B-15F1-4DB3-B988-180263163BE3}" type="slidenum">
              <a:rPr lang="en-US" smtClean="0"/>
              <a:t>13</a:t>
            </a:fld>
            <a:endParaRPr lang="en-US"/>
          </a:p>
        </p:txBody>
      </p:sp>
    </p:spTree>
    <p:extLst>
      <p:ext uri="{BB962C8B-B14F-4D97-AF65-F5344CB8AC3E}">
        <p14:creationId xmlns:p14="http://schemas.microsoft.com/office/powerpoint/2010/main" val="2486259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9313" y="1376363"/>
            <a:ext cx="6599237" cy="3713162"/>
          </a:xfrm>
          <a:prstGeom prst="rect">
            <a:avLst/>
          </a:prstGeom>
        </p:spPr>
      </p:sp>
      <p:sp>
        <p:nvSpPr>
          <p:cNvPr id="3" name="Notes Placeholder 2"/>
          <p:cNvSpPr>
            <a:spLocks noGrp="1"/>
          </p:cNvSpPr>
          <p:nvPr>
            <p:ph type="body" idx="1"/>
          </p:nvPr>
        </p:nvSpPr>
        <p:spPr>
          <a:xfrm>
            <a:off x="829787" y="5295180"/>
            <a:ext cx="6638290" cy="4332418"/>
          </a:xfrm>
          <a:prstGeom prst="rect">
            <a:avLst/>
          </a:prstGeom>
        </p:spPr>
        <p:txBody>
          <a:bodyPr lIns="108441" tIns="54218" rIns="108441" bIns="54218"/>
          <a:lstStyle/>
          <a:p>
            <a:r>
              <a:rPr lang="en-US" baseline="0" dirty="0"/>
              <a:t>Understanding the vector lifecycle, temperature, rainfall, and RH constraints on the vector allow the transmission cycle to be established.  The arbovirus transmission cycle is the time it takes for a mosquito to reach adulthood, become infectious, and then bite a host, passing the virus along (Weaver, 2004). </a:t>
            </a:r>
          </a:p>
          <a:p>
            <a:endParaRPr lang="en-US" baseline="0" dirty="0"/>
          </a:p>
          <a:p>
            <a:r>
              <a:rPr lang="en-US" baseline="0" dirty="0"/>
              <a:t>For the purposes of this study an assumption of the most prolonged transmission cycle will be used, which is the scenario of an imported case of ZIKV into an area where either mosquito is present, which is the sum of the following:</a:t>
            </a:r>
          </a:p>
          <a:p>
            <a:pPr marL="206697" indent="-206697">
              <a:buFont typeface="Arial" panose="020B0604020202020204" pitchFamily="34" charset="0"/>
              <a:buChar char="•"/>
            </a:pPr>
            <a:r>
              <a:rPr lang="en-US" baseline="0" dirty="0"/>
              <a:t>The intrinsic incubation period of a host</a:t>
            </a:r>
          </a:p>
          <a:p>
            <a:pPr marL="206697" indent="-206697">
              <a:buFont typeface="Arial" panose="020B0604020202020204" pitchFamily="34" charset="0"/>
              <a:buChar char="•"/>
            </a:pPr>
            <a:r>
              <a:rPr lang="en-US" baseline="0" dirty="0"/>
              <a:t>The period of viremia in an infected human host</a:t>
            </a:r>
          </a:p>
          <a:p>
            <a:pPr marL="206697" indent="-206697">
              <a:buFont typeface="Arial" panose="020B0604020202020204" pitchFamily="34" charset="0"/>
              <a:buChar char="•"/>
            </a:pPr>
            <a:r>
              <a:rPr lang="en-US" baseline="0" dirty="0"/>
              <a:t>The time it takes for a female mosquito to achieve adulthood</a:t>
            </a:r>
          </a:p>
          <a:p>
            <a:pPr marL="206697" indent="-206697">
              <a:buFont typeface="Arial" panose="020B0604020202020204" pitchFamily="34" charset="0"/>
              <a:buChar char="•"/>
            </a:pPr>
            <a:r>
              <a:rPr lang="en-US" baseline="0" dirty="0"/>
              <a:t>The lifespan of the female mosquito minus the extrinsic incubation period of the virus in the vector</a:t>
            </a:r>
          </a:p>
          <a:p>
            <a:endParaRPr lang="en-US" baseline="0" dirty="0"/>
          </a:p>
          <a:p>
            <a:r>
              <a:rPr lang="en-US" baseline="0" dirty="0"/>
              <a:t>This resulted in the total transmission cycle for each vector, which was found to be 34-61 days for </a:t>
            </a:r>
            <a:r>
              <a:rPr lang="en-US" i="1" baseline="0" dirty="0"/>
              <a:t>A. albopictus </a:t>
            </a:r>
            <a:r>
              <a:rPr lang="en-US" baseline="0" dirty="0"/>
              <a:t>and 21-46 days for </a:t>
            </a:r>
            <a:r>
              <a:rPr lang="en-US" i="1" baseline="0" dirty="0"/>
              <a:t>A. aegypti</a:t>
            </a:r>
            <a:r>
              <a:rPr lang="en-US" baseline="0" dirty="0"/>
              <a:t>. </a:t>
            </a:r>
          </a:p>
          <a:p>
            <a:endParaRPr lang="en-US" baseline="0" dirty="0"/>
          </a:p>
          <a:p>
            <a:r>
              <a:rPr lang="en-US" baseline="0" dirty="0"/>
              <a:t>A transmission season will be defined as the time it takes for either mosquito population to achieve a sustained presence, which was found to be 3 months, plus the transmission cycle of the ZIKV.  Think of the transmission season as a window of opportunity for an outbreak to occur. </a:t>
            </a:r>
          </a:p>
          <a:p>
            <a:pPr marL="206697" indent="-206697">
              <a:buFont typeface="Arial" panose="020B0604020202020204" pitchFamily="34" charset="0"/>
              <a:buChar char="•"/>
            </a:pPr>
            <a:r>
              <a:rPr lang="en-US" i="1" baseline="0" dirty="0"/>
              <a:t>A. aegypti </a:t>
            </a:r>
            <a:r>
              <a:rPr lang="en-US" baseline="0" dirty="0"/>
              <a:t>has a transmission season of approximately 4 months, while </a:t>
            </a:r>
            <a:r>
              <a:rPr lang="en-US" i="1" baseline="0" dirty="0"/>
              <a:t>A. albopictus </a:t>
            </a:r>
            <a:r>
              <a:rPr lang="en-US" baseline="0" dirty="0"/>
              <a:t>has a transmission season of approximately 5 months. </a:t>
            </a:r>
          </a:p>
          <a:p>
            <a:endParaRPr lang="en-US" baseline="0" dirty="0"/>
          </a:p>
          <a:p>
            <a:endParaRPr lang="en-US" baseline="0" dirty="0"/>
          </a:p>
        </p:txBody>
      </p:sp>
      <p:sp>
        <p:nvSpPr>
          <p:cNvPr id="5" name="Slide Number Placeholder 4"/>
          <p:cNvSpPr>
            <a:spLocks noGrp="1"/>
          </p:cNvSpPr>
          <p:nvPr>
            <p:ph type="sldNum" sz="quarter" idx="10"/>
          </p:nvPr>
        </p:nvSpPr>
        <p:spPr>
          <a:xfrm>
            <a:off x="4700206" y="10450908"/>
            <a:ext cx="3595739" cy="552056"/>
          </a:xfrm>
          <a:prstGeom prst="rect">
            <a:avLst/>
          </a:prstGeom>
        </p:spPr>
        <p:txBody>
          <a:bodyPr/>
          <a:lstStyle/>
          <a:p>
            <a:fld id="{83E5B52B-15F1-4DB3-B988-180263163BE3}" type="slidenum">
              <a:rPr lang="en-US" smtClean="0"/>
              <a:t>14</a:t>
            </a:fld>
            <a:endParaRPr lang="en-US"/>
          </a:p>
        </p:txBody>
      </p:sp>
    </p:spTree>
    <p:extLst>
      <p:ext uri="{BB962C8B-B14F-4D97-AF65-F5344CB8AC3E}">
        <p14:creationId xmlns:p14="http://schemas.microsoft.com/office/powerpoint/2010/main" val="2449641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9313" y="1376363"/>
            <a:ext cx="6599237" cy="3713162"/>
          </a:xfrm>
          <a:prstGeom prst="rect">
            <a:avLst/>
          </a:prstGeom>
        </p:spPr>
      </p:sp>
      <p:sp>
        <p:nvSpPr>
          <p:cNvPr id="3" name="Notes Placeholder 2"/>
          <p:cNvSpPr>
            <a:spLocks noGrp="1"/>
          </p:cNvSpPr>
          <p:nvPr>
            <p:ph type="body" idx="1"/>
          </p:nvPr>
        </p:nvSpPr>
        <p:spPr>
          <a:xfrm>
            <a:off x="829787" y="5295180"/>
            <a:ext cx="6638290" cy="4332418"/>
          </a:xfrm>
          <a:prstGeom prst="rect">
            <a:avLst/>
          </a:prstGeom>
        </p:spPr>
        <p:txBody>
          <a:bodyPr lIns="108441" tIns="54218" rIns="108441" bIns="54218"/>
          <a:lstStyle/>
          <a:p>
            <a:r>
              <a:rPr lang="en-US" baseline="0" dirty="0"/>
              <a:t>The epidemiological triad is an important tool for epidemiologist who use it to define the critical factors for a sustained outbreak of a disease. </a:t>
            </a:r>
          </a:p>
          <a:p>
            <a:endParaRPr lang="en-US" baseline="0" dirty="0"/>
          </a:p>
          <a:p>
            <a:r>
              <a:rPr lang="en-US" baseline="0" dirty="0"/>
              <a:t>The four components that make up an epidemiological triad for the ZIKV are: </a:t>
            </a:r>
          </a:p>
          <a:p>
            <a:pPr marL="206697" indent="-206697">
              <a:buFont typeface="Arial" panose="020B0604020202020204" pitchFamily="34" charset="0"/>
              <a:buChar char="•"/>
            </a:pPr>
            <a:r>
              <a:rPr lang="en-US" baseline="0" dirty="0"/>
              <a:t>The vector or intermediate host itself</a:t>
            </a:r>
          </a:p>
          <a:p>
            <a:pPr marL="206697" indent="-206697">
              <a:buFont typeface="Arial" panose="020B0604020202020204" pitchFamily="34" charset="0"/>
              <a:buChar char="•"/>
            </a:pPr>
            <a:r>
              <a:rPr lang="en-US" baseline="0" dirty="0"/>
              <a:t>The Agent, or virus, and its critical attributes, such as extrinsic and intrinsic incubation periods, and transmission suitability temperature ranges</a:t>
            </a:r>
          </a:p>
          <a:p>
            <a:pPr marL="206697" indent="-206697">
              <a:buFont typeface="Arial" panose="020B0604020202020204" pitchFamily="34" charset="0"/>
              <a:buChar char="•"/>
            </a:pPr>
            <a:r>
              <a:rPr lang="en-US" baseline="0" dirty="0"/>
              <a:t>The Host, which can be the primary hosts which are organisms directly affected by the virus and reservoir hosts that carry the virus but do not exhibit symptoms.  This includes the activity space of the hosts where they can contract the virus.</a:t>
            </a:r>
          </a:p>
          <a:p>
            <a:pPr marL="206697" indent="-206697">
              <a:buFont typeface="Arial" panose="020B0604020202020204" pitchFamily="34" charset="0"/>
              <a:buChar char="•"/>
            </a:pPr>
            <a:r>
              <a:rPr lang="en-US" baseline="0" dirty="0"/>
              <a:t>Finally, the Environment, which can be defined as the climactic and environmental factors that influence a vectors presence and biting behavior. </a:t>
            </a:r>
          </a:p>
          <a:p>
            <a:pPr marL="206697" indent="-206697">
              <a:buFont typeface="Arial" panose="020B0604020202020204" pitchFamily="34" charset="0"/>
              <a:buChar char="•"/>
            </a:pPr>
            <a:endParaRPr lang="en-US" baseline="0" dirty="0"/>
          </a:p>
          <a:p>
            <a:r>
              <a:rPr lang="en-US" baseline="0" dirty="0"/>
              <a:t>The underlying concept of the epidemiological triad is that an interruption to one of the primary factors can help slow or stop the spread of the virus. For example, installing and actively using screens on windows and doors, using air conditioning, using a mosquito repellent, and emptying water containers within 200-400 meters of your activity space (be it your home, school, workplace, or recreational area) will greatly reduce a vectors presence and the potential for infection. </a:t>
            </a:r>
          </a:p>
          <a:p>
            <a:pPr marL="206697" indent="-206697">
              <a:buFont typeface="Arial" panose="020B0604020202020204" pitchFamily="34" charset="0"/>
              <a:buChar char="•"/>
            </a:pPr>
            <a:endParaRPr lang="en-US" baseline="0" dirty="0"/>
          </a:p>
        </p:txBody>
      </p:sp>
      <p:sp>
        <p:nvSpPr>
          <p:cNvPr id="5" name="Slide Number Placeholder 4"/>
          <p:cNvSpPr>
            <a:spLocks noGrp="1"/>
          </p:cNvSpPr>
          <p:nvPr>
            <p:ph type="sldNum" sz="quarter" idx="10"/>
          </p:nvPr>
        </p:nvSpPr>
        <p:spPr>
          <a:xfrm>
            <a:off x="4700206" y="10450908"/>
            <a:ext cx="3595739" cy="552056"/>
          </a:xfrm>
          <a:prstGeom prst="rect">
            <a:avLst/>
          </a:prstGeom>
        </p:spPr>
        <p:txBody>
          <a:bodyPr/>
          <a:lstStyle/>
          <a:p>
            <a:fld id="{83E5B52B-15F1-4DB3-B988-180263163BE3}" type="slidenum">
              <a:rPr lang="en-US" smtClean="0"/>
              <a:t>15</a:t>
            </a:fld>
            <a:endParaRPr lang="en-US"/>
          </a:p>
        </p:txBody>
      </p:sp>
    </p:spTree>
    <p:extLst>
      <p:ext uri="{BB962C8B-B14F-4D97-AF65-F5344CB8AC3E}">
        <p14:creationId xmlns:p14="http://schemas.microsoft.com/office/powerpoint/2010/main" val="8020949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9313" y="1376363"/>
            <a:ext cx="6599237" cy="3713162"/>
          </a:xfrm>
          <a:prstGeom prst="rect">
            <a:avLst/>
          </a:prstGeom>
        </p:spPr>
      </p:sp>
      <p:sp>
        <p:nvSpPr>
          <p:cNvPr id="3" name="Notes Placeholder 2"/>
          <p:cNvSpPr>
            <a:spLocks noGrp="1"/>
          </p:cNvSpPr>
          <p:nvPr>
            <p:ph type="body" idx="1"/>
          </p:nvPr>
        </p:nvSpPr>
        <p:spPr>
          <a:xfrm>
            <a:off x="829787" y="5295180"/>
            <a:ext cx="6638290" cy="4332418"/>
          </a:xfrm>
          <a:prstGeom prst="rect">
            <a:avLst/>
          </a:prstGeom>
        </p:spPr>
        <p:txBody>
          <a:bodyPr lIns="108441" tIns="54218" rIns="108441" bIns="54218"/>
          <a:lstStyle/>
          <a:p>
            <a:r>
              <a:rPr lang="en-US" dirty="0">
                <a:latin typeface="+mn-lt"/>
              </a:rPr>
              <a:t>Now that we have an understanding of how</a:t>
            </a:r>
            <a:r>
              <a:rPr lang="en-US" baseline="0" dirty="0">
                <a:latin typeface="+mn-lt"/>
              </a:rPr>
              <a:t> the virus is spread we can evaluate similar studies for methodology for modeling arbovirus transmission suitability. </a:t>
            </a:r>
          </a:p>
          <a:p>
            <a:endParaRPr lang="en-US" dirty="0">
              <a:latin typeface="+mn-lt"/>
            </a:endParaRPr>
          </a:p>
          <a:p>
            <a:r>
              <a:rPr lang="en-US" dirty="0">
                <a:latin typeface="+mn-lt"/>
              </a:rPr>
              <a:t>This year</a:t>
            </a:r>
            <a:r>
              <a:rPr lang="en-US" baseline="0" dirty="0">
                <a:latin typeface="+mn-lt"/>
              </a:rPr>
              <a:t> (2016) Messina, et al., published their findings that outline the current environmental suitability for ZIKV transmission across the globe.  To calculate this information they chose to model ZIKV on a mix of known </a:t>
            </a:r>
            <a:r>
              <a:rPr lang="en-US" dirty="0">
                <a:latin typeface="+mn-lt"/>
              </a:rPr>
              <a:t>environmental suitability factors for Dengue and explanatory environmental covariates found around georeferenced ZIKV occurrences, which are:</a:t>
            </a:r>
            <a:r>
              <a:rPr lang="en-US" baseline="0" dirty="0">
                <a:solidFill>
                  <a:schemeClr val="tx1"/>
                </a:solidFill>
                <a:latin typeface="+mn-lt"/>
                <a:ea typeface="+mn-ea"/>
                <a:cs typeface="+mn-cs"/>
              </a:rPr>
              <a:t>  </a:t>
            </a:r>
            <a:endParaRPr lang="en-US" dirty="0">
              <a:solidFill>
                <a:prstClr val="black"/>
              </a:solidFill>
              <a:latin typeface="+mn-lt"/>
              <a:ea typeface="+mj-ea"/>
              <a:cs typeface="+mj-cs"/>
            </a:endParaRPr>
          </a:p>
          <a:p>
            <a:pPr marL="895695" lvl="1" indent="-344497" defTabSz="551198">
              <a:spcBef>
                <a:spcPts val="282"/>
              </a:spcBef>
              <a:buClr>
                <a:srgbClr val="1E5155">
                  <a:lumMod val="40000"/>
                  <a:lumOff val="60000"/>
                </a:srgbClr>
              </a:buClr>
              <a:buSzPct val="80000"/>
              <a:buFont typeface="Arial" panose="020B0604020202020204" pitchFamily="34" charset="0"/>
              <a:buChar char="•"/>
              <a:defRPr/>
            </a:pPr>
            <a:r>
              <a:rPr lang="en-US" dirty="0">
                <a:solidFill>
                  <a:prstClr val="black"/>
                </a:solidFill>
                <a:latin typeface="+mn-lt"/>
                <a:ea typeface="+mj-ea"/>
                <a:cs typeface="+mj-cs"/>
              </a:rPr>
              <a:t>Temp suitability for transmission to humans from </a:t>
            </a:r>
            <a:r>
              <a:rPr lang="en-US" i="1" dirty="0">
                <a:solidFill>
                  <a:prstClr val="black"/>
                </a:solidFill>
                <a:latin typeface="+mn-lt"/>
                <a:ea typeface="+mj-ea"/>
                <a:cs typeface="+mj-cs"/>
              </a:rPr>
              <a:t>A. aegypti &amp; A. albopictus</a:t>
            </a:r>
          </a:p>
          <a:p>
            <a:pPr marL="895695" lvl="1" indent="-344497" defTabSz="551198">
              <a:spcBef>
                <a:spcPts val="282"/>
              </a:spcBef>
              <a:buClr>
                <a:srgbClr val="1E5155">
                  <a:lumMod val="40000"/>
                  <a:lumOff val="60000"/>
                </a:srgbClr>
              </a:buClr>
              <a:buSzPct val="80000"/>
              <a:buFont typeface="Arial" panose="020B0604020202020204" pitchFamily="34" charset="0"/>
              <a:buChar char="•"/>
              <a:defRPr/>
            </a:pPr>
            <a:r>
              <a:rPr lang="en-US" dirty="0">
                <a:solidFill>
                  <a:prstClr val="black"/>
                </a:solidFill>
                <a:latin typeface="+mn-lt"/>
                <a:ea typeface="+mj-ea"/>
                <a:cs typeface="+mj-cs"/>
              </a:rPr>
              <a:t>Minimum Relative Humidity</a:t>
            </a:r>
          </a:p>
          <a:p>
            <a:pPr marL="895695" lvl="1" indent="-344497" defTabSz="551198">
              <a:spcBef>
                <a:spcPts val="282"/>
              </a:spcBef>
              <a:buClr>
                <a:srgbClr val="1E5155">
                  <a:lumMod val="40000"/>
                  <a:lumOff val="60000"/>
                </a:srgbClr>
              </a:buClr>
              <a:buSzPct val="80000"/>
              <a:buFont typeface="Arial" panose="020B0604020202020204" pitchFamily="34" charset="0"/>
              <a:buChar char="•"/>
              <a:defRPr/>
            </a:pPr>
            <a:r>
              <a:rPr lang="en-US" dirty="0">
                <a:solidFill>
                  <a:prstClr val="black"/>
                </a:solidFill>
                <a:latin typeface="+mn-lt"/>
                <a:ea typeface="+mj-ea"/>
                <a:cs typeface="+mj-cs"/>
              </a:rPr>
              <a:t>Annual Cumulative Precipitation</a:t>
            </a:r>
          </a:p>
          <a:p>
            <a:pPr marL="895695" lvl="1" indent="-344497" defTabSz="551198">
              <a:spcBef>
                <a:spcPts val="282"/>
              </a:spcBef>
              <a:buClr>
                <a:srgbClr val="1E5155">
                  <a:lumMod val="40000"/>
                  <a:lumOff val="60000"/>
                </a:srgbClr>
              </a:buClr>
              <a:buSzPct val="80000"/>
              <a:buFont typeface="Arial" panose="020B0604020202020204" pitchFamily="34" charset="0"/>
              <a:buChar char="•"/>
              <a:defRPr/>
            </a:pPr>
            <a:r>
              <a:rPr lang="en-US" dirty="0">
                <a:solidFill>
                  <a:prstClr val="black"/>
                </a:solidFill>
                <a:latin typeface="+mn-lt"/>
                <a:ea typeface="+mj-ea"/>
                <a:cs typeface="+mj-cs"/>
              </a:rPr>
              <a:t>Enhanced Vegetation Index (EVI)</a:t>
            </a:r>
          </a:p>
          <a:p>
            <a:pPr marL="895695" lvl="1" indent="-344497" defTabSz="551198">
              <a:spcBef>
                <a:spcPts val="282"/>
              </a:spcBef>
              <a:buClr>
                <a:srgbClr val="1E5155">
                  <a:lumMod val="40000"/>
                  <a:lumOff val="60000"/>
                </a:srgbClr>
              </a:buClr>
              <a:buSzPct val="80000"/>
              <a:buFont typeface="Arial" panose="020B0604020202020204" pitchFamily="34" charset="0"/>
              <a:buChar char="•"/>
              <a:defRPr/>
            </a:pPr>
            <a:r>
              <a:rPr lang="en-US" dirty="0">
                <a:solidFill>
                  <a:prstClr val="black"/>
                </a:solidFill>
                <a:latin typeface="+mn-lt"/>
                <a:ea typeface="+mj-ea"/>
                <a:cs typeface="+mj-cs"/>
              </a:rPr>
              <a:t>Urban vs Rural Habitats (Land Use)</a:t>
            </a:r>
            <a:endParaRPr lang="en-US" dirty="0">
              <a:latin typeface="+mn-lt"/>
            </a:endParaRPr>
          </a:p>
          <a:p>
            <a:r>
              <a:rPr lang="en-US" dirty="0">
                <a:latin typeface="+mn-lt"/>
              </a:rPr>
              <a:t>This</a:t>
            </a:r>
            <a:r>
              <a:rPr lang="en-US" baseline="0" dirty="0">
                <a:latin typeface="+mn-lt"/>
              </a:rPr>
              <a:t> study represents a good baseline for modeling future ZIKV transmission suitability against.  The environmental factors listed in bold represent data that exists or can be created from future climate scenarios data.  Both EVI and Land Use on the other hand are harder to predict, and while some models do exist for them in the future, there are many assumptions built into them that would reduce the efficacy of modeling future transmission suitability. </a:t>
            </a:r>
            <a:endParaRPr lang="en-US" dirty="0">
              <a:latin typeface="+mn-lt"/>
            </a:endParaRPr>
          </a:p>
        </p:txBody>
      </p:sp>
      <p:sp>
        <p:nvSpPr>
          <p:cNvPr id="5" name="Slide Number Placeholder 4"/>
          <p:cNvSpPr>
            <a:spLocks noGrp="1"/>
          </p:cNvSpPr>
          <p:nvPr>
            <p:ph type="sldNum" sz="quarter" idx="10"/>
          </p:nvPr>
        </p:nvSpPr>
        <p:spPr>
          <a:xfrm>
            <a:off x="4700206" y="10450908"/>
            <a:ext cx="3595739" cy="552056"/>
          </a:xfrm>
          <a:prstGeom prst="rect">
            <a:avLst/>
          </a:prstGeom>
        </p:spPr>
        <p:txBody>
          <a:bodyPr/>
          <a:lstStyle/>
          <a:p>
            <a:fld id="{83E5B52B-15F1-4DB3-B988-180263163BE3}" type="slidenum">
              <a:rPr lang="en-US" smtClean="0"/>
              <a:t>16</a:t>
            </a:fld>
            <a:endParaRPr lang="en-US"/>
          </a:p>
        </p:txBody>
      </p:sp>
    </p:spTree>
    <p:extLst>
      <p:ext uri="{BB962C8B-B14F-4D97-AF65-F5344CB8AC3E}">
        <p14:creationId xmlns:p14="http://schemas.microsoft.com/office/powerpoint/2010/main" val="2309803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9313" y="1376363"/>
            <a:ext cx="6599237" cy="3713162"/>
          </a:xfrm>
          <a:prstGeom prst="rect">
            <a:avLst/>
          </a:prstGeom>
        </p:spPr>
      </p:sp>
      <p:sp>
        <p:nvSpPr>
          <p:cNvPr id="3" name="Notes Placeholder 2"/>
          <p:cNvSpPr>
            <a:spLocks noGrp="1"/>
          </p:cNvSpPr>
          <p:nvPr>
            <p:ph type="body" idx="1"/>
          </p:nvPr>
        </p:nvSpPr>
        <p:spPr>
          <a:xfrm>
            <a:off x="829787" y="5295180"/>
            <a:ext cx="6638290" cy="4332418"/>
          </a:xfrm>
          <a:prstGeom prst="rect">
            <a:avLst/>
          </a:prstGeom>
        </p:spPr>
        <p:txBody>
          <a:bodyPr lIns="108441" tIns="54218" rIns="108441" bIns="54218"/>
          <a:lstStyle/>
          <a:p>
            <a:r>
              <a:rPr lang="en-US" dirty="0"/>
              <a:t>In 2013,</a:t>
            </a:r>
            <a:r>
              <a:rPr lang="en-US" baseline="0" dirty="0"/>
              <a:t> Fischer, et al., in response to an unprecedented outbreak in Italy, sought to understand the potential spread of Chikungunya throughout Europe in the future using climate change scenarios from the Intergovernmental Panel on Climate Change’s (IPCC) AR4 models, produced in 2007.  Specifically they used two of the AR4 models:</a:t>
            </a:r>
          </a:p>
          <a:p>
            <a:pPr marL="757896" lvl="1" indent="-206697">
              <a:buFont typeface="Arial" panose="020B0604020202020204" pitchFamily="34" charset="0"/>
              <a:buChar char="•"/>
            </a:pPr>
            <a:r>
              <a:rPr lang="en-US" baseline="0" dirty="0"/>
              <a:t>The A1B, high emissions, scenario that shows the highest temperature increase, and</a:t>
            </a:r>
          </a:p>
          <a:p>
            <a:pPr marL="757896" lvl="1" indent="-206697">
              <a:buFont typeface="Arial" panose="020B0604020202020204" pitchFamily="34" charset="0"/>
              <a:buChar char="•"/>
            </a:pPr>
            <a:r>
              <a:rPr lang="en-US" baseline="0" dirty="0"/>
              <a:t>The B1, sustainable emissions, scenario that show the lowest temperature increase</a:t>
            </a:r>
          </a:p>
          <a:p>
            <a:endParaRPr lang="en-US" baseline="0" dirty="0"/>
          </a:p>
          <a:p>
            <a:r>
              <a:rPr lang="en-US" baseline="0" dirty="0"/>
              <a:t>They researched environmental factors that they believed to have an impact on the transmission suitability of Chikungunya</a:t>
            </a:r>
          </a:p>
          <a:p>
            <a:pPr marL="757896" lvl="1" indent="-206697">
              <a:buFont typeface="Arial" panose="020B0604020202020204" pitchFamily="34" charset="0"/>
              <a:buChar char="•"/>
            </a:pPr>
            <a:r>
              <a:rPr lang="en-US" dirty="0">
                <a:solidFill>
                  <a:schemeClr val="bg1"/>
                </a:solidFill>
              </a:rPr>
              <a:t>Annual mean temperature </a:t>
            </a:r>
          </a:p>
          <a:p>
            <a:pPr marL="757896" lvl="1" indent="-206697">
              <a:buFont typeface="Arial" panose="020B0604020202020204" pitchFamily="34" charset="0"/>
              <a:buChar char="•"/>
            </a:pPr>
            <a:r>
              <a:rPr lang="en-US" dirty="0">
                <a:solidFill>
                  <a:schemeClr val="bg1"/>
                </a:solidFill>
              </a:rPr>
              <a:t>Annual Precipitation</a:t>
            </a:r>
          </a:p>
          <a:p>
            <a:pPr marL="757896" lvl="1" indent="-206697">
              <a:buFont typeface="Arial" panose="020B0604020202020204" pitchFamily="34" charset="0"/>
              <a:buChar char="•"/>
            </a:pPr>
            <a:r>
              <a:rPr lang="en-US" dirty="0">
                <a:solidFill>
                  <a:schemeClr val="bg1"/>
                </a:solidFill>
              </a:rPr>
              <a:t>Precipitation of the coldest and warmest quarters</a:t>
            </a:r>
          </a:p>
          <a:p>
            <a:pPr marL="757896" lvl="1" indent="-206697">
              <a:buFont typeface="Arial" panose="020B0604020202020204" pitchFamily="34" charset="0"/>
              <a:buChar char="•"/>
            </a:pPr>
            <a:r>
              <a:rPr lang="en-US" dirty="0">
                <a:solidFill>
                  <a:schemeClr val="bg1"/>
                </a:solidFill>
              </a:rPr>
              <a:t>Altitude</a:t>
            </a:r>
          </a:p>
          <a:p>
            <a:r>
              <a:rPr lang="en-US" dirty="0">
                <a:solidFill>
                  <a:schemeClr val="bg1"/>
                </a:solidFill>
              </a:rPr>
              <a:t>They</a:t>
            </a:r>
            <a:r>
              <a:rPr lang="en-US" baseline="0" dirty="0">
                <a:solidFill>
                  <a:schemeClr val="bg1"/>
                </a:solidFill>
              </a:rPr>
              <a:t> ran their model 100 times with a mixture of 70% training data and 30% testing data, averaging the results to produce the map seen here</a:t>
            </a:r>
          </a:p>
          <a:p>
            <a:endParaRPr lang="en-US" baseline="0" dirty="0">
              <a:solidFill>
                <a:schemeClr val="bg1"/>
              </a:solidFill>
            </a:endParaRPr>
          </a:p>
          <a:p>
            <a:r>
              <a:rPr lang="en-US" baseline="0" dirty="0">
                <a:solidFill>
                  <a:schemeClr val="bg1"/>
                </a:solidFill>
              </a:rPr>
              <a:t>The found both the minimum and maximum models expand the areas of transmission suitability northward.  Interestingly as the threat moves northward areas in southern Europe and northern Africa become less suitable over time because the temperatures are too high for prolonged/sustained vector presence</a:t>
            </a:r>
          </a:p>
        </p:txBody>
      </p:sp>
      <p:sp>
        <p:nvSpPr>
          <p:cNvPr id="5" name="Slide Number Placeholder 4"/>
          <p:cNvSpPr>
            <a:spLocks noGrp="1"/>
          </p:cNvSpPr>
          <p:nvPr>
            <p:ph type="sldNum" sz="quarter" idx="10"/>
          </p:nvPr>
        </p:nvSpPr>
        <p:spPr>
          <a:xfrm>
            <a:off x="4700206" y="10450908"/>
            <a:ext cx="3595739" cy="552056"/>
          </a:xfrm>
          <a:prstGeom prst="rect">
            <a:avLst/>
          </a:prstGeom>
        </p:spPr>
        <p:txBody>
          <a:bodyPr/>
          <a:lstStyle/>
          <a:p>
            <a:fld id="{83E5B52B-15F1-4DB3-B988-180263163BE3}" type="slidenum">
              <a:rPr lang="en-US" smtClean="0"/>
              <a:t>17</a:t>
            </a:fld>
            <a:endParaRPr lang="en-US"/>
          </a:p>
        </p:txBody>
      </p:sp>
    </p:spTree>
    <p:extLst>
      <p:ext uri="{BB962C8B-B14F-4D97-AF65-F5344CB8AC3E}">
        <p14:creationId xmlns:p14="http://schemas.microsoft.com/office/powerpoint/2010/main" val="41821034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29489" y="5295792"/>
            <a:ext cx="6638886" cy="4331429"/>
          </a:xfrm>
          <a:prstGeom prst="rect">
            <a:avLst/>
          </a:prstGeom>
        </p:spPr>
        <p:txBody>
          <a:bodyPr lIns="85816" tIns="42908" rIns="85816" bIns="42908"/>
          <a:lstStyle/>
          <a:p>
            <a:r>
              <a:rPr lang="en-US" dirty="0"/>
              <a:t>In</a:t>
            </a:r>
            <a:r>
              <a:rPr lang="en-US" baseline="0" dirty="0"/>
              <a:t> 1999 Craig, Snow, and le Sueur modeled malaria transmission in Sub-Saharan Africa using a fuzzy logic model.  They were able to compute monthly transmission suitability using mean temperatures and annual rainfall as the environmental constraints, which where determined by examining cases of malaria throughout the different climates across the continent. </a:t>
            </a:r>
          </a:p>
          <a:p>
            <a:endParaRPr lang="en-US" baseline="0" dirty="0"/>
          </a:p>
          <a:p>
            <a:r>
              <a:rPr lang="en-US" baseline="0" dirty="0"/>
              <a:t>The monthly transmission suitability surfaces were used to develop transmission seasons, which were created for each month by comparing the values of 5 consecutive months, beginning that month, and taking the maximum suitability value at each location to produce the surface.  Craig defined a transmission season as the time required for the vector to reach a sustained abundance at a location and complete a transmission cycle of the virus. </a:t>
            </a:r>
          </a:p>
          <a:p>
            <a:endParaRPr lang="en-US" baseline="0" dirty="0"/>
          </a:p>
          <a:p>
            <a:r>
              <a:rPr lang="en-US" baseline="0" dirty="0"/>
              <a:t>To complete the analysis all transmission season surfaces were compared, taking the minimum value at each location to produce an annual transmission suitability surface, as seen here.  Surface values above zero indicate the presence of at least one transmission season where there was some degree of transmission suitability.  This study showed an effective way to model transmission suitability, but I believe it could be improved upon, using data similar to what Messina used. </a:t>
            </a:r>
            <a:endParaRPr lang="en-US" dirty="0"/>
          </a:p>
        </p:txBody>
      </p:sp>
      <p:sp>
        <p:nvSpPr>
          <p:cNvPr id="4" name="Slide Number Placeholder 3"/>
          <p:cNvSpPr>
            <a:spLocks noGrp="1"/>
          </p:cNvSpPr>
          <p:nvPr>
            <p:ph type="sldNum" sz="quarter" idx="10"/>
          </p:nvPr>
        </p:nvSpPr>
        <p:spPr/>
        <p:txBody>
          <a:bodyPr/>
          <a:lstStyle/>
          <a:p>
            <a:fld id="{1EA28F56-90A7-44A3-A4EB-268414AA4A96}" type="slidenum">
              <a:rPr lang="en-US" smtClean="0"/>
              <a:t>18</a:t>
            </a:fld>
            <a:endParaRPr lang="en-US"/>
          </a:p>
        </p:txBody>
      </p:sp>
    </p:spTree>
    <p:extLst>
      <p:ext uri="{BB962C8B-B14F-4D97-AF65-F5344CB8AC3E}">
        <p14:creationId xmlns:p14="http://schemas.microsoft.com/office/powerpoint/2010/main" val="3251115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9313" y="1376363"/>
            <a:ext cx="6599237" cy="3713162"/>
          </a:xfrm>
          <a:prstGeom prst="rect">
            <a:avLst/>
          </a:prstGeom>
        </p:spPr>
      </p:sp>
      <p:sp>
        <p:nvSpPr>
          <p:cNvPr id="3" name="Notes Placeholder 2"/>
          <p:cNvSpPr>
            <a:spLocks noGrp="1"/>
          </p:cNvSpPr>
          <p:nvPr>
            <p:ph type="body" idx="1"/>
          </p:nvPr>
        </p:nvSpPr>
        <p:spPr>
          <a:xfrm>
            <a:off x="829787" y="5295180"/>
            <a:ext cx="6638290" cy="4332418"/>
          </a:xfrm>
          <a:prstGeom prst="rect">
            <a:avLst/>
          </a:prstGeom>
        </p:spPr>
        <p:txBody>
          <a:bodyPr lIns="108441" tIns="54218" rIns="108441" bIns="54218"/>
          <a:lstStyle/>
          <a:p>
            <a:r>
              <a:rPr lang="en-US" baseline="0" dirty="0"/>
              <a:t>Now that there is an understand of ZIKV, the vectors that spread it, the transmission dynamics of the virus, and established methodology to analyze transmission suitability, a research objective and methodology can be defined. </a:t>
            </a:r>
          </a:p>
          <a:p>
            <a:endParaRPr lang="en-US" baseline="0" dirty="0"/>
          </a:p>
          <a:p>
            <a:r>
              <a:rPr lang="en-US" baseline="0" dirty="0"/>
              <a:t>For my capstone research I will be drawing primarily on the methodology of Craig, Snow, and le Sueur to evaluate transmission suitability for the continental United States for current and future scenarios, through 2050, using the variables Messina, et al., employed in their study and the climate models that Fischer, et al. employed in their study. </a:t>
            </a:r>
          </a:p>
          <a:p>
            <a:endParaRPr lang="en-US" baseline="0" dirty="0"/>
          </a:p>
          <a:p>
            <a:r>
              <a:rPr lang="en-US" baseline="0" dirty="0"/>
              <a:t>My data sources will be the 4.5 km high resolution dataset from the National Center for Atmospheric Research (NCAR).  Similar to Fischer I will include altitude as a variable, with my data source being the ASTER V2 GDEM 30 meter resolution Digital Elevation Model. </a:t>
            </a:r>
          </a:p>
        </p:txBody>
      </p:sp>
      <p:sp>
        <p:nvSpPr>
          <p:cNvPr id="5" name="Slide Number Placeholder 4"/>
          <p:cNvSpPr>
            <a:spLocks noGrp="1"/>
          </p:cNvSpPr>
          <p:nvPr>
            <p:ph type="sldNum" sz="quarter" idx="10"/>
          </p:nvPr>
        </p:nvSpPr>
        <p:spPr>
          <a:xfrm>
            <a:off x="4700206" y="10450908"/>
            <a:ext cx="3595739" cy="552056"/>
          </a:xfrm>
          <a:prstGeom prst="rect">
            <a:avLst/>
          </a:prstGeom>
        </p:spPr>
        <p:txBody>
          <a:bodyPr/>
          <a:lstStyle/>
          <a:p>
            <a:fld id="{83E5B52B-15F1-4DB3-B988-180263163BE3}" type="slidenum">
              <a:rPr lang="en-US" smtClean="0"/>
              <a:t>19</a:t>
            </a:fld>
            <a:endParaRPr lang="en-US"/>
          </a:p>
        </p:txBody>
      </p:sp>
    </p:spTree>
    <p:extLst>
      <p:ext uri="{BB962C8B-B14F-4D97-AF65-F5344CB8AC3E}">
        <p14:creationId xmlns:p14="http://schemas.microsoft.com/office/powerpoint/2010/main" val="2459499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9313" y="1376363"/>
            <a:ext cx="6599237" cy="3713162"/>
          </a:xfrm>
          <a:prstGeom prst="rect">
            <a:avLst/>
          </a:prstGeom>
        </p:spPr>
      </p:sp>
      <p:sp>
        <p:nvSpPr>
          <p:cNvPr id="3" name="Notes Placeholder 2"/>
          <p:cNvSpPr>
            <a:spLocks noGrp="1"/>
          </p:cNvSpPr>
          <p:nvPr>
            <p:ph type="body" idx="1"/>
          </p:nvPr>
        </p:nvSpPr>
        <p:spPr>
          <a:xfrm>
            <a:off x="829787" y="5295180"/>
            <a:ext cx="6638290" cy="4332418"/>
          </a:xfrm>
          <a:prstGeom prst="rect">
            <a:avLst/>
          </a:prstGeom>
        </p:spPr>
        <p:txBody>
          <a:bodyPr lIns="108441" tIns="54218" rIns="108441" bIns="54218"/>
          <a:lstStyle/>
          <a:p>
            <a:r>
              <a:rPr lang="en-US" dirty="0"/>
              <a:t>We</a:t>
            </a:r>
            <a:r>
              <a:rPr lang="en-US" baseline="0" dirty="0"/>
              <a:t> have a lot of ground to cover in this presentation so I will make this brief.  I have been a GIS practitioner in various and increasingly complex roles for the last 13 years.</a:t>
            </a:r>
          </a:p>
          <a:p>
            <a:endParaRPr lang="en-US" baseline="0" dirty="0"/>
          </a:p>
          <a:p>
            <a:r>
              <a:rPr lang="en-US" baseline="0" dirty="0"/>
              <a:t>I currently work as a Lead GIS Engineer at the MITRE Corporation in McLean, VA developing experimental programs and systems.  We operate 7 of the US Governments Federally Funded Research and Development Centers, with a focus on systems engineering and integration.  </a:t>
            </a:r>
          </a:p>
          <a:p>
            <a:endParaRPr lang="en-US" baseline="0" dirty="0"/>
          </a:p>
          <a:p>
            <a:r>
              <a:rPr lang="en-US" baseline="0" dirty="0"/>
              <a:t>My department is the company’s lone GIS focused department, of which 5 employees are current Penn State World Campus or State College Students or Alumni.  </a:t>
            </a:r>
          </a:p>
          <a:p>
            <a:endParaRPr lang="en-US" baseline="0" dirty="0"/>
          </a:p>
          <a:p>
            <a:r>
              <a:rPr lang="en-US" baseline="0" dirty="0"/>
              <a:t>Previously I have worked with the National Guard Bureau and Dewberry as an analyst and programmer. </a:t>
            </a:r>
            <a:endParaRPr lang="en-US" dirty="0"/>
          </a:p>
        </p:txBody>
      </p:sp>
      <p:sp>
        <p:nvSpPr>
          <p:cNvPr id="5" name="Slide Number Placeholder 4"/>
          <p:cNvSpPr>
            <a:spLocks noGrp="1"/>
          </p:cNvSpPr>
          <p:nvPr>
            <p:ph type="sldNum" sz="quarter" idx="10"/>
          </p:nvPr>
        </p:nvSpPr>
        <p:spPr>
          <a:xfrm>
            <a:off x="4700206" y="10450908"/>
            <a:ext cx="3595739" cy="552056"/>
          </a:xfrm>
          <a:prstGeom prst="rect">
            <a:avLst/>
          </a:prstGeom>
        </p:spPr>
        <p:txBody>
          <a:bodyPr/>
          <a:lstStyle/>
          <a:p>
            <a:fld id="{83E5B52B-15F1-4DB3-B988-180263163BE3}" type="slidenum">
              <a:rPr lang="en-US" smtClean="0"/>
              <a:t>2</a:t>
            </a:fld>
            <a:endParaRPr lang="en-US"/>
          </a:p>
        </p:txBody>
      </p:sp>
    </p:spTree>
    <p:extLst>
      <p:ext uri="{BB962C8B-B14F-4D97-AF65-F5344CB8AC3E}">
        <p14:creationId xmlns:p14="http://schemas.microsoft.com/office/powerpoint/2010/main" val="24474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9313" y="1376363"/>
            <a:ext cx="6599237" cy="3713162"/>
          </a:xfrm>
          <a:prstGeom prst="rect">
            <a:avLst/>
          </a:prstGeom>
        </p:spPr>
      </p:sp>
      <p:sp>
        <p:nvSpPr>
          <p:cNvPr id="3" name="Notes Placeholder 2"/>
          <p:cNvSpPr>
            <a:spLocks noGrp="1"/>
          </p:cNvSpPr>
          <p:nvPr>
            <p:ph type="body" idx="1"/>
          </p:nvPr>
        </p:nvSpPr>
        <p:spPr>
          <a:xfrm>
            <a:off x="829787" y="5295180"/>
            <a:ext cx="6638290" cy="4332418"/>
          </a:xfrm>
          <a:prstGeom prst="rect">
            <a:avLst/>
          </a:prstGeom>
        </p:spPr>
        <p:txBody>
          <a:bodyPr lIns="108441" tIns="54218" rIns="108441" bIns="54218"/>
          <a:lstStyle/>
          <a:p>
            <a:r>
              <a:rPr lang="en-US" baseline="0" dirty="0"/>
              <a:t>Following the methodology utilized by Craig, Snow, and le Sueur, can be broken down into the following steps. </a:t>
            </a:r>
          </a:p>
          <a:p>
            <a:endParaRPr lang="en-US" baseline="0" dirty="0"/>
          </a:p>
          <a:p>
            <a:r>
              <a:rPr lang="en-US" b="1" baseline="0" dirty="0"/>
              <a:t>Rescale Climate Data</a:t>
            </a:r>
            <a:r>
              <a:rPr lang="en-US" baseline="0" dirty="0"/>
              <a:t>: </a:t>
            </a:r>
            <a:r>
              <a:rPr lang="en-US" dirty="0"/>
              <a:t>The pertinent climate data outlined by Messina, et al., will need to be rescaled to between 0 (unsuitable transmission conditions) and 1 (suitable transmission conditions) using a simple sigmoidal fuzzy membership curve. This will be done for temperature suitability for each vector as seen in the table, then relative humidity suitability for each vector, then rainfall suitability, and finally altitude suitability. </a:t>
            </a:r>
            <a:endParaRPr lang="en-US" baseline="0" dirty="0"/>
          </a:p>
        </p:txBody>
      </p:sp>
      <p:sp>
        <p:nvSpPr>
          <p:cNvPr id="5" name="Slide Number Placeholder 4"/>
          <p:cNvSpPr>
            <a:spLocks noGrp="1"/>
          </p:cNvSpPr>
          <p:nvPr>
            <p:ph type="sldNum" sz="quarter" idx="10"/>
          </p:nvPr>
        </p:nvSpPr>
        <p:spPr>
          <a:xfrm>
            <a:off x="4700206" y="10450908"/>
            <a:ext cx="3595739" cy="552056"/>
          </a:xfrm>
          <a:prstGeom prst="rect">
            <a:avLst/>
          </a:prstGeom>
        </p:spPr>
        <p:txBody>
          <a:bodyPr/>
          <a:lstStyle/>
          <a:p>
            <a:fld id="{83E5B52B-15F1-4DB3-B988-180263163BE3}" type="slidenum">
              <a:rPr lang="en-US" smtClean="0"/>
              <a:t>20</a:t>
            </a:fld>
            <a:endParaRPr lang="en-US"/>
          </a:p>
        </p:txBody>
      </p:sp>
    </p:spTree>
    <p:extLst>
      <p:ext uri="{BB962C8B-B14F-4D97-AF65-F5344CB8AC3E}">
        <p14:creationId xmlns:p14="http://schemas.microsoft.com/office/powerpoint/2010/main" val="22756835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9313" y="1376363"/>
            <a:ext cx="6599237" cy="3713162"/>
          </a:xfrm>
          <a:prstGeom prst="rect">
            <a:avLst/>
          </a:prstGeom>
        </p:spPr>
      </p:sp>
      <p:sp>
        <p:nvSpPr>
          <p:cNvPr id="3" name="Notes Placeholder 2"/>
          <p:cNvSpPr>
            <a:spLocks noGrp="1"/>
          </p:cNvSpPr>
          <p:nvPr>
            <p:ph type="body" idx="1"/>
          </p:nvPr>
        </p:nvSpPr>
        <p:spPr>
          <a:xfrm>
            <a:off x="829787" y="5295180"/>
            <a:ext cx="6638290" cy="4332418"/>
          </a:xfrm>
          <a:prstGeom prst="rect">
            <a:avLst/>
          </a:prstGeom>
        </p:spPr>
        <p:txBody>
          <a:bodyPr lIns="108441" tIns="54218" rIns="108441" bIns="54218"/>
          <a:lstStyle/>
          <a:p>
            <a:pPr lvl="0"/>
            <a:r>
              <a:rPr lang="en-US" b="1" dirty="0"/>
              <a:t>Se</a:t>
            </a:r>
            <a:r>
              <a:rPr lang="en-US" b="1" baseline="0" dirty="0"/>
              <a:t>cond, </a:t>
            </a:r>
            <a:r>
              <a:rPr lang="en-US" b="0" baseline="0" dirty="0"/>
              <a:t> I’ll compute monthly transmission suitability</a:t>
            </a:r>
            <a:r>
              <a:rPr lang="en-US" dirty="0"/>
              <a:t> of the dynamic climatic variables for each location by first identifying the maximum value of temperature suitability values between the vectors, then identifying the maximum value of the relative humidity suitability values for the vectors, the rainfall suitability value, and the altitude suitability value, taking, of those, the minimum value to establish the monthly suitability for Zika transmission.  </a:t>
            </a:r>
          </a:p>
          <a:p>
            <a:pPr lvl="0"/>
            <a:endParaRPr lang="en-US" dirty="0"/>
          </a:p>
          <a:p>
            <a:pPr lvl="0"/>
            <a:r>
              <a:rPr lang="en-US" b="1" dirty="0"/>
              <a:t>Third,</a:t>
            </a:r>
            <a:r>
              <a:rPr lang="en-US" b="1" baseline="0" dirty="0"/>
              <a:t> </a:t>
            </a:r>
            <a:r>
              <a:rPr lang="en-US" b="0" i="0" baseline="0" dirty="0"/>
              <a:t>I’ll compute the transmission seasons.  </a:t>
            </a:r>
            <a:r>
              <a:rPr lang="en-US" dirty="0"/>
              <a:t>Craig, Snow, and le Sueur defined a, ‘Transmission Season,’ as the time window that was, ‘long enough for vector populations to increase and for the transmission cycle to be completed’ (Craig, 1999).  Monaghan, et al., established that it takes three months for </a:t>
            </a:r>
            <a:r>
              <a:rPr lang="en-US" i="1" dirty="0"/>
              <a:t>A. aegypti</a:t>
            </a:r>
            <a:r>
              <a:rPr lang="en-US" dirty="0"/>
              <a:t> and </a:t>
            </a:r>
            <a:r>
              <a:rPr lang="en-US" i="1" dirty="0"/>
              <a:t>A. albopictus</a:t>
            </a:r>
            <a:r>
              <a:rPr lang="en-US" dirty="0"/>
              <a:t> to reach a moderate abundance in the continental United States (Monaghan, 2016).  The transmission cycle for </a:t>
            </a:r>
            <a:r>
              <a:rPr lang="en-US" i="1" dirty="0"/>
              <a:t>A. aegypti</a:t>
            </a:r>
            <a:r>
              <a:rPr lang="en-US" dirty="0"/>
              <a:t> is 21-46 days while the transmission cycle for </a:t>
            </a:r>
            <a:r>
              <a:rPr lang="en-US" i="1" dirty="0"/>
              <a:t>A. albopictus</a:t>
            </a:r>
            <a:r>
              <a:rPr lang="en-US" dirty="0"/>
              <a:t> is 34-61 days; because of the variability in transmission cycle ranges for the purposes of this study the transmission cycle will be one month. The transmission season will be four months, which will be determined for each month by taking the highest monthly transmission suitability value spanning the chronological four-month period at</a:t>
            </a:r>
            <a:r>
              <a:rPr lang="en-US" baseline="0" dirty="0"/>
              <a:t> each location</a:t>
            </a:r>
            <a:r>
              <a:rPr lang="en-US" dirty="0"/>
              <a:t>.</a:t>
            </a:r>
          </a:p>
          <a:p>
            <a:pPr lvl="0"/>
            <a:endParaRPr lang="en-US" dirty="0"/>
          </a:p>
          <a:p>
            <a:pPr lvl="0"/>
            <a:r>
              <a:rPr lang="en-US" b="1" dirty="0"/>
              <a:t>Finally, </a:t>
            </a:r>
            <a:r>
              <a:rPr lang="en-US" b="0" dirty="0"/>
              <a:t>I’ll combine the transmission season surfaces to create an annual transmission</a:t>
            </a:r>
            <a:r>
              <a:rPr lang="en-US" b="0" baseline="0" dirty="0"/>
              <a:t> suitability surface by</a:t>
            </a:r>
            <a:r>
              <a:rPr lang="en-US" dirty="0"/>
              <a:t> taking the minimum value for each location from any of the transmission season surfaces for that year. </a:t>
            </a:r>
          </a:p>
        </p:txBody>
      </p:sp>
      <p:sp>
        <p:nvSpPr>
          <p:cNvPr id="5" name="Slide Number Placeholder 4"/>
          <p:cNvSpPr>
            <a:spLocks noGrp="1"/>
          </p:cNvSpPr>
          <p:nvPr>
            <p:ph type="sldNum" sz="quarter" idx="10"/>
          </p:nvPr>
        </p:nvSpPr>
        <p:spPr>
          <a:xfrm>
            <a:off x="4700206" y="10450908"/>
            <a:ext cx="3595739" cy="552056"/>
          </a:xfrm>
          <a:prstGeom prst="rect">
            <a:avLst/>
          </a:prstGeom>
        </p:spPr>
        <p:txBody>
          <a:bodyPr/>
          <a:lstStyle/>
          <a:p>
            <a:fld id="{83E5B52B-15F1-4DB3-B988-180263163BE3}" type="slidenum">
              <a:rPr lang="en-US" smtClean="0"/>
              <a:t>21</a:t>
            </a:fld>
            <a:endParaRPr lang="en-US"/>
          </a:p>
        </p:txBody>
      </p:sp>
    </p:spTree>
    <p:extLst>
      <p:ext uri="{BB962C8B-B14F-4D97-AF65-F5344CB8AC3E}">
        <p14:creationId xmlns:p14="http://schemas.microsoft.com/office/powerpoint/2010/main" val="33387191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9313" y="1376363"/>
            <a:ext cx="6599237" cy="3713162"/>
          </a:xfrm>
          <a:prstGeom prst="rect">
            <a:avLst/>
          </a:prstGeom>
        </p:spPr>
      </p:sp>
      <p:sp>
        <p:nvSpPr>
          <p:cNvPr id="3" name="Notes Placeholder 2"/>
          <p:cNvSpPr>
            <a:spLocks noGrp="1"/>
          </p:cNvSpPr>
          <p:nvPr>
            <p:ph type="body" idx="1"/>
          </p:nvPr>
        </p:nvSpPr>
        <p:spPr>
          <a:xfrm>
            <a:off x="829787" y="5295180"/>
            <a:ext cx="6638290" cy="4332418"/>
          </a:xfrm>
          <a:prstGeom prst="rect">
            <a:avLst/>
          </a:prstGeom>
        </p:spPr>
        <p:txBody>
          <a:bodyPr lIns="108441" tIns="54218" rIns="108441" bIns="54218"/>
          <a:lstStyle/>
          <a:p>
            <a:r>
              <a:rPr lang="en-US" baseline="0" dirty="0">
                <a:solidFill>
                  <a:schemeClr val="bg1"/>
                </a:solidFill>
              </a:rPr>
              <a:t>The expected outcome for the research will be Annual ZIKV Transmission Suitability Maps for each year, for both climate scenarios.  </a:t>
            </a:r>
          </a:p>
          <a:p>
            <a:endParaRPr lang="en-US" baseline="0" dirty="0">
              <a:solidFill>
                <a:schemeClr val="bg1"/>
              </a:solidFill>
            </a:endParaRPr>
          </a:p>
          <a:p>
            <a:r>
              <a:rPr lang="en-US" baseline="0" dirty="0">
                <a:solidFill>
                  <a:schemeClr val="bg1"/>
                </a:solidFill>
              </a:rPr>
              <a:t>If there are anomalous findings, I will deconstruct the analysis to identify what environmental variable(s) are contributing the their result.</a:t>
            </a:r>
          </a:p>
          <a:p>
            <a:endParaRPr lang="en-US" baseline="0" dirty="0">
              <a:solidFill>
                <a:schemeClr val="bg1"/>
              </a:solidFill>
            </a:endParaRPr>
          </a:p>
          <a:p>
            <a:r>
              <a:rPr lang="en-US" baseline="0" dirty="0">
                <a:solidFill>
                  <a:schemeClr val="bg1"/>
                </a:solidFill>
              </a:rPr>
              <a:t>Finally a detailed interpretation and write-up of my findings will </a:t>
            </a:r>
            <a:r>
              <a:rPr lang="en-US" baseline="0">
                <a:solidFill>
                  <a:schemeClr val="bg1"/>
                </a:solidFill>
              </a:rPr>
              <a:t>be produced. </a:t>
            </a:r>
            <a:endParaRPr lang="en-US" baseline="0" dirty="0">
              <a:solidFill>
                <a:schemeClr val="bg1"/>
              </a:solidFill>
            </a:endParaRPr>
          </a:p>
        </p:txBody>
      </p:sp>
      <p:sp>
        <p:nvSpPr>
          <p:cNvPr id="5" name="Slide Number Placeholder 4"/>
          <p:cNvSpPr>
            <a:spLocks noGrp="1"/>
          </p:cNvSpPr>
          <p:nvPr>
            <p:ph type="sldNum" sz="quarter" idx="10"/>
          </p:nvPr>
        </p:nvSpPr>
        <p:spPr>
          <a:xfrm>
            <a:off x="4700206" y="10450908"/>
            <a:ext cx="3595739" cy="552056"/>
          </a:xfrm>
          <a:prstGeom prst="rect">
            <a:avLst/>
          </a:prstGeom>
        </p:spPr>
        <p:txBody>
          <a:bodyPr/>
          <a:lstStyle/>
          <a:p>
            <a:fld id="{83E5B52B-15F1-4DB3-B988-180263163BE3}" type="slidenum">
              <a:rPr lang="en-US" smtClean="0"/>
              <a:t>22</a:t>
            </a:fld>
            <a:endParaRPr lang="en-US"/>
          </a:p>
        </p:txBody>
      </p:sp>
    </p:spTree>
    <p:extLst>
      <p:ext uri="{BB962C8B-B14F-4D97-AF65-F5344CB8AC3E}">
        <p14:creationId xmlns:p14="http://schemas.microsoft.com/office/powerpoint/2010/main" val="27105742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9313" y="1376363"/>
            <a:ext cx="6599237" cy="3713162"/>
          </a:xfrm>
          <a:prstGeom prst="rect">
            <a:avLst/>
          </a:prstGeom>
        </p:spPr>
      </p:sp>
      <p:sp>
        <p:nvSpPr>
          <p:cNvPr id="3" name="Notes Placeholder 2"/>
          <p:cNvSpPr>
            <a:spLocks noGrp="1"/>
          </p:cNvSpPr>
          <p:nvPr>
            <p:ph type="body" idx="1"/>
          </p:nvPr>
        </p:nvSpPr>
        <p:spPr>
          <a:xfrm>
            <a:off x="829787" y="5295180"/>
            <a:ext cx="6638290" cy="4332418"/>
          </a:xfrm>
          <a:prstGeom prst="rect">
            <a:avLst/>
          </a:prstGeom>
        </p:spPr>
        <p:txBody>
          <a:bodyPr lIns="108441" tIns="54218" rIns="108441" bIns="54218"/>
          <a:lstStyle/>
          <a:p>
            <a:pPr lvl="0"/>
            <a:r>
              <a:rPr lang="en-US" dirty="0"/>
              <a:t>Read slide</a:t>
            </a:r>
          </a:p>
        </p:txBody>
      </p:sp>
      <p:sp>
        <p:nvSpPr>
          <p:cNvPr id="5" name="Slide Number Placeholder 4"/>
          <p:cNvSpPr>
            <a:spLocks noGrp="1"/>
          </p:cNvSpPr>
          <p:nvPr>
            <p:ph type="sldNum" sz="quarter" idx="10"/>
          </p:nvPr>
        </p:nvSpPr>
        <p:spPr>
          <a:xfrm>
            <a:off x="4700206" y="10450908"/>
            <a:ext cx="3595739" cy="552056"/>
          </a:xfrm>
          <a:prstGeom prst="rect">
            <a:avLst/>
          </a:prstGeom>
        </p:spPr>
        <p:txBody>
          <a:bodyPr/>
          <a:lstStyle/>
          <a:p>
            <a:fld id="{83E5B52B-15F1-4DB3-B988-180263163BE3}" type="slidenum">
              <a:rPr lang="en-US" smtClean="0"/>
              <a:t>23</a:t>
            </a:fld>
            <a:endParaRPr lang="en-US"/>
          </a:p>
        </p:txBody>
      </p:sp>
    </p:spTree>
    <p:extLst>
      <p:ext uri="{BB962C8B-B14F-4D97-AF65-F5344CB8AC3E}">
        <p14:creationId xmlns:p14="http://schemas.microsoft.com/office/powerpoint/2010/main" val="26741432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9313" y="1376363"/>
            <a:ext cx="6599237" cy="3713162"/>
          </a:xfrm>
          <a:prstGeom prst="rect">
            <a:avLst/>
          </a:prstGeom>
        </p:spPr>
      </p:sp>
      <p:sp>
        <p:nvSpPr>
          <p:cNvPr id="3" name="Notes Placeholder 2"/>
          <p:cNvSpPr>
            <a:spLocks noGrp="1"/>
          </p:cNvSpPr>
          <p:nvPr>
            <p:ph type="body" idx="1"/>
          </p:nvPr>
        </p:nvSpPr>
        <p:spPr>
          <a:xfrm>
            <a:off x="829787" y="5295180"/>
            <a:ext cx="6638290" cy="4332418"/>
          </a:xfrm>
          <a:prstGeom prst="rect">
            <a:avLst/>
          </a:prstGeom>
        </p:spPr>
        <p:txBody>
          <a:bodyPr lIns="108441" tIns="54218" rIns="108441" bIns="54218"/>
          <a:lstStyle/>
          <a:p>
            <a:pPr lvl="0"/>
            <a:r>
              <a:rPr lang="en-US" dirty="0"/>
              <a:t>Read slide</a:t>
            </a:r>
          </a:p>
        </p:txBody>
      </p:sp>
      <p:sp>
        <p:nvSpPr>
          <p:cNvPr id="5" name="Slide Number Placeholder 4"/>
          <p:cNvSpPr>
            <a:spLocks noGrp="1"/>
          </p:cNvSpPr>
          <p:nvPr>
            <p:ph type="sldNum" sz="quarter" idx="10"/>
          </p:nvPr>
        </p:nvSpPr>
        <p:spPr>
          <a:xfrm>
            <a:off x="4700206" y="10450908"/>
            <a:ext cx="3595739" cy="552056"/>
          </a:xfrm>
          <a:prstGeom prst="rect">
            <a:avLst/>
          </a:prstGeom>
        </p:spPr>
        <p:txBody>
          <a:bodyPr/>
          <a:lstStyle/>
          <a:p>
            <a:fld id="{83E5B52B-15F1-4DB3-B988-180263163BE3}" type="slidenum">
              <a:rPr lang="en-US" smtClean="0"/>
              <a:t>24</a:t>
            </a:fld>
            <a:endParaRPr lang="en-US"/>
          </a:p>
        </p:txBody>
      </p:sp>
    </p:spTree>
    <p:extLst>
      <p:ext uri="{BB962C8B-B14F-4D97-AF65-F5344CB8AC3E}">
        <p14:creationId xmlns:p14="http://schemas.microsoft.com/office/powerpoint/2010/main" val="15255117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9313" y="1376363"/>
            <a:ext cx="6599237" cy="3713162"/>
          </a:xfrm>
          <a:prstGeom prst="rect">
            <a:avLst/>
          </a:prstGeom>
        </p:spPr>
      </p:sp>
      <p:sp>
        <p:nvSpPr>
          <p:cNvPr id="3" name="Notes Placeholder 2"/>
          <p:cNvSpPr>
            <a:spLocks noGrp="1"/>
          </p:cNvSpPr>
          <p:nvPr>
            <p:ph type="body" idx="1"/>
          </p:nvPr>
        </p:nvSpPr>
        <p:spPr>
          <a:xfrm>
            <a:off x="829787" y="5295180"/>
            <a:ext cx="6638290" cy="4332418"/>
          </a:xfrm>
          <a:prstGeom prst="rect">
            <a:avLst/>
          </a:prstGeom>
        </p:spPr>
        <p:txBody>
          <a:bodyPr lIns="108441" tIns="54218" rIns="108441" bIns="54218"/>
          <a:lstStyle/>
          <a:p>
            <a:endParaRPr lang="en-US"/>
          </a:p>
        </p:txBody>
      </p:sp>
      <p:sp>
        <p:nvSpPr>
          <p:cNvPr id="5" name="Slide Number Placeholder 4"/>
          <p:cNvSpPr>
            <a:spLocks noGrp="1"/>
          </p:cNvSpPr>
          <p:nvPr>
            <p:ph type="sldNum" sz="quarter" idx="10"/>
          </p:nvPr>
        </p:nvSpPr>
        <p:spPr>
          <a:xfrm>
            <a:off x="4700206" y="10450908"/>
            <a:ext cx="3595739" cy="552056"/>
          </a:xfrm>
          <a:prstGeom prst="rect">
            <a:avLst/>
          </a:prstGeom>
        </p:spPr>
        <p:txBody>
          <a:bodyPr/>
          <a:lstStyle/>
          <a:p>
            <a:fld id="{83E5B52B-15F1-4DB3-B988-180263163BE3}" type="slidenum">
              <a:rPr lang="en-US" smtClean="0"/>
              <a:t>25</a:t>
            </a:fld>
            <a:endParaRPr lang="en-US"/>
          </a:p>
        </p:txBody>
      </p:sp>
    </p:spTree>
    <p:extLst>
      <p:ext uri="{BB962C8B-B14F-4D97-AF65-F5344CB8AC3E}">
        <p14:creationId xmlns:p14="http://schemas.microsoft.com/office/powerpoint/2010/main" val="36677828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9313" y="1376363"/>
            <a:ext cx="6599237" cy="3713162"/>
          </a:xfrm>
          <a:prstGeom prst="rect">
            <a:avLst/>
          </a:prstGeom>
        </p:spPr>
      </p:sp>
      <p:sp>
        <p:nvSpPr>
          <p:cNvPr id="3" name="Notes Placeholder 2"/>
          <p:cNvSpPr>
            <a:spLocks noGrp="1"/>
          </p:cNvSpPr>
          <p:nvPr>
            <p:ph type="body" idx="1"/>
          </p:nvPr>
        </p:nvSpPr>
        <p:spPr>
          <a:xfrm>
            <a:off x="829787" y="5295180"/>
            <a:ext cx="6638290" cy="4332418"/>
          </a:xfrm>
          <a:prstGeom prst="rect">
            <a:avLst/>
          </a:prstGeom>
        </p:spPr>
        <p:txBody>
          <a:bodyPr lIns="108441" tIns="54218" rIns="108441" bIns="54218"/>
          <a:lstStyle/>
          <a:p>
            <a:pPr lvl="0"/>
            <a:endParaRPr lang="en-US" dirty="0"/>
          </a:p>
        </p:txBody>
      </p:sp>
      <p:sp>
        <p:nvSpPr>
          <p:cNvPr id="5" name="Slide Number Placeholder 4"/>
          <p:cNvSpPr>
            <a:spLocks noGrp="1"/>
          </p:cNvSpPr>
          <p:nvPr>
            <p:ph type="sldNum" sz="quarter" idx="10"/>
          </p:nvPr>
        </p:nvSpPr>
        <p:spPr>
          <a:xfrm>
            <a:off x="4700206" y="10450908"/>
            <a:ext cx="3595739" cy="552056"/>
          </a:xfrm>
          <a:prstGeom prst="rect">
            <a:avLst/>
          </a:prstGeom>
        </p:spPr>
        <p:txBody>
          <a:bodyPr/>
          <a:lstStyle/>
          <a:p>
            <a:fld id="{83E5B52B-15F1-4DB3-B988-180263163BE3}" type="slidenum">
              <a:rPr lang="en-US" smtClean="0"/>
              <a:t>26</a:t>
            </a:fld>
            <a:endParaRPr lang="en-US"/>
          </a:p>
        </p:txBody>
      </p:sp>
    </p:spTree>
    <p:extLst>
      <p:ext uri="{BB962C8B-B14F-4D97-AF65-F5344CB8AC3E}">
        <p14:creationId xmlns:p14="http://schemas.microsoft.com/office/powerpoint/2010/main" val="4206449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9313" y="1376363"/>
            <a:ext cx="6599237" cy="3713162"/>
          </a:xfrm>
          <a:prstGeom prst="rect">
            <a:avLst/>
          </a:prstGeom>
        </p:spPr>
      </p:sp>
      <p:sp>
        <p:nvSpPr>
          <p:cNvPr id="3" name="Notes Placeholder 2"/>
          <p:cNvSpPr>
            <a:spLocks noGrp="1"/>
          </p:cNvSpPr>
          <p:nvPr>
            <p:ph type="body" idx="1"/>
          </p:nvPr>
        </p:nvSpPr>
        <p:spPr>
          <a:xfrm>
            <a:off x="829787" y="5295180"/>
            <a:ext cx="6638290" cy="4332418"/>
          </a:xfrm>
          <a:prstGeom prst="rect">
            <a:avLst/>
          </a:prstGeom>
        </p:spPr>
        <p:txBody>
          <a:bodyPr lIns="108441" tIns="54218" rIns="108441" bIns="54218"/>
          <a:lstStyle/>
          <a:p>
            <a:r>
              <a:rPr lang="en-US" dirty="0"/>
              <a:t>Let’s start by talking about the project purpose. I would</a:t>
            </a:r>
            <a:r>
              <a:rPr lang="en-US" baseline="0" dirty="0"/>
              <a:t> have my doubts that any of you have not heard about the Zika Virus in the last year, let a lone the last several months.   The virus became well known in 2015 as it flourished to epidemic levels in Brazil and now is considered a pandemic in South America, Latin America, and the Caribbean.</a:t>
            </a:r>
          </a:p>
          <a:p>
            <a:endParaRPr lang="en-US" baseline="0" dirty="0"/>
          </a:p>
          <a:p>
            <a:r>
              <a:rPr lang="en-US" baseline="0" dirty="0"/>
              <a:t>Zika virus has received such notoriety because of two conditions that are being linked to it</a:t>
            </a:r>
          </a:p>
          <a:p>
            <a:pPr marL="206697" indent="-206697">
              <a:buFont typeface="Arial" panose="020B0604020202020204" pitchFamily="34" charset="0"/>
              <a:buChar char="•"/>
            </a:pPr>
            <a:r>
              <a:rPr lang="en-US" baseline="0" dirty="0"/>
              <a:t>The first is microcephaly, a condition where babies of pregnant women who contracted the virus are born with smaller than average brains, many dying within one year</a:t>
            </a:r>
          </a:p>
          <a:p>
            <a:pPr marL="206697" indent="-206697">
              <a:buFont typeface="Arial" panose="020B0604020202020204" pitchFamily="34" charset="0"/>
              <a:buChar char="•"/>
            </a:pPr>
            <a:r>
              <a:rPr lang="en-US" baseline="0" dirty="0"/>
              <a:t>The second is </a:t>
            </a:r>
            <a:r>
              <a:rPr lang="en-US" baseline="0" dirty="0" err="1"/>
              <a:t>Guillian</a:t>
            </a:r>
            <a:r>
              <a:rPr lang="en-US" baseline="0" dirty="0"/>
              <a:t>-Barre Syndrome, where the infected person’s own immune system attacks it’s peripheral nervous system, potentially causing paralysis.</a:t>
            </a:r>
          </a:p>
          <a:p>
            <a:endParaRPr lang="en-US" baseline="0" dirty="0"/>
          </a:p>
          <a:p>
            <a:r>
              <a:rPr lang="en-US" baseline="0" dirty="0"/>
              <a:t>All but 5 states in the US have confirmed imported cases of ZIKV and on July 29</a:t>
            </a:r>
            <a:r>
              <a:rPr lang="en-US" baseline="30000" dirty="0"/>
              <a:t>th</a:t>
            </a:r>
            <a:r>
              <a:rPr lang="en-US" baseline="0" dirty="0"/>
              <a:t> of this year the CDC confirmed local transmission of ZIKV by mosquitoes in Florida. There has been limited research on the virus because previous outbreaks were small and intermittent until, in 2007, larger outbreaks began in the Pacific before the current range expansion into the Americas. </a:t>
            </a:r>
          </a:p>
          <a:p>
            <a:endParaRPr lang="en-US" baseline="0" dirty="0"/>
          </a:p>
          <a:p>
            <a:r>
              <a:rPr lang="en-US" baseline="0" dirty="0"/>
              <a:t>In response to the current outbreak the epidemiological community has responded with volumes of new data and findings, the results of which are enabling researchers to model the current transmission suitability.  My capstone project will attempt to extend that research by modeling potential transmission suitability for a variety of future scenarios. </a:t>
            </a:r>
          </a:p>
        </p:txBody>
      </p:sp>
      <p:sp>
        <p:nvSpPr>
          <p:cNvPr id="5" name="Slide Number Placeholder 4"/>
          <p:cNvSpPr>
            <a:spLocks noGrp="1"/>
          </p:cNvSpPr>
          <p:nvPr>
            <p:ph type="sldNum" sz="quarter" idx="10"/>
          </p:nvPr>
        </p:nvSpPr>
        <p:spPr>
          <a:xfrm>
            <a:off x="4700206" y="10450908"/>
            <a:ext cx="3595739" cy="552056"/>
          </a:xfrm>
          <a:prstGeom prst="rect">
            <a:avLst/>
          </a:prstGeom>
        </p:spPr>
        <p:txBody>
          <a:bodyPr/>
          <a:lstStyle/>
          <a:p>
            <a:fld id="{83E5B52B-15F1-4DB3-B988-180263163BE3}" type="slidenum">
              <a:rPr lang="en-US" smtClean="0"/>
              <a:t>3</a:t>
            </a:fld>
            <a:endParaRPr lang="en-US"/>
          </a:p>
        </p:txBody>
      </p:sp>
    </p:spTree>
    <p:extLst>
      <p:ext uri="{BB962C8B-B14F-4D97-AF65-F5344CB8AC3E}">
        <p14:creationId xmlns:p14="http://schemas.microsoft.com/office/powerpoint/2010/main" val="13292821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9313" y="1376363"/>
            <a:ext cx="6599237" cy="3713162"/>
          </a:xfrm>
          <a:prstGeom prst="rect">
            <a:avLst/>
          </a:prstGeom>
        </p:spPr>
      </p:sp>
      <p:sp>
        <p:nvSpPr>
          <p:cNvPr id="3" name="Notes Placeholder 2"/>
          <p:cNvSpPr>
            <a:spLocks noGrp="1"/>
          </p:cNvSpPr>
          <p:nvPr>
            <p:ph type="body" idx="1"/>
          </p:nvPr>
        </p:nvSpPr>
        <p:spPr>
          <a:xfrm>
            <a:off x="829787" y="5295180"/>
            <a:ext cx="6638290" cy="4332418"/>
          </a:xfrm>
          <a:prstGeom prst="rect">
            <a:avLst/>
          </a:prstGeom>
        </p:spPr>
        <p:txBody>
          <a:bodyPr lIns="108441" tIns="54218" rIns="108441" bIns="54218"/>
          <a:lstStyle/>
          <a:p>
            <a:r>
              <a:rPr lang="en-US" dirty="0"/>
              <a:t>So,</a:t>
            </a:r>
            <a:r>
              <a:rPr lang="en-US" baseline="0" dirty="0"/>
              <a:t> here is an overview of the topics I will cover in this presentation.</a:t>
            </a:r>
          </a:p>
          <a:p>
            <a:endParaRPr lang="en-US" baseline="0" dirty="0"/>
          </a:p>
          <a:p>
            <a:r>
              <a:rPr lang="en-US" baseline="0" dirty="0"/>
              <a:t>First we will cover the virus itself, then we will establish its link to its vectors, the Aedes genus mosquitoes, then we will explore the environmental &amp; biological factors that influence transmission of the virus, before finally exploring how all of those factors fit into the epidemiological triad of Zika Virus.</a:t>
            </a:r>
          </a:p>
          <a:p>
            <a:endParaRPr lang="en-US" baseline="0" dirty="0"/>
          </a:p>
          <a:p>
            <a:r>
              <a:rPr lang="en-US" baseline="0" dirty="0"/>
              <a:t>I will then discuss how I intend to use this data to research the future transmission suitability of Zika in the US, before wrapping up by discussing how I will produce and share my findings. </a:t>
            </a:r>
          </a:p>
        </p:txBody>
      </p:sp>
      <p:sp>
        <p:nvSpPr>
          <p:cNvPr id="5" name="Slide Number Placeholder 4"/>
          <p:cNvSpPr>
            <a:spLocks noGrp="1"/>
          </p:cNvSpPr>
          <p:nvPr>
            <p:ph type="sldNum" sz="quarter" idx="10"/>
          </p:nvPr>
        </p:nvSpPr>
        <p:spPr>
          <a:xfrm>
            <a:off x="4700206" y="10450908"/>
            <a:ext cx="3595739" cy="552056"/>
          </a:xfrm>
          <a:prstGeom prst="rect">
            <a:avLst/>
          </a:prstGeom>
        </p:spPr>
        <p:txBody>
          <a:bodyPr/>
          <a:lstStyle/>
          <a:p>
            <a:fld id="{83E5B52B-15F1-4DB3-B988-180263163BE3}" type="slidenum">
              <a:rPr lang="en-US" smtClean="0"/>
              <a:t>4</a:t>
            </a:fld>
            <a:endParaRPr lang="en-US"/>
          </a:p>
        </p:txBody>
      </p:sp>
    </p:spTree>
    <p:extLst>
      <p:ext uri="{BB962C8B-B14F-4D97-AF65-F5344CB8AC3E}">
        <p14:creationId xmlns:p14="http://schemas.microsoft.com/office/powerpoint/2010/main" val="457855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9313" y="1376363"/>
            <a:ext cx="6599237" cy="3713162"/>
          </a:xfrm>
          <a:prstGeom prst="rect">
            <a:avLst/>
          </a:prstGeom>
        </p:spPr>
      </p:sp>
      <p:sp>
        <p:nvSpPr>
          <p:cNvPr id="3" name="Notes Placeholder 2"/>
          <p:cNvSpPr>
            <a:spLocks noGrp="1"/>
          </p:cNvSpPr>
          <p:nvPr>
            <p:ph type="body" idx="1"/>
          </p:nvPr>
        </p:nvSpPr>
        <p:spPr>
          <a:xfrm>
            <a:off x="829787" y="5295180"/>
            <a:ext cx="6638290" cy="4332418"/>
          </a:xfrm>
          <a:prstGeom prst="rect">
            <a:avLst/>
          </a:prstGeom>
        </p:spPr>
        <p:txBody>
          <a:bodyPr lIns="108441" tIns="54218" rIns="108441" bIns="54218"/>
          <a:lstStyle/>
          <a:p>
            <a:r>
              <a:rPr lang="en-US" dirty="0"/>
              <a:t>Zika</a:t>
            </a:r>
            <a:r>
              <a:rPr lang="en-US" baseline="0" dirty="0"/>
              <a:t> is a member of the Flavivirus genus of viruses, which also includes Dengue Fever, Japanese Encephalitis, and Yellow Fever viruses. </a:t>
            </a:r>
          </a:p>
          <a:p>
            <a:endParaRPr lang="en-US" baseline="0" dirty="0"/>
          </a:p>
          <a:p>
            <a:r>
              <a:rPr lang="en-US" baseline="0" dirty="0"/>
              <a:t>The primary way to contract the virus is through the infected bites from the </a:t>
            </a:r>
            <a:r>
              <a:rPr lang="en-US" i="1" baseline="0" dirty="0"/>
              <a:t>Aedes aegypti </a:t>
            </a:r>
            <a:r>
              <a:rPr lang="en-US" baseline="0" dirty="0"/>
              <a:t>or </a:t>
            </a:r>
            <a:r>
              <a:rPr lang="en-US" i="1" baseline="0" dirty="0"/>
              <a:t>Aedes albopictus </a:t>
            </a:r>
            <a:r>
              <a:rPr lang="en-US" baseline="0" dirty="0"/>
              <a:t>mosquitoes, called vectors.  </a:t>
            </a:r>
            <a:r>
              <a:rPr lang="en-US" i="1" baseline="0" dirty="0"/>
              <a:t>Aedes aegypti</a:t>
            </a:r>
            <a:r>
              <a:rPr lang="en-US" baseline="0" dirty="0"/>
              <a:t> is the primary vector of the virus and </a:t>
            </a:r>
            <a:r>
              <a:rPr lang="en-US" i="1" baseline="0" dirty="0"/>
              <a:t>Aedes albopictus</a:t>
            </a:r>
            <a:r>
              <a:rPr lang="en-US" i="0" baseline="0" dirty="0"/>
              <a:t> is the secondary vector. </a:t>
            </a:r>
            <a:r>
              <a:rPr lang="en-US" baseline="0" dirty="0"/>
              <a:t> </a:t>
            </a:r>
          </a:p>
          <a:p>
            <a:endParaRPr lang="en-US" baseline="0" dirty="0"/>
          </a:p>
          <a:p>
            <a:r>
              <a:rPr lang="en-US" baseline="0" dirty="0"/>
              <a:t>Zika Virus can also be contracted via sexual activity, passed congenitally through pregnancy to an infant, and, as of recently, through blood transfusions. </a:t>
            </a:r>
          </a:p>
          <a:p>
            <a:endParaRPr lang="en-US" baseline="0" dirty="0"/>
          </a:p>
          <a:p>
            <a:r>
              <a:rPr lang="en-US" baseline="0" dirty="0"/>
              <a:t>Only about ¼ of the people who contract the virus actually show symptoms, making this especially dangerous because those people may unknowingly pass the virus on to other mosquitoes who bite them or infect other people. </a:t>
            </a:r>
          </a:p>
          <a:p>
            <a:endParaRPr lang="en-US" baseline="0" dirty="0"/>
          </a:p>
          <a:p>
            <a:r>
              <a:rPr lang="en-US" baseline="0" dirty="0"/>
              <a:t>There are no known cures or anti-viruses for Zika, however, it has been reported by the CDC that after healing from an infection a person will develop some level of immunity. </a:t>
            </a:r>
            <a:endParaRPr lang="en-US" dirty="0"/>
          </a:p>
        </p:txBody>
      </p:sp>
      <p:sp>
        <p:nvSpPr>
          <p:cNvPr id="5" name="Slide Number Placeholder 4"/>
          <p:cNvSpPr>
            <a:spLocks noGrp="1"/>
          </p:cNvSpPr>
          <p:nvPr>
            <p:ph type="sldNum" sz="quarter" idx="10"/>
          </p:nvPr>
        </p:nvSpPr>
        <p:spPr>
          <a:xfrm>
            <a:off x="4700206" y="10450908"/>
            <a:ext cx="3595739" cy="552056"/>
          </a:xfrm>
          <a:prstGeom prst="rect">
            <a:avLst/>
          </a:prstGeom>
        </p:spPr>
        <p:txBody>
          <a:bodyPr/>
          <a:lstStyle/>
          <a:p>
            <a:fld id="{83E5B52B-15F1-4DB3-B988-180263163BE3}" type="slidenum">
              <a:rPr lang="en-US" smtClean="0"/>
              <a:t>5</a:t>
            </a:fld>
            <a:endParaRPr lang="en-US"/>
          </a:p>
        </p:txBody>
      </p:sp>
    </p:spTree>
    <p:extLst>
      <p:ext uri="{BB962C8B-B14F-4D97-AF65-F5344CB8AC3E}">
        <p14:creationId xmlns:p14="http://schemas.microsoft.com/office/powerpoint/2010/main" val="2471350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9313" y="1376363"/>
            <a:ext cx="6599237" cy="3713162"/>
          </a:xfrm>
          <a:prstGeom prst="rect">
            <a:avLst/>
          </a:prstGeom>
        </p:spPr>
      </p:sp>
      <p:sp>
        <p:nvSpPr>
          <p:cNvPr id="3" name="Notes Placeholder 2"/>
          <p:cNvSpPr>
            <a:spLocks noGrp="1"/>
          </p:cNvSpPr>
          <p:nvPr>
            <p:ph type="body" idx="1"/>
          </p:nvPr>
        </p:nvSpPr>
        <p:spPr>
          <a:xfrm>
            <a:off x="829787" y="5295180"/>
            <a:ext cx="6638290" cy="4332418"/>
          </a:xfrm>
          <a:prstGeom prst="rect">
            <a:avLst/>
          </a:prstGeom>
        </p:spPr>
        <p:txBody>
          <a:bodyPr lIns="108441" tIns="54218" rIns="108441" bIns="54218"/>
          <a:lstStyle/>
          <a:p>
            <a:r>
              <a:rPr lang="en-US" dirty="0"/>
              <a:t>Zika Virus has been around for longer</a:t>
            </a:r>
            <a:r>
              <a:rPr lang="en-US" baseline="0" dirty="0"/>
              <a:t> than most people are aware of.  It was first discovered accidentally, in Uganda in 1947 by researchers working on the Yellow Fever virus.  The virus had its first human case in 1952 when it is thought that a young girl contracted the virus from an </a:t>
            </a:r>
            <a:r>
              <a:rPr lang="en-US" i="1" baseline="0" dirty="0"/>
              <a:t>Aedes </a:t>
            </a:r>
            <a:r>
              <a:rPr lang="en-US" i="1" baseline="0" dirty="0" err="1"/>
              <a:t>africanus</a:t>
            </a:r>
            <a:r>
              <a:rPr lang="en-US" i="1" baseline="0" dirty="0"/>
              <a:t> </a:t>
            </a:r>
            <a:r>
              <a:rPr lang="en-US" baseline="0" dirty="0"/>
              <a:t>mosquito. </a:t>
            </a:r>
          </a:p>
          <a:p>
            <a:endParaRPr lang="en-US" baseline="0" dirty="0"/>
          </a:p>
          <a:p>
            <a:r>
              <a:rPr lang="en-US" baseline="0" dirty="0"/>
              <a:t>Intermittent small outbreaks occurred in Africa and Asia until 2007 when outbreaks occurred in the Yap Islands and again in 2014 in the French Polynesian islands.  Notably, the Yap Island outbreak infected 73% of the population aged three or older, which was troubling to public health researchers, the CDC, and WHO. </a:t>
            </a:r>
          </a:p>
          <a:p>
            <a:endParaRPr lang="en-US" baseline="0" dirty="0"/>
          </a:p>
          <a:p>
            <a:r>
              <a:rPr lang="en-US" baseline="0" dirty="0"/>
              <a:t>The virus appeared in Chile’s Easter Islands in 2014 before it migrated to Brazil sometime in late 2014 or early 2015.  Some researchers believe an infected person or persons traveling from a ZIKV hotspot traveled to Brazil for the FIFA World Cup, initiating the Brazil outbreak. </a:t>
            </a:r>
          </a:p>
          <a:p>
            <a:endParaRPr lang="en-US" baseline="0" dirty="0"/>
          </a:p>
          <a:p>
            <a:r>
              <a:rPr lang="en-US" baseline="0" dirty="0"/>
              <a:t>The virus quickly spread to the rest of South America, Latin America, and the Caribbean,.  </a:t>
            </a:r>
          </a:p>
          <a:p>
            <a:endParaRPr lang="en-US" baseline="0" dirty="0"/>
          </a:p>
          <a:p>
            <a:r>
              <a:rPr lang="en-US" baseline="0" dirty="0"/>
              <a:t>Imported cases of ZIKV began being reported in the continental United States in 2016, with locally transmitted cases occurring in Florida since late July. </a:t>
            </a:r>
          </a:p>
        </p:txBody>
      </p:sp>
      <p:sp>
        <p:nvSpPr>
          <p:cNvPr id="5" name="Slide Number Placeholder 4"/>
          <p:cNvSpPr>
            <a:spLocks noGrp="1"/>
          </p:cNvSpPr>
          <p:nvPr>
            <p:ph type="sldNum" sz="quarter" idx="10"/>
          </p:nvPr>
        </p:nvSpPr>
        <p:spPr>
          <a:xfrm>
            <a:off x="4700206" y="10450908"/>
            <a:ext cx="3595739" cy="552056"/>
          </a:xfrm>
          <a:prstGeom prst="rect">
            <a:avLst/>
          </a:prstGeom>
        </p:spPr>
        <p:txBody>
          <a:bodyPr/>
          <a:lstStyle/>
          <a:p>
            <a:fld id="{83E5B52B-15F1-4DB3-B988-180263163BE3}" type="slidenum">
              <a:rPr lang="en-US" smtClean="0"/>
              <a:t>6</a:t>
            </a:fld>
            <a:endParaRPr lang="en-US"/>
          </a:p>
        </p:txBody>
      </p:sp>
    </p:spTree>
    <p:extLst>
      <p:ext uri="{BB962C8B-B14F-4D97-AF65-F5344CB8AC3E}">
        <p14:creationId xmlns:p14="http://schemas.microsoft.com/office/powerpoint/2010/main" val="3693478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9313" y="1376363"/>
            <a:ext cx="6599237" cy="3713162"/>
          </a:xfrm>
          <a:prstGeom prst="rect">
            <a:avLst/>
          </a:prstGeom>
        </p:spPr>
      </p:sp>
      <p:sp>
        <p:nvSpPr>
          <p:cNvPr id="3" name="Notes Placeholder 2"/>
          <p:cNvSpPr>
            <a:spLocks noGrp="1"/>
          </p:cNvSpPr>
          <p:nvPr>
            <p:ph type="body" idx="1"/>
          </p:nvPr>
        </p:nvSpPr>
        <p:spPr>
          <a:xfrm>
            <a:off x="829787" y="5295180"/>
            <a:ext cx="6638290" cy="4332418"/>
          </a:xfrm>
          <a:prstGeom prst="rect">
            <a:avLst/>
          </a:prstGeom>
        </p:spPr>
        <p:txBody>
          <a:bodyPr lIns="108441" tIns="54218" rIns="108441" bIns="54218"/>
          <a:lstStyle/>
          <a:p>
            <a:r>
              <a:rPr lang="en-US" dirty="0"/>
              <a:t>While</a:t>
            </a:r>
            <a:r>
              <a:rPr lang="en-US" baseline="0" dirty="0"/>
              <a:t> Zika</a:t>
            </a:r>
            <a:r>
              <a:rPr lang="en-US" dirty="0"/>
              <a:t> </a:t>
            </a:r>
            <a:r>
              <a:rPr lang="en-US" baseline="0" dirty="0"/>
              <a:t>is not fully understood yet, it is notably similar to other viruses spread by Aedes genus mosquitoes, like Dengue Fever and Chikungunya.  Both of which have seen recent range expansion into North America and Europe, a situation that public health officials and epidemiologist find troubling. </a:t>
            </a:r>
          </a:p>
          <a:p>
            <a:endParaRPr lang="en-US" baseline="0" dirty="0"/>
          </a:p>
          <a:p>
            <a:r>
              <a:rPr lang="en-US" baseline="0" dirty="0"/>
              <a:t>Dengue fever is an arbovirus with four serotypes that independently only cause mild and temporary symptoms, however, when two or more of the serotypes have been contracted a person can suffer from the deadly condition Dengue Hemorrhagic Fever, that causes uncontrollable internal bleeding.  The virus has affected nearly 400 million people since 1970, and is capable of affecting 30-50.4% of the global population under present climatic conditions.  It does have a presence in the United States with outbreaks occurring in Hawaii, Texas, and Florida. </a:t>
            </a:r>
          </a:p>
          <a:p>
            <a:endParaRPr lang="en-US" baseline="0" dirty="0"/>
          </a:p>
          <a:p>
            <a:r>
              <a:rPr lang="en-US" baseline="0" dirty="0"/>
              <a:t>Chikungunya virus is a crippling virus that can leave its victims permanently contorted and disfigured.  It was discovered in 1952 in Tanzania and is also spread by the Aedes genus mosquito.   It has affected 1.4 million people in Latin America, South America, and the </a:t>
            </a:r>
            <a:r>
              <a:rPr lang="en-US" baseline="0" dirty="0" err="1"/>
              <a:t>Carribean</a:t>
            </a:r>
            <a:r>
              <a:rPr lang="en-US" baseline="0" dirty="0"/>
              <a:t>; with roughly half of those cases occurring in 2015, mostly in Colombia.  Some cases have recently occurred in the United States.  </a:t>
            </a:r>
          </a:p>
          <a:p>
            <a:endParaRPr lang="en-US" baseline="0" dirty="0"/>
          </a:p>
          <a:p>
            <a:r>
              <a:rPr lang="en-US" baseline="0" dirty="0"/>
              <a:t>Other similar arboviruses spread by Aedes genus mosquitoes are the well known West Nile Virus, and the fellow flavivirus, Yellow Fever. </a:t>
            </a:r>
          </a:p>
        </p:txBody>
      </p:sp>
      <p:sp>
        <p:nvSpPr>
          <p:cNvPr id="5" name="Slide Number Placeholder 4"/>
          <p:cNvSpPr>
            <a:spLocks noGrp="1"/>
          </p:cNvSpPr>
          <p:nvPr>
            <p:ph type="sldNum" sz="quarter" idx="10"/>
          </p:nvPr>
        </p:nvSpPr>
        <p:spPr>
          <a:xfrm>
            <a:off x="4700206" y="10450908"/>
            <a:ext cx="3595739" cy="552056"/>
          </a:xfrm>
          <a:prstGeom prst="rect">
            <a:avLst/>
          </a:prstGeom>
        </p:spPr>
        <p:txBody>
          <a:bodyPr/>
          <a:lstStyle/>
          <a:p>
            <a:fld id="{83E5B52B-15F1-4DB3-B988-180263163BE3}" type="slidenum">
              <a:rPr lang="en-US" smtClean="0"/>
              <a:t>7</a:t>
            </a:fld>
            <a:endParaRPr lang="en-US"/>
          </a:p>
        </p:txBody>
      </p:sp>
    </p:spTree>
    <p:extLst>
      <p:ext uri="{BB962C8B-B14F-4D97-AF65-F5344CB8AC3E}">
        <p14:creationId xmlns:p14="http://schemas.microsoft.com/office/powerpoint/2010/main" val="615271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9313" y="1376363"/>
            <a:ext cx="6599237" cy="3713162"/>
          </a:xfrm>
          <a:prstGeom prst="rect">
            <a:avLst/>
          </a:prstGeom>
        </p:spPr>
      </p:sp>
      <p:sp>
        <p:nvSpPr>
          <p:cNvPr id="3" name="Notes Placeholder 2"/>
          <p:cNvSpPr>
            <a:spLocks noGrp="1"/>
          </p:cNvSpPr>
          <p:nvPr>
            <p:ph type="body" idx="1"/>
          </p:nvPr>
        </p:nvSpPr>
        <p:spPr>
          <a:xfrm>
            <a:off x="829787" y="5295180"/>
            <a:ext cx="6638290" cy="4332418"/>
          </a:xfrm>
          <a:prstGeom prst="rect">
            <a:avLst/>
          </a:prstGeom>
        </p:spPr>
        <p:txBody>
          <a:bodyPr lIns="108441" tIns="54218" rIns="108441" bIns="54218"/>
          <a:lstStyle/>
          <a:p>
            <a:pPr marL="160906" indent="-160906">
              <a:buFont typeface="Arial" panose="020B0604020202020204" pitchFamily="34" charset="0"/>
              <a:buChar char="•"/>
            </a:pPr>
            <a:r>
              <a:rPr lang="en-US" baseline="0" dirty="0"/>
              <a:t>Before we go any further on the virus, which we will revisit, let’s talk about the basic biology of the vectors that spread it, </a:t>
            </a:r>
            <a:r>
              <a:rPr lang="en-US" i="1" baseline="0" dirty="0"/>
              <a:t>A. aegypti</a:t>
            </a:r>
            <a:r>
              <a:rPr lang="en-US" i="0" baseline="0" dirty="0"/>
              <a:t> and </a:t>
            </a:r>
            <a:r>
              <a:rPr lang="en-US" i="1" baseline="0" dirty="0"/>
              <a:t> A. albopictus.  </a:t>
            </a:r>
            <a:endParaRPr lang="en-US" baseline="0" dirty="0"/>
          </a:p>
          <a:p>
            <a:pPr marL="160906" indent="-160906">
              <a:buFont typeface="Arial" panose="020B0604020202020204" pitchFamily="34" charset="0"/>
              <a:buChar char="•"/>
            </a:pPr>
            <a:endParaRPr lang="en-US" baseline="0" dirty="0"/>
          </a:p>
          <a:p>
            <a:pPr marL="160906" indent="-160906">
              <a:buFont typeface="Arial" panose="020B0604020202020204" pitchFamily="34" charset="0"/>
              <a:buChar char="•"/>
            </a:pPr>
            <a:r>
              <a:rPr lang="en-US" baseline="0" dirty="0"/>
              <a:t>Beginning with the lifecycle of the mosquitoes, </a:t>
            </a:r>
            <a:r>
              <a:rPr lang="en-US" i="1" baseline="0" dirty="0"/>
              <a:t>A. aegypti </a:t>
            </a:r>
            <a:r>
              <a:rPr lang="en-US" baseline="0" dirty="0"/>
              <a:t>takes 9-12 days to mature from the egg stage to adulthood, where it will live for another two to four weeks.   </a:t>
            </a:r>
            <a:r>
              <a:rPr lang="en-US" i="1" baseline="0" dirty="0"/>
              <a:t>A. albopictus </a:t>
            </a:r>
            <a:r>
              <a:rPr lang="en-US" baseline="0" dirty="0"/>
              <a:t>can take 8-14 days to mature to adulthood, where it will live four to six weeks. </a:t>
            </a:r>
          </a:p>
          <a:p>
            <a:pPr marL="160906" indent="-160906">
              <a:buFont typeface="Arial" panose="020B0604020202020204" pitchFamily="34" charset="0"/>
              <a:buChar char="•"/>
            </a:pPr>
            <a:endParaRPr lang="en-US" baseline="0" dirty="0"/>
          </a:p>
          <a:p>
            <a:pPr marL="160906" indent="-160906">
              <a:buFont typeface="Arial" panose="020B0604020202020204" pitchFamily="34" charset="0"/>
              <a:buChar char="•"/>
            </a:pPr>
            <a:r>
              <a:rPr lang="en-US" baseline="0" dirty="0"/>
              <a:t>Both sexes of each species are able to feed on fruit, vegetables, and plant nectar.  However, it’s only the female mosquito that actually bites humans and animals.  The protein in the </a:t>
            </a:r>
            <a:r>
              <a:rPr lang="en-US" baseline="0" dirty="0" err="1"/>
              <a:t>bloodmeal</a:t>
            </a:r>
            <a:r>
              <a:rPr lang="en-US" baseline="0" dirty="0"/>
              <a:t> is required for the female mosquito to produce eggs. </a:t>
            </a:r>
          </a:p>
          <a:p>
            <a:endParaRPr lang="en-US" baseline="0" dirty="0"/>
          </a:p>
          <a:p>
            <a:pPr marL="160906" indent="-160906">
              <a:buFont typeface="Arial" panose="020B0604020202020204" pitchFamily="34" charset="0"/>
              <a:buChar char="•"/>
            </a:pPr>
            <a:r>
              <a:rPr lang="en-US" i="1" baseline="0" dirty="0"/>
              <a:t>A. aegypti </a:t>
            </a:r>
            <a:r>
              <a:rPr lang="en-US" baseline="0" dirty="0"/>
              <a:t>bite in the early hours after dawn and in the pre-dusk hours while </a:t>
            </a:r>
            <a:r>
              <a:rPr lang="en-US" i="1" baseline="0" dirty="0"/>
              <a:t>A. albopict</a:t>
            </a:r>
            <a:r>
              <a:rPr lang="en-US" baseline="0" dirty="0"/>
              <a:t>us bites throughout the day.  The mosquitoes are low fliers, preferring to fly near the ground; consequently most people who are bit by them are bit on the ankles and legs. </a:t>
            </a:r>
          </a:p>
          <a:p>
            <a:pPr marL="160906" indent="-160906">
              <a:buFont typeface="Arial" panose="020B0604020202020204" pitchFamily="34" charset="0"/>
              <a:buChar char="•"/>
            </a:pPr>
            <a:endParaRPr lang="en-US" baseline="0" dirty="0"/>
          </a:p>
          <a:p>
            <a:pPr marL="160906" indent="-160906">
              <a:buFont typeface="Arial" panose="020B0604020202020204" pitchFamily="34" charset="0"/>
              <a:buChar char="•"/>
            </a:pPr>
            <a:r>
              <a:rPr lang="en-US" baseline="0" dirty="0"/>
              <a:t>Female mosquitoes can sense carbon dioxide and human sweat in the air which is one of the ways they seek out a host to feed on.  The females generally don’t fly further than 200-400 meters from where they matured to adulthood.   </a:t>
            </a:r>
          </a:p>
          <a:p>
            <a:pPr marL="160906" indent="-160906">
              <a:buFont typeface="Arial" panose="020B0604020202020204" pitchFamily="34" charset="0"/>
              <a:buChar char="•"/>
            </a:pPr>
            <a:endParaRPr lang="en-US" baseline="0" dirty="0"/>
          </a:p>
          <a:p>
            <a:pPr marL="160906" indent="-160906">
              <a:buFont typeface="Arial" panose="020B0604020202020204" pitchFamily="34" charset="0"/>
              <a:buChar char="•"/>
            </a:pPr>
            <a:r>
              <a:rPr lang="en-US" baseline="0" dirty="0"/>
              <a:t>Both mosquitoes are very small, with </a:t>
            </a:r>
            <a:r>
              <a:rPr lang="en-US" i="1" baseline="0" dirty="0"/>
              <a:t>A. aegypti </a:t>
            </a:r>
            <a:r>
              <a:rPr lang="en-US" baseline="0" dirty="0"/>
              <a:t>being the smaller mosquito on average. </a:t>
            </a:r>
          </a:p>
        </p:txBody>
      </p:sp>
      <p:sp>
        <p:nvSpPr>
          <p:cNvPr id="5" name="Slide Number Placeholder 4"/>
          <p:cNvSpPr>
            <a:spLocks noGrp="1"/>
          </p:cNvSpPr>
          <p:nvPr>
            <p:ph type="sldNum" sz="quarter" idx="10"/>
          </p:nvPr>
        </p:nvSpPr>
        <p:spPr>
          <a:xfrm>
            <a:off x="4700206" y="10450908"/>
            <a:ext cx="3595739" cy="552056"/>
          </a:xfrm>
          <a:prstGeom prst="rect">
            <a:avLst/>
          </a:prstGeom>
        </p:spPr>
        <p:txBody>
          <a:bodyPr/>
          <a:lstStyle/>
          <a:p>
            <a:fld id="{83E5B52B-15F1-4DB3-B988-180263163BE3}" type="slidenum">
              <a:rPr lang="en-US" smtClean="0"/>
              <a:t>8</a:t>
            </a:fld>
            <a:endParaRPr lang="en-US"/>
          </a:p>
        </p:txBody>
      </p:sp>
    </p:spTree>
    <p:extLst>
      <p:ext uri="{BB962C8B-B14F-4D97-AF65-F5344CB8AC3E}">
        <p14:creationId xmlns:p14="http://schemas.microsoft.com/office/powerpoint/2010/main" val="2784086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49313" y="1376363"/>
            <a:ext cx="6599237" cy="3713162"/>
          </a:xfrm>
          <a:prstGeom prst="rect">
            <a:avLst/>
          </a:prstGeom>
        </p:spPr>
      </p:sp>
      <p:sp>
        <p:nvSpPr>
          <p:cNvPr id="3" name="Notes Placeholder 2"/>
          <p:cNvSpPr>
            <a:spLocks noGrp="1"/>
          </p:cNvSpPr>
          <p:nvPr>
            <p:ph type="body" idx="1"/>
          </p:nvPr>
        </p:nvSpPr>
        <p:spPr>
          <a:xfrm>
            <a:off x="829787" y="5295180"/>
            <a:ext cx="6638290" cy="4332418"/>
          </a:xfrm>
          <a:prstGeom prst="rect">
            <a:avLst/>
          </a:prstGeom>
        </p:spPr>
        <p:txBody>
          <a:bodyPr lIns="108441" tIns="54218" rIns="108441" bIns="54218"/>
          <a:lstStyle/>
          <a:p>
            <a:r>
              <a:rPr lang="en-US" baseline="0" dirty="0"/>
              <a:t>Understanding the environment of the Aedes genus mosquito helps in modeling their distribution and their interaction with human activity spaces. </a:t>
            </a:r>
          </a:p>
          <a:p>
            <a:endParaRPr lang="en-US" baseline="0" dirty="0"/>
          </a:p>
          <a:p>
            <a:pPr lvl="1"/>
            <a:endParaRPr lang="en-US" sz="1700" i="1" dirty="0"/>
          </a:p>
          <a:p>
            <a:r>
              <a:rPr lang="en-US" sz="1700" i="1" dirty="0"/>
              <a:t>A. aegypti are urban &amp; </a:t>
            </a:r>
            <a:r>
              <a:rPr lang="en-US" sz="1700" i="1" dirty="0" err="1"/>
              <a:t>peri</a:t>
            </a:r>
            <a:r>
              <a:rPr lang="en-US" sz="1700" i="1" dirty="0"/>
              <a:t>-urban dwellers, g</a:t>
            </a:r>
            <a:r>
              <a:rPr lang="en-US" dirty="0"/>
              <a:t>enerally living in and around human dwellings.  Females lay their eggs in artificial</a:t>
            </a:r>
            <a:r>
              <a:rPr lang="en-US" baseline="0" dirty="0"/>
              <a:t> </a:t>
            </a:r>
            <a:r>
              <a:rPr lang="en-US" dirty="0"/>
              <a:t>containers that contain water such as bird baths, under a leaky</a:t>
            </a:r>
            <a:r>
              <a:rPr lang="en-US" baseline="0" dirty="0"/>
              <a:t> faucet, or indoors in something as innocuous as a flower vase.</a:t>
            </a:r>
            <a:endParaRPr lang="en-US" dirty="0"/>
          </a:p>
          <a:p>
            <a:endParaRPr lang="en-US" dirty="0"/>
          </a:p>
          <a:p>
            <a:r>
              <a:rPr lang="en-US" sz="1700" i="1" dirty="0"/>
              <a:t>A. albopictus</a:t>
            </a:r>
            <a:r>
              <a:rPr lang="en-US" sz="1700" dirty="0"/>
              <a:t> are found in rural environments and the forested fringe of suburban areas. </a:t>
            </a:r>
            <a:r>
              <a:rPr lang="en-US" dirty="0"/>
              <a:t>Females lay their eggs in or near stagnant natural water sources outdoors, preferably near flowers</a:t>
            </a:r>
          </a:p>
          <a:p>
            <a:endParaRPr lang="en-US" sz="1700" dirty="0"/>
          </a:p>
          <a:p>
            <a:r>
              <a:rPr lang="en-US" sz="1700" dirty="0"/>
              <a:t>Eggs can survive 8-12 months under the right conditions where there is </a:t>
            </a:r>
            <a:r>
              <a:rPr lang="en-US" dirty="0"/>
              <a:t>&gt;=25% Mean Monthly Relative Humidity and more than 200 mm annual rainfall.  These are important to note as these</a:t>
            </a:r>
            <a:r>
              <a:rPr lang="en-US" baseline="0" dirty="0"/>
              <a:t> environmental constraints bound suitability for survival of the vector, which is the primary mode of virus transmission.</a:t>
            </a:r>
            <a:endParaRPr lang="en-US" dirty="0"/>
          </a:p>
          <a:p>
            <a:endParaRPr lang="en-US" baseline="0" dirty="0"/>
          </a:p>
        </p:txBody>
      </p:sp>
      <p:sp>
        <p:nvSpPr>
          <p:cNvPr id="5" name="Slide Number Placeholder 4"/>
          <p:cNvSpPr>
            <a:spLocks noGrp="1"/>
          </p:cNvSpPr>
          <p:nvPr>
            <p:ph type="sldNum" sz="quarter" idx="10"/>
          </p:nvPr>
        </p:nvSpPr>
        <p:spPr>
          <a:xfrm>
            <a:off x="4700206" y="10450908"/>
            <a:ext cx="3595739" cy="552056"/>
          </a:xfrm>
          <a:prstGeom prst="rect">
            <a:avLst/>
          </a:prstGeom>
        </p:spPr>
        <p:txBody>
          <a:bodyPr/>
          <a:lstStyle/>
          <a:p>
            <a:fld id="{83E5B52B-15F1-4DB3-B988-180263163BE3}" type="slidenum">
              <a:rPr lang="en-US" smtClean="0"/>
              <a:t>9</a:t>
            </a:fld>
            <a:endParaRPr lang="en-US"/>
          </a:p>
        </p:txBody>
      </p:sp>
    </p:spTree>
    <p:extLst>
      <p:ext uri="{BB962C8B-B14F-4D97-AF65-F5344CB8AC3E}">
        <p14:creationId xmlns:p14="http://schemas.microsoft.com/office/powerpoint/2010/main" val="1148511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2"/>
            <a:ext cx="8825659"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9" cy="861420"/>
          </a:xfrm>
        </p:spPr>
        <p:txBody>
          <a:bodyPr anchor="t"/>
          <a:lstStyle>
            <a:lvl1pPr marL="0" indent="0" algn="l">
              <a:buNone/>
              <a:defRPr cap="all">
                <a:solidFill>
                  <a:schemeClr val="bg2">
                    <a:lumMod val="40000"/>
                    <a:lumOff val="60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CE58C4C-9E37-40B5-B2BA-5B68FB88D048}" type="datetime1">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0AA6F-90EF-403E-B58B-D2529546F89C}" type="slidenum">
              <a:rPr lang="en-US" smtClean="0"/>
              <a:t>‹#›</a:t>
            </a:fld>
            <a:endParaRPr lang="en-US"/>
          </a:p>
        </p:txBody>
      </p:sp>
    </p:spTree>
    <p:extLst>
      <p:ext uri="{BB962C8B-B14F-4D97-AF65-F5344CB8AC3E}">
        <p14:creationId xmlns:p14="http://schemas.microsoft.com/office/powerpoint/2010/main" val="943999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7"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9"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3FC6A4F-0637-4A64-B3F9-E3C387FD0AE4}" type="datetime1">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70AA6F-90EF-403E-B58B-D2529546F89C}" type="slidenum">
              <a:rPr lang="en-US" smtClean="0"/>
              <a:t>‹#›</a:t>
            </a:fld>
            <a:endParaRPr lang="en-US"/>
          </a:p>
        </p:txBody>
      </p:sp>
    </p:spTree>
    <p:extLst>
      <p:ext uri="{BB962C8B-B14F-4D97-AF65-F5344CB8AC3E}">
        <p14:creationId xmlns:p14="http://schemas.microsoft.com/office/powerpoint/2010/main" val="1268021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5"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5" y="3657600"/>
            <a:ext cx="8825659" cy="2362200"/>
          </a:xfrm>
        </p:spPr>
        <p:txBody>
          <a:bodyPr anchor="ctr">
            <a:normAutofit/>
          </a:bodyPr>
          <a:lstStyle>
            <a:lvl1pPr marL="0" indent="0">
              <a:buNone/>
              <a:defRPr sz="18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5FCCF770-2AC5-4D8F-B795-674CEF23E988}" type="datetime1">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0AA6F-90EF-403E-B58B-D2529546F89C}" type="slidenum">
              <a:rPr lang="en-US" smtClean="0"/>
              <a:t>‹#›</a:t>
            </a:fld>
            <a:endParaRPr lang="en-US"/>
          </a:p>
        </p:txBody>
      </p:sp>
    </p:spTree>
    <p:extLst>
      <p:ext uri="{BB962C8B-B14F-4D97-AF65-F5344CB8AC3E}">
        <p14:creationId xmlns:p14="http://schemas.microsoft.com/office/powerpoint/2010/main" val="774794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1"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5" y="4350657"/>
            <a:ext cx="8825659" cy="1676400"/>
          </a:xfrm>
        </p:spPr>
        <p:txBody>
          <a:bodyPr anchor="ctr">
            <a:normAutofit/>
          </a:bodyPr>
          <a:lstStyle>
            <a:lvl1pPr marL="0" indent="0">
              <a:buNone/>
              <a:defRPr sz="18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067CC825-9D42-470D-AB29-FC2890C8FF4C}" type="datetime1">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0AA6F-90EF-403E-B58B-D2529546F89C}" type="slidenum">
              <a:rPr lang="en-US" smtClean="0"/>
              <a:t>‹#›</a:t>
            </a:fld>
            <a:endParaRPr lang="en-US"/>
          </a:p>
        </p:txBody>
      </p:sp>
      <p:sp>
        <p:nvSpPr>
          <p:cNvPr id="12" name="TextBox 11"/>
          <p:cNvSpPr txBox="1"/>
          <p:nvPr/>
        </p:nvSpPr>
        <p:spPr>
          <a:xfrm>
            <a:off x="898295" y="971254"/>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9330491" y="2613788"/>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831463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5"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9" cy="860400"/>
          </a:xfrm>
        </p:spPr>
        <p:txBody>
          <a:bodyPr anchor="t"/>
          <a:lstStyle>
            <a:lvl1pPr marL="0" indent="0" algn="l">
              <a:buNone/>
              <a:defRPr sz="2000" cap="none">
                <a:solidFill>
                  <a:schemeClr val="bg2">
                    <a:lumMod val="40000"/>
                    <a:lumOff val="6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BCDD356-9FED-42E3-A994-CA6504A7E166}" type="datetime1">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0AA6F-90EF-403E-B58B-D2529546F89C}" type="slidenum">
              <a:rPr lang="en-US" smtClean="0"/>
              <a:t>‹#›</a:t>
            </a:fld>
            <a:endParaRPr lang="en-US"/>
          </a:p>
        </p:txBody>
      </p:sp>
    </p:spTree>
    <p:extLst>
      <p:ext uri="{BB962C8B-B14F-4D97-AF65-F5344CB8AC3E}">
        <p14:creationId xmlns:p14="http://schemas.microsoft.com/office/powerpoint/2010/main" val="2710707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7" cy="576262"/>
          </a:xfrm>
        </p:spPr>
        <p:txBody>
          <a:bodyPr anchor="b">
            <a:noAutofit/>
          </a:bodyPr>
          <a:lstStyle>
            <a:lvl1pPr marL="0" indent="0">
              <a:buNone/>
              <a:defRPr sz="2400" b="0">
                <a:solidFill>
                  <a:schemeClr val="bg2">
                    <a:lumMod val="40000"/>
                    <a:lumOff val="6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1" cy="3589338"/>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Text Placeholder 4"/>
          <p:cNvSpPr>
            <a:spLocks noGrp="1"/>
          </p:cNvSpPr>
          <p:nvPr>
            <p:ph type="body" sz="quarter" idx="3"/>
          </p:nvPr>
        </p:nvSpPr>
        <p:spPr>
          <a:xfrm>
            <a:off x="3883661" y="1981200"/>
            <a:ext cx="2936241" cy="576262"/>
          </a:xfrm>
        </p:spPr>
        <p:txBody>
          <a:bodyPr anchor="b">
            <a:noAutofit/>
          </a:bodyPr>
          <a:lstStyle>
            <a:lvl1pPr marL="0" indent="0">
              <a:buNone/>
              <a:defRPr sz="2400" b="0">
                <a:solidFill>
                  <a:schemeClr val="bg2">
                    <a:lumMod val="40000"/>
                    <a:lumOff val="6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5" y="2667000"/>
            <a:ext cx="2946795" cy="3589338"/>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1" y="1981200"/>
            <a:ext cx="2932113" cy="576262"/>
          </a:xfrm>
        </p:spPr>
        <p:txBody>
          <a:bodyPr anchor="b">
            <a:noAutofit/>
          </a:bodyPr>
          <a:lstStyle>
            <a:lvl1pPr marL="0" indent="0">
              <a:buNone/>
              <a:defRPr sz="2400" b="0">
                <a:solidFill>
                  <a:schemeClr val="bg2">
                    <a:lumMod val="40000"/>
                    <a:lumOff val="6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1" y="2667000"/>
            <a:ext cx="2932113" cy="3589338"/>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cxnSp>
        <p:nvCxnSpPr>
          <p:cNvPr id="17" name="Straight Connector 16"/>
          <p:cNvCxnSpPr/>
          <p:nvPr/>
        </p:nvCxnSpPr>
        <p:spPr>
          <a:xfrm>
            <a:off x="372614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FEC095E-FD4C-4B0A-ADC1-C0D6C0F48DB8}" type="datetime1">
              <a:rPr lang="en-US" smtClean="0"/>
              <a:t>11/2/2016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0AA6F-90EF-403E-B58B-D2529546F89C}" type="slidenum">
              <a:rPr lang="en-US" smtClean="0"/>
              <a:t>‹#›</a:t>
            </a:fld>
            <a:endParaRPr lang="en-US"/>
          </a:p>
        </p:txBody>
      </p:sp>
    </p:spTree>
    <p:extLst>
      <p:ext uri="{BB962C8B-B14F-4D97-AF65-F5344CB8AC3E}">
        <p14:creationId xmlns:p14="http://schemas.microsoft.com/office/powerpoint/2010/main" val="31940238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1" cy="576262"/>
          </a:xfrm>
        </p:spPr>
        <p:txBody>
          <a:bodyPr anchor="b">
            <a:noAutofit/>
          </a:bodyPr>
          <a:lstStyle>
            <a:lvl1pPr marL="0" indent="0">
              <a:buNone/>
              <a:defRPr sz="2400" b="0">
                <a:solidFill>
                  <a:schemeClr val="bg2">
                    <a:lumMod val="40000"/>
                    <a:lumOff val="6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3"/>
            <a:ext cx="2940051" cy="659189"/>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Text Placeholder 4"/>
          <p:cNvSpPr>
            <a:spLocks noGrp="1"/>
          </p:cNvSpPr>
          <p:nvPr>
            <p:ph type="body" sz="quarter" idx="3"/>
          </p:nvPr>
        </p:nvSpPr>
        <p:spPr>
          <a:xfrm>
            <a:off x="3889376" y="4250949"/>
            <a:ext cx="2930525" cy="576262"/>
          </a:xfrm>
        </p:spPr>
        <p:txBody>
          <a:bodyPr anchor="b">
            <a:noAutofit/>
          </a:bodyPr>
          <a:lstStyle>
            <a:lvl1pPr marL="0" indent="0">
              <a:buNone/>
              <a:defRPr sz="2400" b="0">
                <a:solidFill>
                  <a:schemeClr val="bg2">
                    <a:lumMod val="40000"/>
                    <a:lumOff val="6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5"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2"/>
            <a:ext cx="2934407" cy="659189"/>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1" y="4250949"/>
            <a:ext cx="2932113" cy="576262"/>
          </a:xfrm>
        </p:spPr>
        <p:txBody>
          <a:bodyPr anchor="b">
            <a:noAutofit/>
          </a:bodyPr>
          <a:lstStyle>
            <a:lvl1pPr marL="0" indent="0">
              <a:buNone/>
              <a:defRPr sz="2400" b="0">
                <a:solidFill>
                  <a:schemeClr val="bg2">
                    <a:lumMod val="40000"/>
                    <a:lumOff val="6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701"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6" y="4827210"/>
            <a:ext cx="2935997" cy="659189"/>
          </a:xfrm>
        </p:spPr>
        <p:txBody>
          <a:bodyPr anchor="t">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cxnSp>
        <p:nvCxnSpPr>
          <p:cNvPr id="19" name="Straight Connector 18"/>
          <p:cNvCxnSpPr/>
          <p:nvPr/>
        </p:nvCxnSpPr>
        <p:spPr>
          <a:xfrm>
            <a:off x="3726143"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3622F5D-4EDF-438D-8CA8-FCA623CD83E2}" type="datetime1">
              <a:rPr lang="en-US" smtClean="0"/>
              <a:t>11/2/2016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0AA6F-90EF-403E-B58B-D2529546F89C}" type="slidenum">
              <a:rPr lang="en-US" smtClean="0"/>
              <a:t>‹#›</a:t>
            </a:fld>
            <a:endParaRPr lang="en-US"/>
          </a:p>
        </p:txBody>
      </p:sp>
    </p:spTree>
    <p:extLst>
      <p:ext uri="{BB962C8B-B14F-4D97-AF65-F5344CB8AC3E}">
        <p14:creationId xmlns:p14="http://schemas.microsoft.com/office/powerpoint/2010/main" val="1530917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EA518-6947-4DA2-921D-5D9223A394BE}" type="datetime1">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0AA6F-90EF-403E-B58B-D2529546F89C}" type="slidenum">
              <a:rPr lang="en-US" smtClean="0"/>
              <a:t>‹#›</a:t>
            </a:fld>
            <a:endParaRPr lang="en-US"/>
          </a:p>
        </p:txBody>
      </p:sp>
    </p:spTree>
    <p:extLst>
      <p:ext uri="{BB962C8B-B14F-4D97-AF65-F5344CB8AC3E}">
        <p14:creationId xmlns:p14="http://schemas.microsoft.com/office/powerpoint/2010/main" val="3524756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3" y="430215"/>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4"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9A9BCF-8929-4387-8685-659AB68FA361}" type="datetime1">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0AA6F-90EF-403E-B58B-D2529546F89C}" type="slidenum">
              <a:rPr lang="en-US" smtClean="0"/>
              <a:t>‹#›</a:t>
            </a:fld>
            <a:endParaRPr lang="en-US"/>
          </a:p>
        </p:txBody>
      </p:sp>
    </p:spTree>
    <p:extLst>
      <p:ext uri="{BB962C8B-B14F-4D97-AF65-F5344CB8AC3E}">
        <p14:creationId xmlns:p14="http://schemas.microsoft.com/office/powerpoint/2010/main" val="2087751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63C8D245-A0A1-4447-BD7C-ECDEB96351F9}" type="datetime1">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0AA6F-90EF-403E-B58B-D2529546F89C}" type="slidenum">
              <a:rPr lang="en-US" smtClean="0"/>
              <a:t>‹#›</a:t>
            </a:fld>
            <a:endParaRPr lang="en-US"/>
          </a:p>
        </p:txBody>
      </p:sp>
    </p:spTree>
    <p:extLst>
      <p:ext uri="{BB962C8B-B14F-4D97-AF65-F5344CB8AC3E}">
        <p14:creationId xmlns:p14="http://schemas.microsoft.com/office/powerpoint/2010/main" val="2284795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7" y="2861735"/>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9" cy="860400"/>
          </a:xfrm>
        </p:spPr>
        <p:txBody>
          <a:bodyPr anchor="t"/>
          <a:lstStyle>
            <a:lvl1pPr marL="0" indent="0" algn="l">
              <a:buNone/>
              <a:defRPr sz="2000" cap="all">
                <a:solidFill>
                  <a:schemeClr val="bg2">
                    <a:lumMod val="40000"/>
                    <a:lumOff val="60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FCBCCA3-92E8-4B66-A1BF-56C8442088B1}" type="datetime1">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70AA6F-90EF-403E-B58B-D2529546F89C}" type="slidenum">
              <a:rPr lang="en-US" smtClean="0"/>
              <a:t>‹#›</a:t>
            </a:fld>
            <a:endParaRPr lang="en-US"/>
          </a:p>
        </p:txBody>
      </p:sp>
    </p:spTree>
    <p:extLst>
      <p:ext uri="{BB962C8B-B14F-4D97-AF65-F5344CB8AC3E}">
        <p14:creationId xmlns:p14="http://schemas.microsoft.com/office/powerpoint/2010/main" val="3302455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3" y="2060577"/>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4" y="2056093"/>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E1B7F1-0998-4FDA-9717-8B383F4FB707}" type="datetime1">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70AA6F-90EF-403E-B58B-D2529546F89C}" type="slidenum">
              <a:rPr lang="en-US" smtClean="0"/>
              <a:t>‹#›</a:t>
            </a:fld>
            <a:endParaRPr lang="en-US"/>
          </a:p>
        </p:txBody>
      </p:sp>
    </p:spTree>
    <p:extLst>
      <p:ext uri="{BB962C8B-B14F-4D97-AF65-F5344CB8AC3E}">
        <p14:creationId xmlns:p14="http://schemas.microsoft.com/office/powerpoint/2010/main" val="2490734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9" cy="576262"/>
          </a:xfrm>
        </p:spPr>
        <p:txBody>
          <a:bodyPr anchor="b">
            <a:noAutofit/>
          </a:bodyPr>
          <a:lstStyle>
            <a:lvl1pPr marL="0" indent="0">
              <a:buNone/>
              <a:defRPr sz="2400" b="0">
                <a:solidFill>
                  <a:schemeClr val="bg2">
                    <a:lumMod val="40000"/>
                    <a:lumOff val="6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1103313"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6" y="1905000"/>
            <a:ext cx="4396339" cy="576262"/>
          </a:xfrm>
        </p:spPr>
        <p:txBody>
          <a:bodyPr anchor="b">
            <a:noAutofit/>
          </a:bodyPr>
          <a:lstStyle>
            <a:lvl1pPr marL="0" indent="0">
              <a:buNone/>
              <a:defRPr sz="2400" b="0">
                <a:solidFill>
                  <a:schemeClr val="bg2">
                    <a:lumMod val="40000"/>
                    <a:lumOff val="6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5654496"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8AD552-3ED0-4FC1-8CB6-7ED3890AD759}" type="datetime1">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70AA6F-90EF-403E-B58B-D2529546F89C}" type="slidenum">
              <a:rPr lang="en-US" smtClean="0"/>
              <a:t>‹#›</a:t>
            </a:fld>
            <a:endParaRPr lang="en-US"/>
          </a:p>
        </p:txBody>
      </p:sp>
    </p:spTree>
    <p:extLst>
      <p:ext uri="{BB962C8B-B14F-4D97-AF65-F5344CB8AC3E}">
        <p14:creationId xmlns:p14="http://schemas.microsoft.com/office/powerpoint/2010/main" val="2713077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8484EA62-CD2B-4569-9179-1204A3FAE44C}" type="datetime1">
              <a:rPr lang="en-US" smtClean="0"/>
              <a:t>11/2/2016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8B70AA6F-90EF-403E-B58B-D2529546F89C}" type="slidenum">
              <a:rPr lang="en-US" smtClean="0"/>
              <a:t>‹#›</a:t>
            </a:fld>
            <a:endParaRPr lang="en-US"/>
          </a:p>
        </p:txBody>
      </p:sp>
    </p:spTree>
    <p:extLst>
      <p:ext uri="{BB962C8B-B14F-4D97-AF65-F5344CB8AC3E}">
        <p14:creationId xmlns:p14="http://schemas.microsoft.com/office/powerpoint/2010/main" val="2489522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7294CCA-E001-4ED0-9297-35DB79EF6999}" type="datetime1">
              <a:rPr lang="en-US" smtClean="0"/>
              <a:t>11/2/2016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8B70AA6F-90EF-403E-B58B-D2529546F89C}" type="slidenum">
              <a:rPr lang="en-US" smtClean="0"/>
              <a:t>‹#›</a:t>
            </a:fld>
            <a:endParaRPr lang="en-US"/>
          </a:p>
        </p:txBody>
      </p:sp>
    </p:spTree>
    <p:extLst>
      <p:ext uri="{BB962C8B-B14F-4D97-AF65-F5344CB8AC3E}">
        <p14:creationId xmlns:p14="http://schemas.microsoft.com/office/powerpoint/2010/main" val="2797635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2"/>
            <a:ext cx="3401063" cy="2895599"/>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C0B2F1B4-0618-49A2-BA9A-06DDEECBE75E}" type="datetime1">
              <a:rPr lang="en-US" smtClean="0"/>
              <a:t>11/2/2016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8B70AA6F-90EF-403E-B58B-D2529546F89C}" type="slidenum">
              <a:rPr lang="en-US" smtClean="0"/>
              <a:t>‹#›</a:t>
            </a:fld>
            <a:endParaRPr lang="en-US"/>
          </a:p>
        </p:txBody>
      </p:sp>
    </p:spTree>
    <p:extLst>
      <p:ext uri="{BB962C8B-B14F-4D97-AF65-F5344CB8AC3E}">
        <p14:creationId xmlns:p14="http://schemas.microsoft.com/office/powerpoint/2010/main" val="2219982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7"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7"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189" indent="0">
              <a:buNone/>
              <a:defRPr sz="1600"/>
            </a:lvl2pPr>
            <a:lvl3pPr marL="914377" indent="0">
              <a:buNone/>
              <a:defRPr sz="16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5" y="3657600"/>
            <a:ext cx="5084979" cy="1371600"/>
          </a:xfrm>
        </p:spPr>
        <p:txBody>
          <a:bodyPr>
            <a:normAutofit/>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7A68B86-6F01-4395-977A-8FA872AB12E4}" type="datetime1">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70AA6F-90EF-403E-B58B-D2529546F89C}" type="slidenum">
              <a:rPr lang="en-US" smtClean="0"/>
              <a:t>‹#›</a:t>
            </a:fld>
            <a:endParaRPr lang="en-US"/>
          </a:p>
        </p:txBody>
      </p:sp>
    </p:spTree>
    <p:extLst>
      <p:ext uri="{BB962C8B-B14F-4D97-AF65-F5344CB8AC3E}">
        <p14:creationId xmlns:p14="http://schemas.microsoft.com/office/powerpoint/2010/main" val="1317388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1" y="2669687"/>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1" y="2892349"/>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3" y="2"/>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5"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2"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20"/>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41"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8E78D38-8BCF-42DC-863D-3DA3983BE355}" type="datetime1">
              <a:rPr lang="en-US" smtClean="0"/>
              <a:t>11/2/2016</a:t>
            </a:fld>
            <a:endParaRPr lang="en-US"/>
          </a:p>
        </p:txBody>
      </p:sp>
      <p:sp>
        <p:nvSpPr>
          <p:cNvPr id="5" name="Footer Placeholder 4"/>
          <p:cNvSpPr>
            <a:spLocks noGrp="1"/>
          </p:cNvSpPr>
          <p:nvPr>
            <p:ph type="ftr" sz="quarter" idx="3"/>
          </p:nvPr>
        </p:nvSpPr>
        <p:spPr>
          <a:xfrm rot="5400000">
            <a:off x="8951575" y="3225299"/>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2" y="295731"/>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B70AA6F-90EF-403E-B58B-D2529546F89C}" type="slidenum">
              <a:rPr lang="en-US" smtClean="0"/>
              <a:t>‹#›</a:t>
            </a:fld>
            <a:endParaRPr lang="en-US"/>
          </a:p>
        </p:txBody>
      </p:sp>
    </p:spTree>
    <p:extLst>
      <p:ext uri="{BB962C8B-B14F-4D97-AF65-F5344CB8AC3E}">
        <p14:creationId xmlns:p14="http://schemas.microsoft.com/office/powerpoint/2010/main" val="355074890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dt="0"/>
  <p:txStyles>
    <p:titleStyle>
      <a:lvl1pPr algn="l" defTabSz="457189"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91" indent="-342891" algn="l" defTabSz="457189"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32" indent="-28574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2971"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160"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349"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5937"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726"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8914"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103" indent="-228594" algn="l" defTabSz="457189"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4.png"/><Relationship Id="rId11" Type="http://schemas.openxmlformats.org/officeDocument/2006/relationships/image" Target="../media/image28.png"/><Relationship Id="rId5" Type="http://schemas.openxmlformats.org/officeDocument/2006/relationships/image" Target="../media/image3.png"/><Relationship Id="rId10" Type="http://schemas.openxmlformats.org/officeDocument/2006/relationships/image" Target="../media/image27.png"/><Relationship Id="rId4" Type="http://schemas.openxmlformats.org/officeDocument/2006/relationships/image" Target="../media/image2.png"/><Relationship Id="rId9"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aag.org/cs/annualmeeting/call_for_paper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hyperlink" Target="http://www.cdc.gov/zika/about/gbs-qa.html" TargetMode="External"/><Relationship Id="rId13" Type="http://schemas.openxmlformats.org/officeDocument/2006/relationships/hyperlink" Target="http://www.denguevirusnet.com/aedes-aegypti.html" TargetMode="External"/><Relationship Id="rId18" Type="http://schemas.openxmlformats.org/officeDocument/2006/relationships/hyperlink" Target="http://currents.plos.org/outbreaks/article/on-the-seasonal-occurrence-and-abundance-of-the-zika-virus-vector-mosquito-aedes-aegypti-in-the-contiguous-united-states/" TargetMode="External"/><Relationship Id="rId3" Type="http://schemas.openxmlformats.org/officeDocument/2006/relationships/hyperlink" Target="http://www.cdc.gov/zika/geo/united-states.html" TargetMode="External"/><Relationship Id="rId21" Type="http://schemas.openxmlformats.org/officeDocument/2006/relationships/hyperlink" Target="http://animaldiversity.org/accounts/Aedes_albopictus/" TargetMode="External"/><Relationship Id="rId7" Type="http://schemas.openxmlformats.org/officeDocument/2006/relationships/hyperlink" Target="http://www.cdc.gov/media/releases/2016/s0413-zika-microcephaly.html" TargetMode="External"/><Relationship Id="rId12" Type="http://schemas.openxmlformats.org/officeDocument/2006/relationships/hyperlink" Target="http://www.cdc.gov/dengue/entomologyecology/m_lifecycle.html" TargetMode="External"/><Relationship Id="rId17" Type="http://schemas.openxmlformats.org/officeDocument/2006/relationships/hyperlink" Target="https://elifesciences.org/content/4/e08347" TargetMode="External"/><Relationship Id="rId2" Type="http://schemas.openxmlformats.org/officeDocument/2006/relationships/notesSlide" Target="../notesSlides/notesSlide26.xml"/><Relationship Id="rId16" Type="http://schemas.openxmlformats.org/officeDocument/2006/relationships/hyperlink" Target="http://entnemdept.ufl.edu/creatures/aquatic/aedes_aegypti.htm" TargetMode="External"/><Relationship Id="rId20" Type="http://schemas.openxmlformats.org/officeDocument/2006/relationships/hyperlink" Target="http://biorxiv.org/content/biorxiv/early/2016/07/15/063735.full.pdf" TargetMode="External"/><Relationship Id="rId1" Type="http://schemas.openxmlformats.org/officeDocument/2006/relationships/slideLayout" Target="../slideLayouts/slideLayout2.xml"/><Relationship Id="rId6" Type="http://schemas.openxmlformats.org/officeDocument/2006/relationships/hyperlink" Target="http://www.who.int/mediacentre/factsheets/zika/en/" TargetMode="External"/><Relationship Id="rId11" Type="http://schemas.openxmlformats.org/officeDocument/2006/relationships/hyperlink" Target="https://prezi.com/5a5gamxqg-tb/life-cycle-of-aedes-aegypti/" TargetMode="External"/><Relationship Id="rId5" Type="http://schemas.openxmlformats.org/officeDocument/2006/relationships/hyperlink" Target="http://www.cdc.gov/mmwr/volumes/65/wr/mm6515e1.htm" TargetMode="External"/><Relationship Id="rId15" Type="http://schemas.openxmlformats.org/officeDocument/2006/relationships/hyperlink" Target="http://www.who.int/denguecontrol/mosquito/en/" TargetMode="External"/><Relationship Id="rId23" Type="http://schemas.openxmlformats.org/officeDocument/2006/relationships/hyperlink" Target="http://reverb.echo.nasa.gov/reverb/#utf8=%E2%9C%93&amp;spatial_map=satellite&amp;spatial_type=rectangle" TargetMode="External"/><Relationship Id="rId10" Type="http://schemas.openxmlformats.org/officeDocument/2006/relationships/hyperlink" Target="http://www.who.int/mediacentre/factsheets/fs117/en/" TargetMode="External"/><Relationship Id="rId19" Type="http://schemas.openxmlformats.org/officeDocument/2006/relationships/hyperlink" Target="http://www.uptodate.com/contents/zika-virus-infection-an-overview" TargetMode="External"/><Relationship Id="rId4" Type="http://schemas.openxmlformats.org/officeDocument/2006/relationships/hyperlink" Target="http://www.cnn.com/2016/07/29/health/florida-health-officials-confirm-local-zika-transmission/" TargetMode="External"/><Relationship Id="rId9" Type="http://schemas.openxmlformats.org/officeDocument/2006/relationships/hyperlink" Target="http://www.cdc.gov/mmwr/volumes/65/wr/mm6503e1.htm#suggestedcitation" TargetMode="External"/><Relationship Id="rId14" Type="http://schemas.openxmlformats.org/officeDocument/2006/relationships/hyperlink" Target="http://www.cdc.gov/dengue/resources/30jan2012/albopictusfactsheet.pdf" TargetMode="External"/><Relationship Id="rId22" Type="http://schemas.openxmlformats.org/officeDocument/2006/relationships/hyperlink" Target="https://gisclimatechange.ucar.edu/gis-data-ar5"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10901579" cy="3329581"/>
          </a:xfrm>
        </p:spPr>
        <p:txBody>
          <a:bodyPr/>
          <a:lstStyle/>
          <a:p>
            <a:r>
              <a:rPr lang="en-US" sz="4000" dirty="0"/>
              <a:t>Modeling the Impact of Climate Change on Zika Virus Transmission Suitability for the Continental United States</a:t>
            </a:r>
          </a:p>
        </p:txBody>
      </p:sp>
      <p:sp>
        <p:nvSpPr>
          <p:cNvPr id="3" name="Subtitle 2"/>
          <p:cNvSpPr>
            <a:spLocks noGrp="1"/>
          </p:cNvSpPr>
          <p:nvPr>
            <p:ph type="subTitle" idx="1"/>
          </p:nvPr>
        </p:nvSpPr>
        <p:spPr>
          <a:xfrm>
            <a:off x="1154955" y="4777380"/>
            <a:ext cx="10901579" cy="1572619"/>
          </a:xfrm>
        </p:spPr>
        <p:txBody>
          <a:bodyPr>
            <a:normAutofit fontScale="92500" lnSpcReduction="10000"/>
          </a:bodyPr>
          <a:lstStyle/>
          <a:p>
            <a:r>
              <a:rPr lang="en-US" dirty="0"/>
              <a:t>David Siders</a:t>
            </a:r>
          </a:p>
          <a:p>
            <a:r>
              <a:rPr lang="en-US" dirty="0"/>
              <a:t>Advisor: Justine </a:t>
            </a:r>
            <a:r>
              <a:rPr lang="en-US" dirty="0" err="1"/>
              <a:t>Blanford</a:t>
            </a:r>
            <a:endParaRPr lang="en-US" dirty="0"/>
          </a:p>
          <a:p>
            <a:r>
              <a:rPr lang="en-US" dirty="0"/>
              <a:t>GEOG 596A</a:t>
            </a:r>
          </a:p>
          <a:p>
            <a:r>
              <a:rPr lang="en-US" dirty="0"/>
              <a:t>Pennsylvania State University – World </a:t>
            </a:r>
            <a:r>
              <a:rPr lang="en-US" dirty="0" err="1"/>
              <a:t>CAmpus</a:t>
            </a:r>
            <a:endParaRPr lang="en-US" dirty="0"/>
          </a:p>
        </p:txBody>
      </p:sp>
      <p:sp>
        <p:nvSpPr>
          <p:cNvPr id="4" name="Slide Number Placeholder 3"/>
          <p:cNvSpPr>
            <a:spLocks noGrp="1"/>
          </p:cNvSpPr>
          <p:nvPr>
            <p:ph type="sldNum" sz="quarter" idx="12"/>
          </p:nvPr>
        </p:nvSpPr>
        <p:spPr/>
        <p:txBody>
          <a:bodyPr/>
          <a:lstStyle/>
          <a:p>
            <a:fld id="{8B70AA6F-90EF-403E-B58B-D2529546F89C}" type="slidenum">
              <a:rPr lang="en-US" smtClean="0"/>
              <a:t>1</a:t>
            </a:fld>
            <a:endParaRPr lang="en-US"/>
          </a:p>
        </p:txBody>
      </p:sp>
    </p:spTree>
    <p:extLst>
      <p:ext uri="{BB962C8B-B14F-4D97-AF65-F5344CB8AC3E}">
        <p14:creationId xmlns:p14="http://schemas.microsoft.com/office/powerpoint/2010/main" val="439833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1" y="-2"/>
            <a:ext cx="559472" cy="3709643"/>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9"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1404667" y="2756643"/>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2" name="Title 1"/>
          <p:cNvSpPr>
            <a:spLocks noGrp="1"/>
          </p:cNvSpPr>
          <p:nvPr>
            <p:ph type="title"/>
          </p:nvPr>
        </p:nvSpPr>
        <p:spPr>
          <a:xfrm>
            <a:off x="599316" y="571500"/>
            <a:ext cx="3108627" cy="1444752"/>
          </a:xfrm>
        </p:spPr>
        <p:txBody>
          <a:bodyPr anchor="b">
            <a:normAutofit/>
          </a:bodyPr>
          <a:lstStyle/>
          <a:p>
            <a:r>
              <a:rPr lang="en-US" sz="3200" i="1" dirty="0"/>
              <a:t>Aedes </a:t>
            </a:r>
            <a:r>
              <a:rPr lang="en-US" sz="3200" dirty="0"/>
              <a:t>Genus</a:t>
            </a:r>
            <a:r>
              <a:rPr lang="en-US" sz="3200" i="1" dirty="0"/>
              <a:t> </a:t>
            </a:r>
            <a:r>
              <a:rPr lang="en-US" sz="3200" dirty="0"/>
              <a:t>Distribution</a:t>
            </a:r>
          </a:p>
        </p:txBody>
      </p:sp>
      <p:sp>
        <p:nvSpPr>
          <p:cNvPr id="3" name="Content Placeholder 2"/>
          <p:cNvSpPr>
            <a:spLocks noGrp="1"/>
          </p:cNvSpPr>
          <p:nvPr>
            <p:ph idx="1"/>
          </p:nvPr>
        </p:nvSpPr>
        <p:spPr>
          <a:xfrm>
            <a:off x="643855" y="2110155"/>
            <a:ext cx="3517455" cy="4580791"/>
          </a:xfrm>
        </p:spPr>
        <p:txBody>
          <a:bodyPr>
            <a:normAutofit/>
          </a:bodyPr>
          <a:lstStyle/>
          <a:p>
            <a:pPr lvl="1"/>
            <a:endParaRPr lang="en-US" sz="1400" i="1" dirty="0"/>
          </a:p>
          <a:p>
            <a:r>
              <a:rPr lang="en-US" sz="1400" dirty="0"/>
              <a:t>Both vectors are found in North America</a:t>
            </a:r>
            <a:r>
              <a:rPr lang="en-US" sz="1400" baseline="30000" dirty="0"/>
              <a:t>21</a:t>
            </a:r>
            <a:endParaRPr lang="en-US" sz="1400" dirty="0"/>
          </a:p>
          <a:p>
            <a:r>
              <a:rPr lang="en-US" sz="1400" i="1" dirty="0"/>
              <a:t>A. albopictus </a:t>
            </a:r>
            <a:r>
              <a:rPr lang="en-US" sz="1400" dirty="0"/>
              <a:t>has the greatest spatial range in the United States</a:t>
            </a:r>
            <a:r>
              <a:rPr lang="en-US" sz="1400" baseline="30000" dirty="0"/>
              <a:t>21</a:t>
            </a:r>
            <a:endParaRPr lang="en-US" sz="1400" dirty="0"/>
          </a:p>
          <a:p>
            <a:r>
              <a:rPr lang="en-US" sz="1400" dirty="0"/>
              <a:t>50 cities in the U.S. were found to have a low to moderate population of </a:t>
            </a:r>
            <a:r>
              <a:rPr lang="en-US" sz="1400" i="1" dirty="0"/>
              <a:t>A. aegypti for at least 5 months of the year</a:t>
            </a:r>
            <a:r>
              <a:rPr lang="en-US" sz="1400" i="1" baseline="30000" dirty="0"/>
              <a:t>22</a:t>
            </a:r>
            <a:endParaRPr lang="en-US" sz="1400" i="1" dirty="0"/>
          </a:p>
          <a:p>
            <a:endParaRPr lang="en-US" sz="1400" dirty="0"/>
          </a:p>
          <a:p>
            <a:endParaRPr lang="en-US" sz="1400" dirty="0"/>
          </a:p>
          <a:p>
            <a:endParaRPr lang="en-US" sz="1400" dirty="0"/>
          </a:p>
          <a:p>
            <a:endParaRPr lang="en-US" sz="1400" dirty="0"/>
          </a:p>
        </p:txBody>
      </p:sp>
      <p:sp>
        <p:nvSpPr>
          <p:cNvPr id="5" name="TextBox 4"/>
          <p:cNvSpPr txBox="1"/>
          <p:nvPr/>
        </p:nvSpPr>
        <p:spPr>
          <a:xfrm>
            <a:off x="5064477" y="5684115"/>
            <a:ext cx="2200275" cy="369332"/>
          </a:xfrm>
          <a:prstGeom prst="rect">
            <a:avLst/>
          </a:prstGeom>
          <a:noFill/>
        </p:spPr>
        <p:txBody>
          <a:bodyPr wrap="square" rtlCol="0">
            <a:spAutoFit/>
          </a:bodyPr>
          <a:lstStyle/>
          <a:p>
            <a:r>
              <a:rPr lang="en-US" i="1" dirty="0">
                <a:solidFill>
                  <a:schemeClr val="bg1"/>
                </a:solidFill>
              </a:rPr>
              <a:t>Aedes aegypti</a:t>
            </a:r>
          </a:p>
        </p:txBody>
      </p:sp>
      <p:sp>
        <p:nvSpPr>
          <p:cNvPr id="12" name="TextBox 11"/>
          <p:cNvSpPr txBox="1"/>
          <p:nvPr/>
        </p:nvSpPr>
        <p:spPr>
          <a:xfrm>
            <a:off x="9023480" y="5684115"/>
            <a:ext cx="2200275" cy="369332"/>
          </a:xfrm>
          <a:prstGeom prst="rect">
            <a:avLst/>
          </a:prstGeom>
          <a:noFill/>
        </p:spPr>
        <p:txBody>
          <a:bodyPr wrap="square" rtlCol="0">
            <a:spAutoFit/>
          </a:bodyPr>
          <a:lstStyle/>
          <a:p>
            <a:r>
              <a:rPr lang="en-US" i="1" dirty="0">
                <a:solidFill>
                  <a:schemeClr val="bg1"/>
                </a:solidFill>
              </a:rPr>
              <a:t>Aedes albopictus</a:t>
            </a:r>
          </a:p>
        </p:txBody>
      </p:sp>
      <p:pic>
        <p:nvPicPr>
          <p:cNvPr id="4" name="Picture 3"/>
          <p:cNvPicPr>
            <a:picLocks noChangeAspect="1"/>
          </p:cNvPicPr>
          <p:nvPr/>
        </p:nvPicPr>
        <p:blipFill rotWithShape="1">
          <a:blip r:embed="rId3"/>
          <a:srcRect l="1086" t="2483" r="62036" b="4128"/>
          <a:stretch/>
        </p:blipFill>
        <p:spPr>
          <a:xfrm>
            <a:off x="4747749" y="1330038"/>
            <a:ext cx="3508995" cy="3918857"/>
          </a:xfrm>
          <a:prstGeom prst="rect">
            <a:avLst/>
          </a:prstGeom>
        </p:spPr>
      </p:pic>
      <p:pic>
        <p:nvPicPr>
          <p:cNvPr id="15" name="Picture 14"/>
          <p:cNvPicPr/>
          <p:nvPr/>
        </p:nvPicPr>
        <p:blipFill rotWithShape="1">
          <a:blip r:embed="rId4">
            <a:extLst>
              <a:ext uri="{28A0092B-C50C-407E-A947-70E740481C1C}">
                <a14:useLocalDpi xmlns:a14="http://schemas.microsoft.com/office/drawing/2010/main" val="0"/>
              </a:ext>
            </a:extLst>
          </a:blip>
          <a:srcRect l="1794" t="4157" r="62718" b="4384"/>
          <a:stretch/>
        </p:blipFill>
        <p:spPr bwMode="auto">
          <a:xfrm>
            <a:off x="8475629" y="1381993"/>
            <a:ext cx="3508995" cy="3918857"/>
          </a:xfrm>
          <a:prstGeom prst="rect">
            <a:avLst/>
          </a:prstGeom>
          <a:noFill/>
          <a:ln>
            <a:noFill/>
          </a:ln>
        </p:spPr>
      </p:pic>
      <p:pic>
        <p:nvPicPr>
          <p:cNvPr id="10" name="Picture 9"/>
          <p:cNvPicPr>
            <a:picLocks noChangeAspect="1"/>
          </p:cNvPicPr>
          <p:nvPr/>
        </p:nvPicPr>
        <p:blipFill>
          <a:blip r:embed="rId5"/>
          <a:stretch>
            <a:fillRect/>
          </a:stretch>
        </p:blipFill>
        <p:spPr>
          <a:xfrm>
            <a:off x="4639056" y="1293876"/>
            <a:ext cx="7138416" cy="5325531"/>
          </a:xfrm>
          <a:prstGeom prst="rect">
            <a:avLst/>
          </a:prstGeom>
        </p:spPr>
      </p:pic>
      <p:pic>
        <p:nvPicPr>
          <p:cNvPr id="16" name="Picture 15"/>
          <p:cNvPicPr>
            <a:picLocks noChangeAspect="1"/>
          </p:cNvPicPr>
          <p:nvPr/>
        </p:nvPicPr>
        <p:blipFill>
          <a:blip r:embed="rId6"/>
          <a:stretch>
            <a:fillRect/>
          </a:stretch>
        </p:blipFill>
        <p:spPr>
          <a:xfrm>
            <a:off x="4507581" y="1293875"/>
            <a:ext cx="7363139" cy="5504088"/>
          </a:xfrm>
          <a:prstGeom prst="rect">
            <a:avLst/>
          </a:prstGeom>
        </p:spPr>
      </p:pic>
      <p:sp>
        <p:nvSpPr>
          <p:cNvPr id="11" name="Slide Number Placeholder 10"/>
          <p:cNvSpPr>
            <a:spLocks noGrp="1"/>
          </p:cNvSpPr>
          <p:nvPr>
            <p:ph type="sldNum" sz="quarter" idx="12"/>
          </p:nvPr>
        </p:nvSpPr>
        <p:spPr/>
        <p:txBody>
          <a:bodyPr/>
          <a:lstStyle/>
          <a:p>
            <a:fld id="{8B70AA6F-90EF-403E-B58B-D2529546F89C}" type="slidenum">
              <a:rPr lang="en-US" smtClean="0"/>
              <a:t>10</a:t>
            </a:fld>
            <a:endParaRPr lang="en-US"/>
          </a:p>
        </p:txBody>
      </p:sp>
    </p:spTree>
    <p:extLst>
      <p:ext uri="{BB962C8B-B14F-4D97-AF65-F5344CB8AC3E}">
        <p14:creationId xmlns:p14="http://schemas.microsoft.com/office/powerpoint/2010/main" val="221501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15"/>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456402"/>
            <a:ext cx="9404723" cy="844063"/>
          </a:xfrm>
        </p:spPr>
        <p:txBody>
          <a:bodyPr/>
          <a:lstStyle/>
          <a:p>
            <a:r>
              <a:rPr lang="en-US" sz="4000" dirty="0"/>
              <a:t>ZIKV Transmission Dynamics - IIP/EIP</a:t>
            </a:r>
          </a:p>
        </p:txBody>
      </p:sp>
      <p:sp>
        <p:nvSpPr>
          <p:cNvPr id="3" name="Content Placeholder 2"/>
          <p:cNvSpPr>
            <a:spLocks noGrp="1"/>
          </p:cNvSpPr>
          <p:nvPr>
            <p:ph idx="1"/>
          </p:nvPr>
        </p:nvSpPr>
        <p:spPr>
          <a:xfrm>
            <a:off x="844062" y="1600200"/>
            <a:ext cx="11197517" cy="5029200"/>
          </a:xfrm>
        </p:spPr>
        <p:txBody>
          <a:bodyPr numCol="2">
            <a:normAutofit/>
          </a:bodyPr>
          <a:lstStyle/>
          <a:p>
            <a:r>
              <a:rPr lang="en-US" dirty="0"/>
              <a:t>Incubation Periods</a:t>
            </a:r>
          </a:p>
          <a:p>
            <a:pPr lvl="1"/>
            <a:r>
              <a:rPr lang="en-US" dirty="0"/>
              <a:t>Intrinsic: 3-12 days	</a:t>
            </a:r>
            <a:r>
              <a:rPr lang="en-US" baseline="30000" dirty="0"/>
              <a:t>24</a:t>
            </a:r>
            <a:endParaRPr lang="en-US" dirty="0"/>
          </a:p>
          <a:p>
            <a:pPr lvl="1"/>
            <a:r>
              <a:rPr lang="en-US" dirty="0"/>
              <a:t>Extrinsic</a:t>
            </a:r>
          </a:p>
          <a:p>
            <a:pPr lvl="2"/>
            <a:r>
              <a:rPr lang="en-US" i="1" dirty="0"/>
              <a:t>A. aegypti</a:t>
            </a:r>
            <a:r>
              <a:rPr lang="en-US" dirty="0"/>
              <a:t>: 5-15 days</a:t>
            </a:r>
            <a:r>
              <a:rPr lang="en-US" baseline="30000" dirty="0"/>
              <a:t>18</a:t>
            </a:r>
            <a:endParaRPr lang="en-US" dirty="0"/>
          </a:p>
          <a:p>
            <a:pPr lvl="2"/>
            <a:r>
              <a:rPr lang="en-US" i="1" dirty="0"/>
              <a:t>A. albopictus</a:t>
            </a:r>
            <a:r>
              <a:rPr lang="en-US" dirty="0"/>
              <a:t>: 7-10 days</a:t>
            </a:r>
            <a:r>
              <a:rPr lang="en-US" baseline="30000" dirty="0"/>
              <a:t>23</a:t>
            </a:r>
            <a:endParaRPr lang="en-US" dirty="0"/>
          </a:p>
          <a:p>
            <a:pPr lvl="1"/>
            <a:r>
              <a:rPr lang="en-US" dirty="0"/>
              <a:t>Both are shorter with higher temperature &amp; relative humidity</a:t>
            </a:r>
          </a:p>
          <a:p>
            <a:r>
              <a:rPr lang="en-US" dirty="0"/>
              <a:t>Mosquitoes are </a:t>
            </a:r>
            <a:r>
              <a:rPr lang="en-US" dirty="0" err="1"/>
              <a:t>viremic</a:t>
            </a:r>
            <a:r>
              <a:rPr lang="en-US" dirty="0"/>
              <a:t> for life</a:t>
            </a:r>
            <a:r>
              <a:rPr lang="en-US" baseline="30000" dirty="0"/>
              <a:t>25</a:t>
            </a:r>
            <a:endParaRPr lang="en-US" dirty="0"/>
          </a:p>
          <a:p>
            <a:r>
              <a:rPr lang="en-US" dirty="0"/>
              <a:t>Humans are </a:t>
            </a:r>
            <a:r>
              <a:rPr lang="en-US" dirty="0" err="1"/>
              <a:t>viremic</a:t>
            </a:r>
            <a:r>
              <a:rPr lang="en-US" dirty="0"/>
              <a:t> for 2-7 days</a:t>
            </a:r>
            <a:r>
              <a:rPr lang="en-US" baseline="30000" dirty="0"/>
              <a:t>25</a:t>
            </a:r>
            <a:endParaRPr lang="en-US" dirty="0"/>
          </a:p>
          <a:p>
            <a:endParaRPr lang="en-US" dirty="0"/>
          </a:p>
        </p:txBody>
      </p:sp>
      <p:sp>
        <p:nvSpPr>
          <p:cNvPr id="4" name="Slide Number Placeholder 3"/>
          <p:cNvSpPr>
            <a:spLocks noGrp="1"/>
          </p:cNvSpPr>
          <p:nvPr>
            <p:ph type="sldNum" sz="quarter" idx="12"/>
          </p:nvPr>
        </p:nvSpPr>
        <p:spPr/>
        <p:txBody>
          <a:bodyPr/>
          <a:lstStyle/>
          <a:p>
            <a:fld id="{8B70AA6F-90EF-403E-B58B-D2529546F89C}" type="slidenum">
              <a:rPr lang="en-US" smtClean="0"/>
              <a:t>11</a:t>
            </a:fld>
            <a:endParaRPr lang="en-US"/>
          </a:p>
        </p:txBody>
      </p:sp>
    </p:spTree>
    <p:extLst>
      <p:ext uri="{BB962C8B-B14F-4D97-AF65-F5344CB8AC3E}">
        <p14:creationId xmlns:p14="http://schemas.microsoft.com/office/powerpoint/2010/main" val="2804087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456402"/>
            <a:ext cx="9404723" cy="844063"/>
          </a:xfrm>
        </p:spPr>
        <p:txBody>
          <a:bodyPr/>
          <a:lstStyle/>
          <a:p>
            <a:r>
              <a:rPr lang="en-US" sz="4000" dirty="0"/>
              <a:t>ZIKV Transmission Dynamics - Temps</a:t>
            </a:r>
          </a:p>
        </p:txBody>
      </p:sp>
      <p:sp>
        <p:nvSpPr>
          <p:cNvPr id="3" name="Content Placeholder 2"/>
          <p:cNvSpPr>
            <a:spLocks noGrp="1"/>
          </p:cNvSpPr>
          <p:nvPr>
            <p:ph idx="1"/>
          </p:nvPr>
        </p:nvSpPr>
        <p:spPr>
          <a:xfrm>
            <a:off x="844063" y="1600200"/>
            <a:ext cx="11102516" cy="5029200"/>
          </a:xfrm>
        </p:spPr>
        <p:txBody>
          <a:bodyPr numCol="1">
            <a:normAutofit/>
          </a:bodyPr>
          <a:lstStyle/>
          <a:p>
            <a:r>
              <a:rPr lang="en-US" dirty="0"/>
              <a:t>ZIKV transmission to humans</a:t>
            </a:r>
            <a:r>
              <a:rPr lang="en-US" baseline="30000" dirty="0"/>
              <a:t>26</a:t>
            </a:r>
            <a:endParaRPr lang="en-US" dirty="0"/>
          </a:p>
          <a:p>
            <a:pPr lvl="1"/>
            <a:r>
              <a:rPr lang="en-US" dirty="0"/>
              <a:t>Substantial: </a:t>
            </a:r>
            <a:r>
              <a:rPr lang="en-US" dirty="0">
                <a:latin typeface="Calibri" panose="020F0502020204030204" pitchFamily="34" charset="0"/>
                <a:ea typeface="Times New Roman" panose="02020603050405020304" pitchFamily="18" charset="0"/>
                <a:cs typeface="Times New Roman" panose="02020603050405020304" pitchFamily="18" charset="0"/>
              </a:rPr>
              <a:t>23-32</a:t>
            </a:r>
            <a:r>
              <a:rPr lang="en-US" baseline="30000" dirty="0">
                <a:latin typeface="Calibri" panose="020F0502020204030204" pitchFamily="34" charset="0"/>
                <a:ea typeface="Times New Roman" panose="02020603050405020304" pitchFamily="18" charset="0"/>
                <a:cs typeface="Times New Roman" panose="02020603050405020304" pitchFamily="18" charset="0"/>
              </a:rPr>
              <a:t>o</a:t>
            </a:r>
            <a:r>
              <a:rPr lang="en-US" dirty="0">
                <a:latin typeface="Calibri" panose="020F0502020204030204" pitchFamily="34" charset="0"/>
                <a:ea typeface="Times New Roman" panose="02020603050405020304" pitchFamily="18" charset="0"/>
                <a:cs typeface="Times New Roman" panose="02020603050405020304" pitchFamily="18" charset="0"/>
              </a:rPr>
              <a:t>C</a:t>
            </a:r>
          </a:p>
          <a:p>
            <a:pPr lvl="1"/>
            <a:r>
              <a:rPr lang="en-US" dirty="0">
                <a:latin typeface="Calibri" panose="020F0502020204030204" pitchFamily="34" charset="0"/>
                <a:ea typeface="Times New Roman" panose="02020603050405020304" pitchFamily="18" charset="0"/>
                <a:cs typeface="Times New Roman" panose="02020603050405020304" pitchFamily="18" charset="0"/>
              </a:rPr>
              <a:t>Peaking: 27-29</a:t>
            </a:r>
            <a:r>
              <a:rPr lang="en-US" baseline="30000" dirty="0">
                <a:latin typeface="Calibri" panose="020F0502020204030204" pitchFamily="34" charset="0"/>
                <a:ea typeface="Times New Roman" panose="02020603050405020304" pitchFamily="18" charset="0"/>
                <a:cs typeface="Times New Roman" panose="02020603050405020304" pitchFamily="18" charset="0"/>
              </a:rPr>
              <a:t>o</a:t>
            </a:r>
            <a:r>
              <a:rPr lang="en-US" dirty="0">
                <a:latin typeface="Calibri" panose="020F0502020204030204" pitchFamily="34" charset="0"/>
                <a:ea typeface="Times New Roman" panose="02020603050405020304" pitchFamily="18" charset="0"/>
                <a:cs typeface="Times New Roman" panose="02020603050405020304" pitchFamily="18" charset="0"/>
              </a:rPr>
              <a:t>C</a:t>
            </a:r>
            <a:endParaRPr lang="en-US" dirty="0"/>
          </a:p>
          <a:p>
            <a:r>
              <a:rPr lang="en-US" i="1" dirty="0"/>
              <a:t>A. aegypti</a:t>
            </a:r>
            <a:r>
              <a:rPr lang="en-US" i="1" baseline="30000" dirty="0"/>
              <a:t>26</a:t>
            </a:r>
            <a:endParaRPr lang="en-US" dirty="0"/>
          </a:p>
          <a:p>
            <a:pPr lvl="1"/>
            <a:r>
              <a:rPr lang="en-US" dirty="0"/>
              <a:t>Peaks: </a:t>
            </a:r>
            <a:r>
              <a:rPr lang="en-US" dirty="0">
                <a:latin typeface="Calibri" panose="020F0502020204030204" pitchFamily="34" charset="0"/>
                <a:ea typeface="Times New Roman" panose="02020603050405020304" pitchFamily="18" charset="0"/>
                <a:cs typeface="Times New Roman" panose="02020603050405020304" pitchFamily="18" charset="0"/>
              </a:rPr>
              <a:t>29</a:t>
            </a:r>
            <a:r>
              <a:rPr lang="en-US" baseline="30000" dirty="0">
                <a:latin typeface="Calibri" panose="020F0502020204030204" pitchFamily="34" charset="0"/>
                <a:ea typeface="Times New Roman" panose="02020603050405020304" pitchFamily="18" charset="0"/>
                <a:cs typeface="Times New Roman" panose="02020603050405020304" pitchFamily="18" charset="0"/>
              </a:rPr>
              <a:t>o</a:t>
            </a:r>
            <a:r>
              <a:rPr lang="en-US" dirty="0">
                <a:latin typeface="Calibri" panose="020F0502020204030204" pitchFamily="34" charset="0"/>
                <a:ea typeface="Times New Roman" panose="02020603050405020304" pitchFamily="18" charset="0"/>
                <a:cs typeface="Times New Roman" panose="02020603050405020304" pitchFamily="18" charset="0"/>
              </a:rPr>
              <a:t>C</a:t>
            </a:r>
            <a:endParaRPr lang="en-US" dirty="0"/>
          </a:p>
          <a:p>
            <a:pPr lvl="1"/>
            <a:r>
              <a:rPr lang="en-US" dirty="0"/>
              <a:t>Zero: </a:t>
            </a:r>
            <a:r>
              <a:rPr lang="en-US" dirty="0">
                <a:latin typeface="Calibri" panose="020F0502020204030204" pitchFamily="34" charset="0"/>
                <a:ea typeface="Times New Roman" panose="02020603050405020304" pitchFamily="18" charset="0"/>
                <a:cs typeface="Times New Roman" panose="02020603050405020304" pitchFamily="18" charset="0"/>
              </a:rPr>
              <a:t>below 14-18</a:t>
            </a:r>
            <a:r>
              <a:rPr lang="en-US" baseline="30000" dirty="0">
                <a:latin typeface="Calibri" panose="020F0502020204030204" pitchFamily="34" charset="0"/>
                <a:ea typeface="Times New Roman" panose="02020603050405020304" pitchFamily="18" charset="0"/>
                <a:cs typeface="Times New Roman" panose="02020603050405020304" pitchFamily="18" charset="0"/>
              </a:rPr>
              <a:t>o</a:t>
            </a:r>
            <a:r>
              <a:rPr lang="en-US" dirty="0">
                <a:latin typeface="Calibri" panose="020F0502020204030204" pitchFamily="34" charset="0"/>
                <a:ea typeface="Times New Roman" panose="02020603050405020304" pitchFamily="18" charset="0"/>
                <a:cs typeface="Times New Roman" panose="02020603050405020304" pitchFamily="18" charset="0"/>
              </a:rPr>
              <a:t>C and above 34-35</a:t>
            </a:r>
            <a:r>
              <a:rPr lang="en-US" baseline="30000" dirty="0">
                <a:latin typeface="Calibri" panose="020F0502020204030204" pitchFamily="34" charset="0"/>
                <a:ea typeface="Times New Roman" panose="02020603050405020304" pitchFamily="18" charset="0"/>
                <a:cs typeface="Times New Roman" panose="02020603050405020304" pitchFamily="18" charset="0"/>
              </a:rPr>
              <a:t>o</a:t>
            </a:r>
            <a:r>
              <a:rPr lang="en-US" dirty="0">
                <a:latin typeface="Calibri" panose="020F0502020204030204" pitchFamily="34" charset="0"/>
                <a:ea typeface="Times New Roman" panose="02020603050405020304" pitchFamily="18" charset="0"/>
                <a:cs typeface="Times New Roman" panose="02020603050405020304" pitchFamily="18" charset="0"/>
              </a:rPr>
              <a:t>C </a:t>
            </a:r>
            <a:endParaRPr lang="en-US" dirty="0"/>
          </a:p>
          <a:p>
            <a:r>
              <a:rPr lang="en-US" i="1" dirty="0"/>
              <a:t>A. albopictus</a:t>
            </a:r>
            <a:r>
              <a:rPr lang="en-US" i="1" baseline="30000" dirty="0"/>
              <a:t>26</a:t>
            </a:r>
            <a:endParaRPr lang="en-US" i="1" dirty="0"/>
          </a:p>
          <a:p>
            <a:pPr lvl="1"/>
            <a:r>
              <a:rPr lang="en-US" dirty="0"/>
              <a:t>Peaks: </a:t>
            </a:r>
            <a:r>
              <a:rPr lang="en-US" dirty="0">
                <a:latin typeface="Calibri" panose="020F0502020204030204" pitchFamily="34" charset="0"/>
                <a:ea typeface="Times New Roman" panose="02020603050405020304" pitchFamily="18" charset="0"/>
                <a:cs typeface="Times New Roman" panose="02020603050405020304" pitchFamily="18" charset="0"/>
              </a:rPr>
              <a:t>26</a:t>
            </a:r>
            <a:r>
              <a:rPr lang="en-US" baseline="30000" dirty="0">
                <a:latin typeface="Calibri" panose="020F0502020204030204" pitchFamily="34" charset="0"/>
                <a:ea typeface="Times New Roman" panose="02020603050405020304" pitchFamily="18" charset="0"/>
                <a:cs typeface="Times New Roman" panose="02020603050405020304" pitchFamily="18" charset="0"/>
              </a:rPr>
              <a:t>o</a:t>
            </a:r>
            <a:r>
              <a:rPr lang="en-US" dirty="0">
                <a:latin typeface="Calibri" panose="020F0502020204030204" pitchFamily="34" charset="0"/>
                <a:ea typeface="Times New Roman" panose="02020603050405020304" pitchFamily="18" charset="0"/>
                <a:cs typeface="Times New Roman" panose="02020603050405020304" pitchFamily="18" charset="0"/>
              </a:rPr>
              <a:t>C</a:t>
            </a:r>
            <a:endParaRPr lang="en-US" dirty="0"/>
          </a:p>
          <a:p>
            <a:pPr lvl="1"/>
            <a:r>
              <a:rPr lang="en-US" dirty="0"/>
              <a:t>Zero: </a:t>
            </a:r>
            <a:r>
              <a:rPr lang="en-US" dirty="0">
                <a:latin typeface="Calibri" panose="020F0502020204030204" pitchFamily="34" charset="0"/>
                <a:ea typeface="Times New Roman" panose="02020603050405020304" pitchFamily="18" charset="0"/>
                <a:cs typeface="Times New Roman" panose="02020603050405020304" pitchFamily="18" charset="0"/>
              </a:rPr>
              <a:t>below 11-16</a:t>
            </a:r>
            <a:r>
              <a:rPr lang="en-US" baseline="30000" dirty="0">
                <a:latin typeface="Calibri" panose="020F0502020204030204" pitchFamily="34" charset="0"/>
                <a:ea typeface="Times New Roman" panose="02020603050405020304" pitchFamily="18" charset="0"/>
                <a:cs typeface="Times New Roman" panose="02020603050405020304" pitchFamily="18" charset="0"/>
              </a:rPr>
              <a:t>o</a:t>
            </a:r>
            <a:r>
              <a:rPr lang="en-US" dirty="0">
                <a:latin typeface="Calibri" panose="020F0502020204030204" pitchFamily="34" charset="0"/>
                <a:ea typeface="Times New Roman" panose="02020603050405020304" pitchFamily="18" charset="0"/>
                <a:cs typeface="Times New Roman" panose="02020603050405020304" pitchFamily="18" charset="0"/>
              </a:rPr>
              <a:t>C and above 28-32</a:t>
            </a:r>
            <a:r>
              <a:rPr lang="en-US" baseline="30000" dirty="0">
                <a:latin typeface="Calibri" panose="020F0502020204030204" pitchFamily="34" charset="0"/>
                <a:ea typeface="Times New Roman" panose="02020603050405020304" pitchFamily="18" charset="0"/>
                <a:cs typeface="Times New Roman" panose="02020603050405020304" pitchFamily="18" charset="0"/>
              </a:rPr>
              <a:t>o</a:t>
            </a:r>
            <a:r>
              <a:rPr lang="en-US" dirty="0">
                <a:latin typeface="Calibri" panose="020F0502020204030204" pitchFamily="34" charset="0"/>
                <a:ea typeface="Times New Roman" panose="02020603050405020304" pitchFamily="18" charset="0"/>
                <a:cs typeface="Times New Roman" panose="02020603050405020304" pitchFamily="18" charset="0"/>
              </a:rPr>
              <a:t>C</a:t>
            </a:r>
          </a:p>
          <a:p>
            <a:r>
              <a:rPr lang="en-US" dirty="0"/>
              <a:t>Virus cannot live in temperatures above 60</a:t>
            </a:r>
            <a:r>
              <a:rPr lang="en-US" baseline="30000" dirty="0"/>
              <a:t>o</a:t>
            </a:r>
            <a:r>
              <a:rPr lang="en-US" dirty="0"/>
              <a:t>C</a:t>
            </a:r>
            <a:r>
              <a:rPr lang="en-US" baseline="30000" dirty="0"/>
              <a:t>27</a:t>
            </a:r>
            <a:endParaRPr lang="en-US" dirty="0"/>
          </a:p>
        </p:txBody>
      </p:sp>
      <p:sp>
        <p:nvSpPr>
          <p:cNvPr id="4" name="Slide Number Placeholder 3"/>
          <p:cNvSpPr>
            <a:spLocks noGrp="1"/>
          </p:cNvSpPr>
          <p:nvPr>
            <p:ph type="sldNum" sz="quarter" idx="12"/>
          </p:nvPr>
        </p:nvSpPr>
        <p:spPr/>
        <p:txBody>
          <a:bodyPr/>
          <a:lstStyle/>
          <a:p>
            <a:fld id="{8B70AA6F-90EF-403E-B58B-D2529546F89C}" type="slidenum">
              <a:rPr lang="en-US" smtClean="0"/>
              <a:t>12</a:t>
            </a:fld>
            <a:endParaRPr lang="en-US"/>
          </a:p>
        </p:txBody>
      </p:sp>
    </p:spTree>
    <p:extLst>
      <p:ext uri="{BB962C8B-B14F-4D97-AF65-F5344CB8AC3E}">
        <p14:creationId xmlns:p14="http://schemas.microsoft.com/office/powerpoint/2010/main" val="3502006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924298"/>
            <a:ext cx="12192417" cy="293370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1"/>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p>
        </p:txBody>
      </p:sp>
      <p:sp>
        <p:nvSpPr>
          <p:cNvPr id="8"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2" y="1762068"/>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4" name="Picture 3"/>
          <p:cNvPicPr>
            <a:picLocks noChangeAspect="1"/>
          </p:cNvPicPr>
          <p:nvPr/>
        </p:nvPicPr>
        <p:blipFill>
          <a:blip r:embed="rId3"/>
          <a:stretch>
            <a:fillRect/>
          </a:stretch>
        </p:blipFill>
        <p:spPr>
          <a:xfrm>
            <a:off x="7432169" y="2581396"/>
            <a:ext cx="4383779" cy="3627577"/>
          </a:xfrm>
          <a:prstGeom prst="rect">
            <a:avLst/>
          </a:prstGeom>
          <a:effectLst/>
        </p:spPr>
      </p:pic>
      <p:sp>
        <p:nvSpPr>
          <p:cNvPr id="2" name="Title 1"/>
          <p:cNvSpPr>
            <a:spLocks noGrp="1"/>
          </p:cNvSpPr>
          <p:nvPr>
            <p:ph type="title"/>
          </p:nvPr>
        </p:nvSpPr>
        <p:spPr>
          <a:xfrm>
            <a:off x="648929" y="629267"/>
            <a:ext cx="9252155" cy="1016655"/>
          </a:xfrm>
        </p:spPr>
        <p:txBody>
          <a:bodyPr>
            <a:normAutofit/>
          </a:bodyPr>
          <a:lstStyle/>
          <a:p>
            <a:r>
              <a:rPr lang="en-US" sz="4000" dirty="0"/>
              <a:t>ZIKV Transmission Dynamics - Precip</a:t>
            </a:r>
          </a:p>
        </p:txBody>
      </p:sp>
      <p:sp>
        <p:nvSpPr>
          <p:cNvPr id="3" name="Content Placeholder 2"/>
          <p:cNvSpPr>
            <a:spLocks noGrp="1"/>
          </p:cNvSpPr>
          <p:nvPr>
            <p:ph idx="1"/>
          </p:nvPr>
        </p:nvSpPr>
        <p:spPr>
          <a:xfrm>
            <a:off x="648931" y="2548282"/>
            <a:ext cx="6782516" cy="3658689"/>
          </a:xfrm>
        </p:spPr>
        <p:txBody>
          <a:bodyPr numCol="1">
            <a:normAutofit/>
          </a:bodyPr>
          <a:lstStyle/>
          <a:p>
            <a:pPr>
              <a:lnSpc>
                <a:spcPct val="80000"/>
              </a:lnSpc>
            </a:pPr>
            <a:r>
              <a:rPr lang="en-US" sz="1700" dirty="0">
                <a:solidFill>
                  <a:schemeClr val="bg1"/>
                </a:solidFill>
              </a:rPr>
              <a:t>Precipitation is necessary for vector presence</a:t>
            </a:r>
          </a:p>
          <a:p>
            <a:pPr lvl="1">
              <a:lnSpc>
                <a:spcPct val="80000"/>
              </a:lnSpc>
            </a:pPr>
            <a:r>
              <a:rPr lang="en-US" sz="1700" dirty="0">
                <a:solidFill>
                  <a:schemeClr val="bg1"/>
                </a:solidFill>
              </a:rPr>
              <a:t>Required for oviposition</a:t>
            </a:r>
          </a:p>
          <a:p>
            <a:pPr lvl="1">
              <a:lnSpc>
                <a:spcPct val="80000"/>
              </a:lnSpc>
            </a:pPr>
            <a:r>
              <a:rPr lang="en-US" sz="1700" dirty="0">
                <a:solidFill>
                  <a:schemeClr val="bg1"/>
                </a:solidFill>
              </a:rPr>
              <a:t>Indirectly tied to vegetation that </a:t>
            </a:r>
            <a:r>
              <a:rPr lang="en-US" sz="1700" i="1" dirty="0">
                <a:solidFill>
                  <a:schemeClr val="bg1"/>
                </a:solidFill>
              </a:rPr>
              <a:t>A. albopictus</a:t>
            </a:r>
            <a:r>
              <a:rPr lang="en-US" sz="1700" dirty="0">
                <a:solidFill>
                  <a:schemeClr val="bg1"/>
                </a:solidFill>
              </a:rPr>
              <a:t> feeds on</a:t>
            </a:r>
            <a:endParaRPr lang="en-US" sz="1700" i="1" dirty="0">
              <a:solidFill>
                <a:schemeClr val="bg1"/>
              </a:solidFill>
            </a:endParaRPr>
          </a:p>
          <a:p>
            <a:pPr>
              <a:lnSpc>
                <a:spcPct val="80000"/>
              </a:lnSpc>
            </a:pPr>
            <a:r>
              <a:rPr lang="en-US" sz="1700" dirty="0">
                <a:solidFill>
                  <a:schemeClr val="bg1"/>
                </a:solidFill>
              </a:rPr>
              <a:t>Minimum of 200 mm annual rainfall required for vector survival and competence</a:t>
            </a:r>
            <a:r>
              <a:rPr lang="en-US" sz="1700" baseline="30000" dirty="0">
                <a:solidFill>
                  <a:schemeClr val="bg1"/>
                </a:solidFill>
              </a:rPr>
              <a:t>20</a:t>
            </a:r>
            <a:r>
              <a:rPr lang="en-US" sz="1700" dirty="0">
                <a:solidFill>
                  <a:schemeClr val="bg1"/>
                </a:solidFill>
              </a:rPr>
              <a:t> </a:t>
            </a:r>
          </a:p>
          <a:p>
            <a:pPr>
              <a:lnSpc>
                <a:spcPct val="80000"/>
              </a:lnSpc>
            </a:pPr>
            <a:r>
              <a:rPr lang="en-US" sz="1700" dirty="0">
                <a:solidFill>
                  <a:schemeClr val="bg1"/>
                </a:solidFill>
              </a:rPr>
              <a:t>Increases relative humidity(RH), preventing desiccation of eggs and adult vector</a:t>
            </a:r>
          </a:p>
          <a:p>
            <a:pPr lvl="1">
              <a:lnSpc>
                <a:spcPct val="80000"/>
              </a:lnSpc>
            </a:pPr>
            <a:r>
              <a:rPr lang="en-US" sz="1700" dirty="0">
                <a:solidFill>
                  <a:schemeClr val="bg1"/>
                </a:solidFill>
              </a:rPr>
              <a:t>High mortality of </a:t>
            </a:r>
            <a:r>
              <a:rPr lang="en-US" sz="1700" i="1" dirty="0">
                <a:solidFill>
                  <a:schemeClr val="bg1"/>
                </a:solidFill>
              </a:rPr>
              <a:t>A. albopictus</a:t>
            </a:r>
            <a:r>
              <a:rPr lang="en-US" sz="1700" dirty="0">
                <a:solidFill>
                  <a:schemeClr val="bg1"/>
                </a:solidFill>
              </a:rPr>
              <a:t> when RH below 25% for one month</a:t>
            </a:r>
            <a:r>
              <a:rPr lang="en-US" sz="1700" baseline="30000" dirty="0">
                <a:solidFill>
                  <a:schemeClr val="bg1"/>
                </a:solidFill>
              </a:rPr>
              <a:t>19</a:t>
            </a:r>
            <a:endParaRPr lang="en-US" sz="1700" dirty="0">
              <a:solidFill>
                <a:schemeClr val="bg1"/>
              </a:solidFill>
            </a:endParaRPr>
          </a:p>
          <a:p>
            <a:pPr lvl="1">
              <a:lnSpc>
                <a:spcPct val="80000"/>
              </a:lnSpc>
            </a:pPr>
            <a:r>
              <a:rPr lang="en-US" sz="1700" dirty="0">
                <a:solidFill>
                  <a:schemeClr val="bg1"/>
                </a:solidFill>
              </a:rPr>
              <a:t>High mortality of </a:t>
            </a:r>
            <a:r>
              <a:rPr lang="en-US" sz="1700" i="1" dirty="0">
                <a:solidFill>
                  <a:schemeClr val="bg1"/>
                </a:solidFill>
              </a:rPr>
              <a:t>A. aegypti</a:t>
            </a:r>
            <a:r>
              <a:rPr lang="en-US" sz="1700" dirty="0">
                <a:solidFill>
                  <a:schemeClr val="bg1"/>
                </a:solidFill>
              </a:rPr>
              <a:t> when RH below 25% for three months</a:t>
            </a:r>
            <a:r>
              <a:rPr lang="en-US" sz="1700" baseline="30000" dirty="0">
                <a:solidFill>
                  <a:schemeClr val="bg1"/>
                </a:solidFill>
              </a:rPr>
              <a:t>19</a:t>
            </a:r>
            <a:endParaRPr lang="en-US" sz="1700" dirty="0">
              <a:solidFill>
                <a:schemeClr val="bg1"/>
              </a:solidFill>
            </a:endParaRPr>
          </a:p>
          <a:p>
            <a:pPr>
              <a:lnSpc>
                <a:spcPct val="80000"/>
              </a:lnSpc>
            </a:pPr>
            <a:endParaRPr lang="en-US" sz="1700" dirty="0">
              <a:solidFill>
                <a:schemeClr val="bg1"/>
              </a:solidFill>
            </a:endParaRPr>
          </a:p>
        </p:txBody>
      </p:sp>
      <p:sp>
        <p:nvSpPr>
          <p:cNvPr id="5" name="Slide Number Placeholder 4"/>
          <p:cNvSpPr>
            <a:spLocks noGrp="1"/>
          </p:cNvSpPr>
          <p:nvPr>
            <p:ph type="sldNum" sz="quarter" idx="12"/>
          </p:nvPr>
        </p:nvSpPr>
        <p:spPr/>
        <p:txBody>
          <a:bodyPr/>
          <a:lstStyle/>
          <a:p>
            <a:fld id="{8B70AA6F-90EF-403E-B58B-D2529546F89C}" type="slidenum">
              <a:rPr lang="en-US" smtClean="0"/>
              <a:t>13</a:t>
            </a:fld>
            <a:endParaRPr lang="en-US"/>
          </a:p>
        </p:txBody>
      </p:sp>
    </p:spTree>
    <p:extLst>
      <p:ext uri="{BB962C8B-B14F-4D97-AF65-F5344CB8AC3E}">
        <p14:creationId xmlns:p14="http://schemas.microsoft.com/office/powerpoint/2010/main" val="238580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456402"/>
            <a:ext cx="9404723" cy="844063"/>
          </a:xfrm>
        </p:spPr>
        <p:txBody>
          <a:bodyPr/>
          <a:lstStyle/>
          <a:p>
            <a:r>
              <a:rPr lang="en-US" sz="4000" dirty="0"/>
              <a:t>ZIKV Transmission Cycle/Season</a:t>
            </a:r>
          </a:p>
        </p:txBody>
      </p:sp>
      <p:sp>
        <p:nvSpPr>
          <p:cNvPr id="3" name="Content Placeholder 2"/>
          <p:cNvSpPr>
            <a:spLocks noGrp="1"/>
          </p:cNvSpPr>
          <p:nvPr>
            <p:ph idx="1"/>
          </p:nvPr>
        </p:nvSpPr>
        <p:spPr>
          <a:xfrm>
            <a:off x="844063" y="1600200"/>
            <a:ext cx="11102516" cy="5029200"/>
          </a:xfrm>
        </p:spPr>
        <p:txBody>
          <a:bodyPr numCol="1">
            <a:normAutofit fontScale="92500" lnSpcReduction="10000"/>
          </a:bodyPr>
          <a:lstStyle/>
          <a:p>
            <a:pPr>
              <a:lnSpc>
                <a:spcPct val="80000"/>
              </a:lnSpc>
            </a:pPr>
            <a:r>
              <a:rPr lang="en-US" sz="1700" dirty="0"/>
              <a:t>Transmission cycle – time it takes for a mosquito to reach adult hood, contract the virus, become infectious, and bite a host, infecting them</a:t>
            </a:r>
          </a:p>
          <a:p>
            <a:pPr>
              <a:lnSpc>
                <a:spcPct val="80000"/>
              </a:lnSpc>
            </a:pPr>
            <a:r>
              <a:rPr lang="en-US" sz="1700" dirty="0"/>
              <a:t>Sum of:</a:t>
            </a:r>
          </a:p>
          <a:p>
            <a:pPr lvl="1"/>
            <a:r>
              <a:rPr lang="en-US" dirty="0"/>
              <a:t>The time that a virus takes to achieve viremia in a host (3-12 Days) (Petersen, 2016) (Loos, 2014)</a:t>
            </a:r>
          </a:p>
          <a:p>
            <a:pPr lvl="1"/>
            <a:r>
              <a:rPr lang="en-US" dirty="0"/>
              <a:t>The period of viremia in an infected host (1-7 Days) (CDC, Zika Virus, 2016)</a:t>
            </a:r>
          </a:p>
          <a:p>
            <a:pPr lvl="1"/>
            <a:r>
              <a:rPr lang="en-US" dirty="0"/>
              <a:t>The time it takes for a female mosquito to develop to an adult </a:t>
            </a:r>
          </a:p>
          <a:p>
            <a:pPr lvl="2"/>
            <a:r>
              <a:rPr lang="en-US" i="1" dirty="0"/>
              <a:t>A. aegypti</a:t>
            </a:r>
            <a:r>
              <a:rPr lang="en-US" dirty="0"/>
              <a:t>:  8-14 days </a:t>
            </a:r>
            <a:r>
              <a:rPr lang="en-US" baseline="30000" dirty="0"/>
              <a:t>13</a:t>
            </a:r>
            <a:endParaRPr lang="en-US" dirty="0"/>
          </a:p>
          <a:p>
            <a:pPr lvl="2"/>
            <a:r>
              <a:rPr lang="en-US" i="1" dirty="0"/>
              <a:t>A</a:t>
            </a:r>
            <a:r>
              <a:rPr lang="en-US" dirty="0"/>
              <a:t>. </a:t>
            </a:r>
            <a:r>
              <a:rPr lang="en-US" i="1" dirty="0"/>
              <a:t>albopictus</a:t>
            </a:r>
            <a:r>
              <a:rPr lang="en-US" dirty="0"/>
              <a:t>: 9-12 days</a:t>
            </a:r>
            <a:r>
              <a:rPr lang="en-US" baseline="30000" dirty="0"/>
              <a:t>12</a:t>
            </a:r>
            <a:endParaRPr lang="en-US" dirty="0"/>
          </a:p>
          <a:p>
            <a:pPr lvl="1"/>
            <a:r>
              <a:rPr lang="en-US" dirty="0"/>
              <a:t>The lifespan of a vector minus the extrinsic incubation period of the virus in the vector</a:t>
            </a:r>
          </a:p>
          <a:p>
            <a:pPr lvl="2"/>
            <a:r>
              <a:rPr lang="en-US" i="1" dirty="0"/>
              <a:t>A. aegypti</a:t>
            </a:r>
            <a:r>
              <a:rPr lang="en-US" dirty="0"/>
              <a:t>: (14-28 days)</a:t>
            </a:r>
            <a:r>
              <a:rPr lang="en-US" baseline="30000" dirty="0"/>
              <a:t>18</a:t>
            </a:r>
            <a:r>
              <a:rPr lang="en-US" dirty="0"/>
              <a:t> – (5-15 days)</a:t>
            </a:r>
            <a:r>
              <a:rPr lang="en-US" baseline="30000" dirty="0"/>
              <a:t>18</a:t>
            </a:r>
            <a:endParaRPr lang="en-US" dirty="0"/>
          </a:p>
          <a:p>
            <a:pPr lvl="2"/>
            <a:r>
              <a:rPr lang="en-US" i="1" dirty="0"/>
              <a:t>A</a:t>
            </a:r>
            <a:r>
              <a:rPr lang="en-US" dirty="0"/>
              <a:t>. </a:t>
            </a:r>
            <a:r>
              <a:rPr lang="en-US" i="1" dirty="0"/>
              <a:t>albopictus</a:t>
            </a:r>
            <a:r>
              <a:rPr lang="en-US" dirty="0"/>
              <a:t>: (30-40 days)</a:t>
            </a:r>
            <a:r>
              <a:rPr lang="en-US" baseline="30000" dirty="0"/>
              <a:t>28</a:t>
            </a:r>
            <a:r>
              <a:rPr lang="en-US" dirty="0"/>
              <a:t> – (7-10 days)</a:t>
            </a:r>
            <a:r>
              <a:rPr lang="en-US" baseline="30000" dirty="0"/>
              <a:t>23</a:t>
            </a:r>
            <a:endParaRPr lang="en-US" sz="1500" dirty="0"/>
          </a:p>
          <a:p>
            <a:pPr>
              <a:lnSpc>
                <a:spcPct val="80000"/>
              </a:lnSpc>
            </a:pPr>
            <a:r>
              <a:rPr lang="en-US" sz="1700" b="1" i="1" dirty="0"/>
              <a:t>Transmission Cycle Period</a:t>
            </a:r>
          </a:p>
          <a:p>
            <a:pPr lvl="1">
              <a:lnSpc>
                <a:spcPct val="80000"/>
              </a:lnSpc>
            </a:pPr>
            <a:r>
              <a:rPr lang="en-US" sz="1500" i="1" dirty="0"/>
              <a:t>A. albopictus: </a:t>
            </a:r>
            <a:r>
              <a:rPr lang="en-US" sz="1500" b="1" i="1" dirty="0"/>
              <a:t>34-61 days</a:t>
            </a:r>
          </a:p>
          <a:p>
            <a:pPr lvl="1">
              <a:lnSpc>
                <a:spcPct val="80000"/>
              </a:lnSpc>
            </a:pPr>
            <a:r>
              <a:rPr lang="en-US" sz="1500" i="1" dirty="0"/>
              <a:t>A. aegypti: </a:t>
            </a:r>
            <a:r>
              <a:rPr lang="en-US" sz="1500" b="1" i="1" dirty="0"/>
              <a:t>21-46 days</a:t>
            </a:r>
          </a:p>
          <a:p>
            <a:r>
              <a:rPr lang="en-US" sz="1700" b="1" dirty="0"/>
              <a:t>Transmission season </a:t>
            </a:r>
            <a:r>
              <a:rPr lang="en-US" sz="1700" dirty="0"/>
              <a:t>= time for vector to achieve sustained presence (3 months)</a:t>
            </a:r>
            <a:r>
              <a:rPr lang="en-US" sz="1700" baseline="30000" dirty="0"/>
              <a:t>22</a:t>
            </a:r>
            <a:r>
              <a:rPr lang="en-US" sz="1700" dirty="0"/>
              <a:t> + Transmission Cycle Period (21-46 days, 34-61 days) = </a:t>
            </a:r>
            <a:r>
              <a:rPr lang="en-US" sz="1700" b="1" dirty="0"/>
              <a:t>4 to 5 months</a:t>
            </a:r>
          </a:p>
        </p:txBody>
      </p:sp>
      <p:sp>
        <p:nvSpPr>
          <p:cNvPr id="4" name="Slide Number Placeholder 3"/>
          <p:cNvSpPr>
            <a:spLocks noGrp="1"/>
          </p:cNvSpPr>
          <p:nvPr>
            <p:ph type="sldNum" sz="quarter" idx="12"/>
          </p:nvPr>
        </p:nvSpPr>
        <p:spPr/>
        <p:txBody>
          <a:bodyPr/>
          <a:lstStyle/>
          <a:p>
            <a:fld id="{8B70AA6F-90EF-403E-B58B-D2529546F89C}" type="slidenum">
              <a:rPr lang="en-US" smtClean="0"/>
              <a:t>14</a:t>
            </a:fld>
            <a:endParaRPr lang="en-US"/>
          </a:p>
        </p:txBody>
      </p:sp>
    </p:spTree>
    <p:extLst>
      <p:ext uri="{BB962C8B-B14F-4D97-AF65-F5344CB8AC3E}">
        <p14:creationId xmlns:p14="http://schemas.microsoft.com/office/powerpoint/2010/main" val="1488188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1" y="-2"/>
            <a:ext cx="559472" cy="3709643"/>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9"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1404667" y="2756643"/>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2" name="Title 1"/>
          <p:cNvSpPr>
            <a:spLocks noGrp="1"/>
          </p:cNvSpPr>
          <p:nvPr>
            <p:ph type="title"/>
          </p:nvPr>
        </p:nvSpPr>
        <p:spPr>
          <a:xfrm>
            <a:off x="599317" y="571500"/>
            <a:ext cx="3485052" cy="1444752"/>
          </a:xfrm>
        </p:spPr>
        <p:txBody>
          <a:bodyPr anchor="b">
            <a:normAutofit fontScale="90000"/>
          </a:bodyPr>
          <a:lstStyle/>
          <a:p>
            <a:r>
              <a:rPr lang="en-US" sz="3200" dirty="0"/>
              <a:t>ZIKV: Epidemiological Triad</a:t>
            </a:r>
          </a:p>
        </p:txBody>
      </p:sp>
      <p:sp>
        <p:nvSpPr>
          <p:cNvPr id="3" name="Content Placeholder 2"/>
          <p:cNvSpPr>
            <a:spLocks noGrp="1"/>
          </p:cNvSpPr>
          <p:nvPr>
            <p:ph idx="1"/>
          </p:nvPr>
        </p:nvSpPr>
        <p:spPr>
          <a:xfrm>
            <a:off x="643855" y="2110155"/>
            <a:ext cx="3517455" cy="4580791"/>
          </a:xfrm>
        </p:spPr>
        <p:txBody>
          <a:bodyPr>
            <a:normAutofit/>
          </a:bodyPr>
          <a:lstStyle/>
          <a:p>
            <a:r>
              <a:rPr lang="en-US" sz="1600" dirty="0"/>
              <a:t>Defines the most critical factors to virus transmission</a:t>
            </a:r>
          </a:p>
          <a:p>
            <a:r>
              <a:rPr lang="en-US" sz="1600" dirty="0"/>
              <a:t>Interrupting one of the factors of the triad will stop the spread of the virus</a:t>
            </a:r>
          </a:p>
          <a:p>
            <a:endParaRPr lang="en-US" sz="1600" dirty="0"/>
          </a:p>
          <a:p>
            <a:endParaRPr lang="en-US" sz="1400" dirty="0"/>
          </a:p>
        </p:txBody>
      </p:sp>
      <p:grpSp>
        <p:nvGrpSpPr>
          <p:cNvPr id="10" name="Group 9"/>
          <p:cNvGrpSpPr/>
          <p:nvPr/>
        </p:nvGrpSpPr>
        <p:grpSpPr>
          <a:xfrm>
            <a:off x="4562116" y="1270660"/>
            <a:ext cx="7408211" cy="5420285"/>
            <a:chOff x="1988457" y="0"/>
            <a:chExt cx="8244114" cy="6858000"/>
          </a:xfrm>
        </p:grpSpPr>
        <p:sp>
          <p:nvSpPr>
            <p:cNvPr id="11" name="Rectangle 10"/>
            <p:cNvSpPr/>
            <p:nvPr/>
          </p:nvSpPr>
          <p:spPr>
            <a:xfrm>
              <a:off x="5210609" y="1436914"/>
              <a:ext cx="1764632" cy="744525"/>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377">
                <a:defRPr/>
              </a:pPr>
              <a:r>
                <a:rPr lang="en-US" sz="1600" kern="0" dirty="0">
                  <a:solidFill>
                    <a:sysClr val="windowText" lastClr="000000"/>
                  </a:solidFill>
                  <a:latin typeface="Calibri" panose="020F0502020204030204"/>
                </a:rPr>
                <a:t>What</a:t>
              </a:r>
            </a:p>
            <a:p>
              <a:pPr algn="ctr" defTabSz="914377">
                <a:defRPr/>
              </a:pPr>
              <a:r>
                <a:rPr lang="en-US" b="1" kern="0" dirty="0">
                  <a:solidFill>
                    <a:prstClr val="white"/>
                  </a:solidFill>
                  <a:latin typeface="Calibri" panose="020F0502020204030204"/>
                </a:rPr>
                <a:t>AGENT</a:t>
              </a:r>
            </a:p>
          </p:txBody>
        </p:sp>
        <p:sp>
          <p:nvSpPr>
            <p:cNvPr id="12" name="Rectangle 11"/>
            <p:cNvSpPr/>
            <p:nvPr/>
          </p:nvSpPr>
          <p:spPr>
            <a:xfrm>
              <a:off x="2603506" y="4614866"/>
              <a:ext cx="2137873" cy="666802"/>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377">
                <a:defRPr/>
              </a:pPr>
              <a:r>
                <a:rPr lang="en-US" sz="1600" kern="0" dirty="0">
                  <a:solidFill>
                    <a:sysClr val="windowText" lastClr="000000"/>
                  </a:solidFill>
                  <a:latin typeface="Calibri" panose="020F0502020204030204"/>
                </a:rPr>
                <a:t>Who</a:t>
              </a:r>
            </a:p>
            <a:p>
              <a:pPr algn="ctr" defTabSz="914377">
                <a:defRPr/>
              </a:pPr>
              <a:r>
                <a:rPr lang="en-US" b="1" kern="0" dirty="0">
                  <a:solidFill>
                    <a:prstClr val="white"/>
                  </a:solidFill>
                  <a:latin typeface="Calibri" panose="020F0502020204030204"/>
                </a:rPr>
                <a:t>HOST</a:t>
              </a:r>
            </a:p>
          </p:txBody>
        </p:sp>
        <p:sp>
          <p:nvSpPr>
            <p:cNvPr id="13" name="Rectangle 12"/>
            <p:cNvSpPr/>
            <p:nvPr/>
          </p:nvSpPr>
          <p:spPr>
            <a:xfrm>
              <a:off x="7498099" y="4614866"/>
              <a:ext cx="1967988" cy="66680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914377">
                <a:defRPr/>
              </a:pPr>
              <a:r>
                <a:rPr lang="en-US" sz="1600" kern="0" dirty="0">
                  <a:solidFill>
                    <a:sysClr val="windowText" lastClr="000000"/>
                  </a:solidFill>
                  <a:latin typeface="Calibri" panose="020F0502020204030204"/>
                </a:rPr>
                <a:t>Where</a:t>
              </a:r>
            </a:p>
            <a:p>
              <a:pPr algn="ctr" defTabSz="914377">
                <a:defRPr/>
              </a:pPr>
              <a:r>
                <a:rPr lang="en-US" b="1" kern="0" dirty="0">
                  <a:solidFill>
                    <a:prstClr val="white"/>
                  </a:solidFill>
                  <a:latin typeface="Calibri" panose="020F0502020204030204"/>
                </a:rPr>
                <a:t>ENVIRONMENT</a:t>
              </a:r>
            </a:p>
          </p:txBody>
        </p:sp>
        <p:cxnSp>
          <p:nvCxnSpPr>
            <p:cNvPr id="14" name="Straight Arrow Connector 13"/>
            <p:cNvCxnSpPr>
              <a:stCxn id="12" idx="0"/>
            </p:cNvCxnSpPr>
            <p:nvPr/>
          </p:nvCxnSpPr>
          <p:spPr>
            <a:xfrm flipV="1">
              <a:off x="3672443" y="2136366"/>
              <a:ext cx="1538166" cy="2478500"/>
            </a:xfrm>
            <a:prstGeom prst="straightConnector1">
              <a:avLst/>
            </a:prstGeom>
            <a:noFill/>
            <a:ln w="57150" cap="flat" cmpd="sng" algn="ctr">
              <a:solidFill>
                <a:srgbClr val="5B9BD5">
                  <a:lumMod val="50000"/>
                </a:srgbClr>
              </a:solidFill>
              <a:prstDash val="solid"/>
              <a:miter lim="800000"/>
              <a:headEnd type="triangle"/>
              <a:tailEnd type="triangle"/>
            </a:ln>
            <a:effectLst/>
          </p:spPr>
        </p:cxnSp>
        <p:cxnSp>
          <p:nvCxnSpPr>
            <p:cNvPr id="15" name="Straight Arrow Connector 14"/>
            <p:cNvCxnSpPr>
              <a:stCxn id="13" idx="0"/>
            </p:cNvCxnSpPr>
            <p:nvPr/>
          </p:nvCxnSpPr>
          <p:spPr>
            <a:xfrm flipH="1" flipV="1">
              <a:off x="6975241" y="2181439"/>
              <a:ext cx="1506853" cy="2433427"/>
            </a:xfrm>
            <a:prstGeom prst="straightConnector1">
              <a:avLst/>
            </a:prstGeom>
            <a:noFill/>
            <a:ln w="57150" cap="flat" cmpd="sng" algn="ctr">
              <a:solidFill>
                <a:srgbClr val="5B9BD5">
                  <a:lumMod val="50000"/>
                </a:srgbClr>
              </a:solidFill>
              <a:prstDash val="solid"/>
              <a:miter lim="800000"/>
              <a:headEnd type="triangle"/>
              <a:tailEnd type="triangle"/>
            </a:ln>
            <a:effectLst/>
          </p:spPr>
        </p:cxnSp>
        <p:cxnSp>
          <p:nvCxnSpPr>
            <p:cNvPr id="16" name="Straight Arrow Connector 15"/>
            <p:cNvCxnSpPr>
              <a:stCxn id="12" idx="3"/>
              <a:endCxn id="13" idx="1"/>
            </p:cNvCxnSpPr>
            <p:nvPr/>
          </p:nvCxnSpPr>
          <p:spPr>
            <a:xfrm>
              <a:off x="4741380" y="4948268"/>
              <a:ext cx="2756720" cy="0"/>
            </a:xfrm>
            <a:prstGeom prst="straightConnector1">
              <a:avLst/>
            </a:prstGeom>
            <a:noFill/>
            <a:ln w="57150" cap="flat" cmpd="sng" algn="ctr">
              <a:solidFill>
                <a:srgbClr val="5B9BD5">
                  <a:lumMod val="50000"/>
                </a:srgbClr>
              </a:solidFill>
              <a:prstDash val="solid"/>
              <a:miter lim="800000"/>
              <a:headEnd type="triangle"/>
              <a:tailEnd type="triangle"/>
            </a:ln>
            <a:effectLst/>
          </p:spPr>
        </p:cxnSp>
        <p:sp>
          <p:nvSpPr>
            <p:cNvPr id="17" name="Oval 16"/>
            <p:cNvSpPr/>
            <p:nvPr/>
          </p:nvSpPr>
          <p:spPr>
            <a:xfrm>
              <a:off x="5343702" y="2608064"/>
              <a:ext cx="1500594" cy="1622746"/>
            </a:xfrm>
            <a:prstGeom prst="ellipse">
              <a:avLst/>
            </a:prstGeom>
            <a:solidFill>
              <a:srgbClr val="FFC000"/>
            </a:solidFill>
            <a:ln w="12700" cap="flat" cmpd="sng" algn="ctr">
              <a:solidFill>
                <a:srgbClr val="FFC000"/>
              </a:solidFill>
              <a:prstDash val="solid"/>
              <a:miter lim="800000"/>
            </a:ln>
            <a:effectLst/>
          </p:spPr>
          <p:txBody>
            <a:bodyPr rtlCol="0" anchor="ctr"/>
            <a:lstStyle/>
            <a:p>
              <a:pPr algn="ctr" defTabSz="914377">
                <a:defRPr/>
              </a:pPr>
              <a:r>
                <a:rPr lang="en-US" sz="1400" i="1" kern="0" dirty="0">
                  <a:solidFill>
                    <a:sysClr val="windowText" lastClr="000000"/>
                  </a:solidFill>
                  <a:latin typeface="Calibri" panose="020F0502020204030204"/>
                </a:rPr>
                <a:t>Aedes</a:t>
              </a:r>
              <a:r>
                <a:rPr lang="en-US" sz="1400" kern="0" dirty="0">
                  <a:solidFill>
                    <a:sysClr val="windowText" lastClr="000000"/>
                  </a:solidFill>
                  <a:latin typeface="Calibri" panose="020F0502020204030204"/>
                </a:rPr>
                <a:t> Genus</a:t>
              </a:r>
              <a:endParaRPr lang="en-US" sz="1400" i="1" kern="0" dirty="0">
                <a:solidFill>
                  <a:sysClr val="windowText" lastClr="000000"/>
                </a:solidFill>
                <a:latin typeface="Calibri" panose="020F0502020204030204"/>
              </a:endParaRPr>
            </a:p>
            <a:p>
              <a:pPr algn="ctr" defTabSz="914377">
                <a:defRPr/>
              </a:pPr>
              <a:r>
                <a:rPr lang="en-US" sz="1400" kern="0" dirty="0">
                  <a:solidFill>
                    <a:sysClr val="windowText" lastClr="000000"/>
                  </a:solidFill>
                  <a:latin typeface="Calibri" panose="020F0502020204030204"/>
                </a:rPr>
                <a:t>Mosquito</a:t>
              </a:r>
            </a:p>
            <a:p>
              <a:pPr algn="ctr" defTabSz="914377">
                <a:defRPr/>
              </a:pPr>
              <a:r>
                <a:rPr lang="en-US" sz="1600" b="1" kern="0" dirty="0">
                  <a:solidFill>
                    <a:sysClr val="windowText" lastClr="000000"/>
                  </a:solidFill>
                  <a:latin typeface="Calibri" panose="020F0502020204030204"/>
                </a:rPr>
                <a:t>VECTOR</a:t>
              </a:r>
              <a:endParaRPr lang="en-US" b="1" kern="0" dirty="0">
                <a:solidFill>
                  <a:sysClr val="windowText" lastClr="000000"/>
                </a:solidFill>
                <a:latin typeface="Calibri" panose="020F0502020204030204"/>
              </a:endParaRPr>
            </a:p>
          </p:txBody>
        </p:sp>
        <p:cxnSp>
          <p:nvCxnSpPr>
            <p:cNvPr id="18" name="Straight Connector 17"/>
            <p:cNvCxnSpPr>
              <a:endCxn id="17" idx="3"/>
            </p:cNvCxnSpPr>
            <p:nvPr/>
          </p:nvCxnSpPr>
          <p:spPr>
            <a:xfrm flipV="1">
              <a:off x="4728164" y="3993164"/>
              <a:ext cx="835296" cy="645428"/>
            </a:xfrm>
            <a:prstGeom prst="line">
              <a:avLst/>
            </a:prstGeom>
            <a:noFill/>
            <a:ln w="28575" cap="flat" cmpd="sng" algn="ctr">
              <a:solidFill>
                <a:srgbClr val="FF0000"/>
              </a:solidFill>
              <a:prstDash val="solid"/>
              <a:miter lim="800000"/>
            </a:ln>
            <a:effectLst/>
          </p:spPr>
        </p:cxnSp>
        <p:cxnSp>
          <p:nvCxnSpPr>
            <p:cNvPr id="19" name="Straight Connector 18"/>
            <p:cNvCxnSpPr>
              <a:endCxn id="17" idx="5"/>
            </p:cNvCxnSpPr>
            <p:nvPr/>
          </p:nvCxnSpPr>
          <p:spPr>
            <a:xfrm flipH="1" flipV="1">
              <a:off x="6624540" y="3993164"/>
              <a:ext cx="873562" cy="645428"/>
            </a:xfrm>
            <a:prstGeom prst="line">
              <a:avLst/>
            </a:prstGeom>
            <a:noFill/>
            <a:ln w="28575" cap="flat" cmpd="sng" algn="ctr">
              <a:solidFill>
                <a:srgbClr val="FF0000"/>
              </a:solidFill>
              <a:prstDash val="solid"/>
              <a:miter lim="800000"/>
            </a:ln>
            <a:effectLst/>
          </p:spPr>
        </p:cxnSp>
        <p:cxnSp>
          <p:nvCxnSpPr>
            <p:cNvPr id="20" name="Straight Connector 19"/>
            <p:cNvCxnSpPr>
              <a:stCxn id="11" idx="2"/>
              <a:endCxn id="17" idx="0"/>
            </p:cNvCxnSpPr>
            <p:nvPr/>
          </p:nvCxnSpPr>
          <p:spPr>
            <a:xfrm>
              <a:off x="6092925" y="2181439"/>
              <a:ext cx="1075" cy="426625"/>
            </a:xfrm>
            <a:prstGeom prst="line">
              <a:avLst/>
            </a:prstGeom>
            <a:noFill/>
            <a:ln w="28575" cap="flat" cmpd="sng" algn="ctr">
              <a:solidFill>
                <a:srgbClr val="FF0000"/>
              </a:solidFill>
              <a:prstDash val="solid"/>
              <a:miter lim="800000"/>
            </a:ln>
            <a:effectLst/>
          </p:spPr>
        </p:cxnSp>
        <p:sp>
          <p:nvSpPr>
            <p:cNvPr id="21" name="Rectangle 20"/>
            <p:cNvSpPr/>
            <p:nvPr/>
          </p:nvSpPr>
          <p:spPr>
            <a:xfrm>
              <a:off x="4556807" y="0"/>
              <a:ext cx="3072235" cy="1440257"/>
            </a:xfrm>
            <a:prstGeom prst="rect">
              <a:avLst/>
            </a:prstGeom>
            <a:noFill/>
            <a:ln w="28575" cap="flat" cmpd="sng" algn="ctr">
              <a:solidFill>
                <a:srgbClr val="00B050"/>
              </a:solidFill>
              <a:prstDash val="solid"/>
              <a:miter lim="800000"/>
            </a:ln>
            <a:effectLst/>
          </p:spPr>
          <p:txBody>
            <a:bodyPr rtlCol="0" anchor="t"/>
            <a:lstStyle/>
            <a:p>
              <a:pPr defTabSz="914377">
                <a:defRPr/>
              </a:pPr>
              <a:r>
                <a:rPr lang="en-US" sz="900" b="1" kern="0" dirty="0">
                  <a:solidFill>
                    <a:prstClr val="black"/>
                  </a:solidFill>
                  <a:latin typeface="Calibri" panose="020F0502020204030204"/>
                </a:rPr>
                <a:t>Virus:</a:t>
              </a:r>
              <a:r>
                <a:rPr lang="en-US" sz="900" kern="0" dirty="0">
                  <a:solidFill>
                    <a:prstClr val="black"/>
                  </a:solidFill>
                  <a:latin typeface="Calibri" panose="020F0502020204030204"/>
                </a:rPr>
                <a:t>  Zika Virus</a:t>
              </a:r>
              <a:endParaRPr lang="en-US" sz="900" i="1" kern="0" dirty="0">
                <a:solidFill>
                  <a:prstClr val="black"/>
                </a:solidFill>
                <a:latin typeface="Calibri" panose="020F0502020204030204"/>
              </a:endParaRPr>
            </a:p>
            <a:p>
              <a:pPr defTabSz="914377">
                <a:defRPr/>
              </a:pPr>
              <a:r>
                <a:rPr lang="en-US" sz="900" b="1" kern="0" dirty="0">
                  <a:solidFill>
                    <a:prstClr val="black"/>
                  </a:solidFill>
                  <a:latin typeface="Calibri" panose="020F0502020204030204"/>
                </a:rPr>
                <a:t>Extrinsic Incubation Period:</a:t>
              </a:r>
            </a:p>
            <a:p>
              <a:pPr defTabSz="914377">
                <a:defRPr/>
              </a:pPr>
              <a:r>
                <a:rPr lang="en-US" sz="900" i="1" kern="0" dirty="0">
                  <a:solidFill>
                    <a:prstClr val="black"/>
                  </a:solidFill>
                  <a:latin typeface="Calibri" panose="020F0502020204030204"/>
                </a:rPr>
                <a:t>A. aegypti 5-15 days, A. albopictus 7-10 days </a:t>
              </a:r>
              <a:endParaRPr lang="en-US" sz="900" kern="0" dirty="0">
                <a:solidFill>
                  <a:prstClr val="black"/>
                </a:solidFill>
                <a:latin typeface="Calibri" panose="020F0502020204030204"/>
              </a:endParaRPr>
            </a:p>
            <a:p>
              <a:pPr defTabSz="914377">
                <a:defRPr/>
              </a:pPr>
              <a:r>
                <a:rPr lang="en-US" sz="900" b="1" kern="0" dirty="0">
                  <a:solidFill>
                    <a:prstClr val="black"/>
                  </a:solidFill>
                  <a:latin typeface="Calibri" panose="020F0502020204030204"/>
                </a:rPr>
                <a:t>Intrinsic Incubation Period: </a:t>
              </a:r>
              <a:r>
                <a:rPr lang="en-US" sz="900" kern="0" dirty="0">
                  <a:solidFill>
                    <a:prstClr val="black"/>
                  </a:solidFill>
                  <a:latin typeface="Calibri" panose="020F0502020204030204"/>
                </a:rPr>
                <a:t>3-12 days in humans</a:t>
              </a:r>
            </a:p>
            <a:p>
              <a:pPr defTabSz="914377">
                <a:defRPr/>
              </a:pPr>
              <a:r>
                <a:rPr lang="en-US" sz="900" b="1" kern="0" dirty="0">
                  <a:solidFill>
                    <a:prstClr val="black"/>
                  </a:solidFill>
                  <a:latin typeface="Calibri" panose="020F0502020204030204"/>
                </a:rPr>
                <a:t>Suitable Transmission Temperatures:</a:t>
              </a:r>
            </a:p>
            <a:p>
              <a:pPr marL="171446" indent="-171446" defTabSz="914377">
                <a:buFont typeface="Arial" panose="020B0604020202020204" pitchFamily="34" charset="0"/>
                <a:buChar char="•"/>
                <a:defRPr/>
              </a:pPr>
              <a:r>
                <a:rPr lang="en-US" sz="900" i="1" kern="0" dirty="0">
                  <a:solidFill>
                    <a:prstClr val="black"/>
                  </a:solidFill>
                  <a:latin typeface="Calibri" panose="020F0502020204030204"/>
                </a:rPr>
                <a:t>A. aegypti:  (14-18</a:t>
              </a:r>
              <a:r>
                <a:rPr lang="en-US" sz="900" i="1" kern="0" baseline="30000" dirty="0">
                  <a:solidFill>
                    <a:prstClr val="black"/>
                  </a:solidFill>
                  <a:latin typeface="Calibri" panose="020F0502020204030204"/>
                </a:rPr>
                <a:t>o</a:t>
              </a:r>
              <a:r>
                <a:rPr lang="en-US" sz="900" i="1" kern="0" dirty="0">
                  <a:solidFill>
                    <a:prstClr val="black"/>
                  </a:solidFill>
                  <a:latin typeface="Calibri" panose="020F0502020204030204"/>
                </a:rPr>
                <a:t>C ) – (34-35</a:t>
              </a:r>
              <a:r>
                <a:rPr lang="en-US" sz="900" i="1" kern="0" baseline="30000" dirty="0">
                  <a:solidFill>
                    <a:prstClr val="black"/>
                  </a:solidFill>
                  <a:latin typeface="Calibri" panose="020F0502020204030204"/>
                </a:rPr>
                <a:t>o</a:t>
              </a:r>
              <a:r>
                <a:rPr lang="en-US" sz="900" i="1" kern="0" dirty="0">
                  <a:solidFill>
                    <a:prstClr val="black"/>
                  </a:solidFill>
                  <a:latin typeface="Calibri" panose="020F0502020204030204"/>
                </a:rPr>
                <a:t>C), peaking at 29</a:t>
              </a:r>
              <a:r>
                <a:rPr lang="en-US" sz="900" i="1" kern="0" baseline="30000" dirty="0">
                  <a:solidFill>
                    <a:prstClr val="black"/>
                  </a:solidFill>
                  <a:latin typeface="Calibri" panose="020F0502020204030204"/>
                </a:rPr>
                <a:t>o</a:t>
              </a:r>
              <a:r>
                <a:rPr lang="en-US" sz="900" i="1" kern="0" dirty="0">
                  <a:solidFill>
                    <a:prstClr val="black"/>
                  </a:solidFill>
                  <a:latin typeface="Calibri" panose="020F0502020204030204"/>
                </a:rPr>
                <a:t>C</a:t>
              </a:r>
            </a:p>
            <a:p>
              <a:pPr marL="171446" indent="-171446" defTabSz="914377">
                <a:buFont typeface="Arial" panose="020B0604020202020204" pitchFamily="34" charset="0"/>
                <a:buChar char="•"/>
                <a:defRPr/>
              </a:pPr>
              <a:r>
                <a:rPr lang="en-US" sz="900" i="1" kern="0" dirty="0">
                  <a:solidFill>
                    <a:prstClr val="black"/>
                  </a:solidFill>
                  <a:latin typeface="Calibri" panose="020F0502020204030204"/>
                </a:rPr>
                <a:t>A. </a:t>
              </a:r>
              <a:r>
                <a:rPr lang="en-US" sz="900" i="1" kern="0" dirty="0" err="1">
                  <a:solidFill>
                    <a:prstClr val="black"/>
                  </a:solidFill>
                  <a:latin typeface="Calibri" panose="020F0502020204030204"/>
                </a:rPr>
                <a:t>albopcitus</a:t>
              </a:r>
              <a:r>
                <a:rPr lang="en-US" sz="900" i="1" kern="0" dirty="0">
                  <a:solidFill>
                    <a:prstClr val="black"/>
                  </a:solidFill>
                  <a:latin typeface="Calibri" panose="020F0502020204030204"/>
                </a:rPr>
                <a:t>: (11-16</a:t>
              </a:r>
              <a:r>
                <a:rPr lang="en-US" sz="900" i="1" kern="0" baseline="30000" dirty="0">
                  <a:solidFill>
                    <a:prstClr val="black"/>
                  </a:solidFill>
                  <a:latin typeface="Calibri" panose="020F0502020204030204"/>
                </a:rPr>
                <a:t>o</a:t>
              </a:r>
              <a:r>
                <a:rPr lang="en-US" sz="900" i="1" kern="0" dirty="0">
                  <a:solidFill>
                    <a:prstClr val="black"/>
                  </a:solidFill>
                  <a:latin typeface="Calibri" panose="020F0502020204030204"/>
                </a:rPr>
                <a:t>C) – (28-32</a:t>
              </a:r>
              <a:r>
                <a:rPr lang="en-US" sz="900" i="1" kern="0" baseline="30000" dirty="0">
                  <a:solidFill>
                    <a:prstClr val="black"/>
                  </a:solidFill>
                  <a:latin typeface="Calibri" panose="020F0502020204030204"/>
                </a:rPr>
                <a:t>o</a:t>
              </a:r>
              <a:r>
                <a:rPr lang="en-US" sz="900" i="1" kern="0" dirty="0">
                  <a:solidFill>
                    <a:prstClr val="black"/>
                  </a:solidFill>
                  <a:latin typeface="Calibri" panose="020F0502020204030204"/>
                </a:rPr>
                <a:t>C), peaking at 26</a:t>
              </a:r>
              <a:r>
                <a:rPr lang="en-US" sz="900" i="1" kern="0" baseline="30000" dirty="0">
                  <a:solidFill>
                    <a:prstClr val="black"/>
                  </a:solidFill>
                  <a:latin typeface="Calibri" panose="020F0502020204030204"/>
                </a:rPr>
                <a:t>o</a:t>
              </a:r>
              <a:r>
                <a:rPr lang="en-US" sz="900" i="1" kern="0" dirty="0">
                  <a:solidFill>
                    <a:prstClr val="black"/>
                  </a:solidFill>
                  <a:latin typeface="Calibri" panose="020F0502020204030204"/>
                </a:rPr>
                <a:t>C</a:t>
              </a:r>
            </a:p>
          </p:txBody>
        </p:sp>
        <p:sp>
          <p:nvSpPr>
            <p:cNvPr id="22" name="Rectangle 21"/>
            <p:cNvSpPr/>
            <p:nvPr/>
          </p:nvSpPr>
          <p:spPr>
            <a:xfrm>
              <a:off x="1988457" y="5323400"/>
              <a:ext cx="3406723" cy="1534600"/>
            </a:xfrm>
            <a:prstGeom prst="rect">
              <a:avLst/>
            </a:prstGeom>
            <a:noFill/>
            <a:ln w="28575" cap="flat" cmpd="sng" algn="ctr">
              <a:solidFill>
                <a:srgbClr val="00B050"/>
              </a:solidFill>
              <a:prstDash val="solid"/>
              <a:miter lim="800000"/>
            </a:ln>
            <a:effectLst/>
          </p:spPr>
          <p:txBody>
            <a:bodyPr rtlCol="0" anchor="t"/>
            <a:lstStyle/>
            <a:p>
              <a:pPr defTabSz="914377">
                <a:defRPr/>
              </a:pPr>
              <a:r>
                <a:rPr lang="en-US" sz="1000" b="1" kern="0" dirty="0">
                  <a:solidFill>
                    <a:prstClr val="black"/>
                  </a:solidFill>
                  <a:latin typeface="Calibri" panose="020F0502020204030204"/>
                </a:rPr>
                <a:t>Hosts: </a:t>
              </a:r>
              <a:r>
                <a:rPr lang="en-US" sz="1000" kern="0" dirty="0">
                  <a:solidFill>
                    <a:prstClr val="black"/>
                  </a:solidFill>
                  <a:latin typeface="Calibri" panose="020F0502020204030204"/>
                </a:rPr>
                <a:t>Humans, non-human reservoirs in North America have not been established yet</a:t>
              </a:r>
              <a:endParaRPr lang="en-US" sz="1000" b="1" kern="0" dirty="0">
                <a:solidFill>
                  <a:prstClr val="black"/>
                </a:solidFill>
                <a:latin typeface="Calibri" panose="020F0502020204030204"/>
              </a:endParaRPr>
            </a:p>
            <a:p>
              <a:pPr defTabSz="914377">
                <a:defRPr/>
              </a:pPr>
              <a:r>
                <a:rPr lang="en-US" sz="1000" b="1" kern="0" dirty="0">
                  <a:solidFill>
                    <a:prstClr val="black"/>
                  </a:solidFill>
                  <a:latin typeface="Calibri" panose="020F0502020204030204"/>
                </a:rPr>
                <a:t>Exposure Behavior:</a:t>
              </a:r>
            </a:p>
            <a:p>
              <a:pPr marL="171446" indent="-171446" defTabSz="914377">
                <a:buFont typeface="Arial" panose="020B0604020202020204" pitchFamily="34" charset="0"/>
                <a:buChar char="•"/>
                <a:defRPr/>
              </a:pPr>
              <a:r>
                <a:rPr lang="en-US" sz="1000" i="1" kern="0" dirty="0">
                  <a:solidFill>
                    <a:prstClr val="black"/>
                  </a:solidFill>
                  <a:latin typeface="Calibri" panose="020F0502020204030204"/>
                </a:rPr>
                <a:t>A. albopictus </a:t>
              </a:r>
              <a:r>
                <a:rPr lang="en-US" sz="1000" kern="0" dirty="0">
                  <a:solidFill>
                    <a:prstClr val="black"/>
                  </a:solidFill>
                  <a:latin typeface="Calibri" panose="020F0502020204030204"/>
                </a:rPr>
                <a:t>bites during daytime hours, in the outdoors near vegetated areas</a:t>
              </a:r>
            </a:p>
            <a:p>
              <a:pPr marL="171446" indent="-171446" defTabSz="914377">
                <a:buFont typeface="Arial" panose="020B0604020202020204" pitchFamily="34" charset="0"/>
                <a:buChar char="•"/>
                <a:defRPr/>
              </a:pPr>
              <a:r>
                <a:rPr lang="en-US" sz="1000" i="1" kern="0" dirty="0">
                  <a:solidFill>
                    <a:prstClr val="black"/>
                  </a:solidFill>
                  <a:latin typeface="Calibri" panose="020F0502020204030204"/>
                </a:rPr>
                <a:t>A. aegypti </a:t>
              </a:r>
              <a:r>
                <a:rPr lang="en-US" sz="1000" kern="0" dirty="0">
                  <a:solidFill>
                    <a:prstClr val="black"/>
                  </a:solidFill>
                  <a:latin typeface="Calibri" panose="020F0502020204030204"/>
                </a:rPr>
                <a:t>bites in the post-dawn and pre-dusk hours directly in or near by human dwellings</a:t>
              </a:r>
            </a:p>
            <a:p>
              <a:pPr marL="171446" indent="-171446" defTabSz="914377">
                <a:buFont typeface="Arial" panose="020B0604020202020204" pitchFamily="34" charset="0"/>
                <a:buChar char="•"/>
                <a:defRPr/>
              </a:pPr>
              <a:endParaRPr lang="en-US" sz="1000" kern="0" dirty="0">
                <a:solidFill>
                  <a:prstClr val="black"/>
                </a:solidFill>
                <a:latin typeface="Calibri" panose="020F0502020204030204"/>
              </a:endParaRPr>
            </a:p>
            <a:p>
              <a:pPr defTabSz="914377">
                <a:defRPr/>
              </a:pPr>
              <a:endParaRPr lang="en-US" sz="1000" i="1" kern="0" dirty="0">
                <a:solidFill>
                  <a:prstClr val="black"/>
                </a:solidFill>
                <a:latin typeface="Calibri" panose="020F0502020204030204"/>
              </a:endParaRPr>
            </a:p>
            <a:p>
              <a:pPr defTabSz="914377">
                <a:defRPr/>
              </a:pPr>
              <a:endParaRPr lang="en-US" sz="1000" kern="0" dirty="0">
                <a:solidFill>
                  <a:prstClr val="black"/>
                </a:solidFill>
                <a:latin typeface="Calibri" panose="020F0502020204030204"/>
              </a:endParaRPr>
            </a:p>
          </p:txBody>
        </p:sp>
        <p:sp>
          <p:nvSpPr>
            <p:cNvPr id="23" name="Rectangle 22"/>
            <p:cNvSpPr/>
            <p:nvPr/>
          </p:nvSpPr>
          <p:spPr>
            <a:xfrm>
              <a:off x="6857512" y="5317512"/>
              <a:ext cx="3375059" cy="1540488"/>
            </a:xfrm>
            <a:prstGeom prst="rect">
              <a:avLst/>
            </a:prstGeom>
            <a:noFill/>
            <a:ln w="28575" cap="flat" cmpd="sng" algn="ctr">
              <a:solidFill>
                <a:srgbClr val="00B050"/>
              </a:solidFill>
              <a:prstDash val="solid"/>
              <a:miter lim="800000"/>
            </a:ln>
            <a:effectLst/>
          </p:spPr>
          <p:txBody>
            <a:bodyPr rtlCol="0" anchor="t"/>
            <a:lstStyle/>
            <a:p>
              <a:pPr defTabSz="914377">
                <a:defRPr/>
              </a:pPr>
              <a:r>
                <a:rPr lang="en-US" sz="900" b="1" kern="0" dirty="0">
                  <a:solidFill>
                    <a:prstClr val="black"/>
                  </a:solidFill>
                  <a:latin typeface="Calibri" panose="020F0502020204030204"/>
                </a:rPr>
                <a:t>Climate: </a:t>
              </a:r>
              <a:r>
                <a:rPr lang="en-US" sz="900" kern="0" dirty="0">
                  <a:solidFill>
                    <a:prstClr val="black"/>
                  </a:solidFill>
                  <a:latin typeface="Calibri" panose="020F0502020204030204"/>
                </a:rPr>
                <a:t>&gt;= 200 mm annual precipitation. </a:t>
              </a:r>
              <a:r>
                <a:rPr lang="en-US" sz="900" i="1" kern="0" dirty="0">
                  <a:solidFill>
                    <a:prstClr val="black"/>
                  </a:solidFill>
                  <a:latin typeface="Calibri" panose="020F0502020204030204"/>
                </a:rPr>
                <a:t>High mortality for  A. albopictus </a:t>
              </a:r>
              <a:r>
                <a:rPr lang="en-US" sz="900" kern="0" dirty="0">
                  <a:solidFill>
                    <a:prstClr val="black"/>
                  </a:solidFill>
                  <a:latin typeface="Calibri" panose="020F0502020204030204"/>
                </a:rPr>
                <a:t>&lt; 25% monthly relative humidity and &lt;25% for</a:t>
              </a:r>
              <a:r>
                <a:rPr lang="en-US" sz="900" i="1" kern="0" dirty="0">
                  <a:solidFill>
                    <a:prstClr val="black"/>
                  </a:solidFill>
                  <a:latin typeface="Calibri" panose="020F0502020204030204"/>
                </a:rPr>
                <a:t> A. for three months. Temperature between 11-40</a:t>
              </a:r>
              <a:r>
                <a:rPr lang="en-US" sz="900" i="1" kern="0" baseline="30000" dirty="0">
                  <a:solidFill>
                    <a:prstClr val="black"/>
                  </a:solidFill>
                  <a:latin typeface="Calibri" panose="020F0502020204030204"/>
                </a:rPr>
                <a:t>o</a:t>
              </a:r>
              <a:r>
                <a:rPr lang="en-US" sz="900" i="1" kern="0" dirty="0">
                  <a:solidFill>
                    <a:prstClr val="black"/>
                  </a:solidFill>
                  <a:latin typeface="Calibri" panose="020F0502020204030204"/>
                </a:rPr>
                <a:t>C. Oviposit in or adjacent to stagnant water containers or pools.</a:t>
              </a:r>
              <a:endParaRPr lang="en-US" sz="900" i="1" kern="0" baseline="30000" dirty="0">
                <a:solidFill>
                  <a:prstClr val="black"/>
                </a:solidFill>
                <a:latin typeface="Calibri" panose="020F0502020204030204"/>
              </a:endParaRPr>
            </a:p>
            <a:p>
              <a:pPr defTabSz="914377">
                <a:defRPr/>
              </a:pPr>
              <a:r>
                <a:rPr lang="en-US" sz="900" b="1" kern="0" dirty="0">
                  <a:solidFill>
                    <a:prstClr val="black"/>
                  </a:solidFill>
                  <a:latin typeface="Calibri" panose="020F0502020204030204"/>
                </a:rPr>
                <a:t>Environment: </a:t>
              </a:r>
              <a:endParaRPr lang="en-US" sz="900" kern="0" dirty="0">
                <a:solidFill>
                  <a:prstClr val="black"/>
                </a:solidFill>
                <a:latin typeface="Calibri" panose="020F0502020204030204"/>
              </a:endParaRPr>
            </a:p>
            <a:p>
              <a:pPr marL="171446" indent="-171446" defTabSz="914377">
                <a:buFont typeface="Arial" panose="020B0604020202020204" pitchFamily="34" charset="0"/>
                <a:buChar char="•"/>
                <a:defRPr/>
              </a:pPr>
              <a:r>
                <a:rPr lang="en-US" sz="900" kern="0" dirty="0">
                  <a:solidFill>
                    <a:prstClr val="black"/>
                  </a:solidFill>
                  <a:latin typeface="Calibri" panose="020F0502020204030204"/>
                </a:rPr>
                <a:t>Areas below 2000 meters elevation</a:t>
              </a:r>
            </a:p>
            <a:p>
              <a:pPr marL="171446" indent="-171446" defTabSz="914377">
                <a:buFont typeface="Arial" panose="020B0604020202020204" pitchFamily="34" charset="0"/>
                <a:buChar char="•"/>
                <a:defRPr/>
              </a:pPr>
              <a:r>
                <a:rPr lang="en-US" sz="900" kern="0" dirty="0">
                  <a:solidFill>
                    <a:prstClr val="black"/>
                  </a:solidFill>
                  <a:latin typeface="Calibri" panose="020F0502020204030204"/>
                </a:rPr>
                <a:t>A. aegypti – urban, </a:t>
              </a:r>
              <a:r>
                <a:rPr lang="en-US" sz="900" kern="0" dirty="0" err="1">
                  <a:solidFill>
                    <a:prstClr val="black"/>
                  </a:solidFill>
                  <a:latin typeface="Calibri" panose="020F0502020204030204"/>
                </a:rPr>
                <a:t>peri</a:t>
              </a:r>
              <a:r>
                <a:rPr lang="en-US" sz="900" kern="0" dirty="0">
                  <a:solidFill>
                    <a:prstClr val="black"/>
                  </a:solidFill>
                  <a:latin typeface="Calibri" panose="020F0502020204030204"/>
                </a:rPr>
                <a:t>-urban, and suburban areas</a:t>
              </a:r>
            </a:p>
            <a:p>
              <a:pPr marL="171446" indent="-171446" defTabSz="914377">
                <a:buFont typeface="Arial" panose="020B0604020202020204" pitchFamily="34" charset="0"/>
                <a:buChar char="•"/>
                <a:defRPr/>
              </a:pPr>
              <a:r>
                <a:rPr lang="en-US" sz="900" kern="0" dirty="0">
                  <a:solidFill>
                    <a:prstClr val="black"/>
                  </a:solidFill>
                  <a:latin typeface="Calibri" panose="020F0502020204030204"/>
                </a:rPr>
                <a:t>A. albopictus – rural areas  and forested suburban fringe</a:t>
              </a:r>
            </a:p>
            <a:p>
              <a:pPr marL="171446" indent="-171446" defTabSz="914377">
                <a:buFont typeface="Arial" panose="020B0604020202020204" pitchFamily="34" charset="0"/>
                <a:buChar char="•"/>
                <a:defRPr/>
              </a:pPr>
              <a:endParaRPr lang="en-US" sz="900" kern="0" dirty="0">
                <a:solidFill>
                  <a:prstClr val="black"/>
                </a:solidFill>
                <a:latin typeface="Calibri" panose="020F0502020204030204"/>
              </a:endParaRPr>
            </a:p>
            <a:p>
              <a:pPr defTabSz="914377">
                <a:defRPr/>
              </a:pPr>
              <a:endParaRPr lang="en-US" sz="900" kern="0" dirty="0">
                <a:solidFill>
                  <a:prstClr val="black"/>
                </a:solidFill>
                <a:latin typeface="Calibri" panose="020F0502020204030204"/>
              </a:endParaRPr>
            </a:p>
          </p:txBody>
        </p:sp>
      </p:grpSp>
      <p:sp>
        <p:nvSpPr>
          <p:cNvPr id="4" name="Slide Number Placeholder 3"/>
          <p:cNvSpPr>
            <a:spLocks noGrp="1"/>
          </p:cNvSpPr>
          <p:nvPr>
            <p:ph type="sldNum" sz="quarter" idx="12"/>
          </p:nvPr>
        </p:nvSpPr>
        <p:spPr/>
        <p:txBody>
          <a:bodyPr/>
          <a:lstStyle/>
          <a:p>
            <a:fld id="{8B70AA6F-90EF-403E-B58B-D2529546F89C}" type="slidenum">
              <a:rPr lang="en-US" smtClean="0"/>
              <a:t>15</a:t>
            </a:fld>
            <a:endParaRPr lang="en-US"/>
          </a:p>
        </p:txBody>
      </p:sp>
    </p:spTree>
    <p:extLst>
      <p:ext uri="{BB962C8B-B14F-4D97-AF65-F5344CB8AC3E}">
        <p14:creationId xmlns:p14="http://schemas.microsoft.com/office/powerpoint/2010/main" val="3690107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ln>
            <a:noFill/>
          </a:ln>
          <a:effectLst/>
        </p:spPr>
      </p:sp>
      <p:pic>
        <p:nvPicPr>
          <p:cNvPr id="23" name="Picture 22"/>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1" y="2669685"/>
            <a:ext cx="4037012" cy="4188315"/>
          </a:xfrm>
          <a:prstGeom prst="rect">
            <a:avLst/>
          </a:prstGeom>
        </p:spPr>
      </p:pic>
      <p:pic>
        <p:nvPicPr>
          <p:cNvPr id="24" name="Picture 23"/>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1" y="2892348"/>
            <a:ext cx="1522412" cy="2365453"/>
          </a:xfrm>
          <a:prstGeom prst="rect">
            <a:avLst/>
          </a:prstGeom>
        </p:spPr>
      </p:pic>
      <p:sp>
        <p:nvSpPr>
          <p:cNvPr id="25" name="Oval 2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26" name="Picture 25"/>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3" y="2"/>
            <a:ext cx="1603387" cy="1141407"/>
          </a:xfrm>
          <a:prstGeom prst="rect">
            <a:avLst/>
          </a:prstGeom>
        </p:spPr>
      </p:pic>
      <p:pic>
        <p:nvPicPr>
          <p:cNvPr id="27" name="Picture 26"/>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5" cy="762000"/>
          </a:xfrm>
          <a:prstGeom prst="rect">
            <a:avLst/>
          </a:prstGeom>
        </p:spPr>
      </p:pic>
      <p:sp>
        <p:nvSpPr>
          <p:cNvPr id="28" name="Rectangle 2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9" name="Rectangle 2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924298"/>
            <a:ext cx="12192417" cy="293370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1"/>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p>
        </p:txBody>
      </p:sp>
      <p:sp>
        <p:nvSpPr>
          <p:cNvPr id="31"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2" y="1762068"/>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9" name="Picture 8"/>
          <p:cNvPicPr>
            <a:picLocks noChangeAspect="1"/>
          </p:cNvPicPr>
          <p:nvPr/>
        </p:nvPicPr>
        <p:blipFill>
          <a:blip r:embed="rId8"/>
          <a:stretch>
            <a:fillRect/>
          </a:stretch>
        </p:blipFill>
        <p:spPr>
          <a:xfrm>
            <a:off x="653485" y="2892347"/>
            <a:ext cx="5451627" cy="2822653"/>
          </a:xfrm>
          <a:prstGeom prst="rect">
            <a:avLst/>
          </a:prstGeom>
          <a:effectLst/>
        </p:spPr>
      </p:pic>
      <p:sp>
        <p:nvSpPr>
          <p:cNvPr id="2" name="Title 1"/>
          <p:cNvSpPr>
            <a:spLocks noGrp="1"/>
          </p:cNvSpPr>
          <p:nvPr>
            <p:ph type="title"/>
          </p:nvPr>
        </p:nvSpPr>
        <p:spPr>
          <a:xfrm>
            <a:off x="648929" y="629267"/>
            <a:ext cx="9252155" cy="1016655"/>
          </a:xfrm>
        </p:spPr>
        <p:txBody>
          <a:bodyPr vert="horz" lIns="91440" tIns="45720" rIns="91440" bIns="45720" rtlCol="0" anchor="t">
            <a:normAutofit/>
          </a:bodyPr>
          <a:lstStyle/>
          <a:p>
            <a:pPr>
              <a:lnSpc>
                <a:spcPct val="80000"/>
              </a:lnSpc>
            </a:pPr>
            <a:r>
              <a:rPr lang="en-US" sz="3600"/>
              <a:t>Modeling Current ZIKV Environmental Suitability</a:t>
            </a:r>
          </a:p>
        </p:txBody>
      </p:sp>
      <p:sp>
        <p:nvSpPr>
          <p:cNvPr id="4" name="Content Placeholder 3"/>
          <p:cNvSpPr>
            <a:spLocks noGrp="1"/>
          </p:cNvSpPr>
          <p:nvPr>
            <p:ph sz="half" idx="2"/>
          </p:nvPr>
        </p:nvSpPr>
        <p:spPr>
          <a:xfrm>
            <a:off x="6421090" y="2548282"/>
            <a:ext cx="5122607" cy="3658689"/>
          </a:xfrm>
        </p:spPr>
        <p:txBody>
          <a:bodyPr vert="horz" lIns="91440" tIns="45720" rIns="91440" bIns="45720" rtlCol="0">
            <a:normAutofit fontScale="92500" lnSpcReduction="20000"/>
          </a:bodyPr>
          <a:lstStyle/>
          <a:p>
            <a:r>
              <a:rPr lang="en-US" sz="1700" dirty="0">
                <a:solidFill>
                  <a:schemeClr val="bg1"/>
                </a:solidFill>
              </a:rPr>
              <a:t>Messina, et al., studied current conditions to model global ZIKV transmission suitability</a:t>
            </a:r>
            <a:r>
              <a:rPr lang="en-US" sz="1700" baseline="30000" dirty="0">
                <a:solidFill>
                  <a:schemeClr val="bg1"/>
                </a:solidFill>
              </a:rPr>
              <a:t>29</a:t>
            </a:r>
            <a:endParaRPr lang="en-US" sz="1700" dirty="0">
              <a:solidFill>
                <a:schemeClr val="bg1"/>
              </a:solidFill>
            </a:endParaRPr>
          </a:p>
          <a:p>
            <a:r>
              <a:rPr lang="en-US" sz="1700" dirty="0">
                <a:solidFill>
                  <a:schemeClr val="bg1"/>
                </a:solidFill>
              </a:rPr>
              <a:t>Used a boosted regression tree analysis to identify constraints for environmental factors and gradient boosting to produce their map</a:t>
            </a:r>
            <a:r>
              <a:rPr lang="en-US" sz="1700" baseline="30000" dirty="0">
                <a:solidFill>
                  <a:schemeClr val="bg1"/>
                </a:solidFill>
              </a:rPr>
              <a:t>29</a:t>
            </a:r>
            <a:endParaRPr lang="en-US" sz="1700" dirty="0">
              <a:solidFill>
                <a:schemeClr val="bg1"/>
              </a:solidFill>
            </a:endParaRPr>
          </a:p>
          <a:p>
            <a:pPr lvl="1"/>
            <a:r>
              <a:rPr lang="en-US" sz="1700" b="1" dirty="0">
                <a:solidFill>
                  <a:schemeClr val="bg1"/>
                </a:solidFill>
              </a:rPr>
              <a:t>Temp suitability for transmission to humans from </a:t>
            </a:r>
            <a:r>
              <a:rPr lang="en-US" sz="1700" b="1" i="1" dirty="0">
                <a:solidFill>
                  <a:schemeClr val="bg1"/>
                </a:solidFill>
              </a:rPr>
              <a:t>A. aegypti</a:t>
            </a:r>
          </a:p>
          <a:p>
            <a:pPr lvl="1"/>
            <a:r>
              <a:rPr lang="en-US" sz="1700" b="1" dirty="0">
                <a:solidFill>
                  <a:schemeClr val="bg1"/>
                </a:solidFill>
              </a:rPr>
              <a:t>Temp suitability for transmission to humans from </a:t>
            </a:r>
            <a:r>
              <a:rPr lang="en-US" sz="1700" b="1" i="1" dirty="0">
                <a:solidFill>
                  <a:schemeClr val="bg1"/>
                </a:solidFill>
              </a:rPr>
              <a:t>A. albopictus</a:t>
            </a:r>
          </a:p>
          <a:p>
            <a:pPr lvl="1"/>
            <a:r>
              <a:rPr lang="en-US" sz="1700" b="1" dirty="0">
                <a:solidFill>
                  <a:schemeClr val="bg1"/>
                </a:solidFill>
              </a:rPr>
              <a:t>Minimum Relative Humidity</a:t>
            </a:r>
          </a:p>
          <a:p>
            <a:pPr lvl="1"/>
            <a:r>
              <a:rPr lang="en-US" sz="1700" b="1" dirty="0">
                <a:solidFill>
                  <a:schemeClr val="bg1"/>
                </a:solidFill>
              </a:rPr>
              <a:t>Annual Cumulative Precipitation</a:t>
            </a:r>
          </a:p>
          <a:p>
            <a:pPr lvl="1"/>
            <a:r>
              <a:rPr lang="en-US" sz="1700" dirty="0">
                <a:solidFill>
                  <a:schemeClr val="bg1"/>
                </a:solidFill>
              </a:rPr>
              <a:t>Enhanced Vegetation Index (EVI)</a:t>
            </a:r>
          </a:p>
          <a:p>
            <a:pPr lvl="1"/>
            <a:r>
              <a:rPr lang="en-US" sz="1700" dirty="0">
                <a:solidFill>
                  <a:schemeClr val="bg1"/>
                </a:solidFill>
              </a:rPr>
              <a:t>Urban vs Rural Habitats (Land Use)</a:t>
            </a:r>
          </a:p>
          <a:p>
            <a:pPr lvl="1"/>
            <a:endParaRPr lang="en-US" sz="1700" dirty="0">
              <a:solidFill>
                <a:schemeClr val="bg1"/>
              </a:solidFill>
            </a:endParaRPr>
          </a:p>
          <a:p>
            <a:endParaRPr lang="en-US" sz="1700" dirty="0">
              <a:solidFill>
                <a:schemeClr val="bg1"/>
              </a:solidFill>
            </a:endParaRPr>
          </a:p>
        </p:txBody>
      </p:sp>
      <p:sp>
        <p:nvSpPr>
          <p:cNvPr id="3" name="Slide Number Placeholder 2"/>
          <p:cNvSpPr>
            <a:spLocks noGrp="1"/>
          </p:cNvSpPr>
          <p:nvPr>
            <p:ph type="sldNum" sz="quarter" idx="12"/>
          </p:nvPr>
        </p:nvSpPr>
        <p:spPr/>
        <p:txBody>
          <a:bodyPr/>
          <a:lstStyle/>
          <a:p>
            <a:fld id="{8B70AA6F-90EF-403E-B58B-D2529546F89C}" type="slidenum">
              <a:rPr lang="en-US" smtClean="0"/>
              <a:t>16</a:t>
            </a:fld>
            <a:endParaRPr lang="en-US"/>
          </a:p>
        </p:txBody>
      </p:sp>
    </p:spTree>
    <p:extLst>
      <p:ext uri="{BB962C8B-B14F-4D97-AF65-F5344CB8AC3E}">
        <p14:creationId xmlns:p14="http://schemas.microsoft.com/office/powerpoint/2010/main" val="3117831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ln>
            <a:noFill/>
          </a:ln>
          <a:effectLst/>
        </p:spPr>
      </p:sp>
      <p:pic>
        <p:nvPicPr>
          <p:cNvPr id="14" name="Picture 13"/>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1" y="2669685"/>
            <a:ext cx="4037012" cy="4188315"/>
          </a:xfrm>
          <a:prstGeom prst="rect">
            <a:avLst/>
          </a:prstGeom>
        </p:spPr>
      </p:pic>
      <p:pic>
        <p:nvPicPr>
          <p:cNvPr id="15" name="Picture 14"/>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1" y="2892348"/>
            <a:ext cx="1522412" cy="2365453"/>
          </a:xfrm>
          <a:prstGeom prst="rect">
            <a:avLst/>
          </a:prstGeom>
        </p:spPr>
      </p:pic>
      <p:sp>
        <p:nvSpPr>
          <p:cNvPr id="16" name="Oval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3" y="2"/>
            <a:ext cx="1603387" cy="1141407"/>
          </a:xfrm>
          <a:prstGeom prst="rect">
            <a:avLst/>
          </a:prstGeom>
        </p:spPr>
      </p:pic>
      <p:pic>
        <p:nvPicPr>
          <p:cNvPr id="18" name="Picture 17"/>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5" cy="762000"/>
          </a:xfrm>
          <a:prstGeom prst="rect">
            <a:avLst/>
          </a:prstGeom>
        </p:spPr>
      </p:pic>
      <p:sp>
        <p:nvSpPr>
          <p:cNvPr id="19"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924298"/>
            <a:ext cx="12192417" cy="293370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1"/>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p>
        </p:txBody>
      </p:sp>
      <p:sp>
        <p:nvSpPr>
          <p:cNvPr id="22"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2" y="1762068"/>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10" name="Picture 9"/>
          <p:cNvPicPr>
            <a:picLocks noChangeAspect="1"/>
          </p:cNvPicPr>
          <p:nvPr/>
        </p:nvPicPr>
        <p:blipFill>
          <a:blip r:embed="rId8"/>
          <a:stretch>
            <a:fillRect/>
          </a:stretch>
        </p:blipFill>
        <p:spPr>
          <a:xfrm>
            <a:off x="653485" y="2975497"/>
            <a:ext cx="5451627" cy="2807588"/>
          </a:xfrm>
          <a:prstGeom prst="rect">
            <a:avLst/>
          </a:prstGeom>
          <a:effectLst/>
        </p:spPr>
      </p:pic>
      <p:sp>
        <p:nvSpPr>
          <p:cNvPr id="2" name="Title 1"/>
          <p:cNvSpPr>
            <a:spLocks noGrp="1"/>
          </p:cNvSpPr>
          <p:nvPr>
            <p:ph type="title"/>
          </p:nvPr>
        </p:nvSpPr>
        <p:spPr>
          <a:xfrm>
            <a:off x="648929" y="629267"/>
            <a:ext cx="9252155" cy="1016655"/>
          </a:xfrm>
        </p:spPr>
        <p:txBody>
          <a:bodyPr vert="horz" lIns="91440" tIns="45720" rIns="91440" bIns="45720" rtlCol="0" anchor="t">
            <a:normAutofit/>
          </a:bodyPr>
          <a:lstStyle/>
          <a:p>
            <a:pPr>
              <a:lnSpc>
                <a:spcPct val="80000"/>
              </a:lnSpc>
            </a:pPr>
            <a:r>
              <a:rPr lang="en-US" sz="3600"/>
              <a:t>Modeling Future Chikungunya Environmental Suitability</a:t>
            </a:r>
          </a:p>
        </p:txBody>
      </p:sp>
      <p:sp>
        <p:nvSpPr>
          <p:cNvPr id="11" name="Content Placeholder 10"/>
          <p:cNvSpPr>
            <a:spLocks noGrp="1"/>
          </p:cNvSpPr>
          <p:nvPr>
            <p:ph sz="half" idx="2"/>
          </p:nvPr>
        </p:nvSpPr>
        <p:spPr>
          <a:xfrm>
            <a:off x="6421090" y="2548282"/>
            <a:ext cx="5122607" cy="3658689"/>
          </a:xfrm>
        </p:spPr>
        <p:txBody>
          <a:bodyPr vert="horz" lIns="91440" tIns="45720" rIns="91440" bIns="45720" rtlCol="0">
            <a:normAutofit fontScale="92500"/>
          </a:bodyPr>
          <a:lstStyle/>
          <a:p>
            <a:r>
              <a:rPr lang="en-US" dirty="0">
                <a:solidFill>
                  <a:schemeClr val="bg1"/>
                </a:solidFill>
              </a:rPr>
              <a:t>Fischer, et al., modeled future transmission suitability using climate models</a:t>
            </a:r>
            <a:r>
              <a:rPr lang="en-US" baseline="30000" dirty="0">
                <a:solidFill>
                  <a:schemeClr val="bg1"/>
                </a:solidFill>
              </a:rPr>
              <a:t>30</a:t>
            </a:r>
            <a:endParaRPr lang="en-US" dirty="0">
              <a:solidFill>
                <a:schemeClr val="bg1"/>
              </a:solidFill>
            </a:endParaRPr>
          </a:p>
          <a:p>
            <a:pPr lvl="1"/>
            <a:r>
              <a:rPr lang="en-US" dirty="0">
                <a:solidFill>
                  <a:schemeClr val="bg1"/>
                </a:solidFill>
              </a:rPr>
              <a:t>A1B Scenario – Increased emissions scenario</a:t>
            </a:r>
          </a:p>
          <a:p>
            <a:pPr lvl="1"/>
            <a:r>
              <a:rPr lang="en-US" dirty="0">
                <a:solidFill>
                  <a:schemeClr val="bg1"/>
                </a:solidFill>
              </a:rPr>
              <a:t>B1 Scenario -  Sustainable emissions scenario</a:t>
            </a:r>
          </a:p>
          <a:p>
            <a:r>
              <a:rPr lang="en-US" dirty="0">
                <a:solidFill>
                  <a:schemeClr val="bg1"/>
                </a:solidFill>
              </a:rPr>
              <a:t>Researched environmental factors to constrain model</a:t>
            </a:r>
            <a:r>
              <a:rPr lang="en-US" baseline="30000" dirty="0">
                <a:solidFill>
                  <a:schemeClr val="bg1"/>
                </a:solidFill>
              </a:rPr>
              <a:t>30</a:t>
            </a:r>
            <a:r>
              <a:rPr lang="en-US" dirty="0">
                <a:solidFill>
                  <a:schemeClr val="bg1"/>
                </a:solidFill>
              </a:rPr>
              <a:t>:</a:t>
            </a:r>
          </a:p>
          <a:p>
            <a:pPr lvl="1"/>
            <a:r>
              <a:rPr lang="en-US" dirty="0">
                <a:solidFill>
                  <a:schemeClr val="bg1"/>
                </a:solidFill>
              </a:rPr>
              <a:t>Annual mean temperature </a:t>
            </a:r>
          </a:p>
          <a:p>
            <a:pPr lvl="1"/>
            <a:r>
              <a:rPr lang="en-US" dirty="0">
                <a:solidFill>
                  <a:schemeClr val="bg1"/>
                </a:solidFill>
              </a:rPr>
              <a:t>Annual Precipitation</a:t>
            </a:r>
          </a:p>
          <a:p>
            <a:pPr lvl="1"/>
            <a:r>
              <a:rPr lang="en-US" dirty="0">
                <a:solidFill>
                  <a:schemeClr val="bg1"/>
                </a:solidFill>
              </a:rPr>
              <a:t>Precipitation of the coldest and warmest quarters</a:t>
            </a:r>
          </a:p>
          <a:p>
            <a:pPr lvl="1"/>
            <a:r>
              <a:rPr lang="en-US" dirty="0">
                <a:solidFill>
                  <a:schemeClr val="bg1"/>
                </a:solidFill>
              </a:rPr>
              <a:t>Altitude</a:t>
            </a:r>
          </a:p>
          <a:p>
            <a:endParaRPr lang="en-US" dirty="0">
              <a:solidFill>
                <a:schemeClr val="bg1"/>
              </a:solidFill>
            </a:endParaRPr>
          </a:p>
        </p:txBody>
      </p:sp>
      <p:sp>
        <p:nvSpPr>
          <p:cNvPr id="3" name="Slide Number Placeholder 2"/>
          <p:cNvSpPr>
            <a:spLocks noGrp="1"/>
          </p:cNvSpPr>
          <p:nvPr>
            <p:ph type="sldNum" sz="quarter" idx="12"/>
          </p:nvPr>
        </p:nvSpPr>
        <p:spPr/>
        <p:txBody>
          <a:bodyPr/>
          <a:lstStyle/>
          <a:p>
            <a:fld id="{8B70AA6F-90EF-403E-B58B-D2529546F89C}" type="slidenum">
              <a:rPr lang="en-US" smtClean="0"/>
              <a:t>17</a:t>
            </a:fld>
            <a:endParaRPr lang="en-US"/>
          </a:p>
        </p:txBody>
      </p:sp>
    </p:spTree>
    <p:extLst>
      <p:ext uri="{BB962C8B-B14F-4D97-AF65-F5344CB8AC3E}">
        <p14:creationId xmlns:p14="http://schemas.microsoft.com/office/powerpoint/2010/main" val="20547626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ln>
            <a:noFill/>
          </a:ln>
          <a:effectLst/>
        </p:spPr>
      </p:sp>
      <p:pic>
        <p:nvPicPr>
          <p:cNvPr id="11" name="Picture 10"/>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5" name="Picture 14"/>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6"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 name="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3992" y="0"/>
            <a:ext cx="609842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3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9"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45057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8" name="Picture 2" descr="Image result for craig 1999 malaria"/>
          <p:cNvPicPr>
            <a:picLocks noChangeAspect="1" noChangeArrowheads="1"/>
          </p:cNvPicPr>
          <p:nvPr/>
        </p:nvPicPr>
        <p:blipFill rotWithShape="1">
          <a:blip r:embed="rId8">
            <a:extLst>
              <a:ext uri="{28A0092B-C50C-407E-A947-70E740481C1C}">
                <a14:useLocalDpi xmlns:a14="http://schemas.microsoft.com/office/drawing/2010/main" val="0"/>
              </a:ext>
            </a:extLst>
          </a:blip>
          <a:srcRect/>
          <a:stretch/>
        </p:blipFill>
        <p:spPr bwMode="auto">
          <a:xfrm>
            <a:off x="6093992" y="1385290"/>
            <a:ext cx="5449889" cy="4087416"/>
          </a:xfrm>
          <a:prstGeom prst="rect">
            <a:avLst/>
          </a:prstGeom>
          <a:noFill/>
          <a:effectLst/>
          <a:extLst>
            <a:ext uri="{909E8E84-426E-40DD-AFC4-6F175D3DCCD1}">
              <a14:hiddenFill xmlns:a14="http://schemas.microsoft.com/office/drawing/2010/main">
                <a:solidFill>
                  <a:srgbClr val="FFFFFF"/>
                </a:solidFill>
              </a14:hiddenFill>
            </a:ext>
          </a:extLst>
        </p:spPr>
      </p:pic>
      <p:sp>
        <p:nvSpPr>
          <p:cNvPr id="20" name="Rectangle 1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8931" y="629266"/>
            <a:ext cx="4166510" cy="1622321"/>
          </a:xfrm>
        </p:spPr>
        <p:txBody>
          <a:bodyPr vert="horz" lIns="91440" tIns="45720" rIns="91440" bIns="45720" rtlCol="0" anchor="t">
            <a:normAutofit/>
          </a:bodyPr>
          <a:lstStyle/>
          <a:p>
            <a:pPr defTabSz="457200">
              <a:lnSpc>
                <a:spcPct val="90000"/>
              </a:lnSpc>
            </a:pPr>
            <a:r>
              <a:rPr lang="en-US" sz="3600" dirty="0"/>
              <a:t>Modeling Malaria Transmission Suitability</a:t>
            </a:r>
            <a:endParaRPr lang="en-US" sz="3600"/>
          </a:p>
        </p:txBody>
      </p:sp>
      <p:sp>
        <p:nvSpPr>
          <p:cNvPr id="6" name="Content Placeholder 5"/>
          <p:cNvSpPr>
            <a:spLocks noGrp="1"/>
          </p:cNvSpPr>
          <p:nvPr>
            <p:ph sz="quarter" idx="4"/>
          </p:nvPr>
        </p:nvSpPr>
        <p:spPr>
          <a:xfrm>
            <a:off x="648931" y="2438400"/>
            <a:ext cx="4166509" cy="3785419"/>
          </a:xfrm>
        </p:spPr>
        <p:txBody>
          <a:bodyPr vert="horz" lIns="91440" tIns="45720" rIns="91440" bIns="45720" rtlCol="0">
            <a:normAutofit/>
          </a:bodyPr>
          <a:lstStyle/>
          <a:p>
            <a:pPr defTabSz="457200"/>
            <a:r>
              <a:rPr lang="en-US" dirty="0"/>
              <a:t>Craig, et al., developed a fuzzy logic model of malaria transmission suitability</a:t>
            </a:r>
            <a:r>
              <a:rPr lang="en-US" baseline="30000" dirty="0"/>
              <a:t>31</a:t>
            </a:r>
            <a:endParaRPr lang="en-US"/>
          </a:p>
          <a:p>
            <a:pPr defTabSz="457200"/>
            <a:r>
              <a:rPr lang="en-US" dirty="0"/>
              <a:t>Used two constrained environmental factors</a:t>
            </a:r>
            <a:r>
              <a:rPr lang="en-US" baseline="30000" dirty="0"/>
              <a:t>31</a:t>
            </a:r>
            <a:r>
              <a:rPr lang="en-US" dirty="0"/>
              <a:t>:</a:t>
            </a:r>
            <a:endParaRPr lang="en-US"/>
          </a:p>
          <a:p>
            <a:pPr lvl="1" defTabSz="457200"/>
            <a:r>
              <a:rPr lang="en-US" dirty="0"/>
              <a:t>Mean Temperature</a:t>
            </a:r>
            <a:endParaRPr lang="en-US"/>
          </a:p>
          <a:p>
            <a:pPr lvl="1" defTabSz="457200"/>
            <a:r>
              <a:rPr lang="en-US" dirty="0"/>
              <a:t>Annual Rainfall</a:t>
            </a:r>
            <a:endParaRPr lang="en-US"/>
          </a:p>
          <a:p>
            <a:pPr defTabSz="457200"/>
            <a:r>
              <a:rPr lang="en-US" dirty="0"/>
              <a:t>Evaluated transmission suitability seasons to produce an annual Malaria transmission suitability surface</a:t>
            </a:r>
            <a:r>
              <a:rPr lang="en-US" baseline="30000" dirty="0"/>
              <a:t>31</a:t>
            </a:r>
            <a:endParaRPr lang="en-US"/>
          </a:p>
          <a:p>
            <a:pPr defTabSz="457200"/>
            <a:endParaRPr lang="en-US"/>
          </a:p>
        </p:txBody>
      </p:sp>
      <p:sp>
        <p:nvSpPr>
          <p:cNvPr id="7" name="Slide Number Placeholder 6"/>
          <p:cNvSpPr>
            <a:spLocks noGrp="1"/>
          </p:cNvSpPr>
          <p:nvPr>
            <p:ph type="sldNum" sz="quarter" idx="12"/>
          </p:nvPr>
        </p:nvSpPr>
        <p:spPr/>
        <p:txBody>
          <a:bodyPr vert="horz" lIns="91440" tIns="45720" rIns="91440" bIns="45720" rtlCol="0" anchor="b">
            <a:normAutofit/>
          </a:bodyPr>
          <a:lstStyle/>
          <a:p>
            <a:pPr defTabSz="914400"/>
            <a:fld id="{8B70AA6F-90EF-403E-B58B-D2529546F89C}" type="slidenum">
              <a:rPr lang="en-US" smtClean="0"/>
              <a:pPr defTabSz="914400"/>
              <a:t>18</a:t>
            </a:fld>
            <a:endParaRPr lang="en-US"/>
          </a:p>
        </p:txBody>
      </p:sp>
    </p:spTree>
    <p:extLst>
      <p:ext uri="{BB962C8B-B14F-4D97-AF65-F5344CB8AC3E}">
        <p14:creationId xmlns:p14="http://schemas.microsoft.com/office/powerpoint/2010/main" val="32864704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924298"/>
            <a:ext cx="12192417" cy="293370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1"/>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p>
        </p:txBody>
      </p:sp>
      <p:sp>
        <p:nvSpPr>
          <p:cNvPr id="8"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2" y="1762068"/>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4" name="Picture 3"/>
          <p:cNvPicPr>
            <a:picLocks noChangeAspect="1"/>
          </p:cNvPicPr>
          <p:nvPr/>
        </p:nvPicPr>
        <p:blipFill>
          <a:blip r:embed="rId3"/>
          <a:stretch>
            <a:fillRect/>
          </a:stretch>
        </p:blipFill>
        <p:spPr>
          <a:xfrm>
            <a:off x="7550923" y="2622537"/>
            <a:ext cx="3992621" cy="3513507"/>
          </a:xfrm>
          <a:prstGeom prst="rect">
            <a:avLst/>
          </a:prstGeom>
          <a:effectLst/>
        </p:spPr>
      </p:pic>
      <p:sp>
        <p:nvSpPr>
          <p:cNvPr id="2" name="Title 1"/>
          <p:cNvSpPr>
            <a:spLocks noGrp="1"/>
          </p:cNvSpPr>
          <p:nvPr>
            <p:ph type="title"/>
          </p:nvPr>
        </p:nvSpPr>
        <p:spPr>
          <a:xfrm>
            <a:off x="648929" y="629267"/>
            <a:ext cx="9252155" cy="1016655"/>
          </a:xfrm>
        </p:spPr>
        <p:txBody>
          <a:bodyPr>
            <a:normAutofit/>
          </a:bodyPr>
          <a:lstStyle/>
          <a:p>
            <a:r>
              <a:rPr lang="en-US" sz="3900"/>
              <a:t>Research Objectives &amp; Data Sources</a:t>
            </a:r>
          </a:p>
        </p:txBody>
      </p:sp>
      <p:sp>
        <p:nvSpPr>
          <p:cNvPr id="3" name="Content Placeholder 2"/>
          <p:cNvSpPr>
            <a:spLocks noGrp="1"/>
          </p:cNvSpPr>
          <p:nvPr>
            <p:ph idx="1"/>
          </p:nvPr>
        </p:nvSpPr>
        <p:spPr>
          <a:xfrm>
            <a:off x="648931" y="2548282"/>
            <a:ext cx="6578592" cy="3658689"/>
          </a:xfrm>
        </p:spPr>
        <p:txBody>
          <a:bodyPr numCol="1">
            <a:normAutofit lnSpcReduction="10000"/>
          </a:bodyPr>
          <a:lstStyle/>
          <a:p>
            <a:pPr>
              <a:lnSpc>
                <a:spcPct val="80000"/>
              </a:lnSpc>
            </a:pPr>
            <a:r>
              <a:rPr lang="en-US" sz="1500" dirty="0">
                <a:solidFill>
                  <a:schemeClr val="bg1"/>
                </a:solidFill>
              </a:rPr>
              <a:t>Model ZIKV Transmission Suitability for the continental United States</a:t>
            </a:r>
          </a:p>
          <a:p>
            <a:pPr lvl="1">
              <a:lnSpc>
                <a:spcPct val="80000"/>
              </a:lnSpc>
            </a:pPr>
            <a:r>
              <a:rPr lang="en-US" sz="1500" dirty="0">
                <a:solidFill>
                  <a:schemeClr val="bg1"/>
                </a:solidFill>
              </a:rPr>
              <a:t>For 2016, 2020, 2025, 2030, 2040, and 2050</a:t>
            </a:r>
          </a:p>
          <a:p>
            <a:pPr lvl="1">
              <a:lnSpc>
                <a:spcPct val="80000"/>
              </a:lnSpc>
            </a:pPr>
            <a:r>
              <a:rPr lang="en-US" sz="1500" dirty="0">
                <a:solidFill>
                  <a:schemeClr val="bg1"/>
                </a:solidFill>
              </a:rPr>
              <a:t>Using the fuzzy logic model employed by Craig, et al.</a:t>
            </a:r>
            <a:r>
              <a:rPr lang="en-US" sz="1500" baseline="30000" dirty="0">
                <a:solidFill>
                  <a:schemeClr val="bg1"/>
                </a:solidFill>
              </a:rPr>
              <a:t>31</a:t>
            </a:r>
            <a:r>
              <a:rPr lang="en-US" sz="1500" dirty="0">
                <a:solidFill>
                  <a:schemeClr val="bg1"/>
                </a:solidFill>
              </a:rPr>
              <a:t> </a:t>
            </a:r>
          </a:p>
          <a:p>
            <a:pPr lvl="1">
              <a:lnSpc>
                <a:spcPct val="80000"/>
              </a:lnSpc>
            </a:pPr>
            <a:r>
              <a:rPr lang="en-US" sz="1500" dirty="0">
                <a:solidFill>
                  <a:schemeClr val="bg1"/>
                </a:solidFill>
              </a:rPr>
              <a:t>For both the B1 and A1B climate scenarios from the IPCC’s AR5 model (2013) for North America</a:t>
            </a:r>
          </a:p>
          <a:p>
            <a:pPr>
              <a:lnSpc>
                <a:spcPct val="80000"/>
              </a:lnSpc>
            </a:pPr>
            <a:r>
              <a:rPr lang="en-US" sz="1500" dirty="0">
                <a:solidFill>
                  <a:schemeClr val="bg1"/>
                </a:solidFill>
              </a:rPr>
              <a:t>Data sources:</a:t>
            </a:r>
          </a:p>
          <a:p>
            <a:pPr lvl="1">
              <a:lnSpc>
                <a:spcPct val="80000"/>
              </a:lnSpc>
            </a:pPr>
            <a:r>
              <a:rPr lang="en-US" sz="1500" dirty="0">
                <a:solidFill>
                  <a:schemeClr val="bg1"/>
                </a:solidFill>
              </a:rPr>
              <a:t>United State’s National Center for Atmospheric Research (NCAR)</a:t>
            </a:r>
            <a:r>
              <a:rPr lang="en-US" sz="1500" baseline="30000" dirty="0">
                <a:solidFill>
                  <a:schemeClr val="bg1"/>
                </a:solidFill>
              </a:rPr>
              <a:t>32</a:t>
            </a:r>
            <a:endParaRPr lang="en-US" sz="1500" dirty="0">
              <a:solidFill>
                <a:schemeClr val="bg1"/>
              </a:solidFill>
            </a:endParaRPr>
          </a:p>
          <a:p>
            <a:pPr lvl="2">
              <a:lnSpc>
                <a:spcPct val="80000"/>
              </a:lnSpc>
            </a:pPr>
            <a:r>
              <a:rPr lang="en-US" sz="1500" dirty="0">
                <a:solidFill>
                  <a:schemeClr val="bg1"/>
                </a:solidFill>
              </a:rPr>
              <a:t>Monthly Mean Near Surface Temperature  - 4.5 km resolution</a:t>
            </a:r>
          </a:p>
          <a:p>
            <a:pPr lvl="2">
              <a:lnSpc>
                <a:spcPct val="80000"/>
              </a:lnSpc>
            </a:pPr>
            <a:r>
              <a:rPr lang="en-US" sz="1500" dirty="0">
                <a:solidFill>
                  <a:schemeClr val="bg1"/>
                </a:solidFill>
              </a:rPr>
              <a:t>Monthly Mean Precipitation – 4.5 km resolution</a:t>
            </a:r>
          </a:p>
          <a:p>
            <a:pPr lvl="2">
              <a:lnSpc>
                <a:spcPct val="80000"/>
              </a:lnSpc>
            </a:pPr>
            <a:r>
              <a:rPr lang="en-US" sz="1500" dirty="0">
                <a:solidFill>
                  <a:schemeClr val="bg1"/>
                </a:solidFill>
              </a:rPr>
              <a:t>Near Surface RH – 1 degree resolution</a:t>
            </a:r>
          </a:p>
          <a:p>
            <a:pPr lvl="1">
              <a:lnSpc>
                <a:spcPct val="80000"/>
              </a:lnSpc>
            </a:pPr>
            <a:r>
              <a:rPr lang="en-US" sz="1500" dirty="0">
                <a:solidFill>
                  <a:schemeClr val="bg1"/>
                </a:solidFill>
              </a:rPr>
              <a:t>ASTER V2 GDEM – 30 meter resolution Digital Elevation Model</a:t>
            </a:r>
            <a:r>
              <a:rPr lang="en-US" sz="1500" baseline="30000" dirty="0">
                <a:solidFill>
                  <a:schemeClr val="bg1"/>
                </a:solidFill>
              </a:rPr>
              <a:t>33</a:t>
            </a:r>
            <a:endParaRPr lang="en-US" sz="1500" dirty="0">
              <a:solidFill>
                <a:schemeClr val="bg1"/>
              </a:solidFill>
            </a:endParaRPr>
          </a:p>
          <a:p>
            <a:pPr lvl="1">
              <a:lnSpc>
                <a:spcPct val="80000"/>
              </a:lnSpc>
            </a:pPr>
            <a:endParaRPr lang="en-US" sz="1500" dirty="0">
              <a:solidFill>
                <a:schemeClr val="bg1"/>
              </a:solidFill>
            </a:endParaRPr>
          </a:p>
          <a:p>
            <a:pPr lvl="2">
              <a:lnSpc>
                <a:spcPct val="80000"/>
              </a:lnSpc>
            </a:pPr>
            <a:endParaRPr lang="en-US" sz="1500" dirty="0">
              <a:solidFill>
                <a:schemeClr val="bg1"/>
              </a:solidFill>
            </a:endParaRPr>
          </a:p>
          <a:p>
            <a:pPr>
              <a:lnSpc>
                <a:spcPct val="80000"/>
              </a:lnSpc>
            </a:pPr>
            <a:endParaRPr lang="en-US" sz="1500" dirty="0">
              <a:solidFill>
                <a:schemeClr val="bg1"/>
              </a:solidFill>
            </a:endParaRPr>
          </a:p>
          <a:p>
            <a:pPr lvl="1">
              <a:lnSpc>
                <a:spcPct val="80000"/>
              </a:lnSpc>
            </a:pPr>
            <a:endParaRPr lang="en-US" sz="1500" dirty="0">
              <a:solidFill>
                <a:schemeClr val="bg1"/>
              </a:solidFill>
            </a:endParaRPr>
          </a:p>
          <a:p>
            <a:pPr>
              <a:lnSpc>
                <a:spcPct val="80000"/>
              </a:lnSpc>
            </a:pPr>
            <a:endParaRPr lang="en-US" sz="1500" dirty="0">
              <a:solidFill>
                <a:schemeClr val="bg1"/>
              </a:solidFill>
            </a:endParaRPr>
          </a:p>
          <a:p>
            <a:pPr>
              <a:lnSpc>
                <a:spcPct val="80000"/>
              </a:lnSpc>
            </a:pPr>
            <a:endParaRPr lang="en-US" sz="1500" dirty="0">
              <a:solidFill>
                <a:schemeClr val="bg1"/>
              </a:solidFill>
            </a:endParaRPr>
          </a:p>
          <a:p>
            <a:pPr>
              <a:lnSpc>
                <a:spcPct val="80000"/>
              </a:lnSpc>
            </a:pPr>
            <a:endParaRPr lang="en-US" sz="1500" dirty="0">
              <a:solidFill>
                <a:schemeClr val="bg1"/>
              </a:solidFill>
            </a:endParaRPr>
          </a:p>
          <a:p>
            <a:pPr>
              <a:lnSpc>
                <a:spcPct val="80000"/>
              </a:lnSpc>
            </a:pPr>
            <a:endParaRPr lang="en-US" sz="1500" dirty="0">
              <a:solidFill>
                <a:schemeClr val="bg1"/>
              </a:solidFill>
            </a:endParaRPr>
          </a:p>
          <a:p>
            <a:pPr lvl="1">
              <a:lnSpc>
                <a:spcPct val="80000"/>
              </a:lnSpc>
            </a:pPr>
            <a:endParaRPr lang="en-US" sz="1500" b="1" dirty="0">
              <a:solidFill>
                <a:schemeClr val="bg1"/>
              </a:solidFill>
            </a:endParaRPr>
          </a:p>
        </p:txBody>
      </p:sp>
      <p:sp>
        <p:nvSpPr>
          <p:cNvPr id="5" name="Slide Number Placeholder 4"/>
          <p:cNvSpPr>
            <a:spLocks noGrp="1"/>
          </p:cNvSpPr>
          <p:nvPr>
            <p:ph type="sldNum" sz="quarter" idx="12"/>
          </p:nvPr>
        </p:nvSpPr>
        <p:spPr/>
        <p:txBody>
          <a:bodyPr/>
          <a:lstStyle/>
          <a:p>
            <a:fld id="{8B70AA6F-90EF-403E-B58B-D2529546F89C}" type="slidenum">
              <a:rPr lang="en-US" smtClean="0"/>
              <a:t>19</a:t>
            </a:fld>
            <a:endParaRPr lang="en-US"/>
          </a:p>
        </p:txBody>
      </p:sp>
    </p:spTree>
    <p:extLst>
      <p:ext uri="{BB962C8B-B14F-4D97-AF65-F5344CB8AC3E}">
        <p14:creationId xmlns:p14="http://schemas.microsoft.com/office/powerpoint/2010/main" val="3204721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924298"/>
            <a:ext cx="12192417" cy="293370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1"/>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p>
        </p:txBody>
      </p:sp>
      <p:sp>
        <p:nvSpPr>
          <p:cNvPr id="9"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2" y="1762068"/>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5" name="Picture 4"/>
          <p:cNvPicPr>
            <a:picLocks noChangeAspect="1"/>
          </p:cNvPicPr>
          <p:nvPr/>
        </p:nvPicPr>
        <p:blipFill>
          <a:blip r:embed="rId3"/>
          <a:stretch>
            <a:fillRect/>
          </a:stretch>
        </p:blipFill>
        <p:spPr>
          <a:xfrm>
            <a:off x="7754324" y="2548282"/>
            <a:ext cx="3497877" cy="3497877"/>
          </a:xfrm>
          <a:prstGeom prst="rect">
            <a:avLst/>
          </a:prstGeom>
          <a:effectLst/>
        </p:spPr>
      </p:pic>
      <p:sp>
        <p:nvSpPr>
          <p:cNvPr id="2" name="Title 1"/>
          <p:cNvSpPr>
            <a:spLocks noGrp="1"/>
          </p:cNvSpPr>
          <p:nvPr>
            <p:ph type="title"/>
          </p:nvPr>
        </p:nvSpPr>
        <p:spPr>
          <a:xfrm>
            <a:off x="648929" y="629267"/>
            <a:ext cx="9252155" cy="1016655"/>
          </a:xfrm>
        </p:spPr>
        <p:txBody>
          <a:bodyPr>
            <a:normAutofit/>
          </a:bodyPr>
          <a:lstStyle/>
          <a:p>
            <a:r>
              <a:rPr lang="en-US"/>
              <a:t>Personal Background</a:t>
            </a:r>
          </a:p>
        </p:txBody>
      </p:sp>
      <p:sp>
        <p:nvSpPr>
          <p:cNvPr id="3" name="Content Placeholder 2"/>
          <p:cNvSpPr>
            <a:spLocks noGrp="1"/>
          </p:cNvSpPr>
          <p:nvPr>
            <p:ph idx="1"/>
          </p:nvPr>
        </p:nvSpPr>
        <p:spPr>
          <a:xfrm>
            <a:off x="648931" y="2548282"/>
            <a:ext cx="6578592" cy="3658689"/>
          </a:xfrm>
        </p:spPr>
        <p:txBody>
          <a:bodyPr>
            <a:normAutofit/>
          </a:bodyPr>
          <a:lstStyle/>
          <a:p>
            <a:pPr>
              <a:lnSpc>
                <a:spcPct val="80000"/>
              </a:lnSpc>
            </a:pPr>
            <a:r>
              <a:rPr lang="en-US" sz="1500" dirty="0">
                <a:solidFill>
                  <a:schemeClr val="bg1"/>
                </a:solidFill>
              </a:rPr>
              <a:t>13 years of experience in a variety of different GIS Roles</a:t>
            </a:r>
          </a:p>
          <a:p>
            <a:pPr>
              <a:lnSpc>
                <a:spcPct val="80000"/>
              </a:lnSpc>
            </a:pPr>
            <a:r>
              <a:rPr lang="en-US" sz="1500" dirty="0">
                <a:solidFill>
                  <a:schemeClr val="bg1"/>
                </a:solidFill>
              </a:rPr>
              <a:t>Lead GIS Engineer for the MITRE Corporation that operates 7 of the U.S. Governments Federally Funded R&amp;D Centers working primarily with:</a:t>
            </a:r>
          </a:p>
          <a:p>
            <a:pPr lvl="1">
              <a:lnSpc>
                <a:spcPct val="80000"/>
              </a:lnSpc>
            </a:pPr>
            <a:r>
              <a:rPr lang="en-US" sz="1500" dirty="0">
                <a:solidFill>
                  <a:schemeClr val="bg1"/>
                </a:solidFill>
              </a:rPr>
              <a:t>DoD &amp; IC</a:t>
            </a:r>
          </a:p>
          <a:p>
            <a:pPr lvl="1">
              <a:lnSpc>
                <a:spcPct val="80000"/>
              </a:lnSpc>
            </a:pPr>
            <a:r>
              <a:rPr lang="en-US" sz="1500" dirty="0">
                <a:solidFill>
                  <a:schemeClr val="bg1"/>
                </a:solidFill>
              </a:rPr>
              <a:t>DHS &amp; DOJ</a:t>
            </a:r>
          </a:p>
          <a:p>
            <a:pPr lvl="1">
              <a:lnSpc>
                <a:spcPct val="80000"/>
              </a:lnSpc>
            </a:pPr>
            <a:r>
              <a:rPr lang="en-US" sz="1500" dirty="0">
                <a:solidFill>
                  <a:schemeClr val="bg1"/>
                </a:solidFill>
              </a:rPr>
              <a:t>FAA</a:t>
            </a:r>
          </a:p>
          <a:p>
            <a:pPr lvl="1">
              <a:lnSpc>
                <a:spcPct val="80000"/>
              </a:lnSpc>
            </a:pPr>
            <a:r>
              <a:rPr lang="en-US" sz="1500" dirty="0">
                <a:solidFill>
                  <a:schemeClr val="bg1"/>
                </a:solidFill>
              </a:rPr>
              <a:t>HHS, FDA, CDC</a:t>
            </a:r>
          </a:p>
          <a:p>
            <a:pPr>
              <a:lnSpc>
                <a:spcPct val="80000"/>
              </a:lnSpc>
            </a:pPr>
            <a:r>
              <a:rPr lang="en-US" sz="1500" dirty="0">
                <a:solidFill>
                  <a:schemeClr val="bg1"/>
                </a:solidFill>
              </a:rPr>
              <a:t>Previously have worked at:</a:t>
            </a:r>
          </a:p>
          <a:p>
            <a:pPr lvl="1">
              <a:lnSpc>
                <a:spcPct val="80000"/>
              </a:lnSpc>
            </a:pPr>
            <a:r>
              <a:rPr lang="en-US" sz="1500" dirty="0">
                <a:solidFill>
                  <a:schemeClr val="bg1"/>
                </a:solidFill>
              </a:rPr>
              <a:t>The National Guard Bureau – Explosive Site Safety </a:t>
            </a:r>
          </a:p>
          <a:p>
            <a:pPr lvl="1">
              <a:lnSpc>
                <a:spcPct val="80000"/>
              </a:lnSpc>
            </a:pPr>
            <a:r>
              <a:rPr lang="en-US" sz="1500" dirty="0">
                <a:solidFill>
                  <a:schemeClr val="bg1"/>
                </a:solidFill>
              </a:rPr>
              <a:t>Dewberry – GIS Analyst/Developer on a variety of Flood Mapping Projects</a:t>
            </a:r>
          </a:p>
          <a:p>
            <a:pPr>
              <a:lnSpc>
                <a:spcPct val="80000"/>
              </a:lnSpc>
            </a:pPr>
            <a:r>
              <a:rPr lang="en-US" sz="1700" dirty="0">
                <a:solidFill>
                  <a:schemeClr val="bg1"/>
                </a:solidFill>
              </a:rPr>
              <a:t>PSU MGIS Student since 2013</a:t>
            </a:r>
          </a:p>
          <a:p>
            <a:pPr marL="457189" lvl="1" indent="0">
              <a:lnSpc>
                <a:spcPct val="80000"/>
              </a:lnSpc>
              <a:buNone/>
            </a:pPr>
            <a:endParaRPr lang="en-US" sz="1500" dirty="0">
              <a:solidFill>
                <a:schemeClr val="bg1"/>
              </a:solidFill>
            </a:endParaRPr>
          </a:p>
          <a:p>
            <a:pPr>
              <a:lnSpc>
                <a:spcPct val="80000"/>
              </a:lnSpc>
            </a:pPr>
            <a:endParaRPr lang="en-US" sz="1500" dirty="0">
              <a:solidFill>
                <a:schemeClr val="bg1"/>
              </a:solidFill>
            </a:endParaRPr>
          </a:p>
        </p:txBody>
      </p:sp>
      <p:sp>
        <p:nvSpPr>
          <p:cNvPr id="4" name="Slide Number Placeholder 3"/>
          <p:cNvSpPr>
            <a:spLocks noGrp="1"/>
          </p:cNvSpPr>
          <p:nvPr>
            <p:ph type="sldNum" sz="quarter" idx="12"/>
          </p:nvPr>
        </p:nvSpPr>
        <p:spPr/>
        <p:txBody>
          <a:bodyPr/>
          <a:lstStyle/>
          <a:p>
            <a:fld id="{8B70AA6F-90EF-403E-B58B-D2529546F89C}" type="slidenum">
              <a:rPr lang="en-US" smtClean="0"/>
              <a:t>2</a:t>
            </a:fld>
            <a:endParaRPr lang="en-US"/>
          </a:p>
        </p:txBody>
      </p:sp>
    </p:spTree>
    <p:extLst>
      <p:ext uri="{BB962C8B-B14F-4D97-AF65-F5344CB8AC3E}">
        <p14:creationId xmlns:p14="http://schemas.microsoft.com/office/powerpoint/2010/main" val="2835658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456402"/>
            <a:ext cx="9404723" cy="844063"/>
          </a:xfrm>
        </p:spPr>
        <p:txBody>
          <a:bodyPr/>
          <a:lstStyle/>
          <a:p>
            <a:r>
              <a:rPr lang="en-US" sz="4000" dirty="0"/>
              <a:t>Methodology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44063" y="1600200"/>
                <a:ext cx="11102516" cy="5029200"/>
              </a:xfrm>
            </p:spPr>
            <p:txBody>
              <a:bodyPr numCol="1">
                <a:normAutofit lnSpcReduction="10000"/>
              </a:bodyPr>
              <a:lstStyle/>
              <a:p>
                <a:pPr marL="457189" indent="-457189">
                  <a:lnSpc>
                    <a:spcPct val="80000"/>
                  </a:lnSpc>
                  <a:buFont typeface="+mj-lt"/>
                  <a:buAutoNum type="arabicPeriod"/>
                </a:pPr>
                <a:r>
                  <a:rPr lang="en-US" b="1" dirty="0"/>
                  <a:t>Rescale Climate Data: </a:t>
                </a:r>
                <a:r>
                  <a:rPr lang="en-US" dirty="0"/>
                  <a:t>using a simple sigmoidal fuzzy membership curve</a:t>
                </a:r>
              </a:p>
              <a:p>
                <a:pPr marL="400041" lvl="1" indent="0">
                  <a:lnSpc>
                    <a:spcPct val="80000"/>
                  </a:lnSpc>
                  <a:buNone/>
                </a:pPr>
                <a:endParaRPr lang="en-US" b="1" i="1" dirty="0"/>
              </a:p>
              <a:p>
                <a:pPr marL="400041" lvl="1" indent="0">
                  <a:lnSpc>
                    <a:spcPct val="80000"/>
                  </a:lnSpc>
                  <a:buNone/>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rPr>
                        <m:t>𝒚</m:t>
                      </m:r>
                      <m:r>
                        <a:rPr lang="en-US" b="1" i="1">
                          <a:latin typeface="Cambria Math" panose="02040503050406030204" pitchFamily="18" charset="0"/>
                        </a:rPr>
                        <m:t>= </m:t>
                      </m:r>
                      <m:sSup>
                        <m:sSupPr>
                          <m:ctrlPr>
                            <a:rPr lang="en-US" b="1" i="1">
                              <a:latin typeface="Cambria Math" panose="02040503050406030204" pitchFamily="18" charset="0"/>
                            </a:rPr>
                          </m:ctrlPr>
                        </m:sSupPr>
                        <m:e>
                          <m:r>
                            <a:rPr lang="en-US" b="1" i="1">
                              <a:latin typeface="Cambria Math" panose="02040503050406030204" pitchFamily="18" charset="0"/>
                            </a:rPr>
                            <m:t>𝒄𝒐𝒔</m:t>
                          </m:r>
                        </m:e>
                        <m:sup>
                          <m:r>
                            <a:rPr lang="en-US" b="1" i="1">
                              <a:latin typeface="Cambria Math" panose="02040503050406030204" pitchFamily="18" charset="0"/>
                            </a:rPr>
                            <m:t>𝟐</m:t>
                          </m:r>
                        </m:sup>
                      </m:sSup>
                      <m:d>
                        <m:dPr>
                          <m:begChr m:val="["/>
                          <m:endChr m:val="]"/>
                          <m:ctrlPr>
                            <a:rPr lang="en-US" b="1" i="1">
                              <a:latin typeface="Cambria Math" panose="02040503050406030204" pitchFamily="18" charset="0"/>
                            </a:rPr>
                          </m:ctrlPr>
                        </m:dPr>
                        <m:e>
                          <m:f>
                            <m:fPr>
                              <m:ctrlPr>
                                <a:rPr lang="en-US" b="1" i="1">
                                  <a:latin typeface="Cambria Math" panose="02040503050406030204" pitchFamily="18" charset="0"/>
                                </a:rPr>
                              </m:ctrlPr>
                            </m:fPr>
                            <m:num>
                              <m:r>
                                <a:rPr lang="en-US" b="1" i="1">
                                  <a:latin typeface="Cambria Math" panose="02040503050406030204" pitchFamily="18" charset="0"/>
                                </a:rPr>
                                <m:t>𝒙</m:t>
                              </m:r>
                              <m:r>
                                <a:rPr lang="en-US" b="1" i="1">
                                  <a:latin typeface="Cambria Math" panose="02040503050406030204" pitchFamily="18" charset="0"/>
                                </a:rPr>
                                <m:t>−</m:t>
                              </m:r>
                              <m:r>
                                <a:rPr lang="en-US" b="1" i="1">
                                  <a:latin typeface="Cambria Math" panose="02040503050406030204" pitchFamily="18" charset="0"/>
                                </a:rPr>
                                <m:t>𝑼</m:t>
                              </m:r>
                            </m:num>
                            <m:den>
                              <m:r>
                                <a:rPr lang="en-US" b="1" i="1">
                                  <a:latin typeface="Cambria Math" panose="02040503050406030204" pitchFamily="18" charset="0"/>
                                </a:rPr>
                                <m:t>𝑺</m:t>
                              </m:r>
                              <m:r>
                                <a:rPr lang="en-US" b="1" i="1">
                                  <a:latin typeface="Cambria Math" panose="02040503050406030204" pitchFamily="18" charset="0"/>
                                </a:rPr>
                                <m:t>−</m:t>
                              </m:r>
                              <m:r>
                                <a:rPr lang="en-US" b="1" i="1">
                                  <a:latin typeface="Cambria Math" panose="02040503050406030204" pitchFamily="18" charset="0"/>
                                </a:rPr>
                                <m:t>𝑼</m:t>
                              </m:r>
                            </m:den>
                          </m:f>
                          <m:r>
                            <a:rPr lang="en-US" b="1" i="1">
                              <a:latin typeface="Cambria Math" panose="02040503050406030204" pitchFamily="18" charset="0"/>
                            </a:rPr>
                            <m:t>∗ </m:t>
                          </m:r>
                          <m:f>
                            <m:fPr>
                              <m:ctrlPr>
                                <a:rPr lang="en-US" b="1" i="1">
                                  <a:latin typeface="Cambria Math" panose="02040503050406030204" pitchFamily="18" charset="0"/>
                                </a:rPr>
                              </m:ctrlPr>
                            </m:fPr>
                            <m:num>
                              <m:r>
                                <a:rPr lang="en-US" b="1" i="1">
                                  <a:latin typeface="Cambria Math" panose="02040503050406030204" pitchFamily="18" charset="0"/>
                                </a:rPr>
                                <m:t>𝝅</m:t>
                              </m:r>
                            </m:num>
                            <m:den>
                              <m:r>
                                <a:rPr lang="en-US" b="1" i="1">
                                  <a:latin typeface="Cambria Math" panose="02040503050406030204" pitchFamily="18" charset="0"/>
                                </a:rPr>
                                <m:t>𝟐</m:t>
                              </m:r>
                            </m:den>
                          </m:f>
                        </m:e>
                      </m:d>
                    </m:oMath>
                  </m:oMathPara>
                </a14:m>
                <a:endParaRPr lang="en-US" dirty="0"/>
              </a:p>
              <a:p>
                <a:pPr marL="457189" indent="-457189">
                  <a:lnSpc>
                    <a:spcPct val="80000"/>
                  </a:lnSpc>
                  <a:buFont typeface="+mj-lt"/>
                  <a:buAutoNum type="arabicPeriod"/>
                </a:pPr>
                <a:endParaRPr lang="en-US" dirty="0"/>
              </a:p>
              <a:p>
                <a:pPr marL="857229" lvl="1" indent="-457189">
                  <a:lnSpc>
                    <a:spcPct val="80000"/>
                  </a:lnSpc>
                  <a:buFont typeface="+mj-lt"/>
                  <a:buAutoNum type="arabicPeriod"/>
                </a:pPr>
                <a:r>
                  <a:rPr lang="en-US" sz="1600" dirty="0"/>
                  <a:t>Temperature Suitability</a:t>
                </a:r>
              </a:p>
              <a:p>
                <a:pPr marL="857229" lvl="1" indent="-457189">
                  <a:lnSpc>
                    <a:spcPct val="80000"/>
                  </a:lnSpc>
                  <a:buFont typeface="+mj-lt"/>
                  <a:buAutoNum type="arabicPeriod"/>
                </a:pPr>
                <a:endParaRPr lang="en-US" sz="1600" dirty="0"/>
              </a:p>
              <a:p>
                <a:pPr marL="857229" lvl="1" indent="-457189">
                  <a:lnSpc>
                    <a:spcPct val="80000"/>
                  </a:lnSpc>
                  <a:buFont typeface="+mj-lt"/>
                  <a:buAutoNum type="arabicPeriod"/>
                </a:pPr>
                <a:endParaRPr lang="en-US" sz="1600" dirty="0"/>
              </a:p>
              <a:p>
                <a:pPr marL="857229" lvl="1" indent="-457189">
                  <a:lnSpc>
                    <a:spcPct val="80000"/>
                  </a:lnSpc>
                  <a:buFont typeface="+mj-lt"/>
                  <a:buAutoNum type="arabicPeriod"/>
                </a:pPr>
                <a:endParaRPr lang="en-US" sz="1600" dirty="0"/>
              </a:p>
              <a:p>
                <a:pPr marL="857229" lvl="1" indent="-457189">
                  <a:lnSpc>
                    <a:spcPct val="80000"/>
                  </a:lnSpc>
                  <a:buFont typeface="+mj-lt"/>
                  <a:buAutoNum type="arabicPeriod"/>
                </a:pPr>
                <a:endParaRPr lang="en-US" sz="1600" dirty="0"/>
              </a:p>
              <a:p>
                <a:pPr marL="857229" lvl="1" indent="-457189">
                  <a:lnSpc>
                    <a:spcPct val="80000"/>
                  </a:lnSpc>
                  <a:buFont typeface="+mj-lt"/>
                  <a:buAutoNum type="arabicPeriod"/>
                </a:pPr>
                <a:endParaRPr lang="en-US" sz="1600" dirty="0"/>
              </a:p>
              <a:p>
                <a:pPr marL="857229" lvl="1" indent="-457189">
                  <a:lnSpc>
                    <a:spcPct val="80000"/>
                  </a:lnSpc>
                  <a:buFont typeface="+mj-lt"/>
                  <a:buAutoNum type="arabicPeriod"/>
                </a:pPr>
                <a:r>
                  <a:rPr lang="en-US" sz="1600" dirty="0"/>
                  <a:t>Relative Humidity (RH) Suitability</a:t>
                </a:r>
              </a:p>
              <a:p>
                <a:pPr marL="1257269" lvl="2" indent="-457189">
                  <a:lnSpc>
                    <a:spcPct val="80000"/>
                  </a:lnSpc>
                  <a:buFont typeface="+mj-lt"/>
                  <a:buAutoNum type="arabicPeriod"/>
                </a:pPr>
                <a:r>
                  <a:rPr lang="en-US" sz="1400" i="1" dirty="0"/>
                  <a:t>A. aegypti </a:t>
                </a:r>
                <a:r>
                  <a:rPr lang="en-US" sz="1400" dirty="0"/>
                  <a:t>where </a:t>
                </a:r>
                <a:r>
                  <a:rPr lang="en-US" sz="1400" i="1" dirty="0"/>
                  <a:t>S</a:t>
                </a:r>
                <a:r>
                  <a:rPr lang="en-US" sz="1400" dirty="0"/>
                  <a:t>=25, </a:t>
                </a:r>
                <a:r>
                  <a:rPr lang="en-US" sz="1400" i="1" dirty="0"/>
                  <a:t>U</a:t>
                </a:r>
                <a:r>
                  <a:rPr lang="en-US" sz="1400" dirty="0"/>
                  <a:t>=95 for the 3 preceding months</a:t>
                </a:r>
              </a:p>
              <a:p>
                <a:pPr marL="1257269" lvl="2" indent="-457189">
                  <a:lnSpc>
                    <a:spcPct val="80000"/>
                  </a:lnSpc>
                  <a:buFont typeface="+mj-lt"/>
                  <a:buAutoNum type="arabicPeriod"/>
                </a:pPr>
                <a:r>
                  <a:rPr lang="en-US" sz="1400" i="1" dirty="0"/>
                  <a:t>A. albopictus </a:t>
                </a:r>
                <a:r>
                  <a:rPr lang="en-US" sz="1400" dirty="0"/>
                  <a:t>where </a:t>
                </a:r>
                <a:r>
                  <a:rPr lang="en-US" sz="1400" i="1" dirty="0"/>
                  <a:t>S</a:t>
                </a:r>
                <a:r>
                  <a:rPr lang="en-US" sz="1400" dirty="0"/>
                  <a:t>=25, </a:t>
                </a:r>
                <a:r>
                  <a:rPr lang="en-US" sz="1400" i="1" dirty="0"/>
                  <a:t>U</a:t>
                </a:r>
                <a:r>
                  <a:rPr lang="en-US" sz="1400" dirty="0"/>
                  <a:t>=95 for the preceding month</a:t>
                </a:r>
              </a:p>
              <a:p>
                <a:pPr marL="857229" lvl="1" indent="-457189">
                  <a:lnSpc>
                    <a:spcPct val="80000"/>
                  </a:lnSpc>
                  <a:buFont typeface="+mj-lt"/>
                  <a:buAutoNum type="arabicPeriod"/>
                </a:pPr>
                <a:r>
                  <a:rPr lang="en-US" dirty="0"/>
                  <a:t>Rainfall Suitability for Transmission where </a:t>
                </a:r>
                <a:r>
                  <a:rPr lang="en-US" i="1" dirty="0"/>
                  <a:t>U</a:t>
                </a:r>
                <a:r>
                  <a:rPr lang="en-US" dirty="0"/>
                  <a:t>=0 and </a:t>
                </a:r>
                <a:r>
                  <a:rPr lang="en-US" i="1" dirty="0"/>
                  <a:t>S</a:t>
                </a:r>
                <a:r>
                  <a:rPr lang="en-US" dirty="0"/>
                  <a:t>=200</a:t>
                </a:r>
              </a:p>
              <a:p>
                <a:pPr marL="857229" lvl="1" indent="-457189">
                  <a:lnSpc>
                    <a:spcPct val="80000"/>
                  </a:lnSpc>
                  <a:buFont typeface="+mj-lt"/>
                  <a:buAutoNum type="arabicPeriod"/>
                </a:pPr>
                <a:r>
                  <a:rPr lang="en-US" dirty="0"/>
                  <a:t>Altitude Suitability for Vectors where </a:t>
                </a:r>
                <a:r>
                  <a:rPr lang="en-US" i="1" dirty="0"/>
                  <a:t>S</a:t>
                </a:r>
                <a:r>
                  <a:rPr lang="en-US" dirty="0"/>
                  <a:t>=-85 (lowest altitude in the continental United States, in meters) and </a:t>
                </a:r>
                <a:r>
                  <a:rPr lang="en-US" i="1" dirty="0"/>
                  <a:t>U</a:t>
                </a:r>
                <a:r>
                  <a:rPr lang="en-US" dirty="0"/>
                  <a:t>=2000</a:t>
                </a:r>
              </a:p>
              <a:p>
                <a:pPr marL="857229" lvl="1" indent="-457189">
                  <a:lnSpc>
                    <a:spcPct val="80000"/>
                  </a:lnSpc>
                  <a:buFont typeface="+mj-lt"/>
                  <a:buAutoNum type="arabicPeriod"/>
                </a:pPr>
                <a:endParaRPr lang="en-US" sz="1600" dirty="0"/>
              </a:p>
              <a:p>
                <a:pPr marL="400041" lvl="1" indent="0">
                  <a:lnSpc>
                    <a:spcPct val="80000"/>
                  </a:lnSpc>
                  <a:buNone/>
                </a:pPr>
                <a:endParaRPr lang="en-US" i="1" dirty="0"/>
              </a:p>
              <a:p>
                <a:pPr marL="857229" lvl="1" indent="-457189">
                  <a:lnSpc>
                    <a:spcPct val="80000"/>
                  </a:lnSpc>
                  <a:buFont typeface="+mj-lt"/>
                  <a:buAutoNum type="arabicPeriod"/>
                </a:pPr>
                <a:endParaRPr lang="en-US" i="1" dirty="0"/>
              </a:p>
              <a:p>
                <a:pPr lvl="1"/>
                <a:endParaRPr lang="en-US" dirty="0"/>
              </a:p>
              <a:p>
                <a:pPr lvl="2">
                  <a:lnSpc>
                    <a:spcPct val="80000"/>
                  </a:lnSpc>
                </a:pPr>
                <a:endParaRPr lang="en-US" sz="1300" dirty="0"/>
              </a:p>
              <a:p>
                <a:pPr>
                  <a:lnSpc>
                    <a:spcPct val="80000"/>
                  </a:lnSpc>
                </a:pPr>
                <a:endParaRPr lang="en-US" sz="1700" dirty="0"/>
              </a:p>
              <a:p>
                <a:pPr lvl="1">
                  <a:lnSpc>
                    <a:spcPct val="80000"/>
                  </a:lnSpc>
                </a:pPr>
                <a:endParaRPr lang="en-US" sz="1500" dirty="0"/>
              </a:p>
              <a:p>
                <a:pPr>
                  <a:lnSpc>
                    <a:spcPct val="80000"/>
                  </a:lnSpc>
                </a:pPr>
                <a:endParaRPr lang="en-US" sz="1700" dirty="0"/>
              </a:p>
              <a:p>
                <a:pPr>
                  <a:lnSpc>
                    <a:spcPct val="80000"/>
                  </a:lnSpc>
                </a:pPr>
                <a:endParaRPr lang="en-US" sz="1700" dirty="0"/>
              </a:p>
              <a:p>
                <a:pPr>
                  <a:lnSpc>
                    <a:spcPct val="80000"/>
                  </a:lnSpc>
                </a:pPr>
                <a:endParaRPr lang="en-US" sz="1700" dirty="0"/>
              </a:p>
              <a:p>
                <a:pPr>
                  <a:lnSpc>
                    <a:spcPct val="80000"/>
                  </a:lnSpc>
                </a:pPr>
                <a:endParaRPr lang="en-US" sz="1700" dirty="0"/>
              </a:p>
              <a:p>
                <a:pPr lvl="1">
                  <a:lnSpc>
                    <a:spcPct val="80000"/>
                  </a:lnSpc>
                </a:pPr>
                <a:endParaRPr lang="en-US" sz="1500" b="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44063" y="1600200"/>
                <a:ext cx="11102516" cy="5029200"/>
              </a:xfrm>
              <a:blipFill>
                <a:blip r:embed="rId3"/>
                <a:stretch>
                  <a:fillRect l="-274" t="-2545" r="-165"/>
                </a:stretch>
              </a:blipFill>
            </p:spPr>
            <p:txBody>
              <a:bodyPr/>
              <a:lstStyle/>
              <a:p>
                <a:r>
                  <a:rPr lang="en-US">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val="2594636542"/>
              </p:ext>
            </p:extLst>
          </p:nvPr>
        </p:nvGraphicFramePr>
        <p:xfrm>
          <a:off x="1790699" y="3263900"/>
          <a:ext cx="10155881" cy="1447800"/>
        </p:xfrm>
        <a:graphic>
          <a:graphicData uri="http://schemas.openxmlformats.org/drawingml/2006/table">
            <a:tbl>
              <a:tblPr firstRow="1" bandRow="1">
                <a:tableStyleId>{9D7B26C5-4107-4FEC-AEDC-1716B250A1EF}</a:tableStyleId>
              </a:tblPr>
              <a:tblGrid>
                <a:gridCol w="1269485">
                  <a:extLst>
                    <a:ext uri="{9D8B030D-6E8A-4147-A177-3AD203B41FA5}">
                      <a16:colId xmlns:a16="http://schemas.microsoft.com/office/drawing/2014/main" val="1373826025"/>
                    </a:ext>
                  </a:extLst>
                </a:gridCol>
                <a:gridCol w="1003817">
                  <a:extLst>
                    <a:ext uri="{9D8B030D-6E8A-4147-A177-3AD203B41FA5}">
                      <a16:colId xmlns:a16="http://schemas.microsoft.com/office/drawing/2014/main" val="3427928636"/>
                    </a:ext>
                  </a:extLst>
                </a:gridCol>
                <a:gridCol w="1155700">
                  <a:extLst>
                    <a:ext uri="{9D8B030D-6E8A-4147-A177-3AD203B41FA5}">
                      <a16:colId xmlns:a16="http://schemas.microsoft.com/office/drawing/2014/main" val="2376991849"/>
                    </a:ext>
                  </a:extLst>
                </a:gridCol>
                <a:gridCol w="1117600">
                  <a:extLst>
                    <a:ext uri="{9D8B030D-6E8A-4147-A177-3AD203B41FA5}">
                      <a16:colId xmlns:a16="http://schemas.microsoft.com/office/drawing/2014/main" val="1226988404"/>
                    </a:ext>
                  </a:extLst>
                </a:gridCol>
                <a:gridCol w="1143000">
                  <a:extLst>
                    <a:ext uri="{9D8B030D-6E8A-4147-A177-3AD203B41FA5}">
                      <a16:colId xmlns:a16="http://schemas.microsoft.com/office/drawing/2014/main" val="3591900708"/>
                    </a:ext>
                  </a:extLst>
                </a:gridCol>
                <a:gridCol w="1422400">
                  <a:extLst>
                    <a:ext uri="{9D8B030D-6E8A-4147-A177-3AD203B41FA5}">
                      <a16:colId xmlns:a16="http://schemas.microsoft.com/office/drawing/2014/main" val="4287447600"/>
                    </a:ext>
                  </a:extLst>
                </a:gridCol>
                <a:gridCol w="1663700">
                  <a:extLst>
                    <a:ext uri="{9D8B030D-6E8A-4147-A177-3AD203B41FA5}">
                      <a16:colId xmlns:a16="http://schemas.microsoft.com/office/drawing/2014/main" val="3473497346"/>
                    </a:ext>
                  </a:extLst>
                </a:gridCol>
                <a:gridCol w="1380179">
                  <a:extLst>
                    <a:ext uri="{9D8B030D-6E8A-4147-A177-3AD203B41FA5}">
                      <a16:colId xmlns:a16="http://schemas.microsoft.com/office/drawing/2014/main" val="2819035666"/>
                    </a:ext>
                  </a:extLst>
                </a:gridCol>
              </a:tblGrid>
              <a:tr h="335280">
                <a:tc>
                  <a:txBody>
                    <a:bodyPr/>
                    <a:lstStyle/>
                    <a:p>
                      <a:endParaRPr lang="en-US" sz="1600" dirty="0"/>
                    </a:p>
                  </a:txBody>
                  <a:tcPr/>
                </a:tc>
                <a:tc gridSpan="2">
                  <a:txBody>
                    <a:bodyPr/>
                    <a:lstStyle/>
                    <a:p>
                      <a:pPr algn="ctr"/>
                      <a:r>
                        <a:rPr lang="en-US" sz="1600" dirty="0"/>
                        <a:t>Increasing Curve</a:t>
                      </a:r>
                    </a:p>
                  </a:txBody>
                  <a:tcPr/>
                </a:tc>
                <a:tc hMerge="1">
                  <a:txBody>
                    <a:bodyPr/>
                    <a:lstStyle/>
                    <a:p>
                      <a:endParaRPr lang="en-US" dirty="0"/>
                    </a:p>
                  </a:txBody>
                  <a:tcPr/>
                </a:tc>
                <a:tc gridSpan="2">
                  <a:txBody>
                    <a:bodyPr/>
                    <a:lstStyle/>
                    <a:p>
                      <a:pPr algn="ctr"/>
                      <a:r>
                        <a:rPr lang="en-US" sz="1600" dirty="0"/>
                        <a:t>Decreasing Curve</a:t>
                      </a:r>
                    </a:p>
                  </a:txBody>
                  <a:tcPr/>
                </a:tc>
                <a:tc hMerge="1">
                  <a:txBody>
                    <a:bodyPr/>
                    <a:lstStyle/>
                    <a:p>
                      <a:endParaRPr lang="en-US" dirty="0"/>
                    </a:p>
                  </a:txBody>
                  <a:tcPr/>
                </a:tc>
                <a:tc gridSpan="3">
                  <a:txBody>
                    <a:bodyPr/>
                    <a:lstStyle/>
                    <a:p>
                      <a:pPr algn="ctr"/>
                      <a:r>
                        <a:rPr lang="en-US" sz="1600" dirty="0"/>
                        <a:t>Suitability</a:t>
                      </a:r>
                      <a:r>
                        <a:rPr lang="en-US" sz="1600" baseline="0" dirty="0"/>
                        <a:t> </a:t>
                      </a:r>
                      <a:endParaRPr lang="en-US" sz="1600"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9377029"/>
                  </a:ext>
                </a:extLst>
              </a:tr>
              <a:tr h="370840">
                <a:tc>
                  <a:txBody>
                    <a:bodyPr/>
                    <a:lstStyle/>
                    <a:p>
                      <a:r>
                        <a:rPr lang="en-US" sz="1100" dirty="0"/>
                        <a:t>Species</a:t>
                      </a:r>
                      <a:endParaRPr lang="en-US" sz="1100" i="0" dirty="0"/>
                    </a:p>
                  </a:txBody>
                  <a:tcPr/>
                </a:tc>
                <a:tc>
                  <a:txBody>
                    <a:bodyPr/>
                    <a:lstStyle/>
                    <a:p>
                      <a:r>
                        <a:rPr lang="en-US" sz="1100" dirty="0"/>
                        <a:t>U (</a:t>
                      </a:r>
                      <a:r>
                        <a:rPr lang="en-US" sz="1100" baseline="30000" dirty="0"/>
                        <a:t>o</a:t>
                      </a:r>
                      <a:r>
                        <a:rPr lang="en-US" sz="1100" dirty="0"/>
                        <a:t>C)</a:t>
                      </a:r>
                    </a:p>
                  </a:txBody>
                  <a:tcPr/>
                </a:tc>
                <a:tc>
                  <a:txBody>
                    <a:bodyPr/>
                    <a:lstStyle/>
                    <a:p>
                      <a:r>
                        <a:rPr lang="en-US" sz="1100" dirty="0"/>
                        <a:t>S (</a:t>
                      </a:r>
                      <a:r>
                        <a:rPr lang="en-US" sz="1100" baseline="30000" dirty="0"/>
                        <a:t>o</a:t>
                      </a:r>
                      <a:r>
                        <a:rPr lang="en-US" sz="1100" dirty="0"/>
                        <a:t>C)</a:t>
                      </a:r>
                    </a:p>
                  </a:txBody>
                  <a:tcPr/>
                </a:tc>
                <a:tc>
                  <a:txBody>
                    <a:bodyPr/>
                    <a:lstStyle/>
                    <a:p>
                      <a:r>
                        <a:rPr lang="en-US" sz="1100" dirty="0"/>
                        <a:t>S (</a:t>
                      </a:r>
                      <a:r>
                        <a:rPr lang="en-US" sz="1100" baseline="30000" dirty="0"/>
                        <a:t>o</a:t>
                      </a:r>
                      <a:r>
                        <a:rPr lang="en-US" sz="1100" dirty="0"/>
                        <a:t>C)</a:t>
                      </a:r>
                    </a:p>
                  </a:txBody>
                  <a:tcPr/>
                </a:tc>
                <a:tc>
                  <a:txBody>
                    <a:bodyPr/>
                    <a:lstStyle/>
                    <a:p>
                      <a:r>
                        <a:rPr lang="en-US" sz="1100" dirty="0"/>
                        <a:t>U (</a:t>
                      </a:r>
                      <a:r>
                        <a:rPr lang="en-US" sz="1100" baseline="30000" dirty="0"/>
                        <a:t>o</a:t>
                      </a:r>
                      <a:r>
                        <a:rPr lang="en-US" sz="1100" dirty="0"/>
                        <a:t>C)</a:t>
                      </a:r>
                    </a:p>
                  </a:txBody>
                  <a:tcPr/>
                </a:tc>
                <a:tc>
                  <a:txBody>
                    <a:bodyPr/>
                    <a:lstStyle/>
                    <a:p>
                      <a:r>
                        <a:rPr lang="en-US" sz="1100" dirty="0"/>
                        <a:t>Some</a:t>
                      </a:r>
                      <a:r>
                        <a:rPr lang="en-US" sz="1100" baseline="0" dirty="0"/>
                        <a:t> Risk </a:t>
                      </a:r>
                      <a:r>
                        <a:rPr lang="en-US" sz="1100" dirty="0"/>
                        <a:t>(</a:t>
                      </a:r>
                      <a:r>
                        <a:rPr lang="en-US" sz="1100" baseline="30000" dirty="0"/>
                        <a:t>o</a:t>
                      </a:r>
                      <a:r>
                        <a:rPr lang="en-US" sz="1100" dirty="0"/>
                        <a:t>C)</a:t>
                      </a:r>
                    </a:p>
                  </a:txBody>
                  <a:tcPr/>
                </a:tc>
                <a:tc>
                  <a:txBody>
                    <a:bodyPr/>
                    <a:lstStyle/>
                    <a:p>
                      <a:r>
                        <a:rPr lang="en-US" sz="1100" dirty="0"/>
                        <a:t>Increased Risk (</a:t>
                      </a:r>
                      <a:r>
                        <a:rPr lang="en-US" sz="1100" baseline="30000" dirty="0"/>
                        <a:t>o</a:t>
                      </a:r>
                      <a:r>
                        <a:rPr lang="en-US" sz="1100" dirty="0"/>
                        <a:t>C)</a:t>
                      </a:r>
                    </a:p>
                  </a:txBody>
                  <a:tcPr/>
                </a:tc>
                <a:tc>
                  <a:txBody>
                    <a:bodyPr/>
                    <a:lstStyle/>
                    <a:p>
                      <a:r>
                        <a:rPr lang="en-US" sz="1100" dirty="0"/>
                        <a:t>High</a:t>
                      </a:r>
                      <a:r>
                        <a:rPr lang="en-US" sz="1100" baseline="0" dirty="0"/>
                        <a:t> Risk </a:t>
                      </a:r>
                      <a:r>
                        <a:rPr lang="en-US" sz="1100" dirty="0"/>
                        <a:t>(</a:t>
                      </a:r>
                      <a:r>
                        <a:rPr lang="en-US" sz="1100" baseline="30000" dirty="0"/>
                        <a:t>o</a:t>
                      </a:r>
                      <a:r>
                        <a:rPr lang="en-US" sz="1100" dirty="0"/>
                        <a:t>C)</a:t>
                      </a:r>
                    </a:p>
                  </a:txBody>
                  <a:tcPr/>
                </a:tc>
                <a:extLst>
                  <a:ext uri="{0D108BD9-81ED-4DB2-BD59-A6C34878D82A}">
                    <a16:rowId xmlns:a16="http://schemas.microsoft.com/office/drawing/2014/main" val="1806951655"/>
                  </a:ext>
                </a:extLst>
              </a:tr>
              <a:tr h="370840">
                <a:tc>
                  <a:txBody>
                    <a:bodyPr/>
                    <a:lstStyle/>
                    <a:p>
                      <a:pPr marL="228600" indent="-228600">
                        <a:buAutoNum type="alphaUcPeriod"/>
                      </a:pPr>
                      <a:r>
                        <a:rPr lang="en-US" sz="1100" dirty="0"/>
                        <a:t>aegypti</a:t>
                      </a:r>
                    </a:p>
                  </a:txBody>
                  <a:tcPr/>
                </a:tc>
                <a:tc>
                  <a:txBody>
                    <a:bodyPr/>
                    <a:lstStyle/>
                    <a:p>
                      <a:r>
                        <a:rPr lang="en-US" sz="1100" dirty="0"/>
                        <a:t>18</a:t>
                      </a:r>
                    </a:p>
                  </a:txBody>
                  <a:tcPr/>
                </a:tc>
                <a:tc>
                  <a:txBody>
                    <a:bodyPr/>
                    <a:lstStyle/>
                    <a:p>
                      <a:r>
                        <a:rPr lang="en-US" sz="1100" dirty="0"/>
                        <a:t>27</a:t>
                      </a:r>
                    </a:p>
                  </a:txBody>
                  <a:tcPr/>
                </a:tc>
                <a:tc>
                  <a:txBody>
                    <a:bodyPr/>
                    <a:lstStyle/>
                    <a:p>
                      <a:r>
                        <a:rPr lang="en-US" sz="1100" dirty="0"/>
                        <a:t>29</a:t>
                      </a:r>
                    </a:p>
                  </a:txBody>
                  <a:tcPr/>
                </a:tc>
                <a:tc>
                  <a:txBody>
                    <a:bodyPr/>
                    <a:lstStyle/>
                    <a:p>
                      <a:r>
                        <a:rPr lang="en-US" sz="1100" dirty="0"/>
                        <a:t>34</a:t>
                      </a:r>
                    </a:p>
                  </a:txBody>
                  <a:tcPr/>
                </a:tc>
                <a:tc>
                  <a:txBody>
                    <a:bodyPr/>
                    <a:lstStyle/>
                    <a:p>
                      <a:r>
                        <a:rPr lang="en-US" sz="1100" dirty="0"/>
                        <a:t>18-23,32-34</a:t>
                      </a:r>
                    </a:p>
                  </a:txBody>
                  <a:tcPr/>
                </a:tc>
                <a:tc>
                  <a:txBody>
                    <a:bodyPr/>
                    <a:lstStyle/>
                    <a:p>
                      <a:r>
                        <a:rPr lang="en-US" sz="1100" dirty="0"/>
                        <a:t>23-27,29-34</a:t>
                      </a:r>
                    </a:p>
                  </a:txBody>
                  <a:tcPr/>
                </a:tc>
                <a:tc>
                  <a:txBody>
                    <a:bodyPr/>
                    <a:lstStyle/>
                    <a:p>
                      <a:r>
                        <a:rPr lang="en-US" sz="1100" dirty="0"/>
                        <a:t>27-29</a:t>
                      </a:r>
                    </a:p>
                  </a:txBody>
                  <a:tcPr/>
                </a:tc>
                <a:extLst>
                  <a:ext uri="{0D108BD9-81ED-4DB2-BD59-A6C34878D82A}">
                    <a16:rowId xmlns:a16="http://schemas.microsoft.com/office/drawing/2014/main" val="1652210338"/>
                  </a:ext>
                </a:extLst>
              </a:tr>
              <a:tr h="370840">
                <a:tc>
                  <a:txBody>
                    <a:bodyPr/>
                    <a:lstStyle/>
                    <a:p>
                      <a:r>
                        <a:rPr lang="en-US" sz="1100" dirty="0"/>
                        <a:t>A. albopictus</a:t>
                      </a:r>
                    </a:p>
                  </a:txBody>
                  <a:tcPr/>
                </a:tc>
                <a:tc>
                  <a:txBody>
                    <a:bodyPr/>
                    <a:lstStyle/>
                    <a:p>
                      <a:r>
                        <a:rPr lang="en-US" sz="1100" dirty="0"/>
                        <a:t>18</a:t>
                      </a:r>
                    </a:p>
                  </a:txBody>
                  <a:tcPr/>
                </a:tc>
                <a:tc>
                  <a:txBody>
                    <a:bodyPr/>
                    <a:lstStyle/>
                    <a:p>
                      <a:r>
                        <a:rPr lang="en-US" sz="1100" dirty="0"/>
                        <a:t>25.5</a:t>
                      </a:r>
                    </a:p>
                  </a:txBody>
                  <a:tcPr/>
                </a:tc>
                <a:tc>
                  <a:txBody>
                    <a:bodyPr/>
                    <a:lstStyle/>
                    <a:p>
                      <a:r>
                        <a:rPr lang="en-US" sz="1100" dirty="0"/>
                        <a:t>26.5</a:t>
                      </a:r>
                    </a:p>
                  </a:txBody>
                  <a:tcPr/>
                </a:tc>
                <a:tc>
                  <a:txBody>
                    <a:bodyPr/>
                    <a:lstStyle/>
                    <a:p>
                      <a:r>
                        <a:rPr lang="en-US" sz="1100" dirty="0"/>
                        <a:t>28</a:t>
                      </a:r>
                    </a:p>
                  </a:txBody>
                  <a:tcPr/>
                </a:tc>
                <a:tc>
                  <a:txBody>
                    <a:bodyPr/>
                    <a:lstStyle/>
                    <a:p>
                      <a:r>
                        <a:rPr lang="en-US" sz="1100" dirty="0"/>
                        <a:t>16-23</a:t>
                      </a:r>
                    </a:p>
                  </a:txBody>
                  <a:tcPr/>
                </a:tc>
                <a:tc>
                  <a:txBody>
                    <a:bodyPr/>
                    <a:lstStyle/>
                    <a:p>
                      <a:r>
                        <a:rPr lang="en-US" sz="1100" dirty="0"/>
                        <a:t>23-25.5,26.5-28</a:t>
                      </a:r>
                    </a:p>
                  </a:txBody>
                  <a:tcPr/>
                </a:tc>
                <a:tc>
                  <a:txBody>
                    <a:bodyPr/>
                    <a:lstStyle/>
                    <a:p>
                      <a:r>
                        <a:rPr lang="en-US" sz="1100" dirty="0"/>
                        <a:t>25.5-26.5</a:t>
                      </a:r>
                    </a:p>
                  </a:txBody>
                  <a:tcPr/>
                </a:tc>
                <a:extLst>
                  <a:ext uri="{0D108BD9-81ED-4DB2-BD59-A6C34878D82A}">
                    <a16:rowId xmlns:a16="http://schemas.microsoft.com/office/drawing/2014/main" val="2751795475"/>
                  </a:ext>
                </a:extLst>
              </a:tr>
            </a:tbl>
          </a:graphicData>
        </a:graphic>
      </p:graphicFrame>
      <p:sp>
        <p:nvSpPr>
          <p:cNvPr id="5" name="Slide Number Placeholder 4"/>
          <p:cNvSpPr>
            <a:spLocks noGrp="1"/>
          </p:cNvSpPr>
          <p:nvPr>
            <p:ph type="sldNum" sz="quarter" idx="12"/>
          </p:nvPr>
        </p:nvSpPr>
        <p:spPr/>
        <p:txBody>
          <a:bodyPr/>
          <a:lstStyle/>
          <a:p>
            <a:fld id="{8B70AA6F-90EF-403E-B58B-D2529546F89C}" type="slidenum">
              <a:rPr lang="en-US" smtClean="0"/>
              <a:t>20</a:t>
            </a:fld>
            <a:endParaRPr lang="en-US"/>
          </a:p>
        </p:txBody>
      </p:sp>
    </p:spTree>
    <p:extLst>
      <p:ext uri="{BB962C8B-B14F-4D97-AF65-F5344CB8AC3E}">
        <p14:creationId xmlns:p14="http://schemas.microsoft.com/office/powerpoint/2010/main" val="816685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456402"/>
            <a:ext cx="9404723" cy="844063"/>
          </a:xfrm>
        </p:spPr>
        <p:txBody>
          <a:bodyPr/>
          <a:lstStyle/>
          <a:p>
            <a:r>
              <a:rPr lang="en-US" sz="4000" dirty="0"/>
              <a:t>Methodology (Continued)</a:t>
            </a:r>
          </a:p>
        </p:txBody>
      </p:sp>
      <p:sp>
        <p:nvSpPr>
          <p:cNvPr id="3" name="Content Placeholder 2"/>
          <p:cNvSpPr>
            <a:spLocks noGrp="1"/>
          </p:cNvSpPr>
          <p:nvPr>
            <p:ph idx="1"/>
          </p:nvPr>
        </p:nvSpPr>
        <p:spPr>
          <a:xfrm>
            <a:off x="844063" y="1600200"/>
            <a:ext cx="11102516" cy="5029200"/>
          </a:xfrm>
        </p:spPr>
        <p:txBody>
          <a:bodyPr numCol="1">
            <a:normAutofit/>
          </a:bodyPr>
          <a:lstStyle/>
          <a:p>
            <a:pPr marL="457189" indent="-457189">
              <a:lnSpc>
                <a:spcPct val="80000"/>
              </a:lnSpc>
              <a:buFont typeface="+mj-lt"/>
              <a:buAutoNum type="arabicPeriod" startAt="2"/>
            </a:pPr>
            <a:r>
              <a:rPr lang="en-US" b="1" dirty="0"/>
              <a:t>Compute ZIKV transmission suitability for each month</a:t>
            </a:r>
          </a:p>
          <a:p>
            <a:pPr marL="857229" lvl="1" indent="-457189">
              <a:lnSpc>
                <a:spcPct val="80000"/>
              </a:lnSpc>
              <a:buFont typeface="+mj-lt"/>
              <a:buAutoNum type="arabicPeriod"/>
            </a:pPr>
            <a:r>
              <a:rPr lang="en-US" dirty="0"/>
              <a:t>Take maximum temperature suitability value for either vector</a:t>
            </a:r>
          </a:p>
          <a:p>
            <a:pPr marL="857229" lvl="1" indent="-457189">
              <a:lnSpc>
                <a:spcPct val="80000"/>
              </a:lnSpc>
              <a:buFont typeface="+mj-lt"/>
              <a:buAutoNum type="arabicPeriod"/>
            </a:pPr>
            <a:r>
              <a:rPr lang="en-US" dirty="0"/>
              <a:t>Take maximum RH suitability value for either vector</a:t>
            </a:r>
          </a:p>
          <a:p>
            <a:pPr marL="857229" lvl="1" indent="-457189">
              <a:lnSpc>
                <a:spcPct val="80000"/>
              </a:lnSpc>
              <a:buFont typeface="+mj-lt"/>
              <a:buAutoNum type="arabicPeriod"/>
            </a:pPr>
            <a:r>
              <a:rPr lang="en-US" dirty="0"/>
              <a:t>Take minimum of the climatic variables (Temp, RH, Precip, Altitude) at each location</a:t>
            </a:r>
          </a:p>
          <a:p>
            <a:pPr marL="457189" indent="-457189">
              <a:lnSpc>
                <a:spcPct val="80000"/>
              </a:lnSpc>
              <a:buFont typeface="+mj-lt"/>
              <a:buAutoNum type="arabicPeriod" startAt="2"/>
            </a:pPr>
            <a:r>
              <a:rPr lang="en-US" b="1" dirty="0"/>
              <a:t>Compute ZIKV transmission seasons – </a:t>
            </a:r>
            <a:r>
              <a:rPr lang="en-US" dirty="0"/>
              <a:t>For each month, at each location, compare the transmissions suitability values of that month and the next three months, taking the maximum value to calculate the transmission season</a:t>
            </a:r>
          </a:p>
          <a:p>
            <a:pPr marL="457189" indent="-457189">
              <a:lnSpc>
                <a:spcPct val="80000"/>
              </a:lnSpc>
              <a:buFont typeface="+mj-lt"/>
              <a:buAutoNum type="arabicPeriod" startAt="2"/>
            </a:pPr>
            <a:r>
              <a:rPr lang="en-US" b="1" dirty="0"/>
              <a:t>Combine transmission seasons surfaces to create an annual ZIKV transmission suitability surface – </a:t>
            </a:r>
            <a:r>
              <a:rPr lang="en-US" dirty="0"/>
              <a:t>For each location, compare the 12 ZIKV transmission suitability surfaces, taking the minimum value, </a:t>
            </a:r>
          </a:p>
          <a:p>
            <a:pPr marL="457189" indent="-457189">
              <a:lnSpc>
                <a:spcPct val="80000"/>
              </a:lnSpc>
              <a:buFont typeface="+mj-lt"/>
              <a:buAutoNum type="arabicPeriod"/>
            </a:pPr>
            <a:endParaRPr lang="en-US" sz="1800" dirty="0"/>
          </a:p>
          <a:p>
            <a:pPr marL="400041" lvl="1" indent="0">
              <a:lnSpc>
                <a:spcPct val="80000"/>
              </a:lnSpc>
              <a:buNone/>
            </a:pPr>
            <a:endParaRPr lang="en-US" i="1" dirty="0"/>
          </a:p>
          <a:p>
            <a:pPr marL="857229" lvl="1" indent="-457189">
              <a:lnSpc>
                <a:spcPct val="80000"/>
              </a:lnSpc>
              <a:buFont typeface="+mj-lt"/>
              <a:buAutoNum type="arabicPeriod"/>
            </a:pPr>
            <a:endParaRPr lang="en-US" i="1" dirty="0"/>
          </a:p>
          <a:p>
            <a:pPr lvl="1"/>
            <a:endParaRPr lang="en-US" dirty="0"/>
          </a:p>
          <a:p>
            <a:pPr lvl="2">
              <a:lnSpc>
                <a:spcPct val="80000"/>
              </a:lnSpc>
            </a:pPr>
            <a:endParaRPr lang="en-US" sz="1300" dirty="0"/>
          </a:p>
          <a:p>
            <a:pPr>
              <a:lnSpc>
                <a:spcPct val="80000"/>
              </a:lnSpc>
            </a:pPr>
            <a:endParaRPr lang="en-US" sz="1700" dirty="0"/>
          </a:p>
          <a:p>
            <a:pPr lvl="1">
              <a:lnSpc>
                <a:spcPct val="80000"/>
              </a:lnSpc>
            </a:pPr>
            <a:endParaRPr lang="en-US" sz="1500" dirty="0"/>
          </a:p>
          <a:p>
            <a:pPr>
              <a:lnSpc>
                <a:spcPct val="80000"/>
              </a:lnSpc>
            </a:pPr>
            <a:endParaRPr lang="en-US" sz="1700" dirty="0"/>
          </a:p>
          <a:p>
            <a:pPr>
              <a:lnSpc>
                <a:spcPct val="80000"/>
              </a:lnSpc>
            </a:pPr>
            <a:endParaRPr lang="en-US" sz="1700" dirty="0"/>
          </a:p>
          <a:p>
            <a:pPr>
              <a:lnSpc>
                <a:spcPct val="80000"/>
              </a:lnSpc>
            </a:pPr>
            <a:endParaRPr lang="en-US" sz="1700" dirty="0"/>
          </a:p>
          <a:p>
            <a:pPr>
              <a:lnSpc>
                <a:spcPct val="80000"/>
              </a:lnSpc>
            </a:pPr>
            <a:endParaRPr lang="en-US" sz="1700" dirty="0"/>
          </a:p>
          <a:p>
            <a:pPr lvl="1">
              <a:lnSpc>
                <a:spcPct val="80000"/>
              </a:lnSpc>
            </a:pPr>
            <a:endParaRPr lang="en-US" sz="1500" b="1" dirty="0"/>
          </a:p>
        </p:txBody>
      </p:sp>
      <p:sp>
        <p:nvSpPr>
          <p:cNvPr id="4" name="Slide Number Placeholder 3"/>
          <p:cNvSpPr>
            <a:spLocks noGrp="1"/>
          </p:cNvSpPr>
          <p:nvPr>
            <p:ph type="sldNum" sz="quarter" idx="12"/>
          </p:nvPr>
        </p:nvSpPr>
        <p:spPr/>
        <p:txBody>
          <a:bodyPr/>
          <a:lstStyle/>
          <a:p>
            <a:fld id="{8B70AA6F-90EF-403E-B58B-D2529546F89C}" type="slidenum">
              <a:rPr lang="en-US" smtClean="0"/>
              <a:t>21</a:t>
            </a:fld>
            <a:endParaRPr lang="en-US"/>
          </a:p>
        </p:txBody>
      </p:sp>
    </p:spTree>
    <p:extLst>
      <p:ext uri="{BB962C8B-B14F-4D97-AF65-F5344CB8AC3E}">
        <p14:creationId xmlns:p14="http://schemas.microsoft.com/office/powerpoint/2010/main" val="17847813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ln>
            <a:noFill/>
          </a:ln>
          <a:effectLst/>
        </p:spPr>
      </p:sp>
      <p:pic>
        <p:nvPicPr>
          <p:cNvPr id="14" name="Picture 13"/>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13"/>
          <a:stretch/>
        </p:blipFill>
        <p:spPr>
          <a:xfrm>
            <a:off x="1" y="2669685"/>
            <a:ext cx="4037012" cy="4188315"/>
          </a:xfrm>
          <a:prstGeom prst="rect">
            <a:avLst/>
          </a:prstGeom>
        </p:spPr>
      </p:pic>
      <p:pic>
        <p:nvPicPr>
          <p:cNvPr id="15" name="Picture 14"/>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1" y="2892348"/>
            <a:ext cx="1522412" cy="2365453"/>
          </a:xfrm>
          <a:prstGeom prst="rect">
            <a:avLst/>
          </a:prstGeom>
        </p:spPr>
      </p:pic>
      <p:sp>
        <p:nvSpPr>
          <p:cNvPr id="16" name="Oval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3" y="2"/>
            <a:ext cx="1603387" cy="1141407"/>
          </a:xfrm>
          <a:prstGeom prst="rect">
            <a:avLst/>
          </a:prstGeom>
        </p:spPr>
      </p:pic>
      <p:pic>
        <p:nvPicPr>
          <p:cNvPr id="18" name="Picture 17"/>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5878" y="6096000"/>
            <a:ext cx="993735" cy="762000"/>
          </a:xfrm>
          <a:prstGeom prst="rect">
            <a:avLst/>
          </a:prstGeom>
        </p:spPr>
      </p:pic>
      <p:sp>
        <p:nvSpPr>
          <p:cNvPr id="19" name="Rectangle 1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924298"/>
            <a:ext cx="12192417" cy="293370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1"/>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p>
        </p:txBody>
      </p:sp>
      <p:sp>
        <p:nvSpPr>
          <p:cNvPr id="22"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2" y="1762068"/>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2" name="Title 1"/>
          <p:cNvSpPr>
            <a:spLocks noGrp="1"/>
          </p:cNvSpPr>
          <p:nvPr>
            <p:ph type="title"/>
          </p:nvPr>
        </p:nvSpPr>
        <p:spPr>
          <a:xfrm>
            <a:off x="648929" y="629267"/>
            <a:ext cx="9252155" cy="1016655"/>
          </a:xfrm>
        </p:spPr>
        <p:txBody>
          <a:bodyPr vert="horz" lIns="91440" tIns="45720" rIns="91440" bIns="45720" rtlCol="0" anchor="t">
            <a:normAutofit/>
          </a:bodyPr>
          <a:lstStyle/>
          <a:p>
            <a:pPr>
              <a:lnSpc>
                <a:spcPct val="80000"/>
              </a:lnSpc>
            </a:pPr>
            <a:r>
              <a:rPr lang="en-US" sz="3600" dirty="0"/>
              <a:t>Expected Outcomes</a:t>
            </a:r>
          </a:p>
        </p:txBody>
      </p:sp>
      <p:sp>
        <p:nvSpPr>
          <p:cNvPr id="11" name="Content Placeholder 10"/>
          <p:cNvSpPr>
            <a:spLocks noGrp="1"/>
          </p:cNvSpPr>
          <p:nvPr>
            <p:ph sz="half" idx="2"/>
          </p:nvPr>
        </p:nvSpPr>
        <p:spPr>
          <a:xfrm>
            <a:off x="929766" y="2700682"/>
            <a:ext cx="5122607" cy="355193"/>
          </a:xfrm>
        </p:spPr>
        <p:txBody>
          <a:bodyPr vert="horz" lIns="91440" tIns="45720" rIns="91440" bIns="45720" rtlCol="0">
            <a:normAutofit/>
          </a:bodyPr>
          <a:lstStyle/>
          <a:p>
            <a:r>
              <a:rPr lang="en-US" sz="1500" dirty="0">
                <a:solidFill>
                  <a:schemeClr val="bg1"/>
                </a:solidFill>
              </a:rPr>
              <a:t>Annual Transmission Suitability Maps</a:t>
            </a:r>
          </a:p>
          <a:p>
            <a:endParaRPr lang="en-US" sz="1500" dirty="0">
              <a:solidFill>
                <a:schemeClr val="bg1"/>
              </a:solidFill>
            </a:endParaRPr>
          </a:p>
        </p:txBody>
      </p:sp>
      <p:pic>
        <p:nvPicPr>
          <p:cNvPr id="3" name="Picture 2"/>
          <p:cNvPicPr>
            <a:picLocks noChangeAspect="1"/>
          </p:cNvPicPr>
          <p:nvPr/>
        </p:nvPicPr>
        <p:blipFill>
          <a:blip r:embed="rId8"/>
          <a:stretch>
            <a:fillRect/>
          </a:stretch>
        </p:blipFill>
        <p:spPr>
          <a:xfrm>
            <a:off x="252064" y="3426612"/>
            <a:ext cx="3165347" cy="1486901"/>
          </a:xfrm>
          <a:prstGeom prst="rect">
            <a:avLst/>
          </a:prstGeom>
        </p:spPr>
      </p:pic>
      <p:pic>
        <p:nvPicPr>
          <p:cNvPr id="26" name="Picture 25"/>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661626" y="3359072"/>
            <a:ext cx="4641533" cy="2605869"/>
          </a:xfrm>
          <a:prstGeom prst="rect">
            <a:avLst/>
          </a:prstGeom>
          <a:noFill/>
        </p:spPr>
      </p:pic>
      <p:sp>
        <p:nvSpPr>
          <p:cNvPr id="27" name="Content Placeholder 10"/>
          <p:cNvSpPr>
            <a:spLocks noGrp="1"/>
          </p:cNvSpPr>
          <p:nvPr>
            <p:ph sz="half" idx="2"/>
          </p:nvPr>
        </p:nvSpPr>
        <p:spPr>
          <a:xfrm>
            <a:off x="6573490" y="2700682"/>
            <a:ext cx="5122607" cy="355193"/>
          </a:xfrm>
        </p:spPr>
        <p:txBody>
          <a:bodyPr vert="horz" lIns="91440" tIns="45720" rIns="91440" bIns="45720" rtlCol="0">
            <a:normAutofit fontScale="85000" lnSpcReduction="10000"/>
          </a:bodyPr>
          <a:lstStyle/>
          <a:p>
            <a:r>
              <a:rPr lang="en-US" dirty="0">
                <a:solidFill>
                  <a:schemeClr val="bg1"/>
                </a:solidFill>
              </a:rPr>
              <a:t>Analytical Time Series for Anomalous Findings</a:t>
            </a:r>
          </a:p>
          <a:p>
            <a:endParaRPr lang="en-US" dirty="0">
              <a:solidFill>
                <a:schemeClr val="bg1"/>
              </a:solidFill>
            </a:endParaRPr>
          </a:p>
        </p:txBody>
      </p:sp>
      <p:grpSp>
        <p:nvGrpSpPr>
          <p:cNvPr id="28" name="Group 27"/>
          <p:cNvGrpSpPr/>
          <p:nvPr/>
        </p:nvGrpSpPr>
        <p:grpSpPr>
          <a:xfrm>
            <a:off x="3071484" y="4410239"/>
            <a:ext cx="3342453" cy="1792432"/>
            <a:chOff x="0" y="0"/>
            <a:chExt cx="5943600" cy="3108960"/>
          </a:xfrm>
        </p:grpSpPr>
        <p:pic>
          <p:nvPicPr>
            <p:cNvPr id="29" name="Picture 28"/>
            <p:cNvPicPr>
              <a:picLocks/>
            </p:cNvPicPr>
            <p:nvPr/>
          </p:nvPicPr>
          <p:blipFill>
            <a:blip r:embed="rId10"/>
            <a:stretch>
              <a:fillRect/>
            </a:stretch>
          </p:blipFill>
          <p:spPr>
            <a:xfrm>
              <a:off x="0" y="0"/>
              <a:ext cx="5943600" cy="3108960"/>
            </a:xfrm>
            <a:prstGeom prst="rect">
              <a:avLst/>
            </a:prstGeom>
          </p:spPr>
        </p:pic>
        <p:pic>
          <p:nvPicPr>
            <p:cNvPr id="30" name="Picture 29"/>
            <p:cNvPicPr>
              <a:picLocks/>
            </p:cNvPicPr>
            <p:nvPr/>
          </p:nvPicPr>
          <p:blipFill>
            <a:blip r:embed="rId11"/>
            <a:stretch>
              <a:fillRect/>
            </a:stretch>
          </p:blipFill>
          <p:spPr>
            <a:xfrm>
              <a:off x="112712" y="2221475"/>
              <a:ext cx="1371600" cy="685800"/>
            </a:xfrm>
            <a:prstGeom prst="rect">
              <a:avLst/>
            </a:prstGeom>
          </p:spPr>
        </p:pic>
      </p:grpSp>
      <p:sp>
        <p:nvSpPr>
          <p:cNvPr id="6" name="TextBox 5"/>
          <p:cNvSpPr txBox="1"/>
          <p:nvPr/>
        </p:nvSpPr>
        <p:spPr>
          <a:xfrm>
            <a:off x="154634" y="4924045"/>
            <a:ext cx="2983247" cy="307777"/>
          </a:xfrm>
          <a:prstGeom prst="rect">
            <a:avLst/>
          </a:prstGeom>
          <a:noFill/>
        </p:spPr>
        <p:txBody>
          <a:bodyPr wrap="square" rtlCol="0">
            <a:spAutoFit/>
          </a:bodyPr>
          <a:lstStyle/>
          <a:p>
            <a:r>
              <a:rPr lang="en-US" sz="1400" dirty="0">
                <a:solidFill>
                  <a:schemeClr val="bg1"/>
                </a:solidFill>
              </a:rPr>
              <a:t>2030 A1B Transmission Suitability</a:t>
            </a:r>
          </a:p>
        </p:txBody>
      </p:sp>
      <p:sp>
        <p:nvSpPr>
          <p:cNvPr id="31" name="TextBox 30"/>
          <p:cNvSpPr txBox="1"/>
          <p:nvPr/>
        </p:nvSpPr>
        <p:spPr>
          <a:xfrm>
            <a:off x="3134870" y="6222557"/>
            <a:ext cx="2983247" cy="307777"/>
          </a:xfrm>
          <a:prstGeom prst="rect">
            <a:avLst/>
          </a:prstGeom>
          <a:noFill/>
        </p:spPr>
        <p:txBody>
          <a:bodyPr wrap="square" rtlCol="0">
            <a:spAutoFit/>
          </a:bodyPr>
          <a:lstStyle/>
          <a:p>
            <a:r>
              <a:rPr lang="en-US" sz="1400" dirty="0">
                <a:solidFill>
                  <a:schemeClr val="bg1"/>
                </a:solidFill>
              </a:rPr>
              <a:t>2050 A1B Transmission Suitability</a:t>
            </a:r>
          </a:p>
        </p:txBody>
      </p:sp>
      <p:sp>
        <p:nvSpPr>
          <p:cNvPr id="4" name="Slide Number Placeholder 3"/>
          <p:cNvSpPr>
            <a:spLocks noGrp="1"/>
          </p:cNvSpPr>
          <p:nvPr>
            <p:ph type="sldNum" sz="quarter" idx="12"/>
          </p:nvPr>
        </p:nvSpPr>
        <p:spPr/>
        <p:txBody>
          <a:bodyPr/>
          <a:lstStyle/>
          <a:p>
            <a:fld id="{8B70AA6F-90EF-403E-B58B-D2529546F89C}" type="slidenum">
              <a:rPr lang="en-US" smtClean="0"/>
              <a:t>22</a:t>
            </a:fld>
            <a:endParaRPr lang="en-US"/>
          </a:p>
        </p:txBody>
      </p:sp>
    </p:spTree>
    <p:extLst>
      <p:ext uri="{BB962C8B-B14F-4D97-AF65-F5344CB8AC3E}">
        <p14:creationId xmlns:p14="http://schemas.microsoft.com/office/powerpoint/2010/main" val="4214434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456402"/>
            <a:ext cx="9404723" cy="844063"/>
          </a:xfrm>
        </p:spPr>
        <p:txBody>
          <a:bodyPr/>
          <a:lstStyle/>
          <a:p>
            <a:r>
              <a:rPr lang="en-US" sz="4000" dirty="0"/>
              <a:t>Research Timeline to Completion</a:t>
            </a:r>
          </a:p>
        </p:txBody>
      </p:sp>
      <p:sp>
        <p:nvSpPr>
          <p:cNvPr id="3" name="Content Placeholder 2"/>
          <p:cNvSpPr>
            <a:spLocks noGrp="1"/>
          </p:cNvSpPr>
          <p:nvPr>
            <p:ph idx="1"/>
          </p:nvPr>
        </p:nvSpPr>
        <p:spPr>
          <a:xfrm>
            <a:off x="844063" y="1600200"/>
            <a:ext cx="11102516" cy="5029200"/>
          </a:xfrm>
        </p:spPr>
        <p:txBody>
          <a:bodyPr numCol="1">
            <a:normAutofit/>
          </a:bodyPr>
          <a:lstStyle/>
          <a:p>
            <a:pPr lvl="0"/>
            <a:r>
              <a:rPr lang="en-US" dirty="0"/>
              <a:t>Data Collection &amp; Preprocessing – November 2016</a:t>
            </a:r>
          </a:p>
          <a:p>
            <a:pPr lvl="0"/>
            <a:r>
              <a:rPr lang="en-US" dirty="0"/>
              <a:t>Data Analysis – December 2016</a:t>
            </a:r>
          </a:p>
          <a:p>
            <a:pPr lvl="0"/>
            <a:r>
              <a:rPr lang="en-US" dirty="0"/>
              <a:t>Draft Report &amp; Presentation – January 2017</a:t>
            </a:r>
          </a:p>
          <a:p>
            <a:pPr lvl="0"/>
            <a:r>
              <a:rPr lang="en-US" dirty="0"/>
              <a:t>Finalize Report &amp; Presentation – February 14</a:t>
            </a:r>
            <a:r>
              <a:rPr lang="en-US" baseline="30000" dirty="0"/>
              <a:t>th</a:t>
            </a:r>
            <a:r>
              <a:rPr lang="en-US" dirty="0"/>
              <a:t>, 2017</a:t>
            </a:r>
          </a:p>
          <a:p>
            <a:pPr lvl="0"/>
            <a:r>
              <a:rPr lang="en-US" dirty="0"/>
              <a:t>Submit Final Abstract – February 23</a:t>
            </a:r>
            <a:r>
              <a:rPr lang="en-US" baseline="30000" dirty="0"/>
              <a:t>rd</a:t>
            </a:r>
            <a:r>
              <a:rPr lang="en-US" dirty="0"/>
              <a:t>, 2017</a:t>
            </a:r>
          </a:p>
          <a:p>
            <a:pPr marL="0" indent="0">
              <a:buNone/>
            </a:pPr>
            <a:endParaRPr lang="en-US" dirty="0"/>
          </a:p>
          <a:p>
            <a:pPr marL="457189" indent="-457189">
              <a:lnSpc>
                <a:spcPct val="80000"/>
              </a:lnSpc>
              <a:buFont typeface="+mj-lt"/>
              <a:buAutoNum type="arabicPeriod"/>
            </a:pPr>
            <a:endParaRPr lang="en-US" sz="1800" dirty="0"/>
          </a:p>
          <a:p>
            <a:pPr marL="400041" lvl="1" indent="0">
              <a:lnSpc>
                <a:spcPct val="80000"/>
              </a:lnSpc>
              <a:buNone/>
            </a:pPr>
            <a:endParaRPr lang="en-US" i="1" dirty="0"/>
          </a:p>
          <a:p>
            <a:pPr marL="857229" lvl="1" indent="-457189">
              <a:lnSpc>
                <a:spcPct val="80000"/>
              </a:lnSpc>
              <a:buFont typeface="+mj-lt"/>
              <a:buAutoNum type="arabicPeriod"/>
            </a:pPr>
            <a:endParaRPr lang="en-US" i="1" dirty="0"/>
          </a:p>
          <a:p>
            <a:pPr lvl="1"/>
            <a:endParaRPr lang="en-US" dirty="0"/>
          </a:p>
          <a:p>
            <a:pPr lvl="2">
              <a:lnSpc>
                <a:spcPct val="80000"/>
              </a:lnSpc>
            </a:pPr>
            <a:endParaRPr lang="en-US" sz="1300" dirty="0"/>
          </a:p>
          <a:p>
            <a:pPr>
              <a:lnSpc>
                <a:spcPct val="80000"/>
              </a:lnSpc>
            </a:pPr>
            <a:endParaRPr lang="en-US" sz="1700" dirty="0"/>
          </a:p>
          <a:p>
            <a:pPr lvl="1">
              <a:lnSpc>
                <a:spcPct val="80000"/>
              </a:lnSpc>
            </a:pPr>
            <a:endParaRPr lang="en-US" sz="1500" dirty="0"/>
          </a:p>
          <a:p>
            <a:pPr>
              <a:lnSpc>
                <a:spcPct val="80000"/>
              </a:lnSpc>
            </a:pPr>
            <a:endParaRPr lang="en-US" sz="1700" dirty="0"/>
          </a:p>
          <a:p>
            <a:pPr>
              <a:lnSpc>
                <a:spcPct val="80000"/>
              </a:lnSpc>
            </a:pPr>
            <a:endParaRPr lang="en-US" sz="1700" dirty="0"/>
          </a:p>
          <a:p>
            <a:pPr>
              <a:lnSpc>
                <a:spcPct val="80000"/>
              </a:lnSpc>
            </a:pPr>
            <a:endParaRPr lang="en-US" sz="1700" dirty="0"/>
          </a:p>
          <a:p>
            <a:pPr>
              <a:lnSpc>
                <a:spcPct val="80000"/>
              </a:lnSpc>
            </a:pPr>
            <a:endParaRPr lang="en-US" sz="1700" dirty="0"/>
          </a:p>
          <a:p>
            <a:pPr lvl="1">
              <a:lnSpc>
                <a:spcPct val="80000"/>
              </a:lnSpc>
            </a:pPr>
            <a:endParaRPr lang="en-US" sz="1500" b="1" dirty="0"/>
          </a:p>
        </p:txBody>
      </p:sp>
      <p:sp>
        <p:nvSpPr>
          <p:cNvPr id="4" name="Slide Number Placeholder 3"/>
          <p:cNvSpPr>
            <a:spLocks noGrp="1"/>
          </p:cNvSpPr>
          <p:nvPr>
            <p:ph type="sldNum" sz="quarter" idx="12"/>
          </p:nvPr>
        </p:nvSpPr>
        <p:spPr/>
        <p:txBody>
          <a:bodyPr/>
          <a:lstStyle/>
          <a:p>
            <a:fld id="{8B70AA6F-90EF-403E-B58B-D2529546F89C}" type="slidenum">
              <a:rPr lang="en-US" smtClean="0"/>
              <a:t>23</a:t>
            </a:fld>
            <a:endParaRPr lang="en-US"/>
          </a:p>
        </p:txBody>
      </p:sp>
    </p:spTree>
    <p:extLst>
      <p:ext uri="{BB962C8B-B14F-4D97-AF65-F5344CB8AC3E}">
        <p14:creationId xmlns:p14="http://schemas.microsoft.com/office/powerpoint/2010/main" val="691779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456402"/>
            <a:ext cx="9404723" cy="844063"/>
          </a:xfrm>
        </p:spPr>
        <p:txBody>
          <a:bodyPr/>
          <a:lstStyle/>
          <a:p>
            <a:r>
              <a:rPr lang="en-US" sz="4000" dirty="0"/>
              <a:t>Conference Timeline </a:t>
            </a:r>
          </a:p>
        </p:txBody>
      </p:sp>
      <p:sp>
        <p:nvSpPr>
          <p:cNvPr id="3" name="Content Placeholder 2"/>
          <p:cNvSpPr>
            <a:spLocks noGrp="1"/>
          </p:cNvSpPr>
          <p:nvPr>
            <p:ph idx="1"/>
          </p:nvPr>
        </p:nvSpPr>
        <p:spPr>
          <a:xfrm>
            <a:off x="844063" y="1600200"/>
            <a:ext cx="11102516" cy="5029200"/>
          </a:xfrm>
        </p:spPr>
        <p:txBody>
          <a:bodyPr numCol="1">
            <a:normAutofit/>
          </a:bodyPr>
          <a:lstStyle/>
          <a:p>
            <a:r>
              <a:rPr lang="en-US" u="sng" dirty="0">
                <a:hlinkClick r:id="rId3"/>
              </a:rPr>
              <a:t>American Association of Geographers Annual Meeting –Boston</a:t>
            </a:r>
            <a:r>
              <a:rPr lang="en-US" dirty="0"/>
              <a:t>:  April 5-9, 2017 </a:t>
            </a:r>
          </a:p>
          <a:p>
            <a:r>
              <a:rPr lang="en-US" dirty="0"/>
              <a:t>The timeline for preparing for that meeting is as follows:</a:t>
            </a:r>
            <a:r>
              <a:rPr lang="en-US" u="sng" dirty="0"/>
              <a:t> </a:t>
            </a:r>
            <a:endParaRPr lang="en-US" dirty="0"/>
          </a:p>
          <a:p>
            <a:pPr lvl="1"/>
            <a:r>
              <a:rPr lang="en-US" b="1" dirty="0"/>
              <a:t>October 27, 2016</a:t>
            </a:r>
            <a:r>
              <a:rPr lang="en-US" dirty="0"/>
              <a:t>: abstract submission deadline</a:t>
            </a:r>
          </a:p>
          <a:p>
            <a:pPr lvl="1"/>
            <a:r>
              <a:rPr lang="en-US" b="1" dirty="0"/>
              <a:t>November 17, 2016:</a:t>
            </a:r>
            <a:r>
              <a:rPr lang="en-US" dirty="0"/>
              <a:t> session organization deadline</a:t>
            </a:r>
          </a:p>
          <a:p>
            <a:pPr lvl="1"/>
            <a:r>
              <a:rPr lang="en-US" b="1" dirty="0"/>
              <a:t>February 23, 2017:</a:t>
            </a:r>
            <a:r>
              <a:rPr lang="en-US" dirty="0"/>
              <a:t> deadline for submitting poster abstracts</a:t>
            </a:r>
          </a:p>
          <a:p>
            <a:pPr lvl="1"/>
            <a:r>
              <a:rPr lang="en-US" b="1" dirty="0"/>
              <a:t>February 23, 2017</a:t>
            </a:r>
            <a:r>
              <a:rPr lang="en-US" dirty="0"/>
              <a:t>: abstract and session editing deadline</a:t>
            </a:r>
          </a:p>
          <a:p>
            <a:pPr lvl="1"/>
            <a:r>
              <a:rPr lang="en-US" b="1" dirty="0"/>
              <a:t>April 5 - 9, 2017</a:t>
            </a:r>
            <a:r>
              <a:rPr lang="en-US" dirty="0"/>
              <a:t>: AAG 2017 Boston Annual Meeting</a:t>
            </a:r>
          </a:p>
          <a:p>
            <a:pPr marL="0" indent="0">
              <a:buNone/>
            </a:pPr>
            <a:endParaRPr lang="en-US" dirty="0"/>
          </a:p>
          <a:p>
            <a:pPr marL="457189" indent="-457189">
              <a:lnSpc>
                <a:spcPct val="80000"/>
              </a:lnSpc>
              <a:buFont typeface="+mj-lt"/>
              <a:buAutoNum type="arabicPeriod"/>
            </a:pPr>
            <a:endParaRPr lang="en-US" sz="1800" dirty="0"/>
          </a:p>
          <a:p>
            <a:pPr marL="400041" lvl="1" indent="0">
              <a:lnSpc>
                <a:spcPct val="80000"/>
              </a:lnSpc>
              <a:buNone/>
            </a:pPr>
            <a:endParaRPr lang="en-US" i="1" dirty="0"/>
          </a:p>
          <a:p>
            <a:pPr marL="857229" lvl="1" indent="-457189">
              <a:lnSpc>
                <a:spcPct val="80000"/>
              </a:lnSpc>
              <a:buFont typeface="+mj-lt"/>
              <a:buAutoNum type="arabicPeriod"/>
            </a:pPr>
            <a:endParaRPr lang="en-US" i="1" dirty="0"/>
          </a:p>
          <a:p>
            <a:pPr lvl="1"/>
            <a:endParaRPr lang="en-US" dirty="0"/>
          </a:p>
          <a:p>
            <a:pPr lvl="2">
              <a:lnSpc>
                <a:spcPct val="80000"/>
              </a:lnSpc>
            </a:pPr>
            <a:endParaRPr lang="en-US" sz="1300" dirty="0"/>
          </a:p>
          <a:p>
            <a:pPr>
              <a:lnSpc>
                <a:spcPct val="80000"/>
              </a:lnSpc>
            </a:pPr>
            <a:endParaRPr lang="en-US" sz="1700" dirty="0"/>
          </a:p>
          <a:p>
            <a:pPr lvl="1">
              <a:lnSpc>
                <a:spcPct val="80000"/>
              </a:lnSpc>
            </a:pPr>
            <a:endParaRPr lang="en-US" sz="1500" dirty="0"/>
          </a:p>
          <a:p>
            <a:pPr>
              <a:lnSpc>
                <a:spcPct val="80000"/>
              </a:lnSpc>
            </a:pPr>
            <a:endParaRPr lang="en-US" sz="1700" dirty="0"/>
          </a:p>
          <a:p>
            <a:pPr>
              <a:lnSpc>
                <a:spcPct val="80000"/>
              </a:lnSpc>
            </a:pPr>
            <a:endParaRPr lang="en-US" sz="1700" dirty="0"/>
          </a:p>
          <a:p>
            <a:pPr>
              <a:lnSpc>
                <a:spcPct val="80000"/>
              </a:lnSpc>
            </a:pPr>
            <a:endParaRPr lang="en-US" sz="1700" dirty="0"/>
          </a:p>
          <a:p>
            <a:pPr>
              <a:lnSpc>
                <a:spcPct val="80000"/>
              </a:lnSpc>
            </a:pPr>
            <a:endParaRPr lang="en-US" sz="1700" dirty="0"/>
          </a:p>
          <a:p>
            <a:pPr lvl="1">
              <a:lnSpc>
                <a:spcPct val="80000"/>
              </a:lnSpc>
            </a:pPr>
            <a:endParaRPr lang="en-US" sz="1500" b="1" dirty="0"/>
          </a:p>
        </p:txBody>
      </p:sp>
      <p:sp>
        <p:nvSpPr>
          <p:cNvPr id="4" name="Slide Number Placeholder 3"/>
          <p:cNvSpPr>
            <a:spLocks noGrp="1"/>
          </p:cNvSpPr>
          <p:nvPr>
            <p:ph type="sldNum" sz="quarter" idx="12"/>
          </p:nvPr>
        </p:nvSpPr>
        <p:spPr/>
        <p:txBody>
          <a:bodyPr/>
          <a:lstStyle/>
          <a:p>
            <a:fld id="{8B70AA6F-90EF-403E-B58B-D2529546F89C}" type="slidenum">
              <a:rPr lang="en-US" smtClean="0"/>
              <a:t>24</a:t>
            </a:fld>
            <a:endParaRPr lang="en-US"/>
          </a:p>
        </p:txBody>
      </p:sp>
    </p:spTree>
    <p:extLst>
      <p:ext uri="{BB962C8B-B14F-4D97-AF65-F5344CB8AC3E}">
        <p14:creationId xmlns:p14="http://schemas.microsoft.com/office/powerpoint/2010/main" val="1197534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ctr"/>
            <a:r>
              <a:rPr lang="en-US" dirty="0"/>
              <a:t>QUESTIONS? </a:t>
            </a:r>
          </a:p>
        </p:txBody>
      </p:sp>
      <p:sp>
        <p:nvSpPr>
          <p:cNvPr id="3" name="Slide Number Placeholder 2"/>
          <p:cNvSpPr>
            <a:spLocks noGrp="1"/>
          </p:cNvSpPr>
          <p:nvPr>
            <p:ph type="sldNum" sz="quarter" idx="12"/>
          </p:nvPr>
        </p:nvSpPr>
        <p:spPr/>
        <p:txBody>
          <a:bodyPr/>
          <a:lstStyle/>
          <a:p>
            <a:fld id="{8B70AA6F-90EF-403E-B58B-D2529546F89C}" type="slidenum">
              <a:rPr lang="en-US" smtClean="0"/>
              <a:t>25</a:t>
            </a:fld>
            <a:endParaRPr lang="en-US"/>
          </a:p>
        </p:txBody>
      </p:sp>
    </p:spTree>
    <p:extLst>
      <p:ext uri="{BB962C8B-B14F-4D97-AF65-F5344CB8AC3E}">
        <p14:creationId xmlns:p14="http://schemas.microsoft.com/office/powerpoint/2010/main" val="2475733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456402"/>
            <a:ext cx="9404723" cy="844063"/>
          </a:xfrm>
        </p:spPr>
        <p:txBody>
          <a:bodyPr/>
          <a:lstStyle/>
          <a:p>
            <a:r>
              <a:rPr lang="en-US" sz="4000" dirty="0"/>
              <a:t>References</a:t>
            </a:r>
          </a:p>
        </p:txBody>
      </p:sp>
      <p:sp>
        <p:nvSpPr>
          <p:cNvPr id="3" name="Content Placeholder 2"/>
          <p:cNvSpPr>
            <a:spLocks noGrp="1"/>
          </p:cNvSpPr>
          <p:nvPr>
            <p:ph idx="1"/>
          </p:nvPr>
        </p:nvSpPr>
        <p:spPr>
          <a:xfrm>
            <a:off x="646112" y="1186164"/>
            <a:ext cx="11300467" cy="5488957"/>
          </a:xfrm>
        </p:spPr>
        <p:txBody>
          <a:bodyPr numCol="3">
            <a:normAutofit lnSpcReduction="10000"/>
          </a:bodyPr>
          <a:lstStyle/>
          <a:p>
            <a:pPr marL="228594" indent="-228594">
              <a:spcBef>
                <a:spcPts val="200"/>
              </a:spcBef>
              <a:buFont typeface="+mj-lt"/>
              <a:buAutoNum type="arabicPeriod"/>
            </a:pPr>
            <a:r>
              <a:rPr lang="en-US" sz="800" dirty="0"/>
              <a:t>CDC. (2016, </a:t>
            </a:r>
            <a:r>
              <a:rPr lang="en-US" sz="800" dirty="0" err="1"/>
              <a:t>Juy</a:t>
            </a:r>
            <a:r>
              <a:rPr lang="en-US" sz="800" dirty="0"/>
              <a:t> 13). </a:t>
            </a:r>
            <a:r>
              <a:rPr lang="en-US" sz="800" i="1" dirty="0"/>
              <a:t>Zika virus disease in the United States, 2015-2016</a:t>
            </a:r>
            <a:r>
              <a:rPr lang="en-US" sz="800" dirty="0"/>
              <a:t>. Retrieved from Centers for Disease Control and Prevention: </a:t>
            </a:r>
            <a:r>
              <a:rPr lang="en-US" sz="800" dirty="0">
                <a:hlinkClick r:id="rId3"/>
              </a:rPr>
              <a:t>http://www.cdc.gov/zika/geo/united-states.html</a:t>
            </a:r>
            <a:endParaRPr lang="en-US" sz="800" dirty="0"/>
          </a:p>
          <a:p>
            <a:pPr marL="228594" indent="-228594">
              <a:spcBef>
                <a:spcPts val="200"/>
              </a:spcBef>
              <a:buFont typeface="+mj-lt"/>
              <a:buAutoNum type="arabicPeriod"/>
            </a:pPr>
            <a:r>
              <a:rPr lang="en-US" sz="800" dirty="0"/>
              <a:t>Goldschmidt, D. (2016, July 29). </a:t>
            </a:r>
            <a:r>
              <a:rPr lang="en-US" sz="800" i="1" dirty="0"/>
              <a:t>Florida health officials confirm local Zika transmission</a:t>
            </a:r>
            <a:r>
              <a:rPr lang="en-US" sz="800" dirty="0"/>
              <a:t>. Retrieved from CNN.com: </a:t>
            </a:r>
            <a:r>
              <a:rPr lang="en-US" sz="800" dirty="0">
                <a:hlinkClick r:id="rId4"/>
              </a:rPr>
              <a:t>http://www.cnn.com/2016/07/29/health/florida-health-officials-confirm-local-zika-transmission/</a:t>
            </a:r>
            <a:endParaRPr lang="en-US" sz="800" dirty="0"/>
          </a:p>
          <a:p>
            <a:pPr marL="228594" indent="-228594">
              <a:spcBef>
                <a:spcPts val="200"/>
              </a:spcBef>
              <a:buFont typeface="+mj-lt"/>
              <a:buAutoNum type="arabicPeriod"/>
            </a:pPr>
            <a:r>
              <a:rPr lang="en-US" sz="800" dirty="0"/>
              <a:t>McMichael, A. W. (2006). Climate change and human health: present and future risks. Lancet, 860-869. doi:10.1016/S0140-6736(06)</a:t>
            </a:r>
          </a:p>
          <a:p>
            <a:pPr marL="228594" indent="-228594">
              <a:spcBef>
                <a:spcPts val="200"/>
              </a:spcBef>
              <a:buFont typeface="+mj-lt"/>
              <a:buAutoNum type="arabicPeriod"/>
            </a:pPr>
            <a:r>
              <a:rPr lang="en-US" sz="800" dirty="0" err="1"/>
              <a:t>Dasgupta</a:t>
            </a:r>
            <a:r>
              <a:rPr lang="en-US" sz="800" dirty="0"/>
              <a:t>, S. R.-S.-D. (2016, April 22). Patterns in Zika Virus Testing and Infection, by Report of Symptoms and Pregnancy Status — United States, January 3–March 5, 2016. Retrieved from Centers for Disease Control and Prevention : </a:t>
            </a:r>
            <a:r>
              <a:rPr lang="en-US" sz="800" dirty="0">
                <a:hlinkClick r:id="rId5"/>
              </a:rPr>
              <a:t>http://www.cdc.gov/mmwr/volumes/65/wr/mm6515e1.htm</a:t>
            </a:r>
            <a:endParaRPr lang="en-US" sz="800" dirty="0"/>
          </a:p>
          <a:p>
            <a:pPr marL="228594" indent="-228594">
              <a:spcBef>
                <a:spcPts val="200"/>
              </a:spcBef>
              <a:buFont typeface="+mj-lt"/>
              <a:buAutoNum type="arabicPeriod"/>
            </a:pPr>
            <a:r>
              <a:rPr lang="en-US" sz="800" dirty="0"/>
              <a:t>Hahn, M. E. (2016, June). Reported Distribution of Aedes (</a:t>
            </a:r>
            <a:r>
              <a:rPr lang="en-US" sz="800" dirty="0" err="1"/>
              <a:t>Stegomyia</a:t>
            </a:r>
            <a:r>
              <a:rPr lang="en-US" sz="800" dirty="0"/>
              <a:t>) aegypti and Aedes (</a:t>
            </a:r>
            <a:r>
              <a:rPr lang="en-US" sz="800" dirty="0" err="1"/>
              <a:t>Stegomyia</a:t>
            </a:r>
            <a:r>
              <a:rPr lang="en-US" sz="800" dirty="0"/>
              <a:t>) albopictus in the United States, 1995-2016 (</a:t>
            </a:r>
            <a:r>
              <a:rPr lang="en-US" sz="800" dirty="0" err="1"/>
              <a:t>Diptera:Culicidae</a:t>
            </a:r>
            <a:r>
              <a:rPr lang="en-US" sz="800" dirty="0"/>
              <a:t>). </a:t>
            </a:r>
            <a:r>
              <a:rPr lang="en-US" sz="800" i="1" dirty="0"/>
              <a:t>Journal of Medical Entomology</a:t>
            </a:r>
            <a:r>
              <a:rPr lang="en-US" sz="800" dirty="0"/>
              <a:t>.</a:t>
            </a:r>
          </a:p>
          <a:p>
            <a:pPr marL="228594" indent="-228594">
              <a:spcBef>
                <a:spcPts val="200"/>
              </a:spcBef>
              <a:buFont typeface="+mj-lt"/>
              <a:buAutoNum type="arabicPeriod"/>
            </a:pPr>
            <a:r>
              <a:rPr lang="en-US" sz="800" dirty="0"/>
              <a:t>WHO. (2016, July 15). Zika Virus. Retrieved from World Health Organization: </a:t>
            </a:r>
            <a:r>
              <a:rPr lang="en-US" sz="800" dirty="0">
                <a:hlinkClick r:id="rId6"/>
              </a:rPr>
              <a:t>http://www.who.int/mediacentre/factsheets/zika/en/</a:t>
            </a:r>
            <a:endParaRPr lang="en-US" sz="800" dirty="0"/>
          </a:p>
          <a:p>
            <a:pPr marL="228594" indent="-228594">
              <a:spcBef>
                <a:spcPts val="200"/>
              </a:spcBef>
              <a:buFont typeface="+mj-lt"/>
              <a:buAutoNum type="arabicPeriod"/>
            </a:pPr>
            <a:r>
              <a:rPr lang="en-US" sz="800" dirty="0"/>
              <a:t>CDC. (2016, July 15). </a:t>
            </a:r>
            <a:r>
              <a:rPr lang="en-US" sz="800" i="1" dirty="0"/>
              <a:t>CDC Concludes Zika Causes Microcephaly and Other Birth Defects</a:t>
            </a:r>
            <a:r>
              <a:rPr lang="en-US" sz="800" dirty="0"/>
              <a:t>. Retrieved from Centers for Disease Control and Prevention: </a:t>
            </a:r>
            <a:r>
              <a:rPr lang="en-US" sz="800" dirty="0">
                <a:hlinkClick r:id="rId7"/>
              </a:rPr>
              <a:t>http://www.cdc.gov/media/releases/2016/s0413-zika-microcephaly.html</a:t>
            </a:r>
            <a:endParaRPr lang="en-US" sz="800" dirty="0"/>
          </a:p>
          <a:p>
            <a:pPr marL="228594" indent="-228594">
              <a:spcBef>
                <a:spcPts val="200"/>
              </a:spcBef>
              <a:buFont typeface="+mj-lt"/>
              <a:buAutoNum type="arabicPeriod"/>
            </a:pPr>
            <a:r>
              <a:rPr lang="en-US" sz="800" dirty="0"/>
              <a:t>CDC. (2016, July 15). </a:t>
            </a:r>
            <a:r>
              <a:rPr lang="en-US" sz="800" i="1" dirty="0"/>
              <a:t>Zika and Guillain-Barre Syndrome</a:t>
            </a:r>
            <a:r>
              <a:rPr lang="en-US" sz="800" dirty="0"/>
              <a:t>. Retrieved from </a:t>
            </a:r>
            <a:r>
              <a:rPr lang="en-US" sz="800" dirty="0" err="1"/>
              <a:t>Centeres</a:t>
            </a:r>
            <a:r>
              <a:rPr lang="en-US" sz="800" dirty="0"/>
              <a:t> for Disease Control and Prevention: </a:t>
            </a:r>
            <a:r>
              <a:rPr lang="en-US" sz="800" dirty="0">
                <a:hlinkClick r:id="rId8"/>
              </a:rPr>
              <a:t>http://www.cdc.gov/zika/about/gbs-qa.html</a:t>
            </a:r>
            <a:endParaRPr lang="en-US" sz="800" dirty="0"/>
          </a:p>
          <a:p>
            <a:pPr marL="228594" indent="-228594">
              <a:spcBef>
                <a:spcPts val="200"/>
              </a:spcBef>
              <a:buFont typeface="+mj-lt"/>
              <a:buAutoNum type="arabicPeriod"/>
            </a:pPr>
            <a:r>
              <a:rPr lang="en-US" sz="800" dirty="0"/>
              <a:t>Hennessey M, F. M. (2016, January 22). Zika Virus Spreads to New Areas — Region of the Americas. </a:t>
            </a:r>
            <a:r>
              <a:rPr lang="en-US" sz="800" i="1" dirty="0"/>
              <a:t>MMWR </a:t>
            </a:r>
            <a:r>
              <a:rPr lang="en-US" sz="800" i="1" dirty="0" err="1"/>
              <a:t>Morb</a:t>
            </a:r>
            <a:r>
              <a:rPr lang="en-US" sz="800" i="1" dirty="0"/>
              <a:t> Mortal </a:t>
            </a:r>
            <a:r>
              <a:rPr lang="en-US" sz="800" i="1" dirty="0" err="1"/>
              <a:t>Wkly</a:t>
            </a:r>
            <a:r>
              <a:rPr lang="en-US" sz="800" i="1" dirty="0"/>
              <a:t> Rep</a:t>
            </a:r>
            <a:r>
              <a:rPr lang="en-US" sz="800" dirty="0"/>
              <a:t>, pp. 55-58. Retrieved 7 15, 2016, from </a:t>
            </a:r>
            <a:r>
              <a:rPr lang="en-US" sz="800" dirty="0">
                <a:hlinkClick r:id="rId9"/>
              </a:rPr>
              <a:t>http://www.cdc.gov/mmwr/volumes/65/wr/mm6503e1.htm#suggestedcitation</a:t>
            </a:r>
            <a:endParaRPr lang="en-US" sz="800" dirty="0"/>
          </a:p>
          <a:p>
            <a:pPr marL="228594" indent="-228594">
              <a:spcBef>
                <a:spcPts val="200"/>
              </a:spcBef>
              <a:buFont typeface="+mj-lt"/>
              <a:buAutoNum type="arabicPeriod"/>
            </a:pPr>
            <a:r>
              <a:rPr lang="en-US" sz="800" dirty="0"/>
              <a:t>WHO. (2016, April). </a:t>
            </a:r>
            <a:r>
              <a:rPr lang="en-US" sz="800" i="1" dirty="0"/>
              <a:t>Media </a:t>
            </a:r>
            <a:r>
              <a:rPr lang="en-US" sz="800" i="1" dirty="0" err="1"/>
              <a:t>centre</a:t>
            </a:r>
            <a:r>
              <a:rPr lang="en-US" sz="800" i="1" dirty="0"/>
              <a:t> - Dengue and severe dengue</a:t>
            </a:r>
            <a:r>
              <a:rPr lang="en-US" sz="800" dirty="0"/>
              <a:t>. Retrieved from World Health Organization: </a:t>
            </a:r>
            <a:r>
              <a:rPr lang="en-US" sz="800" dirty="0">
                <a:hlinkClick r:id="rId10"/>
              </a:rPr>
              <a:t>http://www.who.int/mediacentre/factsheets/fs117/en/</a:t>
            </a:r>
            <a:endParaRPr lang="en-US" sz="800" dirty="0"/>
          </a:p>
          <a:p>
            <a:pPr marL="228594" indent="-228594">
              <a:spcBef>
                <a:spcPts val="200"/>
              </a:spcBef>
              <a:buFont typeface="+mj-lt"/>
              <a:buAutoNum type="arabicPeriod"/>
            </a:pPr>
            <a:r>
              <a:rPr lang="en-US" sz="800" dirty="0"/>
              <a:t>WHO. (2016, April). </a:t>
            </a:r>
            <a:r>
              <a:rPr lang="en-US" sz="800" i="1" dirty="0"/>
              <a:t>Media </a:t>
            </a:r>
            <a:r>
              <a:rPr lang="en-US" sz="800" i="1" dirty="0" err="1"/>
              <a:t>centre</a:t>
            </a:r>
            <a:r>
              <a:rPr lang="en-US" sz="800" i="1" dirty="0"/>
              <a:t> - Chikungunya</a:t>
            </a:r>
            <a:r>
              <a:rPr lang="en-US" sz="800" dirty="0"/>
              <a:t>. Retrieved from World Health Organization: http://www.who.int/mediacentre/factsheets/fs327/en/</a:t>
            </a:r>
          </a:p>
          <a:p>
            <a:pPr marL="228594" indent="-228594">
              <a:spcBef>
                <a:spcPts val="200"/>
              </a:spcBef>
              <a:buFont typeface="+mj-lt"/>
              <a:buAutoNum type="arabicPeriod"/>
            </a:pPr>
            <a:r>
              <a:rPr lang="en-US" sz="800" dirty="0"/>
              <a:t>Hawley, W. (1988). The biology of Aedes albopictus. </a:t>
            </a:r>
            <a:r>
              <a:rPr lang="en-US" sz="800" i="1" dirty="0"/>
              <a:t>Journal of the American Mosquito Control Association</a:t>
            </a:r>
            <a:r>
              <a:rPr lang="en-US" sz="800" dirty="0"/>
              <a:t>, 1-40</a:t>
            </a:r>
          </a:p>
          <a:p>
            <a:pPr marL="228594" indent="-228594">
              <a:spcBef>
                <a:spcPts val="200"/>
              </a:spcBef>
              <a:buFont typeface="+mj-lt"/>
              <a:buAutoNum type="arabicPeriod"/>
            </a:pPr>
            <a:r>
              <a:rPr lang="en-US" sz="800" dirty="0"/>
              <a:t>Oxitec. (2013, December 13). Life cycle of Aedes aegypti. Retrieved from www.prezi.com: </a:t>
            </a:r>
            <a:r>
              <a:rPr lang="en-US" sz="800" dirty="0">
                <a:hlinkClick r:id="rId11"/>
              </a:rPr>
              <a:t>https://prezi.com/5a5gamxqg-tb/life-cycle-of-Aedes-aegypti/</a:t>
            </a:r>
            <a:endParaRPr lang="en-US" sz="800" dirty="0"/>
          </a:p>
          <a:p>
            <a:pPr marL="228594" indent="-228594">
              <a:spcBef>
                <a:spcPts val="200"/>
              </a:spcBef>
              <a:buFont typeface="+mj-lt"/>
              <a:buAutoNum type="arabicPeriod"/>
            </a:pPr>
            <a:r>
              <a:rPr lang="en-US" sz="800" dirty="0"/>
              <a:t>CDC. (2012, September 27). </a:t>
            </a:r>
            <a:r>
              <a:rPr lang="en-US" sz="800" i="1" dirty="0"/>
              <a:t>Mosquito Life-Cycle.</a:t>
            </a:r>
            <a:r>
              <a:rPr lang="en-US" sz="800" dirty="0"/>
              <a:t> Retrieved from Centers for Disease Control and Prevention: </a:t>
            </a:r>
            <a:r>
              <a:rPr lang="en-US" sz="800" dirty="0">
                <a:hlinkClick r:id="rId12"/>
              </a:rPr>
              <a:t>http://www.cdc.gov/dengue/entomologyecology/m_lifecycle.html</a:t>
            </a:r>
            <a:endParaRPr lang="en-US" sz="800" dirty="0"/>
          </a:p>
          <a:p>
            <a:pPr marL="228594" indent="-228594">
              <a:spcBef>
                <a:spcPts val="200"/>
              </a:spcBef>
              <a:buFont typeface="+mj-lt"/>
              <a:buAutoNum type="arabicPeriod"/>
            </a:pPr>
            <a:r>
              <a:rPr lang="en-US" sz="800" dirty="0" err="1"/>
              <a:t>DengueVirusNet</a:t>
            </a:r>
            <a:r>
              <a:rPr lang="en-US" sz="800" dirty="0"/>
              <a:t>. (2016). </a:t>
            </a:r>
            <a:r>
              <a:rPr lang="en-US" sz="800" i="1" dirty="0"/>
              <a:t>Aedes aegypti</a:t>
            </a:r>
            <a:r>
              <a:rPr lang="en-US" sz="800" dirty="0"/>
              <a:t>. Retrieved from Dengue Virus Net: </a:t>
            </a:r>
            <a:r>
              <a:rPr lang="en-US" sz="800" dirty="0">
                <a:hlinkClick r:id="rId13"/>
              </a:rPr>
              <a:t>http://www.denguevirusnet.com/Aedes-aegypti.html</a:t>
            </a:r>
            <a:endParaRPr lang="en-US" sz="800" dirty="0"/>
          </a:p>
          <a:p>
            <a:pPr marL="228594" indent="-228594">
              <a:spcBef>
                <a:spcPts val="200"/>
              </a:spcBef>
              <a:buFont typeface="+mj-lt"/>
              <a:buAutoNum type="arabicPeriod"/>
            </a:pPr>
            <a:r>
              <a:rPr lang="en-US" sz="800" dirty="0"/>
              <a:t>CDC. (2016). Dengue and the Aedes albopictus mosquito. Retrieved from Centers for Disease Control and Prevention: </a:t>
            </a:r>
            <a:r>
              <a:rPr lang="en-US" sz="800" dirty="0">
                <a:hlinkClick r:id="rId14"/>
              </a:rPr>
              <a:t>http://www.cdc.gov/dengue/resources/30jan2012/albopictusfactsheet.pdf</a:t>
            </a:r>
            <a:endParaRPr lang="en-US" sz="800" dirty="0"/>
          </a:p>
          <a:p>
            <a:pPr marL="228594" indent="-228594">
              <a:spcBef>
                <a:spcPts val="200"/>
              </a:spcBef>
              <a:buFont typeface="+mj-lt"/>
              <a:buAutoNum type="arabicPeriod"/>
            </a:pPr>
            <a:r>
              <a:rPr lang="en-US" sz="800" dirty="0"/>
              <a:t>WHO. (2016). </a:t>
            </a:r>
            <a:r>
              <a:rPr lang="en-US" sz="800" i="1" dirty="0"/>
              <a:t>Dengue Control - The Mosquito</a:t>
            </a:r>
            <a:r>
              <a:rPr lang="en-US" sz="800" dirty="0"/>
              <a:t>. Retrieved from World Health Organization: </a:t>
            </a:r>
            <a:r>
              <a:rPr lang="en-US" sz="800" dirty="0">
                <a:hlinkClick r:id="rId15"/>
              </a:rPr>
              <a:t>http://www.who.int/denguecontrol/mosquito/en/</a:t>
            </a:r>
            <a:endParaRPr lang="en-US" sz="800" dirty="0"/>
          </a:p>
          <a:p>
            <a:pPr marL="228594" indent="-228594">
              <a:spcBef>
                <a:spcPts val="200"/>
              </a:spcBef>
              <a:buFont typeface="+mj-lt"/>
              <a:buAutoNum type="arabicPeriod"/>
            </a:pPr>
            <a:r>
              <a:rPr lang="en-US" sz="800" dirty="0" err="1"/>
              <a:t>Zettel</a:t>
            </a:r>
            <a:r>
              <a:rPr lang="en-US" sz="800" dirty="0"/>
              <a:t>, C. K. (2008, May). Aedes Aegypti. Retrieved from Featured Creatures: </a:t>
            </a:r>
            <a:r>
              <a:rPr lang="en-US" sz="800" dirty="0">
                <a:hlinkClick r:id="rId16"/>
              </a:rPr>
              <a:t>http://entnemdept.ufl.edu/creatures/aquatic/Aedes_aegypti.htm</a:t>
            </a:r>
            <a:endParaRPr lang="en-US" sz="800" dirty="0"/>
          </a:p>
          <a:p>
            <a:pPr marL="228594" indent="-228594">
              <a:spcBef>
                <a:spcPts val="200"/>
              </a:spcBef>
              <a:buFont typeface="+mj-lt"/>
              <a:buAutoNum type="arabicPeriod"/>
            </a:pPr>
            <a:r>
              <a:rPr lang="en-US" sz="800" dirty="0" err="1"/>
              <a:t>Juliano</a:t>
            </a:r>
            <a:r>
              <a:rPr lang="en-US" sz="800" dirty="0"/>
              <a:t>, S. O. (2002). Desiccation and thermal tolerance of eggs and the coexistence of competing mosquitoes. </a:t>
            </a:r>
            <a:r>
              <a:rPr lang="en-US" sz="800" i="1" dirty="0"/>
              <a:t>National Institute of Health, </a:t>
            </a:r>
            <a:r>
              <a:rPr lang="en-US" sz="800" i="1" dirty="0" err="1"/>
              <a:t>Oecologia</a:t>
            </a:r>
            <a:r>
              <a:rPr lang="en-US" sz="800" dirty="0"/>
              <a:t>, 458-469. </a:t>
            </a:r>
            <a:r>
              <a:rPr lang="en-US" sz="800" dirty="0" err="1"/>
              <a:t>doi</a:t>
            </a:r>
            <a:r>
              <a:rPr lang="en-US" sz="800" dirty="0"/>
              <a:t>: doi:10.1007/s004420100811</a:t>
            </a:r>
          </a:p>
          <a:p>
            <a:pPr marL="228594" indent="-228594">
              <a:spcBef>
                <a:spcPts val="200"/>
              </a:spcBef>
              <a:buFont typeface="+mj-lt"/>
              <a:buAutoNum type="arabicPeriod"/>
            </a:pPr>
            <a:r>
              <a:rPr lang="en-US" sz="800" dirty="0" err="1"/>
              <a:t>Proestos</a:t>
            </a:r>
            <a:r>
              <a:rPr lang="en-US" sz="800" dirty="0"/>
              <a:t>, Y. ,. (2015, February 16). Present and future projections of habitat suitability of the Asian tiger mosquito, a vector of viral pathogens, from global climate simulation. Philosophical Transactions of the Royal Society | Biological Sciences, 1-17. </a:t>
            </a:r>
            <a:r>
              <a:rPr lang="en-US" sz="800" dirty="0" err="1"/>
              <a:t>doi:DOI</a:t>
            </a:r>
            <a:r>
              <a:rPr lang="en-US" sz="800" dirty="0"/>
              <a:t>: 10.1098/rstb.2013.0554</a:t>
            </a:r>
          </a:p>
          <a:p>
            <a:pPr marL="228594" indent="-228594">
              <a:spcBef>
                <a:spcPts val="200"/>
              </a:spcBef>
              <a:buFont typeface="+mj-lt"/>
              <a:buAutoNum type="arabicPeriod"/>
            </a:pPr>
            <a:r>
              <a:rPr lang="en-US" sz="800" dirty="0"/>
              <a:t>Kraemer, M. S. (2015, June 30). </a:t>
            </a:r>
            <a:r>
              <a:rPr lang="en-US" sz="800" i="1" dirty="0"/>
              <a:t>The global distribution of the arbovirus vectors Aedes aegypti and Ae. albopictus</a:t>
            </a:r>
            <a:r>
              <a:rPr lang="en-US" sz="800" dirty="0"/>
              <a:t>. Retrieved from </a:t>
            </a:r>
            <a:r>
              <a:rPr lang="en-US" sz="800" dirty="0" err="1"/>
              <a:t>eLIFE</a:t>
            </a:r>
            <a:r>
              <a:rPr lang="en-US" sz="800" dirty="0"/>
              <a:t>: </a:t>
            </a:r>
            <a:r>
              <a:rPr lang="en-US" sz="800" dirty="0">
                <a:hlinkClick r:id="rId17"/>
              </a:rPr>
              <a:t>https://elifesciences.org/content/4/e08347</a:t>
            </a:r>
            <a:endParaRPr lang="en-US" sz="800" dirty="0"/>
          </a:p>
          <a:p>
            <a:pPr marL="228594" indent="-228594">
              <a:spcBef>
                <a:spcPts val="200"/>
              </a:spcBef>
              <a:buFont typeface="+mj-lt"/>
              <a:buAutoNum type="arabicPeriod"/>
            </a:pPr>
            <a:r>
              <a:rPr lang="en-US" sz="800" dirty="0"/>
              <a:t>Monaghan, A. M. (2016). On the Seasonal Occurrence and Abundance of the Zika Virus Vector Mosquito Aedes Aegypti in the Contiguous United States. PLOS | Current Outbreaks. Retrieved from </a:t>
            </a:r>
            <a:r>
              <a:rPr lang="en-US" sz="800" dirty="0">
                <a:hlinkClick r:id="rId18"/>
              </a:rPr>
              <a:t>http://currents.plos.org/outbreaks/article/on-the-seasonal-occurrence-and-abundance-of-the-zika-virus-vector-mosquito-Aedes-aegypti-in-the-contiguous-united-states/</a:t>
            </a:r>
            <a:endParaRPr lang="en-US" sz="800" dirty="0"/>
          </a:p>
          <a:p>
            <a:pPr marL="228594" indent="-228594">
              <a:spcBef>
                <a:spcPts val="200"/>
              </a:spcBef>
              <a:buFont typeface="+mj-lt"/>
              <a:buAutoNum type="arabicPeriod"/>
            </a:pPr>
            <a:r>
              <a:rPr lang="en-US" sz="800" dirty="0"/>
              <a:t>Wong, P.-S. L.-Z.-S.-C.-H. (2013). </a:t>
            </a:r>
            <a:r>
              <a:rPr lang="en-US" sz="800" dirty="0" err="1"/>
              <a:t>Aede</a:t>
            </a:r>
            <a:r>
              <a:rPr lang="en-US" sz="800" dirty="0"/>
              <a:t>(</a:t>
            </a:r>
            <a:r>
              <a:rPr lang="en-US" sz="800" dirty="0" err="1"/>
              <a:t>Stegomyia</a:t>
            </a:r>
            <a:r>
              <a:rPr lang="en-US" sz="800" dirty="0"/>
              <a:t>) albopictus (</a:t>
            </a:r>
            <a:r>
              <a:rPr lang="en-US" sz="800" dirty="0" err="1"/>
              <a:t>Skuse</a:t>
            </a:r>
            <a:r>
              <a:rPr lang="en-US" sz="800" dirty="0"/>
              <a:t>): A Potential Vector of Zika Virus in Singapore. PLOS | Neglected Tropical Diseases.</a:t>
            </a:r>
          </a:p>
          <a:p>
            <a:pPr marL="228594" indent="-228594">
              <a:spcBef>
                <a:spcPts val="200"/>
              </a:spcBef>
              <a:buFont typeface="+mj-lt"/>
              <a:buAutoNum type="arabicPeriod"/>
            </a:pPr>
            <a:r>
              <a:rPr lang="en-US" sz="800" dirty="0"/>
              <a:t>Petersen, E. W. (2016, March). Rapid Spread of Zika Virus in The Americas - Implications for Public Health Preparedness for Mass Gatherings at the 2016 Brazil Olympic Games. </a:t>
            </a:r>
            <a:r>
              <a:rPr lang="en-US" sz="800" dirty="0" err="1"/>
              <a:t>Internation</a:t>
            </a:r>
            <a:r>
              <a:rPr lang="en-US" sz="800" dirty="0"/>
              <a:t> Journal of Infectious Diseases, 44, 11-15.</a:t>
            </a:r>
          </a:p>
          <a:p>
            <a:pPr marL="228594" indent="-228594">
              <a:spcBef>
                <a:spcPts val="200"/>
              </a:spcBef>
              <a:buFont typeface="+mj-lt"/>
              <a:buAutoNum type="arabicPeriod"/>
            </a:pPr>
            <a:r>
              <a:rPr lang="en-US" sz="800" dirty="0" err="1"/>
              <a:t>LaBeaud</a:t>
            </a:r>
            <a:r>
              <a:rPr lang="en-US" sz="800" dirty="0"/>
              <a:t>, D.A.(2016, October 27). Zika Virus Infection: An overview. UpToDate.com. Retrieved from </a:t>
            </a:r>
            <a:r>
              <a:rPr lang="en-US" sz="800" dirty="0">
                <a:hlinkClick r:id="rId19"/>
              </a:rPr>
              <a:t>http://www.uptodate.com/contents/zika-virus-infection-an-overview</a:t>
            </a:r>
            <a:endParaRPr lang="en-US" sz="800" dirty="0"/>
          </a:p>
          <a:p>
            <a:pPr marL="228594" indent="-228594">
              <a:spcBef>
                <a:spcPts val="200"/>
              </a:spcBef>
              <a:buFont typeface="+mj-lt"/>
              <a:buAutoNum type="arabicPeriod"/>
            </a:pPr>
            <a:r>
              <a:rPr lang="en-US" sz="800" dirty="0"/>
              <a:t>Mordecai, E. C. (2016, July 15). Temperature determines Zika, dengue and chikungunya transmission in the Americas. Retrieved from </a:t>
            </a:r>
            <a:r>
              <a:rPr lang="en-US" sz="800" dirty="0" err="1"/>
              <a:t>bioRxiv</a:t>
            </a:r>
            <a:r>
              <a:rPr lang="en-US" sz="800" dirty="0"/>
              <a:t>: </a:t>
            </a:r>
            <a:r>
              <a:rPr lang="en-US" sz="800" dirty="0">
                <a:hlinkClick r:id="rId20"/>
              </a:rPr>
              <a:t>http://biorxiv.org/content/biorxiv/early/2016/07/15/063735.full.pdf</a:t>
            </a:r>
            <a:endParaRPr lang="en-US" sz="800" dirty="0"/>
          </a:p>
          <a:p>
            <a:pPr marL="228594" indent="-228594">
              <a:spcBef>
                <a:spcPts val="200"/>
              </a:spcBef>
              <a:buFont typeface="+mj-lt"/>
              <a:buAutoNum type="arabicPeriod"/>
            </a:pPr>
            <a:r>
              <a:rPr lang="en-US" sz="800" dirty="0" err="1"/>
              <a:t>Musso</a:t>
            </a:r>
            <a:r>
              <a:rPr lang="en-US" sz="800" dirty="0"/>
              <a:t>, D. G. (2016). Zika Virus. Retrieved from American Society for Microbiology | Clinical Microbiology Reviews.</a:t>
            </a:r>
          </a:p>
          <a:p>
            <a:pPr marL="228594" indent="-228594">
              <a:spcBef>
                <a:spcPts val="200"/>
              </a:spcBef>
              <a:buFont typeface="+mj-lt"/>
              <a:buAutoNum type="arabicPeriod"/>
            </a:pPr>
            <a:r>
              <a:rPr lang="en-US" sz="800" dirty="0"/>
              <a:t>Hartman, K. (2011). Aedes albopictus. Retrieved from Animal Diversity Web: </a:t>
            </a:r>
            <a:r>
              <a:rPr lang="en-US" sz="800" dirty="0">
                <a:hlinkClick r:id="rId21"/>
              </a:rPr>
              <a:t>http://animaldiversity.org/accounts/Aedes_albopictus/</a:t>
            </a:r>
            <a:endParaRPr lang="en-US" sz="800" dirty="0"/>
          </a:p>
          <a:p>
            <a:pPr marL="228594" indent="-228594">
              <a:spcBef>
                <a:spcPts val="200"/>
              </a:spcBef>
              <a:buFont typeface="+mj-lt"/>
              <a:buAutoNum type="arabicPeriod"/>
            </a:pPr>
            <a:r>
              <a:rPr lang="en-US" sz="800" dirty="0"/>
              <a:t>Messina, J. K. (2016, April 19). Mapping global environmental suitability for Zika virus. </a:t>
            </a:r>
            <a:r>
              <a:rPr lang="en-US" sz="800" dirty="0" err="1"/>
              <a:t>eLIFE</a:t>
            </a:r>
            <a:r>
              <a:rPr lang="en-US" sz="800" dirty="0"/>
              <a:t>. </a:t>
            </a:r>
            <a:r>
              <a:rPr lang="en-US" sz="800" dirty="0" err="1"/>
              <a:t>doi:http</a:t>
            </a:r>
            <a:r>
              <a:rPr lang="en-US" sz="800" dirty="0"/>
              <a:t>://dx.doi.org/10.7554/eLife.15272</a:t>
            </a:r>
          </a:p>
          <a:p>
            <a:pPr marL="228594" indent="-228594">
              <a:spcBef>
                <a:spcPts val="200"/>
              </a:spcBef>
              <a:buFont typeface="+mj-lt"/>
              <a:buAutoNum type="arabicPeriod"/>
            </a:pPr>
            <a:r>
              <a:rPr lang="en-US" sz="800" dirty="0"/>
              <a:t>Fischer, D. T. (2013). Climate change effects on Chikungunya transmission in Europe: geospatial analysis of vector's climatic suitability and virus' temperature requirements. </a:t>
            </a:r>
            <a:r>
              <a:rPr lang="en-US" sz="800" i="1" dirty="0"/>
              <a:t>International Journal of Health </a:t>
            </a:r>
            <a:r>
              <a:rPr lang="en-US" sz="800" i="1" dirty="0" err="1"/>
              <a:t>Geographics</a:t>
            </a:r>
            <a:r>
              <a:rPr lang="en-US" sz="800" i="1" dirty="0"/>
              <a:t>, 12</a:t>
            </a:r>
            <a:r>
              <a:rPr lang="en-US" sz="800" dirty="0"/>
              <a:t>(51).</a:t>
            </a:r>
          </a:p>
          <a:p>
            <a:pPr marL="228594" indent="-228594">
              <a:spcBef>
                <a:spcPts val="200"/>
              </a:spcBef>
              <a:buFont typeface="+mj-lt"/>
              <a:buAutoNum type="arabicPeriod"/>
            </a:pPr>
            <a:r>
              <a:rPr lang="en-US" sz="800" dirty="0"/>
              <a:t>Craig, M. S. (1999). A Climate-based Distribution Model of Malaria Transmission in Sub-Saharan </a:t>
            </a:r>
            <a:r>
              <a:rPr lang="en-US" sz="800" dirty="0" err="1"/>
              <a:t>Afric</a:t>
            </a:r>
            <a:r>
              <a:rPr lang="en-US" sz="800" dirty="0"/>
              <a:t>. Parasitology Today, 15(3), 105-111.</a:t>
            </a:r>
          </a:p>
          <a:p>
            <a:pPr marL="228594" indent="-228594">
              <a:spcBef>
                <a:spcPts val="200"/>
              </a:spcBef>
              <a:buFont typeface="+mj-lt"/>
              <a:buAutoNum type="arabicPeriod"/>
            </a:pPr>
            <a:r>
              <a:rPr lang="en-US" sz="900" dirty="0"/>
              <a:t>NCAR (2016). Climate Change Scenarios. Retrieved from </a:t>
            </a:r>
            <a:r>
              <a:rPr lang="en-US" sz="900" dirty="0">
                <a:hlinkClick r:id="rId22"/>
              </a:rPr>
              <a:t>https://gisclimatechange.ucar.edu/gis-data-ar5</a:t>
            </a:r>
            <a:endParaRPr lang="en-US" sz="900" dirty="0"/>
          </a:p>
          <a:p>
            <a:pPr marL="228594" indent="-228594">
              <a:spcBef>
                <a:spcPts val="200"/>
              </a:spcBef>
              <a:buFont typeface="+mj-lt"/>
              <a:buAutoNum type="arabicPeriod"/>
            </a:pPr>
            <a:r>
              <a:rPr lang="en-US" sz="900" dirty="0"/>
              <a:t>NASA(2016). EOSDIS. Retrieved from </a:t>
            </a:r>
            <a:r>
              <a:rPr lang="en-US" sz="900" dirty="0">
                <a:hlinkClick r:id="rId23"/>
              </a:rPr>
              <a:t>http://reverb.echo.nasa.gov/reverb/#utf8=%E2%9C%93&amp;spatial_map=satellite&amp;spatial_type=rectangle</a:t>
            </a:r>
            <a:endParaRPr lang="en-US" sz="900" dirty="0"/>
          </a:p>
          <a:p>
            <a:pPr marL="228594" indent="-228594">
              <a:spcBef>
                <a:spcPts val="200"/>
              </a:spcBef>
              <a:buFont typeface="+mj-lt"/>
              <a:buAutoNum type="arabicPeriod"/>
            </a:pPr>
            <a:endParaRPr lang="en-US" sz="900" dirty="0"/>
          </a:p>
          <a:p>
            <a:pPr marL="228594" indent="-228594">
              <a:spcBef>
                <a:spcPts val="200"/>
              </a:spcBef>
              <a:buFont typeface="+mj-lt"/>
              <a:buAutoNum type="arabicPeriod"/>
            </a:pPr>
            <a:endParaRPr lang="en-US" sz="900" dirty="0"/>
          </a:p>
          <a:p>
            <a:pPr marL="228594" indent="-228594">
              <a:spcBef>
                <a:spcPts val="200"/>
              </a:spcBef>
              <a:buFont typeface="+mj-lt"/>
              <a:buAutoNum type="arabicPeriod"/>
            </a:pPr>
            <a:endParaRPr lang="en-US" sz="900" dirty="0"/>
          </a:p>
          <a:p>
            <a:pPr marL="228594" indent="-228594">
              <a:spcBef>
                <a:spcPts val="200"/>
              </a:spcBef>
              <a:buFont typeface="+mj-lt"/>
              <a:buAutoNum type="arabicPeriod"/>
            </a:pPr>
            <a:endParaRPr lang="en-US" sz="900" dirty="0"/>
          </a:p>
          <a:p>
            <a:pPr marL="228594" indent="-228594">
              <a:spcBef>
                <a:spcPts val="200"/>
              </a:spcBef>
              <a:buFont typeface="+mj-lt"/>
              <a:buAutoNum type="arabicPeriod"/>
            </a:pPr>
            <a:endParaRPr lang="en-US" sz="900" dirty="0"/>
          </a:p>
          <a:p>
            <a:pPr marL="228594" indent="-228594">
              <a:spcBef>
                <a:spcPts val="200"/>
              </a:spcBef>
              <a:buFont typeface="+mj-lt"/>
              <a:buAutoNum type="arabicPeriod"/>
            </a:pPr>
            <a:endParaRPr lang="en-US" sz="900" dirty="0"/>
          </a:p>
          <a:p>
            <a:pPr marL="228594" indent="-228594">
              <a:spcBef>
                <a:spcPts val="200"/>
              </a:spcBef>
              <a:buFont typeface="+mj-lt"/>
              <a:buAutoNum type="arabicPeriod"/>
            </a:pPr>
            <a:endParaRPr lang="en-US" sz="900" dirty="0"/>
          </a:p>
          <a:p>
            <a:pPr marL="228594" indent="-228594">
              <a:spcBef>
                <a:spcPts val="200"/>
              </a:spcBef>
              <a:buFont typeface="+mj-lt"/>
              <a:buAutoNum type="arabicPeriod"/>
            </a:pPr>
            <a:endParaRPr lang="en-US" sz="900" dirty="0"/>
          </a:p>
          <a:p>
            <a:pPr marL="228594" indent="-228594">
              <a:spcBef>
                <a:spcPts val="200"/>
              </a:spcBef>
              <a:buFont typeface="+mj-lt"/>
              <a:buAutoNum type="arabicPeriod"/>
            </a:pPr>
            <a:endParaRPr lang="en-US" sz="900" dirty="0"/>
          </a:p>
          <a:p>
            <a:pPr marL="228594" indent="-228594">
              <a:spcBef>
                <a:spcPts val="200"/>
              </a:spcBef>
              <a:buFont typeface="+mj-lt"/>
              <a:buAutoNum type="arabicPeriod"/>
            </a:pPr>
            <a:endParaRPr lang="en-US" sz="900" dirty="0"/>
          </a:p>
          <a:p>
            <a:pPr marL="228594" indent="-228594">
              <a:spcBef>
                <a:spcPts val="200"/>
              </a:spcBef>
              <a:buFont typeface="+mj-lt"/>
              <a:buAutoNum type="arabicPeriod"/>
            </a:pPr>
            <a:endParaRPr lang="en-US" sz="900" dirty="0"/>
          </a:p>
          <a:p>
            <a:pPr marL="228594" indent="-228594">
              <a:spcBef>
                <a:spcPts val="200"/>
              </a:spcBef>
              <a:buFont typeface="+mj-lt"/>
              <a:buAutoNum type="arabicPeriod"/>
            </a:pPr>
            <a:endParaRPr lang="en-US" sz="900" dirty="0"/>
          </a:p>
          <a:p>
            <a:pPr marL="228594" indent="-228594">
              <a:spcBef>
                <a:spcPts val="200"/>
              </a:spcBef>
              <a:buFont typeface="+mj-lt"/>
              <a:buAutoNum type="arabicPeriod"/>
            </a:pPr>
            <a:endParaRPr lang="en-US" sz="900" dirty="0"/>
          </a:p>
          <a:p>
            <a:pPr marL="228594" indent="-228594">
              <a:spcBef>
                <a:spcPts val="200"/>
              </a:spcBef>
              <a:buFont typeface="+mj-lt"/>
              <a:buAutoNum type="arabicPeriod"/>
            </a:pPr>
            <a:endParaRPr lang="en-US" sz="900" dirty="0"/>
          </a:p>
          <a:p>
            <a:pPr marL="457189" indent="-457189">
              <a:lnSpc>
                <a:spcPct val="80000"/>
              </a:lnSpc>
              <a:spcBef>
                <a:spcPts val="200"/>
              </a:spcBef>
              <a:buFont typeface="+mj-lt"/>
              <a:buAutoNum type="arabicPeriod"/>
            </a:pPr>
            <a:endParaRPr lang="en-US" sz="900" dirty="0"/>
          </a:p>
          <a:p>
            <a:pPr marL="400041" lvl="1" indent="0">
              <a:lnSpc>
                <a:spcPct val="80000"/>
              </a:lnSpc>
              <a:spcBef>
                <a:spcPts val="200"/>
              </a:spcBef>
              <a:buNone/>
            </a:pPr>
            <a:endParaRPr lang="en-US" sz="900" i="1" dirty="0"/>
          </a:p>
          <a:p>
            <a:pPr marL="857229" lvl="1" indent="-457189">
              <a:lnSpc>
                <a:spcPct val="80000"/>
              </a:lnSpc>
              <a:spcBef>
                <a:spcPts val="200"/>
              </a:spcBef>
              <a:buFont typeface="+mj-lt"/>
              <a:buAutoNum type="arabicPeriod"/>
            </a:pPr>
            <a:endParaRPr lang="en-US" sz="900" i="1" dirty="0"/>
          </a:p>
          <a:p>
            <a:pPr lvl="1">
              <a:spcBef>
                <a:spcPts val="200"/>
              </a:spcBef>
            </a:pPr>
            <a:endParaRPr lang="en-US" sz="900" dirty="0"/>
          </a:p>
          <a:p>
            <a:pPr lvl="2">
              <a:lnSpc>
                <a:spcPct val="80000"/>
              </a:lnSpc>
              <a:spcBef>
                <a:spcPts val="200"/>
              </a:spcBef>
            </a:pPr>
            <a:endParaRPr lang="en-US" sz="900" dirty="0"/>
          </a:p>
          <a:p>
            <a:pPr>
              <a:lnSpc>
                <a:spcPct val="80000"/>
              </a:lnSpc>
              <a:spcBef>
                <a:spcPts val="200"/>
              </a:spcBef>
            </a:pPr>
            <a:endParaRPr lang="en-US" sz="900" dirty="0"/>
          </a:p>
          <a:p>
            <a:pPr lvl="1">
              <a:lnSpc>
                <a:spcPct val="80000"/>
              </a:lnSpc>
              <a:spcBef>
                <a:spcPts val="200"/>
              </a:spcBef>
            </a:pPr>
            <a:endParaRPr lang="en-US" sz="900" dirty="0"/>
          </a:p>
          <a:p>
            <a:pPr>
              <a:lnSpc>
                <a:spcPct val="80000"/>
              </a:lnSpc>
              <a:spcBef>
                <a:spcPts val="200"/>
              </a:spcBef>
            </a:pPr>
            <a:endParaRPr lang="en-US" sz="900" dirty="0"/>
          </a:p>
          <a:p>
            <a:pPr>
              <a:lnSpc>
                <a:spcPct val="80000"/>
              </a:lnSpc>
              <a:spcBef>
                <a:spcPts val="200"/>
              </a:spcBef>
            </a:pPr>
            <a:endParaRPr lang="en-US" sz="900" dirty="0"/>
          </a:p>
          <a:p>
            <a:pPr>
              <a:lnSpc>
                <a:spcPct val="80000"/>
              </a:lnSpc>
              <a:spcBef>
                <a:spcPts val="200"/>
              </a:spcBef>
            </a:pPr>
            <a:endParaRPr lang="en-US" sz="900" dirty="0"/>
          </a:p>
          <a:p>
            <a:pPr>
              <a:lnSpc>
                <a:spcPct val="80000"/>
              </a:lnSpc>
              <a:spcBef>
                <a:spcPts val="200"/>
              </a:spcBef>
            </a:pPr>
            <a:endParaRPr lang="en-US" sz="900" dirty="0"/>
          </a:p>
          <a:p>
            <a:pPr lvl="1">
              <a:lnSpc>
                <a:spcPct val="80000"/>
              </a:lnSpc>
            </a:pPr>
            <a:endParaRPr lang="en-US" sz="1500" b="1" dirty="0"/>
          </a:p>
        </p:txBody>
      </p:sp>
      <p:sp>
        <p:nvSpPr>
          <p:cNvPr id="4" name="Slide Number Placeholder 3"/>
          <p:cNvSpPr>
            <a:spLocks noGrp="1"/>
          </p:cNvSpPr>
          <p:nvPr>
            <p:ph type="sldNum" sz="quarter" idx="12"/>
          </p:nvPr>
        </p:nvSpPr>
        <p:spPr/>
        <p:txBody>
          <a:bodyPr/>
          <a:lstStyle/>
          <a:p>
            <a:fld id="{8B70AA6F-90EF-403E-B58B-D2529546F89C}" type="slidenum">
              <a:rPr lang="en-US" smtClean="0"/>
              <a:t>26</a:t>
            </a:fld>
            <a:endParaRPr lang="en-US"/>
          </a:p>
        </p:txBody>
      </p:sp>
    </p:spTree>
    <p:extLst>
      <p:ext uri="{BB962C8B-B14F-4D97-AF65-F5344CB8AC3E}">
        <p14:creationId xmlns:p14="http://schemas.microsoft.com/office/powerpoint/2010/main" val="3009931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924298"/>
            <a:ext cx="12192417" cy="293370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1"/>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p>
        </p:txBody>
      </p:sp>
      <p:sp>
        <p:nvSpPr>
          <p:cNvPr id="9"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2" y="1762068"/>
            <a:ext cx="12191695" cy="2802467"/>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2" name="Title 1"/>
          <p:cNvSpPr>
            <a:spLocks noGrp="1"/>
          </p:cNvSpPr>
          <p:nvPr>
            <p:ph type="title"/>
          </p:nvPr>
        </p:nvSpPr>
        <p:spPr>
          <a:xfrm>
            <a:off x="648929" y="629267"/>
            <a:ext cx="9252155" cy="1016655"/>
          </a:xfrm>
        </p:spPr>
        <p:txBody>
          <a:bodyPr>
            <a:normAutofit/>
          </a:bodyPr>
          <a:lstStyle/>
          <a:p>
            <a:r>
              <a:rPr lang="en-US" dirty="0"/>
              <a:t>Project Purpose</a:t>
            </a:r>
          </a:p>
        </p:txBody>
      </p:sp>
      <p:sp>
        <p:nvSpPr>
          <p:cNvPr id="3" name="Content Placeholder 2"/>
          <p:cNvSpPr>
            <a:spLocks noGrp="1"/>
          </p:cNvSpPr>
          <p:nvPr>
            <p:ph idx="1"/>
          </p:nvPr>
        </p:nvSpPr>
        <p:spPr>
          <a:xfrm>
            <a:off x="648931" y="2548282"/>
            <a:ext cx="5122607" cy="3658689"/>
          </a:xfrm>
        </p:spPr>
        <p:txBody>
          <a:bodyPr>
            <a:normAutofit lnSpcReduction="10000"/>
          </a:bodyPr>
          <a:lstStyle/>
          <a:p>
            <a:pPr>
              <a:lnSpc>
                <a:spcPct val="80000"/>
              </a:lnSpc>
            </a:pPr>
            <a:r>
              <a:rPr lang="en-US" sz="1300" dirty="0">
                <a:solidFill>
                  <a:schemeClr val="bg1"/>
                </a:solidFill>
              </a:rPr>
              <a:t>Zika Virus (ZIKV) gained global notoriety in 2015 with the outbreak in Brazil</a:t>
            </a:r>
          </a:p>
          <a:p>
            <a:pPr lvl="1">
              <a:lnSpc>
                <a:spcPct val="80000"/>
              </a:lnSpc>
            </a:pPr>
            <a:r>
              <a:rPr lang="en-US" sz="1300" dirty="0">
                <a:solidFill>
                  <a:schemeClr val="bg1"/>
                </a:solidFill>
              </a:rPr>
              <a:t>Rapid spread through South America, Latin America, and the Caribbean by vectors</a:t>
            </a:r>
          </a:p>
          <a:p>
            <a:pPr lvl="1">
              <a:lnSpc>
                <a:spcPct val="80000"/>
              </a:lnSpc>
            </a:pPr>
            <a:r>
              <a:rPr lang="en-US" sz="1300" dirty="0">
                <a:solidFill>
                  <a:schemeClr val="bg1"/>
                </a:solidFill>
              </a:rPr>
              <a:t>Believed to cause Microcephaly &amp; Guillain-Barre Syndrome</a:t>
            </a:r>
          </a:p>
          <a:p>
            <a:pPr>
              <a:lnSpc>
                <a:spcPct val="80000"/>
              </a:lnSpc>
            </a:pPr>
            <a:r>
              <a:rPr lang="en-US" sz="1300" dirty="0">
                <a:solidFill>
                  <a:schemeClr val="bg1"/>
                </a:solidFill>
              </a:rPr>
              <a:t>Imported cases of ZIKV have been reported in all but 5 States in the U.S. as of July, 2016</a:t>
            </a:r>
            <a:r>
              <a:rPr lang="en-US" sz="1300" baseline="30000" dirty="0">
                <a:solidFill>
                  <a:schemeClr val="bg1"/>
                </a:solidFill>
              </a:rPr>
              <a:t>1</a:t>
            </a:r>
            <a:endParaRPr lang="en-US" sz="1300" dirty="0">
              <a:solidFill>
                <a:schemeClr val="bg1"/>
              </a:solidFill>
            </a:endParaRPr>
          </a:p>
          <a:p>
            <a:pPr>
              <a:lnSpc>
                <a:spcPct val="80000"/>
              </a:lnSpc>
            </a:pPr>
            <a:r>
              <a:rPr lang="en-US" sz="1300" dirty="0">
                <a:solidFill>
                  <a:schemeClr val="bg1"/>
                </a:solidFill>
              </a:rPr>
              <a:t>On July 29</a:t>
            </a:r>
            <a:r>
              <a:rPr lang="en-US" sz="1300" baseline="30000" dirty="0">
                <a:solidFill>
                  <a:schemeClr val="bg1"/>
                </a:solidFill>
              </a:rPr>
              <a:t>th</a:t>
            </a:r>
            <a:r>
              <a:rPr lang="en-US" sz="1300" dirty="0">
                <a:solidFill>
                  <a:schemeClr val="bg1"/>
                </a:solidFill>
              </a:rPr>
              <a:t> the CDC confirmed the first case of local ZIKV in South Florida</a:t>
            </a:r>
            <a:r>
              <a:rPr lang="en-US" sz="1300" baseline="30000" dirty="0">
                <a:solidFill>
                  <a:schemeClr val="bg1"/>
                </a:solidFill>
              </a:rPr>
              <a:t>2</a:t>
            </a:r>
            <a:endParaRPr lang="en-US" sz="1300" dirty="0">
              <a:solidFill>
                <a:schemeClr val="bg1"/>
              </a:solidFill>
            </a:endParaRPr>
          </a:p>
          <a:p>
            <a:pPr>
              <a:lnSpc>
                <a:spcPct val="80000"/>
              </a:lnSpc>
            </a:pPr>
            <a:r>
              <a:rPr lang="en-US" sz="1300" dirty="0">
                <a:solidFill>
                  <a:schemeClr val="bg1"/>
                </a:solidFill>
              </a:rPr>
              <a:t>Before 2014, ZIKV was a relatively unknown arbovirus, with only limited research on its spread and effects</a:t>
            </a:r>
          </a:p>
          <a:p>
            <a:pPr>
              <a:lnSpc>
                <a:spcPct val="80000"/>
              </a:lnSpc>
            </a:pPr>
            <a:r>
              <a:rPr lang="en-US" sz="1300" dirty="0">
                <a:solidFill>
                  <a:schemeClr val="bg1"/>
                </a:solidFill>
              </a:rPr>
              <a:t>Only recently have the transmission dynamics of the virus become understood enough to model the spatial range of a potential epidemic</a:t>
            </a:r>
          </a:p>
          <a:p>
            <a:pPr>
              <a:lnSpc>
                <a:spcPct val="80000"/>
              </a:lnSpc>
            </a:pPr>
            <a:r>
              <a:rPr lang="en-US" sz="1300" dirty="0">
                <a:solidFill>
                  <a:schemeClr val="bg1"/>
                </a:solidFill>
              </a:rPr>
              <a:t>Climate change is expected to expand the range of arbovirus vectors, bring tropical viruses and diseases to more temperate climates, like the continental United States </a:t>
            </a:r>
            <a:r>
              <a:rPr lang="en-US" sz="1300" baseline="30000" dirty="0">
                <a:solidFill>
                  <a:schemeClr val="bg1"/>
                </a:solidFill>
              </a:rPr>
              <a:t>3</a:t>
            </a:r>
            <a:endParaRPr lang="en-US" sz="1300" dirty="0">
              <a:solidFill>
                <a:schemeClr val="bg1"/>
              </a:solidFill>
            </a:endParaRPr>
          </a:p>
          <a:p>
            <a:pPr>
              <a:lnSpc>
                <a:spcPct val="80000"/>
              </a:lnSpc>
            </a:pPr>
            <a:endParaRPr lang="en-US" sz="1300" dirty="0">
              <a:solidFill>
                <a:schemeClr val="bg1"/>
              </a:solidFill>
            </a:endParaRPr>
          </a:p>
          <a:p>
            <a:pPr>
              <a:lnSpc>
                <a:spcPct val="80000"/>
              </a:lnSpc>
            </a:pPr>
            <a:endParaRPr lang="en-US" sz="1300" dirty="0">
              <a:solidFill>
                <a:schemeClr val="bg1"/>
              </a:solidFill>
            </a:endParaRPr>
          </a:p>
        </p:txBody>
      </p:sp>
      <p:pic>
        <p:nvPicPr>
          <p:cNvPr id="6" name="Picture 5"/>
          <p:cNvPicPr>
            <a:picLocks noChangeAspect="1"/>
          </p:cNvPicPr>
          <p:nvPr/>
        </p:nvPicPr>
        <p:blipFill>
          <a:blip r:embed="rId3"/>
          <a:stretch>
            <a:fillRect/>
          </a:stretch>
        </p:blipFill>
        <p:spPr>
          <a:xfrm>
            <a:off x="6187869" y="4325514"/>
            <a:ext cx="3311731" cy="2184335"/>
          </a:xfrm>
          <a:prstGeom prst="rect">
            <a:avLst/>
          </a:prstGeom>
        </p:spPr>
      </p:pic>
      <p:pic>
        <p:nvPicPr>
          <p:cNvPr id="12" name="Picture 11"/>
          <p:cNvPicPr>
            <a:picLocks noChangeAspect="1"/>
          </p:cNvPicPr>
          <p:nvPr/>
        </p:nvPicPr>
        <p:blipFill>
          <a:blip r:embed="rId4"/>
          <a:stretch>
            <a:fillRect/>
          </a:stretch>
        </p:blipFill>
        <p:spPr>
          <a:xfrm>
            <a:off x="6005174" y="2836649"/>
            <a:ext cx="2614405" cy="1470603"/>
          </a:xfrm>
          <a:prstGeom prst="rect">
            <a:avLst/>
          </a:prstGeom>
        </p:spPr>
      </p:pic>
      <p:pic>
        <p:nvPicPr>
          <p:cNvPr id="5" name="Picture 4"/>
          <p:cNvPicPr>
            <a:picLocks noChangeAspect="1"/>
          </p:cNvPicPr>
          <p:nvPr/>
        </p:nvPicPr>
        <p:blipFill>
          <a:blip r:embed="rId5"/>
          <a:stretch>
            <a:fillRect/>
          </a:stretch>
        </p:blipFill>
        <p:spPr>
          <a:xfrm>
            <a:off x="8719939" y="2472787"/>
            <a:ext cx="3371396" cy="1904839"/>
          </a:xfrm>
          <a:prstGeom prst="rect">
            <a:avLst/>
          </a:prstGeom>
          <a:effectLst/>
        </p:spPr>
      </p:pic>
      <p:pic>
        <p:nvPicPr>
          <p:cNvPr id="13" name="Picture 12"/>
          <p:cNvPicPr>
            <a:picLocks noChangeAspect="1"/>
          </p:cNvPicPr>
          <p:nvPr/>
        </p:nvPicPr>
        <p:blipFill>
          <a:blip r:embed="rId6"/>
          <a:stretch>
            <a:fillRect/>
          </a:stretch>
        </p:blipFill>
        <p:spPr>
          <a:xfrm>
            <a:off x="9520085" y="4448394"/>
            <a:ext cx="2210740" cy="1380743"/>
          </a:xfrm>
          <a:prstGeom prst="rect">
            <a:avLst/>
          </a:prstGeom>
        </p:spPr>
      </p:pic>
      <p:sp>
        <p:nvSpPr>
          <p:cNvPr id="4" name="Slide Number Placeholder 3"/>
          <p:cNvSpPr>
            <a:spLocks noGrp="1"/>
          </p:cNvSpPr>
          <p:nvPr>
            <p:ph type="sldNum" sz="quarter" idx="12"/>
          </p:nvPr>
        </p:nvSpPr>
        <p:spPr/>
        <p:txBody>
          <a:bodyPr/>
          <a:lstStyle/>
          <a:p>
            <a:fld id="{8B70AA6F-90EF-403E-B58B-D2529546F89C}" type="slidenum">
              <a:rPr lang="en-US" smtClean="0"/>
              <a:t>3</a:t>
            </a:fld>
            <a:endParaRPr lang="en-US"/>
          </a:p>
        </p:txBody>
      </p:sp>
    </p:spTree>
    <p:extLst>
      <p:ext uri="{BB962C8B-B14F-4D97-AF65-F5344CB8AC3E}">
        <p14:creationId xmlns:p14="http://schemas.microsoft.com/office/powerpoint/2010/main" val="4162051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290146"/>
            <a:ext cx="9404723" cy="844063"/>
          </a:xfrm>
        </p:spPr>
        <p:txBody>
          <a:bodyPr/>
          <a:lstStyle/>
          <a:p>
            <a:r>
              <a:rPr lang="en-US" sz="4000" dirty="0"/>
              <a:t>Overview</a:t>
            </a:r>
          </a:p>
        </p:txBody>
      </p:sp>
      <p:sp>
        <p:nvSpPr>
          <p:cNvPr id="3" name="Content Placeholder 2"/>
          <p:cNvSpPr>
            <a:spLocks noGrp="1"/>
          </p:cNvSpPr>
          <p:nvPr>
            <p:ph idx="1"/>
          </p:nvPr>
        </p:nvSpPr>
        <p:spPr>
          <a:xfrm>
            <a:off x="844063" y="1600200"/>
            <a:ext cx="10245116" cy="5029200"/>
          </a:xfrm>
        </p:spPr>
        <p:txBody>
          <a:bodyPr>
            <a:normAutofit/>
          </a:bodyPr>
          <a:lstStyle/>
          <a:p>
            <a:r>
              <a:rPr lang="en-US" dirty="0"/>
              <a:t>Project Background</a:t>
            </a:r>
          </a:p>
          <a:p>
            <a:r>
              <a:rPr lang="en-US" dirty="0"/>
              <a:t>Literature Review</a:t>
            </a:r>
          </a:p>
          <a:p>
            <a:pPr lvl="1"/>
            <a:r>
              <a:rPr lang="en-US" dirty="0"/>
              <a:t>ZIKV &amp; Similar </a:t>
            </a:r>
            <a:r>
              <a:rPr lang="en-US" dirty="0" err="1"/>
              <a:t>Flaviruses</a:t>
            </a:r>
            <a:endParaRPr lang="en-US" dirty="0"/>
          </a:p>
          <a:p>
            <a:pPr lvl="1"/>
            <a:r>
              <a:rPr lang="en-US" i="1" dirty="0"/>
              <a:t>Aedes</a:t>
            </a:r>
            <a:r>
              <a:rPr lang="en-US" dirty="0"/>
              <a:t> genus mosquitoes</a:t>
            </a:r>
          </a:p>
          <a:p>
            <a:pPr lvl="1"/>
            <a:r>
              <a:rPr lang="en-US" dirty="0"/>
              <a:t>Transmission Dynamics</a:t>
            </a:r>
          </a:p>
          <a:p>
            <a:pPr lvl="1"/>
            <a:r>
              <a:rPr lang="en-US" dirty="0"/>
              <a:t>Epidemiological Triad</a:t>
            </a:r>
          </a:p>
          <a:p>
            <a:r>
              <a:rPr lang="en-US" dirty="0"/>
              <a:t>Transmission Risk Research</a:t>
            </a:r>
          </a:p>
          <a:p>
            <a:r>
              <a:rPr lang="en-US" dirty="0"/>
              <a:t>Research Objective &amp; Data</a:t>
            </a:r>
          </a:p>
          <a:p>
            <a:r>
              <a:rPr lang="en-US" dirty="0"/>
              <a:t>Methodology</a:t>
            </a:r>
          </a:p>
          <a:p>
            <a:r>
              <a:rPr lang="en-US" dirty="0"/>
              <a:t>Outcomes</a:t>
            </a:r>
          </a:p>
          <a:p>
            <a:r>
              <a:rPr lang="en-US" dirty="0"/>
              <a:t>Timeline</a:t>
            </a:r>
          </a:p>
          <a:p>
            <a:r>
              <a:rPr lang="en-US" dirty="0"/>
              <a:t>References</a:t>
            </a:r>
          </a:p>
          <a:p>
            <a:pPr lvl="1"/>
            <a:endParaRPr lang="en-US" i="1" dirty="0"/>
          </a:p>
          <a:p>
            <a:endParaRPr lang="en-US" dirty="0"/>
          </a:p>
          <a:p>
            <a:endParaRPr lang="en-US" dirty="0"/>
          </a:p>
        </p:txBody>
      </p:sp>
      <p:sp>
        <p:nvSpPr>
          <p:cNvPr id="4" name="Slide Number Placeholder 3"/>
          <p:cNvSpPr>
            <a:spLocks noGrp="1"/>
          </p:cNvSpPr>
          <p:nvPr>
            <p:ph type="sldNum" sz="quarter" idx="12"/>
          </p:nvPr>
        </p:nvSpPr>
        <p:spPr/>
        <p:txBody>
          <a:bodyPr/>
          <a:lstStyle/>
          <a:p>
            <a:fld id="{8B70AA6F-90EF-403E-B58B-D2529546F89C}" type="slidenum">
              <a:rPr lang="en-US" smtClean="0"/>
              <a:t>4</a:t>
            </a:fld>
            <a:endParaRPr lang="en-US"/>
          </a:p>
        </p:txBody>
      </p:sp>
    </p:spTree>
    <p:extLst>
      <p:ext uri="{BB962C8B-B14F-4D97-AF65-F5344CB8AC3E}">
        <p14:creationId xmlns:p14="http://schemas.microsoft.com/office/powerpoint/2010/main" val="1335276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290146"/>
            <a:ext cx="9404723" cy="844063"/>
          </a:xfrm>
        </p:spPr>
        <p:txBody>
          <a:bodyPr/>
          <a:lstStyle/>
          <a:p>
            <a:r>
              <a:rPr lang="en-US" sz="4000" dirty="0"/>
              <a:t>ZIKV: Spread &amp; Symptoms</a:t>
            </a:r>
          </a:p>
        </p:txBody>
      </p:sp>
      <p:sp>
        <p:nvSpPr>
          <p:cNvPr id="3" name="Content Placeholder 2"/>
          <p:cNvSpPr>
            <a:spLocks noGrp="1"/>
          </p:cNvSpPr>
          <p:nvPr>
            <p:ph idx="1"/>
          </p:nvPr>
        </p:nvSpPr>
        <p:spPr>
          <a:xfrm>
            <a:off x="844063" y="1600200"/>
            <a:ext cx="10245116" cy="5029200"/>
          </a:xfrm>
        </p:spPr>
        <p:txBody>
          <a:bodyPr>
            <a:normAutofit/>
          </a:bodyPr>
          <a:lstStyle/>
          <a:p>
            <a:r>
              <a:rPr lang="en-US" dirty="0"/>
              <a:t>Member of the </a:t>
            </a:r>
            <a:r>
              <a:rPr lang="en-US" i="1" dirty="0"/>
              <a:t>Flavivirus</a:t>
            </a:r>
            <a:r>
              <a:rPr lang="en-US" dirty="0"/>
              <a:t> genus of viruses</a:t>
            </a:r>
            <a:r>
              <a:rPr lang="en-US" baseline="30000" dirty="0"/>
              <a:t>4</a:t>
            </a:r>
            <a:endParaRPr lang="en-US" dirty="0"/>
          </a:p>
          <a:p>
            <a:r>
              <a:rPr lang="en-US" dirty="0"/>
              <a:t>Spread primarily as a arbovirus through mosquito vectors</a:t>
            </a:r>
            <a:r>
              <a:rPr lang="en-US" baseline="30000" dirty="0"/>
              <a:t>5</a:t>
            </a:r>
            <a:r>
              <a:rPr lang="en-US" dirty="0"/>
              <a:t>:</a:t>
            </a:r>
          </a:p>
          <a:p>
            <a:pPr lvl="1"/>
            <a:r>
              <a:rPr lang="en-US" i="1" dirty="0"/>
              <a:t>Aedes aegypti – </a:t>
            </a:r>
            <a:r>
              <a:rPr lang="en-US" dirty="0"/>
              <a:t>Primary Vector</a:t>
            </a:r>
          </a:p>
          <a:p>
            <a:pPr lvl="1"/>
            <a:r>
              <a:rPr lang="en-US" i="1" dirty="0"/>
              <a:t>Aedes albopictus –</a:t>
            </a:r>
            <a:r>
              <a:rPr lang="en-US" dirty="0"/>
              <a:t> Secondary Vector</a:t>
            </a:r>
          </a:p>
          <a:p>
            <a:r>
              <a:rPr lang="en-US" dirty="0"/>
              <a:t>Can also be spread </a:t>
            </a:r>
            <a:r>
              <a:rPr lang="en-US" b="1" dirty="0"/>
              <a:t>Sexually</a:t>
            </a:r>
            <a:r>
              <a:rPr lang="en-US" dirty="0"/>
              <a:t>, </a:t>
            </a:r>
            <a:r>
              <a:rPr lang="en-US" b="1" dirty="0"/>
              <a:t>Congenitally</a:t>
            </a:r>
            <a:r>
              <a:rPr lang="en-US" dirty="0"/>
              <a:t>, &amp; through </a:t>
            </a:r>
            <a:r>
              <a:rPr lang="en-US" b="1" dirty="0"/>
              <a:t>Blood Transfusions</a:t>
            </a:r>
            <a:r>
              <a:rPr lang="en-US" b="1" baseline="30000" dirty="0"/>
              <a:t>6</a:t>
            </a:r>
            <a:r>
              <a:rPr lang="en-US" dirty="0"/>
              <a:t>.</a:t>
            </a:r>
          </a:p>
          <a:p>
            <a:r>
              <a:rPr lang="en-US" dirty="0"/>
              <a:t>Only 20-25% of people infected by ZIKV become symptomatic</a:t>
            </a:r>
          </a:p>
          <a:p>
            <a:r>
              <a:rPr lang="en-US" dirty="0"/>
              <a:t>Symptoms include: Fever, Rash, Headache, Muscle Pain, and Conjunctivitus</a:t>
            </a:r>
            <a:r>
              <a:rPr lang="en-US" baseline="30000" dirty="0"/>
              <a:t>6</a:t>
            </a:r>
            <a:endParaRPr lang="en-US" dirty="0"/>
          </a:p>
          <a:p>
            <a:r>
              <a:rPr lang="en-US" dirty="0"/>
              <a:t>Grown research attributing ZIKV to:</a:t>
            </a:r>
          </a:p>
          <a:p>
            <a:pPr lvl="1"/>
            <a:r>
              <a:rPr lang="en-US" dirty="0"/>
              <a:t>Microcephally</a:t>
            </a:r>
            <a:r>
              <a:rPr lang="en-US" baseline="30000" dirty="0"/>
              <a:t>7</a:t>
            </a:r>
            <a:endParaRPr lang="en-US" dirty="0"/>
          </a:p>
          <a:p>
            <a:pPr lvl="1"/>
            <a:r>
              <a:rPr lang="en-US" dirty="0"/>
              <a:t>Guillain-Barre Syndrome</a:t>
            </a:r>
            <a:r>
              <a:rPr lang="en-US" baseline="30000" dirty="0"/>
              <a:t>8</a:t>
            </a:r>
            <a:endParaRPr lang="en-US" dirty="0"/>
          </a:p>
          <a:p>
            <a:r>
              <a:rPr lang="en-US" dirty="0"/>
              <a:t>No known cures or anti-viruses</a:t>
            </a:r>
            <a:r>
              <a:rPr lang="en-US" baseline="30000" dirty="0"/>
              <a:t>6</a:t>
            </a:r>
            <a:endParaRPr lang="en-US" dirty="0"/>
          </a:p>
          <a:p>
            <a:pPr lvl="1"/>
            <a:endParaRPr lang="en-US" i="1" dirty="0"/>
          </a:p>
          <a:p>
            <a:endParaRPr lang="en-US" dirty="0"/>
          </a:p>
          <a:p>
            <a:endParaRPr lang="en-US" dirty="0"/>
          </a:p>
        </p:txBody>
      </p:sp>
      <p:sp>
        <p:nvSpPr>
          <p:cNvPr id="4" name="Slide Number Placeholder 3"/>
          <p:cNvSpPr>
            <a:spLocks noGrp="1"/>
          </p:cNvSpPr>
          <p:nvPr>
            <p:ph type="sldNum" sz="quarter" idx="12"/>
          </p:nvPr>
        </p:nvSpPr>
        <p:spPr/>
        <p:txBody>
          <a:bodyPr/>
          <a:lstStyle/>
          <a:p>
            <a:fld id="{8B70AA6F-90EF-403E-B58B-D2529546F89C}" type="slidenum">
              <a:rPr lang="en-US" smtClean="0"/>
              <a:t>5</a:t>
            </a:fld>
            <a:endParaRPr lang="en-US"/>
          </a:p>
        </p:txBody>
      </p:sp>
    </p:spTree>
    <p:extLst>
      <p:ext uri="{BB962C8B-B14F-4D97-AF65-F5344CB8AC3E}">
        <p14:creationId xmlns:p14="http://schemas.microsoft.com/office/powerpoint/2010/main" val="38025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3993" y="0"/>
            <a:ext cx="609842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3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2"/>
            <a:ext cx="559472" cy="3709643"/>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8"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450577" y="2756643"/>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4" name="Picture 3"/>
          <p:cNvPicPr>
            <a:picLocks noChangeAspect="1"/>
          </p:cNvPicPr>
          <p:nvPr/>
        </p:nvPicPr>
        <p:blipFill>
          <a:blip r:embed="rId3"/>
          <a:stretch>
            <a:fillRect/>
          </a:stretch>
        </p:blipFill>
        <p:spPr>
          <a:xfrm>
            <a:off x="6093993" y="2175525"/>
            <a:ext cx="5449889" cy="2506948"/>
          </a:xfrm>
          <a:prstGeom prst="rect">
            <a:avLst/>
          </a:prstGeom>
          <a:effectLst/>
        </p:spPr>
      </p:pic>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8931" y="629268"/>
            <a:ext cx="4166511" cy="1622321"/>
          </a:xfrm>
        </p:spPr>
        <p:txBody>
          <a:bodyPr>
            <a:normAutofit/>
          </a:bodyPr>
          <a:lstStyle/>
          <a:p>
            <a:r>
              <a:rPr lang="en-US" sz="4000" dirty="0"/>
              <a:t>ZIKV: History</a:t>
            </a:r>
          </a:p>
        </p:txBody>
      </p:sp>
      <p:sp>
        <p:nvSpPr>
          <p:cNvPr id="3" name="Content Placeholder 2"/>
          <p:cNvSpPr>
            <a:spLocks noGrp="1"/>
          </p:cNvSpPr>
          <p:nvPr>
            <p:ph idx="1"/>
          </p:nvPr>
        </p:nvSpPr>
        <p:spPr>
          <a:xfrm>
            <a:off x="648931" y="1729948"/>
            <a:ext cx="4796523" cy="4493873"/>
          </a:xfrm>
        </p:spPr>
        <p:txBody>
          <a:bodyPr>
            <a:normAutofit/>
          </a:bodyPr>
          <a:lstStyle/>
          <a:p>
            <a:r>
              <a:rPr lang="en-US" dirty="0"/>
              <a:t>Discovered in 1947 in the Zika Forest of Uganda</a:t>
            </a:r>
            <a:r>
              <a:rPr lang="en-US" baseline="30000" dirty="0"/>
              <a:t>6</a:t>
            </a:r>
            <a:endParaRPr lang="en-US" dirty="0"/>
          </a:p>
          <a:p>
            <a:r>
              <a:rPr lang="en-US" dirty="0"/>
              <a:t>First known human case in 1952</a:t>
            </a:r>
            <a:r>
              <a:rPr lang="en-US" baseline="30000" dirty="0"/>
              <a:t>6</a:t>
            </a:r>
            <a:endParaRPr lang="en-US" dirty="0"/>
          </a:p>
          <a:p>
            <a:r>
              <a:rPr lang="en-US" dirty="0"/>
              <a:t>Intermittent outbreaks in Africa and Asia until</a:t>
            </a:r>
            <a:r>
              <a:rPr lang="en-US" baseline="30000" dirty="0"/>
              <a:t>9</a:t>
            </a:r>
            <a:r>
              <a:rPr lang="en-US" dirty="0"/>
              <a:t>:</a:t>
            </a:r>
          </a:p>
          <a:p>
            <a:pPr lvl="1"/>
            <a:r>
              <a:rPr lang="en-US" dirty="0"/>
              <a:t>Yap Islands Outbreak - 2007</a:t>
            </a:r>
          </a:p>
          <a:p>
            <a:pPr lvl="1"/>
            <a:r>
              <a:rPr lang="en-US" dirty="0"/>
              <a:t>French Polynesia Outbreak - 2014</a:t>
            </a:r>
          </a:p>
          <a:p>
            <a:pPr lvl="1"/>
            <a:r>
              <a:rPr lang="en-US" dirty="0"/>
              <a:t>Easter Islands Outbreak – 2014</a:t>
            </a:r>
          </a:p>
          <a:p>
            <a:r>
              <a:rPr lang="en-US" dirty="0"/>
              <a:t>Arrives Brazil – 2014/2015</a:t>
            </a:r>
            <a:r>
              <a:rPr lang="en-US" baseline="30000" dirty="0"/>
              <a:t>9</a:t>
            </a:r>
            <a:endParaRPr lang="en-US" dirty="0"/>
          </a:p>
          <a:p>
            <a:r>
              <a:rPr lang="en-US" dirty="0"/>
              <a:t>United States - 2016</a:t>
            </a:r>
            <a:r>
              <a:rPr lang="en-US" baseline="30000" dirty="0"/>
              <a:t>2</a:t>
            </a:r>
            <a:endParaRPr lang="en-US" dirty="0"/>
          </a:p>
          <a:p>
            <a:pPr lvl="1"/>
            <a:endParaRPr lang="en-US" i="1" dirty="0"/>
          </a:p>
          <a:p>
            <a:endParaRPr lang="en-US" dirty="0"/>
          </a:p>
          <a:p>
            <a:endParaRPr lang="en-US" dirty="0"/>
          </a:p>
        </p:txBody>
      </p:sp>
      <p:sp>
        <p:nvSpPr>
          <p:cNvPr id="5" name="Slide Number Placeholder 4"/>
          <p:cNvSpPr>
            <a:spLocks noGrp="1"/>
          </p:cNvSpPr>
          <p:nvPr>
            <p:ph type="sldNum" sz="quarter" idx="12"/>
          </p:nvPr>
        </p:nvSpPr>
        <p:spPr/>
        <p:txBody>
          <a:bodyPr/>
          <a:lstStyle/>
          <a:p>
            <a:fld id="{8B70AA6F-90EF-403E-B58B-D2529546F89C}" type="slidenum">
              <a:rPr lang="en-US" smtClean="0"/>
              <a:t>6</a:t>
            </a:fld>
            <a:endParaRPr lang="en-US"/>
          </a:p>
        </p:txBody>
      </p:sp>
    </p:spTree>
    <p:extLst>
      <p:ext uri="{BB962C8B-B14F-4D97-AF65-F5344CB8AC3E}">
        <p14:creationId xmlns:p14="http://schemas.microsoft.com/office/powerpoint/2010/main" val="764518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290146"/>
            <a:ext cx="9404723" cy="844063"/>
          </a:xfrm>
        </p:spPr>
        <p:txBody>
          <a:bodyPr/>
          <a:lstStyle/>
          <a:p>
            <a:r>
              <a:rPr lang="en-US" sz="4000" dirty="0"/>
              <a:t>ZIKV: Similar </a:t>
            </a:r>
            <a:r>
              <a:rPr lang="en-US" sz="4000" dirty="0" err="1"/>
              <a:t>Flaviviruses</a:t>
            </a:r>
            <a:endParaRPr lang="en-US" sz="4000" dirty="0"/>
          </a:p>
        </p:txBody>
      </p:sp>
      <p:sp>
        <p:nvSpPr>
          <p:cNvPr id="3" name="Content Placeholder 2"/>
          <p:cNvSpPr>
            <a:spLocks noGrp="1"/>
          </p:cNvSpPr>
          <p:nvPr>
            <p:ph idx="1"/>
          </p:nvPr>
        </p:nvSpPr>
        <p:spPr>
          <a:xfrm>
            <a:off x="844062" y="1600200"/>
            <a:ext cx="11197517" cy="5029200"/>
          </a:xfrm>
        </p:spPr>
        <p:txBody>
          <a:bodyPr>
            <a:normAutofit/>
          </a:bodyPr>
          <a:lstStyle/>
          <a:p>
            <a:r>
              <a:rPr lang="en-US" dirty="0"/>
              <a:t>Dengue Fever/Dengue Hemorrhagic Fever</a:t>
            </a:r>
            <a:r>
              <a:rPr lang="en-US" baseline="30000" dirty="0"/>
              <a:t>10</a:t>
            </a:r>
            <a:endParaRPr lang="en-US" dirty="0"/>
          </a:p>
          <a:p>
            <a:pPr lvl="1"/>
            <a:r>
              <a:rPr lang="en-US" dirty="0"/>
              <a:t>Potentially Deadly virus discovered in the 18</a:t>
            </a:r>
            <a:r>
              <a:rPr lang="en-US" baseline="30000" dirty="0"/>
              <a:t>th</a:t>
            </a:r>
            <a:r>
              <a:rPr lang="en-US" dirty="0"/>
              <a:t> century, spread by </a:t>
            </a:r>
            <a:r>
              <a:rPr lang="en-US" i="1" dirty="0"/>
              <a:t>Aedes</a:t>
            </a:r>
            <a:r>
              <a:rPr lang="en-US" dirty="0"/>
              <a:t> genus mosquito</a:t>
            </a:r>
          </a:p>
          <a:p>
            <a:pPr lvl="1"/>
            <a:r>
              <a:rPr lang="en-US" dirty="0"/>
              <a:t>390 Million cases since 1970</a:t>
            </a:r>
          </a:p>
          <a:p>
            <a:pPr lvl="1"/>
            <a:r>
              <a:rPr lang="en-US" dirty="0"/>
              <a:t>Potential to affect 30-54.7% of the global population</a:t>
            </a:r>
          </a:p>
          <a:p>
            <a:pPr lvl="1"/>
            <a:r>
              <a:rPr lang="en-US" dirty="0"/>
              <a:t>Has recently been reported in Florida, Texas, and Hawaii</a:t>
            </a:r>
          </a:p>
          <a:p>
            <a:r>
              <a:rPr lang="en-US" dirty="0"/>
              <a:t>Chikungunya</a:t>
            </a:r>
            <a:r>
              <a:rPr lang="en-US" baseline="30000" dirty="0"/>
              <a:t>11</a:t>
            </a:r>
            <a:endParaRPr lang="en-US" dirty="0"/>
          </a:p>
          <a:p>
            <a:pPr lvl="1"/>
            <a:r>
              <a:rPr lang="en-US" dirty="0"/>
              <a:t>Crippling virus discovered in 1952 in Tanzania, spread by </a:t>
            </a:r>
            <a:r>
              <a:rPr lang="en-US" i="1" dirty="0"/>
              <a:t>Aedes</a:t>
            </a:r>
            <a:r>
              <a:rPr lang="en-US" dirty="0"/>
              <a:t> genus mosquito</a:t>
            </a:r>
          </a:p>
          <a:p>
            <a:pPr lvl="1"/>
            <a:r>
              <a:rPr lang="en-US" dirty="0"/>
              <a:t>Has affected 1.38 Million people in Latin America, the United States, and the Caribbean as of 2016</a:t>
            </a:r>
          </a:p>
          <a:p>
            <a:pPr lvl="1"/>
            <a:r>
              <a:rPr lang="en-US" dirty="0"/>
              <a:t>~700k of those cases occurred in 2015, mostly in Colombia</a:t>
            </a:r>
          </a:p>
          <a:p>
            <a:r>
              <a:rPr lang="en-US" dirty="0"/>
              <a:t>Yellow Fever &amp; West Nile Virus</a:t>
            </a:r>
          </a:p>
          <a:p>
            <a:pPr lvl="1"/>
            <a:endParaRPr lang="en-US" i="1" dirty="0"/>
          </a:p>
          <a:p>
            <a:endParaRPr lang="en-US" dirty="0"/>
          </a:p>
          <a:p>
            <a:endParaRPr lang="en-US" dirty="0"/>
          </a:p>
        </p:txBody>
      </p:sp>
      <p:sp>
        <p:nvSpPr>
          <p:cNvPr id="4" name="Slide Number Placeholder 3"/>
          <p:cNvSpPr>
            <a:spLocks noGrp="1"/>
          </p:cNvSpPr>
          <p:nvPr>
            <p:ph type="sldNum" sz="quarter" idx="12"/>
          </p:nvPr>
        </p:nvSpPr>
        <p:spPr/>
        <p:txBody>
          <a:bodyPr/>
          <a:lstStyle/>
          <a:p>
            <a:fld id="{8B70AA6F-90EF-403E-B58B-D2529546F89C}" type="slidenum">
              <a:rPr lang="en-US" smtClean="0"/>
              <a:t>7</a:t>
            </a:fld>
            <a:endParaRPr lang="en-US"/>
          </a:p>
        </p:txBody>
      </p:sp>
    </p:spTree>
    <p:extLst>
      <p:ext uri="{BB962C8B-B14F-4D97-AF65-F5344CB8AC3E}">
        <p14:creationId xmlns:p14="http://schemas.microsoft.com/office/powerpoint/2010/main" val="2526454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1" y="-2"/>
            <a:ext cx="559472" cy="3709643"/>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9"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1404667" y="2756643"/>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2" name="Title 1"/>
          <p:cNvSpPr>
            <a:spLocks noGrp="1"/>
          </p:cNvSpPr>
          <p:nvPr>
            <p:ph type="title"/>
          </p:nvPr>
        </p:nvSpPr>
        <p:spPr>
          <a:xfrm>
            <a:off x="599316" y="571500"/>
            <a:ext cx="3108627" cy="1444752"/>
          </a:xfrm>
        </p:spPr>
        <p:txBody>
          <a:bodyPr anchor="b">
            <a:normAutofit/>
          </a:bodyPr>
          <a:lstStyle/>
          <a:p>
            <a:r>
              <a:rPr lang="en-US" sz="3200" i="1" dirty="0"/>
              <a:t>Aedes </a:t>
            </a:r>
            <a:r>
              <a:rPr lang="en-US" sz="3200" dirty="0"/>
              <a:t>Genus</a:t>
            </a:r>
            <a:r>
              <a:rPr lang="en-US" sz="3200" i="1" dirty="0"/>
              <a:t> </a:t>
            </a:r>
            <a:r>
              <a:rPr lang="en-US" sz="3200" dirty="0"/>
              <a:t>Mosquitoes</a:t>
            </a:r>
          </a:p>
        </p:txBody>
      </p:sp>
      <p:sp>
        <p:nvSpPr>
          <p:cNvPr id="3" name="Content Placeholder 2"/>
          <p:cNvSpPr>
            <a:spLocks noGrp="1"/>
          </p:cNvSpPr>
          <p:nvPr>
            <p:ph idx="1"/>
          </p:nvPr>
        </p:nvSpPr>
        <p:spPr>
          <a:xfrm>
            <a:off x="643855" y="2110155"/>
            <a:ext cx="3517455" cy="4580791"/>
          </a:xfrm>
        </p:spPr>
        <p:txBody>
          <a:bodyPr>
            <a:normAutofit fontScale="92500" lnSpcReduction="20000"/>
          </a:bodyPr>
          <a:lstStyle/>
          <a:p>
            <a:pPr lvl="1"/>
            <a:endParaRPr lang="en-US" sz="1400" i="1" dirty="0"/>
          </a:p>
          <a:p>
            <a:r>
              <a:rPr lang="en-US" sz="1400" dirty="0"/>
              <a:t>8 – 14 Days from egg to Adult</a:t>
            </a:r>
            <a:r>
              <a:rPr lang="en-US" sz="1400" baseline="30000" dirty="0"/>
              <a:t>12,13</a:t>
            </a:r>
            <a:endParaRPr lang="en-US" sz="1400" dirty="0"/>
          </a:p>
          <a:p>
            <a:r>
              <a:rPr lang="en-US" sz="1400" dirty="0"/>
              <a:t>Live from 14 – 40 days as an Adult</a:t>
            </a:r>
            <a:r>
              <a:rPr lang="en-US" sz="1400" baseline="30000" dirty="0"/>
              <a:t>12,13</a:t>
            </a:r>
            <a:endParaRPr lang="en-US" sz="1400" dirty="0"/>
          </a:p>
          <a:p>
            <a:r>
              <a:rPr lang="en-US" sz="1400" dirty="0"/>
              <a:t>Only Females bite</a:t>
            </a:r>
            <a:r>
              <a:rPr lang="en-US" sz="1400" baseline="30000" dirty="0"/>
              <a:t>14</a:t>
            </a:r>
            <a:endParaRPr lang="en-US" sz="1400" dirty="0"/>
          </a:p>
          <a:p>
            <a:pPr lvl="1"/>
            <a:r>
              <a:rPr lang="en-US" sz="1200" dirty="0"/>
              <a:t>Blood meal required to produce eggs</a:t>
            </a:r>
            <a:r>
              <a:rPr lang="en-US" sz="1200" baseline="30000" dirty="0"/>
              <a:t>14</a:t>
            </a:r>
            <a:endParaRPr lang="en-US" sz="1200" dirty="0"/>
          </a:p>
          <a:p>
            <a:pPr lvl="1"/>
            <a:r>
              <a:rPr lang="en-US" sz="1200" i="1" dirty="0"/>
              <a:t>A. aegypti </a:t>
            </a:r>
            <a:r>
              <a:rPr lang="en-US" sz="1200" dirty="0"/>
              <a:t>actively bite in the hours after dawn and before dusk</a:t>
            </a:r>
            <a:r>
              <a:rPr lang="en-US" sz="1200" baseline="30000" dirty="0"/>
              <a:t>15</a:t>
            </a:r>
            <a:endParaRPr lang="en-US" sz="1200" dirty="0"/>
          </a:p>
          <a:p>
            <a:pPr lvl="1"/>
            <a:r>
              <a:rPr lang="en-US" sz="1200" i="1" dirty="0"/>
              <a:t>A. albopictus </a:t>
            </a:r>
            <a:r>
              <a:rPr lang="en-US" sz="1200" dirty="0"/>
              <a:t>actively bite throughout the day</a:t>
            </a:r>
            <a:r>
              <a:rPr lang="en-US" sz="1200" baseline="30000" dirty="0"/>
              <a:t>16</a:t>
            </a:r>
            <a:endParaRPr lang="en-US" sz="1200" i="1" dirty="0"/>
          </a:p>
          <a:p>
            <a:pPr lvl="1"/>
            <a:r>
              <a:rPr lang="en-US" sz="1200" dirty="0"/>
              <a:t>Biting increases with temperature and relative humidity</a:t>
            </a:r>
            <a:r>
              <a:rPr lang="en-US" sz="1200" baseline="30000" dirty="0"/>
              <a:t>14</a:t>
            </a:r>
            <a:endParaRPr lang="en-US" sz="1200" dirty="0"/>
          </a:p>
          <a:p>
            <a:pPr lvl="1"/>
            <a:r>
              <a:rPr lang="en-US" sz="1200" dirty="0"/>
              <a:t>Fly near the ground</a:t>
            </a:r>
          </a:p>
          <a:p>
            <a:r>
              <a:rPr lang="en-US" sz="1400" dirty="0"/>
              <a:t>Generally only travel 200-400 meters from where they emerge as adults</a:t>
            </a:r>
            <a:r>
              <a:rPr lang="en-US" sz="1400" baseline="30000" dirty="0"/>
              <a:t>16,17</a:t>
            </a:r>
            <a:endParaRPr lang="en-US" sz="1400" dirty="0"/>
          </a:p>
          <a:p>
            <a:r>
              <a:rPr lang="en-US" sz="1400" dirty="0"/>
              <a:t>Small in size:</a:t>
            </a:r>
          </a:p>
          <a:p>
            <a:pPr lvl="1"/>
            <a:r>
              <a:rPr lang="en-US" sz="1200" i="1" dirty="0"/>
              <a:t>A. aegypti: 4-7 mm</a:t>
            </a:r>
            <a:r>
              <a:rPr lang="en-US" sz="1200" baseline="30000" dirty="0"/>
              <a:t>18</a:t>
            </a:r>
            <a:endParaRPr lang="en-US" sz="1200" i="1" dirty="0"/>
          </a:p>
          <a:p>
            <a:pPr lvl="1"/>
            <a:r>
              <a:rPr lang="en-US" sz="1200" i="1" dirty="0"/>
              <a:t>A. albopictus</a:t>
            </a:r>
            <a:r>
              <a:rPr lang="en-US" sz="1200" dirty="0"/>
              <a:t>: 6-10 mm</a:t>
            </a:r>
            <a:endParaRPr lang="en-US" sz="1200" i="1" dirty="0"/>
          </a:p>
          <a:p>
            <a:endParaRPr lang="en-US" sz="1400" dirty="0"/>
          </a:p>
        </p:txBody>
      </p:sp>
      <p:sp>
        <p:nvSpPr>
          <p:cNvPr id="5" name="TextBox 4"/>
          <p:cNvSpPr txBox="1"/>
          <p:nvPr/>
        </p:nvSpPr>
        <p:spPr>
          <a:xfrm>
            <a:off x="5618997" y="3340310"/>
            <a:ext cx="2200275" cy="369332"/>
          </a:xfrm>
          <a:prstGeom prst="rect">
            <a:avLst/>
          </a:prstGeom>
          <a:noFill/>
        </p:spPr>
        <p:txBody>
          <a:bodyPr wrap="square" rtlCol="0">
            <a:spAutoFit/>
          </a:bodyPr>
          <a:lstStyle/>
          <a:p>
            <a:r>
              <a:rPr lang="en-US" i="1" dirty="0">
                <a:solidFill>
                  <a:schemeClr val="bg1"/>
                </a:solidFill>
              </a:rPr>
              <a:t>Aedes aegypti</a:t>
            </a:r>
          </a:p>
        </p:txBody>
      </p:sp>
      <p:pic>
        <p:nvPicPr>
          <p:cNvPr id="11" name="Picture 10"/>
          <p:cNvPicPr>
            <a:picLocks noChangeAspect="1"/>
          </p:cNvPicPr>
          <p:nvPr/>
        </p:nvPicPr>
        <p:blipFill>
          <a:blip r:embed="rId3"/>
          <a:stretch>
            <a:fillRect/>
          </a:stretch>
        </p:blipFill>
        <p:spPr>
          <a:xfrm>
            <a:off x="5430486" y="1202857"/>
            <a:ext cx="4840167" cy="2137451"/>
          </a:xfrm>
          <a:prstGeom prst="rect">
            <a:avLst/>
          </a:prstGeom>
        </p:spPr>
      </p:pic>
      <p:sp>
        <p:nvSpPr>
          <p:cNvPr id="12" name="TextBox 11"/>
          <p:cNvSpPr txBox="1"/>
          <p:nvPr/>
        </p:nvSpPr>
        <p:spPr>
          <a:xfrm>
            <a:off x="8007784" y="3340310"/>
            <a:ext cx="2200275" cy="369332"/>
          </a:xfrm>
          <a:prstGeom prst="rect">
            <a:avLst/>
          </a:prstGeom>
          <a:noFill/>
        </p:spPr>
        <p:txBody>
          <a:bodyPr wrap="square" rtlCol="0">
            <a:spAutoFit/>
          </a:bodyPr>
          <a:lstStyle/>
          <a:p>
            <a:r>
              <a:rPr lang="en-US" i="1" dirty="0">
                <a:solidFill>
                  <a:schemeClr val="bg1"/>
                </a:solidFill>
              </a:rPr>
              <a:t>Aedes albopictus</a:t>
            </a:r>
          </a:p>
        </p:txBody>
      </p:sp>
      <p:pic>
        <p:nvPicPr>
          <p:cNvPr id="13" name="Picture 12"/>
          <p:cNvPicPr>
            <a:picLocks noChangeAspect="1"/>
          </p:cNvPicPr>
          <p:nvPr/>
        </p:nvPicPr>
        <p:blipFill>
          <a:blip r:embed="rId4"/>
          <a:stretch>
            <a:fillRect/>
          </a:stretch>
        </p:blipFill>
        <p:spPr>
          <a:xfrm>
            <a:off x="5947395" y="3957545"/>
            <a:ext cx="3881888" cy="2283219"/>
          </a:xfrm>
          <a:prstGeom prst="rect">
            <a:avLst/>
          </a:prstGeom>
        </p:spPr>
      </p:pic>
      <p:sp>
        <p:nvSpPr>
          <p:cNvPr id="14" name="TextBox 13"/>
          <p:cNvSpPr txBox="1"/>
          <p:nvPr/>
        </p:nvSpPr>
        <p:spPr>
          <a:xfrm>
            <a:off x="6636185" y="6180050"/>
            <a:ext cx="2743199" cy="369332"/>
          </a:xfrm>
          <a:prstGeom prst="rect">
            <a:avLst/>
          </a:prstGeom>
          <a:noFill/>
        </p:spPr>
        <p:txBody>
          <a:bodyPr wrap="square" rtlCol="0">
            <a:spAutoFit/>
          </a:bodyPr>
          <a:lstStyle/>
          <a:p>
            <a:r>
              <a:rPr lang="en-US" i="1" dirty="0">
                <a:solidFill>
                  <a:schemeClr val="bg1"/>
                </a:solidFill>
              </a:rPr>
              <a:t>Aedes Genus Lifecycle</a:t>
            </a:r>
          </a:p>
        </p:txBody>
      </p:sp>
      <p:sp>
        <p:nvSpPr>
          <p:cNvPr id="4" name="Slide Number Placeholder 3"/>
          <p:cNvSpPr>
            <a:spLocks noGrp="1"/>
          </p:cNvSpPr>
          <p:nvPr>
            <p:ph type="sldNum" sz="quarter" idx="12"/>
          </p:nvPr>
        </p:nvSpPr>
        <p:spPr/>
        <p:txBody>
          <a:bodyPr/>
          <a:lstStyle/>
          <a:p>
            <a:fld id="{8B70AA6F-90EF-403E-B58B-D2529546F89C}" type="slidenum">
              <a:rPr lang="en-US" smtClean="0"/>
              <a:t>8</a:t>
            </a:fld>
            <a:endParaRPr lang="en-US"/>
          </a:p>
        </p:txBody>
      </p:sp>
    </p:spTree>
    <p:extLst>
      <p:ext uri="{BB962C8B-B14F-4D97-AF65-F5344CB8AC3E}">
        <p14:creationId xmlns:p14="http://schemas.microsoft.com/office/powerpoint/2010/main" val="1352161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Freeform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1" y="-2"/>
            <a:ext cx="559472" cy="3709643"/>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9" name="Freeform 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1404667" y="2756643"/>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sp>
        <p:nvSpPr>
          <p:cNvPr id="2" name="Title 1"/>
          <p:cNvSpPr>
            <a:spLocks noGrp="1"/>
          </p:cNvSpPr>
          <p:nvPr>
            <p:ph type="title"/>
          </p:nvPr>
        </p:nvSpPr>
        <p:spPr>
          <a:xfrm>
            <a:off x="599316" y="571500"/>
            <a:ext cx="3108627" cy="1444752"/>
          </a:xfrm>
        </p:spPr>
        <p:txBody>
          <a:bodyPr anchor="b">
            <a:normAutofit/>
          </a:bodyPr>
          <a:lstStyle/>
          <a:p>
            <a:r>
              <a:rPr lang="en-US" sz="3200" i="1" dirty="0"/>
              <a:t>Aedes </a:t>
            </a:r>
            <a:r>
              <a:rPr lang="en-US" sz="3200" dirty="0"/>
              <a:t>Genus</a:t>
            </a:r>
            <a:r>
              <a:rPr lang="en-US" sz="3200" i="1" dirty="0"/>
              <a:t> </a:t>
            </a:r>
            <a:r>
              <a:rPr lang="en-US" sz="3200" dirty="0"/>
              <a:t>Mosquitoes</a:t>
            </a:r>
          </a:p>
        </p:txBody>
      </p:sp>
      <p:sp>
        <p:nvSpPr>
          <p:cNvPr id="3" name="Content Placeholder 2"/>
          <p:cNvSpPr>
            <a:spLocks noGrp="1"/>
          </p:cNvSpPr>
          <p:nvPr>
            <p:ph idx="1"/>
          </p:nvPr>
        </p:nvSpPr>
        <p:spPr>
          <a:xfrm>
            <a:off x="643855" y="2110155"/>
            <a:ext cx="3517455" cy="4580791"/>
          </a:xfrm>
        </p:spPr>
        <p:txBody>
          <a:bodyPr>
            <a:normAutofit lnSpcReduction="10000"/>
          </a:bodyPr>
          <a:lstStyle/>
          <a:p>
            <a:pPr lvl="1"/>
            <a:endParaRPr lang="en-US" sz="1400" i="1" dirty="0"/>
          </a:p>
          <a:p>
            <a:r>
              <a:rPr lang="en-US" sz="1400" i="1" dirty="0"/>
              <a:t>A. aegypti are urban &amp; </a:t>
            </a:r>
            <a:r>
              <a:rPr lang="en-US" sz="1400" i="1" dirty="0" err="1"/>
              <a:t>peri</a:t>
            </a:r>
            <a:r>
              <a:rPr lang="en-US" sz="1400" i="1" dirty="0"/>
              <a:t>-urban dwellers </a:t>
            </a:r>
            <a:r>
              <a:rPr lang="en-US" sz="1400" i="1" baseline="30000" dirty="0"/>
              <a:t>18</a:t>
            </a:r>
            <a:endParaRPr lang="en-US" sz="1200" i="1" dirty="0"/>
          </a:p>
          <a:p>
            <a:pPr lvl="1"/>
            <a:r>
              <a:rPr lang="en-US" sz="1200" dirty="0"/>
              <a:t>Generally live in and around homes </a:t>
            </a:r>
          </a:p>
          <a:p>
            <a:pPr lvl="1"/>
            <a:r>
              <a:rPr lang="en-US" sz="1200" dirty="0"/>
              <a:t>Females lay their eggs in containers that contain water</a:t>
            </a:r>
          </a:p>
          <a:p>
            <a:r>
              <a:rPr lang="en-US" sz="1400" i="1" dirty="0"/>
              <a:t>A. albopictus</a:t>
            </a:r>
            <a:r>
              <a:rPr lang="en-US" sz="1400" dirty="0"/>
              <a:t> are found in rural environments and the forested fringe of suburban areas</a:t>
            </a:r>
            <a:r>
              <a:rPr lang="en-US" sz="1400" baseline="30000" dirty="0"/>
              <a:t>17</a:t>
            </a:r>
            <a:endParaRPr lang="en-US" sz="1400" dirty="0"/>
          </a:p>
          <a:p>
            <a:pPr lvl="1"/>
            <a:r>
              <a:rPr lang="en-US" sz="1200" dirty="0"/>
              <a:t>Females lay their eggs in or near stagnant water sources outdoors, preferably near flowers</a:t>
            </a:r>
          </a:p>
          <a:p>
            <a:r>
              <a:rPr lang="en-US" sz="1400" dirty="0"/>
              <a:t>Eggs can survive 8-12 months under the right conditions</a:t>
            </a:r>
          </a:p>
          <a:p>
            <a:pPr lvl="1"/>
            <a:r>
              <a:rPr lang="en-US" sz="1200" dirty="0"/>
              <a:t>25% Mean Monthly Relative Humidity</a:t>
            </a:r>
            <a:r>
              <a:rPr lang="en-US" sz="1200" baseline="30000" dirty="0"/>
              <a:t>19</a:t>
            </a:r>
            <a:endParaRPr lang="en-US" sz="1200" dirty="0"/>
          </a:p>
          <a:p>
            <a:pPr lvl="1"/>
            <a:r>
              <a:rPr lang="en-US" sz="1200" dirty="0"/>
              <a:t>200 mm annual rainfall</a:t>
            </a:r>
            <a:r>
              <a:rPr lang="en-US" sz="1200" baseline="30000" dirty="0"/>
              <a:t>20</a:t>
            </a:r>
            <a:endParaRPr lang="en-US" sz="1200" dirty="0"/>
          </a:p>
          <a:p>
            <a:endParaRPr lang="en-US" sz="1400" dirty="0"/>
          </a:p>
          <a:p>
            <a:endParaRPr lang="en-US" sz="1400" dirty="0"/>
          </a:p>
        </p:txBody>
      </p:sp>
      <p:pic>
        <p:nvPicPr>
          <p:cNvPr id="4" name="Picture 3"/>
          <p:cNvPicPr>
            <a:picLocks noChangeAspect="1"/>
          </p:cNvPicPr>
          <p:nvPr/>
        </p:nvPicPr>
        <p:blipFill>
          <a:blip r:embed="rId3"/>
          <a:stretch>
            <a:fillRect/>
          </a:stretch>
        </p:blipFill>
        <p:spPr>
          <a:xfrm>
            <a:off x="4985330" y="1143000"/>
            <a:ext cx="6651983" cy="4664035"/>
          </a:xfrm>
          <a:prstGeom prst="rect">
            <a:avLst/>
          </a:prstGeom>
        </p:spPr>
      </p:pic>
      <p:sp>
        <p:nvSpPr>
          <p:cNvPr id="5" name="Slide Number Placeholder 4"/>
          <p:cNvSpPr>
            <a:spLocks noGrp="1"/>
          </p:cNvSpPr>
          <p:nvPr>
            <p:ph type="sldNum" sz="quarter" idx="12"/>
          </p:nvPr>
        </p:nvSpPr>
        <p:spPr/>
        <p:txBody>
          <a:bodyPr/>
          <a:lstStyle/>
          <a:p>
            <a:fld id="{8B70AA6F-90EF-403E-B58B-D2529546F89C}" type="slidenum">
              <a:rPr lang="en-US" smtClean="0"/>
              <a:t>9</a:t>
            </a:fld>
            <a:endParaRPr lang="en-US"/>
          </a:p>
        </p:txBody>
      </p:sp>
    </p:spTree>
    <p:extLst>
      <p:ext uri="{BB962C8B-B14F-4D97-AF65-F5344CB8AC3E}">
        <p14:creationId xmlns:p14="http://schemas.microsoft.com/office/powerpoint/2010/main" val="30621950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11785</TotalTime>
  <Words>7034</Words>
  <Application>Microsoft Office PowerPoint</Application>
  <PresentationFormat>Widescreen</PresentationFormat>
  <Paragraphs>622</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Cambria Math</vt:lpstr>
      <vt:lpstr>Century Gothic</vt:lpstr>
      <vt:lpstr>Times New Roman</vt:lpstr>
      <vt:lpstr>Wingdings 3</vt:lpstr>
      <vt:lpstr>Ion</vt:lpstr>
      <vt:lpstr>Modeling the Impact of Climate Change on Zika Virus Transmission Suitability for the Continental United States</vt:lpstr>
      <vt:lpstr>Personal Background</vt:lpstr>
      <vt:lpstr>Project Purpose</vt:lpstr>
      <vt:lpstr>Overview</vt:lpstr>
      <vt:lpstr>ZIKV: Spread &amp; Symptoms</vt:lpstr>
      <vt:lpstr>ZIKV: History</vt:lpstr>
      <vt:lpstr>ZIKV: Similar Flaviviruses</vt:lpstr>
      <vt:lpstr>Aedes Genus Mosquitoes</vt:lpstr>
      <vt:lpstr>Aedes Genus Mosquitoes</vt:lpstr>
      <vt:lpstr>Aedes Genus Distribution</vt:lpstr>
      <vt:lpstr>ZIKV Transmission Dynamics - IIP/EIP</vt:lpstr>
      <vt:lpstr>ZIKV Transmission Dynamics - Temps</vt:lpstr>
      <vt:lpstr>ZIKV Transmission Dynamics - Precip</vt:lpstr>
      <vt:lpstr>ZIKV Transmission Cycle/Season</vt:lpstr>
      <vt:lpstr>ZIKV: Epidemiological Triad</vt:lpstr>
      <vt:lpstr>Modeling Current ZIKV Environmental Suitability</vt:lpstr>
      <vt:lpstr>Modeling Future Chikungunya Environmental Suitability</vt:lpstr>
      <vt:lpstr>Modeling Malaria Transmission Suitability</vt:lpstr>
      <vt:lpstr>Research Objectives &amp; Data Sources</vt:lpstr>
      <vt:lpstr>Methodology</vt:lpstr>
      <vt:lpstr>Methodology (Continued)</vt:lpstr>
      <vt:lpstr>Expected Outcomes</vt:lpstr>
      <vt:lpstr>Research Timeline to Completion</vt:lpstr>
      <vt:lpstr>Conference Timeline </vt:lpstr>
      <vt:lpstr>QUESTIONS? </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Profiling Risk of Zika Virus Outbreak in US Cities</dc:title>
  <dc:creator>Siders, David N.</dc:creator>
  <cp:lastModifiedBy>Siders, David N.</cp:lastModifiedBy>
  <cp:revision>248</cp:revision>
  <cp:lastPrinted>2016-11-01T16:08:08Z</cp:lastPrinted>
  <dcterms:created xsi:type="dcterms:W3CDTF">2016-07-13T18:45:33Z</dcterms:created>
  <dcterms:modified xsi:type="dcterms:W3CDTF">2016-11-02T21:12:34Z</dcterms:modified>
</cp:coreProperties>
</file>