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2"/>
  </p:sldMasterIdLst>
  <p:notesMasterIdLst>
    <p:notesMasterId r:id="rId26"/>
  </p:notesMasterIdLst>
  <p:handoutMasterIdLst>
    <p:handoutMasterId r:id="rId27"/>
  </p:handoutMasterIdLst>
  <p:sldIdLst>
    <p:sldId id="257" r:id="rId3"/>
    <p:sldId id="321" r:id="rId4"/>
    <p:sldId id="322" r:id="rId5"/>
    <p:sldId id="342" r:id="rId6"/>
    <p:sldId id="323" r:id="rId7"/>
    <p:sldId id="324" r:id="rId8"/>
    <p:sldId id="325" r:id="rId9"/>
    <p:sldId id="326" r:id="rId10"/>
    <p:sldId id="327" r:id="rId11"/>
    <p:sldId id="328" r:id="rId12"/>
    <p:sldId id="343" r:id="rId13"/>
    <p:sldId id="344" r:id="rId14"/>
    <p:sldId id="329" r:id="rId15"/>
    <p:sldId id="345" r:id="rId16"/>
    <p:sldId id="346" r:id="rId17"/>
    <p:sldId id="330" r:id="rId18"/>
    <p:sldId id="331" r:id="rId19"/>
    <p:sldId id="332" r:id="rId20"/>
    <p:sldId id="333" r:id="rId21"/>
    <p:sldId id="334" r:id="rId22"/>
    <p:sldId id="335" r:id="rId23"/>
    <p:sldId id="347" r:id="rId24"/>
    <p:sldId id="337" r:id="rId2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46">
          <p15:clr>
            <a:srgbClr val="A4A3A4"/>
          </p15:clr>
        </p15:guide>
        <p15:guide id="4" orient="horz" pos="2157">
          <p15:clr>
            <a:srgbClr val="A4A3A4"/>
          </p15:clr>
        </p15:guide>
        <p15:guide id="5" orient="horz" pos="115">
          <p15:clr>
            <a:srgbClr val="A4A3A4"/>
          </p15:clr>
        </p15:guide>
        <p15:guide id="6" orient="horz" pos="599">
          <p15:clr>
            <a:srgbClr val="A4A3A4"/>
          </p15:clr>
        </p15:guide>
        <p15:guide id="7" pos="1520">
          <p15:clr>
            <a:srgbClr val="A4A3A4"/>
          </p15:clr>
        </p15:guide>
        <p15:guide id="8" pos="3108">
          <p15:clr>
            <a:srgbClr val="A4A3A4"/>
          </p15:clr>
        </p15:guide>
        <p15:guide id="9" pos="5090">
          <p15:clr>
            <a:srgbClr val="A4A3A4"/>
          </p15:clr>
        </p15:guide>
        <p15:guide id="10" pos="5602">
          <p15:clr>
            <a:srgbClr val="A4A3A4"/>
          </p15:clr>
        </p15:guide>
        <p15:guide id="11" pos="610">
          <p15:clr>
            <a:srgbClr val="A4A3A4"/>
          </p15:clr>
        </p15:guide>
        <p15:guide id="12" pos="1086">
          <p15:clr>
            <a:srgbClr val="A4A3A4"/>
          </p15:clr>
        </p15:guide>
        <p15:guide id="13" orient="horz" pos="585">
          <p15:clr>
            <a:srgbClr val="A4A3A4"/>
          </p15:clr>
        </p15:guide>
        <p15:guide id="14" orient="horz" pos="5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e Silber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3" autoAdjust="0"/>
    <p:restoredTop sz="54842" autoAdjust="0"/>
  </p:normalViewPr>
  <p:slideViewPr>
    <p:cSldViewPr snapToGrid="0" snapToObjects="1">
      <p:cViewPr varScale="1">
        <p:scale>
          <a:sx n="95" d="100"/>
          <a:sy n="95" d="100"/>
        </p:scale>
        <p:origin x="-2056" y="-104"/>
      </p:cViewPr>
      <p:guideLst>
        <p:guide orient="horz" pos="2160"/>
        <p:guide orient="horz" pos="3646"/>
        <p:guide orient="horz" pos="2157"/>
        <p:guide orient="horz" pos="115"/>
        <p:guide orient="horz" pos="599"/>
        <p:guide orient="horz" pos="585"/>
        <p:guide orient="horz" pos="575"/>
        <p:guide pos="2880"/>
        <p:guide pos="1520"/>
        <p:guide pos="3108"/>
        <p:guide pos="5090"/>
        <p:guide pos="5602"/>
        <p:guide pos="610"/>
        <p:guide pos="10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200238D-F9CC-EA45-ABDC-FDDFA67E0CE1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3E3C39A-BE44-8241-BBCD-B8274648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1365FD1-3A85-384D-894C-6C23B658B6F6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EB97EB3-159C-584A-A1BD-46170B6C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www.stickpng.com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/electronics/monitors/mac-apple-monitor</a:t>
            </a:r>
          </a:p>
          <a:p>
            <a:pPr defTabSz="46414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www.stickpng.com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/electronics/monitors/mac-apple-monitor</a:t>
            </a:r>
          </a:p>
          <a:p>
            <a:pPr defTabSz="46414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8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8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0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www.stickpng.com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/electronics/</a:t>
            </a:r>
            <a:r>
              <a:rPr lang="en-US" dirty="0" err="1" smtClean="0"/>
              <a:t>iphones</a:t>
            </a:r>
            <a:r>
              <a:rPr lang="en-US" dirty="0" smtClean="0"/>
              <a:t>/iphone-7-mockup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2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development of this app is quite rapid. 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fact, I have been working on the front-end interface and back-end database development for the past few weeks.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2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r>
              <a:rPr lang="en-US" dirty="0" smtClean="0"/>
              <a:t>Image Source: https://</a:t>
            </a:r>
            <a:r>
              <a:rPr lang="en-US" dirty="0" err="1" smtClean="0"/>
              <a:t>openclipart.org</a:t>
            </a:r>
            <a:r>
              <a:rPr lang="en-US" dirty="0" smtClean="0"/>
              <a:t>/detail/193065/graduation-hat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Source: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openclipart.org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/detail/77269/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whatboy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EC2B85-A62B-3F4E-8100-44750983A6E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A35973D-CE5D-2941-8338-B17C0C80B9E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3 at 4.58.57 PM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911979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113" y="2391472"/>
            <a:ext cx="7416394" cy="19892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Assessing the Value of STEM</a:t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The Geographic Distribution of Return on Investment for </a:t>
            </a:r>
            <a:b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Science, Technology, Engineering, and Math College Degrees in the US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9584" y="4740158"/>
            <a:ext cx="487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Advisor: Jim </a:t>
            </a:r>
            <a:r>
              <a:rPr lang="en-US" dirty="0" err="1" smtClean="0"/>
              <a:t>Detwiler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Jackie Silber</a:t>
            </a:r>
            <a:br>
              <a:rPr lang="en-US" dirty="0" smtClean="0"/>
            </a:br>
            <a:r>
              <a:rPr lang="en-US" dirty="0" smtClean="0"/>
              <a:t>GEOG 596a </a:t>
            </a:r>
            <a:r>
              <a:rPr lang="mr-IN" dirty="0" smtClean="0"/>
              <a:t>–</a:t>
            </a:r>
            <a:r>
              <a:rPr lang="en-US" dirty="0" smtClean="0"/>
              <a:t> Summer 2017</a:t>
            </a:r>
          </a:p>
        </p:txBody>
      </p:sp>
    </p:spTree>
    <p:extLst>
      <p:ext uri="{BB962C8B-B14F-4D97-AF65-F5344CB8AC3E}">
        <p14:creationId xmlns:p14="http://schemas.microsoft.com/office/powerpoint/2010/main" val="212563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523520"/>
            <a:ext cx="7632700" cy="4661379"/>
          </a:xfrm>
          <a:prstGeom prst="rect">
            <a:avLst/>
          </a:prstGeom>
        </p:spPr>
      </p:pic>
      <p:pic>
        <p:nvPicPr>
          <p:cNvPr id="4" name="Picture 3" descr="Screen Shot 2017-03-03 at 6.22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2" y="1778287"/>
            <a:ext cx="4084304" cy="491345"/>
          </a:xfrm>
          <a:prstGeom prst="rect">
            <a:avLst/>
          </a:prstGeom>
        </p:spPr>
      </p:pic>
      <p:pic>
        <p:nvPicPr>
          <p:cNvPr id="5" name="Picture 4" descr="Macintosh HD:Users:jscropper:Desktop:Screen Shot 2017-02-11 at 6.31.35 PM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0"/>
          <a:stretch/>
        </p:blipFill>
        <p:spPr bwMode="auto">
          <a:xfrm>
            <a:off x="1001518" y="2287905"/>
            <a:ext cx="6986782" cy="265488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7" y="638978"/>
            <a:ext cx="9125353" cy="334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/>
              <a:t>College Tuition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33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523520"/>
            <a:ext cx="7048500" cy="4661379"/>
          </a:xfrm>
          <a:prstGeom prst="rect">
            <a:avLst/>
          </a:prstGeom>
        </p:spPr>
      </p:pic>
      <p:pic>
        <p:nvPicPr>
          <p:cNvPr id="4" name="Picture 3" descr="Screen Shot 2017-03-03 at 6.22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2" y="1778287"/>
            <a:ext cx="4084304" cy="491345"/>
          </a:xfrm>
          <a:prstGeom prst="rect">
            <a:avLst/>
          </a:prstGeom>
        </p:spPr>
      </p:pic>
      <p:pic>
        <p:nvPicPr>
          <p:cNvPr id="7" name="Picture 6" descr="Macintosh HD:Users:jscropper:Desktop:Screen Shot 2017-02-11 at 6.37.31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2" y="2269632"/>
            <a:ext cx="6449818" cy="2670668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7" y="638978"/>
            <a:ext cx="9125353" cy="334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/>
              <a:t>Conferred Degrees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70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2184400"/>
            <a:ext cx="8113760" cy="2195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Bureau of Labor Statistics: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2010 Standard Occupational Classification System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U.S. Immigration and Customs: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Enforcement STEM Designation Degree Program List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" y="638978"/>
            <a:ext cx="9125353" cy="334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/>
              <a:t>Defining STEM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640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03 at 6.2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2" y="1759416"/>
            <a:ext cx="4022429" cy="630969"/>
          </a:xfrm>
          <a:prstGeom prst="rect">
            <a:avLst/>
          </a:prstGeom>
        </p:spPr>
      </p:pic>
      <p:pic>
        <p:nvPicPr>
          <p:cNvPr id="7" name="Picture 6" descr="Macintosh HD:Users:jscropper:Desktop:Screen Shot 2017-02-11 at 7.10.31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28" y="2412925"/>
            <a:ext cx="6959371" cy="2552775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523520"/>
            <a:ext cx="7632700" cy="46613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47" y="638978"/>
            <a:ext cx="9125353" cy="334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/>
              <a:t>Employment Salaries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316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03 at 6.2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0" y="1660140"/>
            <a:ext cx="4404220" cy="690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4" y="1434875"/>
            <a:ext cx="7849822" cy="4059621"/>
          </a:xfrm>
          <a:prstGeom prst="rect">
            <a:avLst/>
          </a:prstGeom>
        </p:spPr>
      </p:pic>
      <p:pic>
        <p:nvPicPr>
          <p:cNvPr id="10" name="Picture 9" descr="Macintosh HD:Users:jscropper:Desktop:Screen Shot 2017-02-11 at 7.56.06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9" y="2350998"/>
            <a:ext cx="7226365" cy="2102743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47" y="638978"/>
            <a:ext cx="9125353" cy="334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/>
              <a:t>Employment </a:t>
            </a:r>
            <a:r>
              <a:rPr lang="en-US" sz="1200" b="1" dirty="0" smtClean="0"/>
              <a:t>Projections</a:t>
            </a:r>
            <a:endParaRPr lang="en-US" sz="12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6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529" y="1910061"/>
            <a:ext cx="4735361" cy="27361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78" y="1671492"/>
            <a:ext cx="5206535" cy="40932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7" y="638978"/>
            <a:ext cx="9125353" cy="3348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/>
              <a:t>Tying Majors to Occupations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Data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659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1331"/>
              </p:ext>
            </p:extLst>
          </p:nvPr>
        </p:nvGraphicFramePr>
        <p:xfrm>
          <a:off x="1714500" y="1384299"/>
          <a:ext cx="5397500" cy="409840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68800"/>
                <a:gridCol w="1028700"/>
              </a:tblGrid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Starting </a:t>
                      </a:r>
                      <a:r>
                        <a:rPr lang="en-US" sz="1400" dirty="0" smtClean="0">
                          <a:effectLst/>
                        </a:rPr>
                        <a:t>Salary for Cartography</a:t>
                      </a:r>
                      <a:r>
                        <a:rPr lang="en-US" sz="1400" baseline="0" dirty="0" smtClean="0">
                          <a:effectLst/>
                        </a:rPr>
                        <a:t> Major in CA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$44,000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Peak </a:t>
                      </a:r>
                      <a:r>
                        <a:rPr lang="en-US" sz="1400" dirty="0" smtClean="0">
                          <a:effectLst/>
                        </a:rPr>
                        <a:t>Salary for Cartography Major in CA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109,000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38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Annual Salary </a:t>
                      </a:r>
                      <a:r>
                        <a:rPr lang="en-US" sz="1400" dirty="0" smtClean="0">
                          <a:effectLst/>
                        </a:rPr>
                        <a:t>Increase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over</a:t>
                      </a:r>
                      <a:r>
                        <a:rPr lang="en-US" sz="1400" baseline="0" dirty="0" smtClean="0">
                          <a:effectLst/>
                        </a:rPr>
                        <a:t> a 43 year Career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$1,500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</a:rPr>
                        <a:t>$45,500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2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$47,000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3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$48,500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4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$50,000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5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$51,500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6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$53,000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7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$54,500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8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$56,000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9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$57,500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10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$59,000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35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Total 4-Year </a:t>
                      </a:r>
                      <a:r>
                        <a:rPr lang="en-US" sz="1400" dirty="0">
                          <a:effectLst/>
                        </a:rPr>
                        <a:t>Tuition at </a:t>
                      </a:r>
                      <a:r>
                        <a:rPr lang="en-US" sz="1400" dirty="0" smtClean="0">
                          <a:effectLst/>
                        </a:rPr>
                        <a:t>CSUN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$84,000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Simplified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Return on Investment (ROI)</a:t>
                      </a:r>
                      <a:endParaRPr 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70%</a:t>
                      </a:r>
                      <a:endParaRPr lang="en-US" sz="1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ROI Methodology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500" y="4915949"/>
            <a:ext cx="5397500" cy="33555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4500" y="1384298"/>
            <a:ext cx="5397500" cy="92636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4500" y="2541864"/>
            <a:ext cx="5397500" cy="214288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4500" y="5261296"/>
            <a:ext cx="5397500" cy="22141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065965"/>
            <a:ext cx="6705599" cy="5792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380289"/>
            <a:ext cx="6184902" cy="39433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977" y="511182"/>
            <a:ext cx="9144000" cy="412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/>
              <a:t>Tying It All Together</a:t>
            </a:r>
            <a:endParaRPr lang="en-US" sz="1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Interface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309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0847" y="1818817"/>
            <a:ext cx="307280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HTML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CSS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JavaScript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jQuery UI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Google Maps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API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321" y="1690577"/>
            <a:ext cx="2583711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Python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Flask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Ajax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MySQL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D3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JSON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Technology Stack</a:t>
            </a:r>
          </a:p>
        </p:txBody>
      </p:sp>
    </p:spTree>
    <p:extLst>
      <p:ext uri="{BB962C8B-B14F-4D97-AF65-F5344CB8AC3E}">
        <p14:creationId xmlns:p14="http://schemas.microsoft.com/office/powerpoint/2010/main" val="177077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8" y="1204223"/>
            <a:ext cx="4804561" cy="43226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Request-Response Cycle</a:t>
            </a:r>
          </a:p>
        </p:txBody>
      </p:sp>
      <p:sp>
        <p:nvSpPr>
          <p:cNvPr id="2" name="Oval 1"/>
          <p:cNvSpPr/>
          <p:nvPr/>
        </p:nvSpPr>
        <p:spPr>
          <a:xfrm>
            <a:off x="2898398" y="5058561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6552" y="5124195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76552" y="3791743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73275" y="3173337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6113" y="1891220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32031" y="3164948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0009" y="3234279"/>
            <a:ext cx="384416" cy="384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474"/>
            <a:ext cx="9144000" cy="602851"/>
          </a:xfrm>
        </p:spPr>
        <p:txBody>
          <a:bodyPr/>
          <a:lstStyle/>
          <a:p>
            <a:pPr algn="r"/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Literature Review and Comparable Web Applications</a:t>
            </a:r>
          </a:p>
          <a:p>
            <a:r>
              <a:rPr lang="en-US" dirty="0" smtClean="0"/>
              <a:t>Data Sources</a:t>
            </a:r>
          </a:p>
          <a:p>
            <a:r>
              <a:rPr lang="en-US" dirty="0" smtClean="0"/>
              <a:t>Analysis Methodology</a:t>
            </a:r>
          </a:p>
          <a:p>
            <a:r>
              <a:rPr lang="en-US" dirty="0" smtClean="0"/>
              <a:t>Technology Stack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5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/>
          <a:stretch/>
        </p:blipFill>
        <p:spPr>
          <a:xfrm>
            <a:off x="539042" y="1066799"/>
            <a:ext cx="8198558" cy="4699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Database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1097" y="1140903"/>
            <a:ext cx="2122415" cy="21727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59585" y="2313147"/>
            <a:ext cx="2122415" cy="8746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9585" y="3627305"/>
            <a:ext cx="2122415" cy="7601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1196" y="4794773"/>
            <a:ext cx="2122415" cy="7601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10063" y="5025237"/>
            <a:ext cx="1691780" cy="7601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3761" y="3113945"/>
            <a:ext cx="2025941" cy="20452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3761" y="1412378"/>
            <a:ext cx="1782661" cy="651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19936"/>
          <a:stretch/>
        </p:blipFill>
        <p:spPr>
          <a:xfrm>
            <a:off x="1270000" y="1171695"/>
            <a:ext cx="2612494" cy="480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40" y="1676696"/>
            <a:ext cx="2414954" cy="3772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0147" y="2415717"/>
            <a:ext cx="3914553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Three testers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Evaluate app using provided workflow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Feedback captured through Google Forms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User Evaluation Testing</a:t>
            </a:r>
          </a:p>
        </p:txBody>
      </p:sp>
    </p:spTree>
    <p:extLst>
      <p:ext uri="{BB962C8B-B14F-4D97-AF65-F5344CB8AC3E}">
        <p14:creationId xmlns:p14="http://schemas.microsoft.com/office/powerpoint/2010/main" val="139526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2585" y="1472523"/>
            <a:ext cx="6629864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Web app under development now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Abstract accepted at GIS in the Rockies (September 20-21)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Waiting to hear back from: </a:t>
            </a:r>
          </a:p>
          <a:p>
            <a:pPr marL="806450" lvl="1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Association of Pacific Coast Geographers </a:t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(October 25-28) and </a:t>
            </a:r>
          </a:p>
          <a:p>
            <a:pPr marL="806450" lvl="1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alifornia STEAM Symposium </a:t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(December 10-11)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7" y="107576"/>
            <a:ext cx="9138053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Timeline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199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281281" y="4129856"/>
            <a:ext cx="4351134" cy="535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Know Before You Go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raduationHa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0" y="1781595"/>
            <a:ext cx="4458928" cy="26010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71823" y="5678402"/>
            <a:ext cx="4351134" cy="535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Contact Info: jms1272@psu.edu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" y="107576"/>
            <a:ext cx="9144000" cy="603504"/>
          </a:xfrm>
        </p:spPr>
        <p:txBody>
          <a:bodyPr/>
          <a:lstStyle/>
          <a:p>
            <a:pPr algn="r"/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78001"/>
            <a:ext cx="8042276" cy="3454399"/>
          </a:xfrm>
        </p:spPr>
        <p:txBody>
          <a:bodyPr>
            <a:normAutofit/>
          </a:bodyPr>
          <a:lstStyle/>
          <a:p>
            <a:r>
              <a:rPr lang="en-US" dirty="0" smtClean="0"/>
              <a:t>STEM: Science, Technology, Engineering, Math</a:t>
            </a:r>
            <a:endParaRPr lang="en-US" dirty="0"/>
          </a:p>
          <a:p>
            <a:r>
              <a:rPr lang="en-US" dirty="0" smtClean="0"/>
              <a:t>2006: American </a:t>
            </a:r>
            <a:r>
              <a:rPr lang="en-US" dirty="0"/>
              <a:t>Competitiveness </a:t>
            </a:r>
            <a:r>
              <a:rPr lang="en-US" dirty="0" smtClean="0"/>
              <a:t>Initiative introduced new standards for STEM</a:t>
            </a:r>
          </a:p>
          <a:p>
            <a:r>
              <a:rPr lang="en-US" dirty="0" smtClean="0"/>
              <a:t>2016: $1 Billion in private </a:t>
            </a:r>
            <a:r>
              <a:rPr lang="en-US" dirty="0"/>
              <a:t>i</a:t>
            </a:r>
            <a:r>
              <a:rPr lang="en-US" dirty="0" smtClean="0"/>
              <a:t>nvestment for STEM education</a:t>
            </a:r>
          </a:p>
          <a:p>
            <a:r>
              <a:rPr lang="en-US" dirty="0" smtClean="0"/>
              <a:t>Bi-Partisan support for STEM</a:t>
            </a:r>
          </a:p>
        </p:txBody>
      </p:sp>
    </p:spTree>
    <p:extLst>
      <p:ext uri="{BB962C8B-B14F-4D97-AF65-F5344CB8AC3E}">
        <p14:creationId xmlns:p14="http://schemas.microsoft.com/office/powerpoint/2010/main" val="51858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603284"/>
          </a:xfrm>
        </p:spPr>
        <p:txBody>
          <a:bodyPr/>
          <a:lstStyle/>
          <a:p>
            <a:pPr algn="r"/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06601"/>
            <a:ext cx="8042276" cy="2184399"/>
          </a:xfrm>
        </p:spPr>
        <p:txBody>
          <a:bodyPr>
            <a:normAutofit/>
          </a:bodyPr>
          <a:lstStyle/>
          <a:p>
            <a:r>
              <a:rPr lang="en-US" dirty="0" smtClean="0"/>
              <a:t>Knowledge-based economy</a:t>
            </a:r>
          </a:p>
          <a:p>
            <a:r>
              <a:rPr lang="en-US" dirty="0" smtClean="0"/>
              <a:t>BLS predicts 9 </a:t>
            </a:r>
            <a:r>
              <a:rPr lang="en-US" dirty="0"/>
              <a:t>million new </a:t>
            </a:r>
            <a:r>
              <a:rPr lang="en-US" dirty="0" smtClean="0"/>
              <a:t>STEM-related </a:t>
            </a:r>
            <a:r>
              <a:rPr lang="en-US" dirty="0"/>
              <a:t>occupations between 2012 and </a:t>
            </a:r>
            <a:r>
              <a:rPr lang="en-US" dirty="0" smtClean="0"/>
              <a:t>2022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753069"/>
            <a:ext cx="424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“We cannot solve our problems with the same thinking we used when we created them.” </a:t>
            </a:r>
            <a:r>
              <a:rPr lang="mr-IN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Albert Einstein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2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3 at 5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2" y="1805185"/>
            <a:ext cx="3508664" cy="349094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6113" y="2300486"/>
            <a:ext cx="4171788" cy="3097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College is expensive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Not all STEM jobs created equal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Predicted job availability varies by geography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smtClean="0"/>
              <a:t>Background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91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1595" y="1063532"/>
            <a:ext cx="4361049" cy="2811968"/>
          </a:xfrm>
          <a:prstGeom prst="rect">
            <a:avLst/>
          </a:prstGeom>
        </p:spPr>
      </p:pic>
      <p:pic>
        <p:nvPicPr>
          <p:cNvPr id="5" name="Picture 4" descr="Macintosh HD:Users:jscropper:Desktop:Screen Shot 2017-02-11 at 5.01.01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5" y="1652441"/>
            <a:ext cx="3503106" cy="4010923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192713" y="2691206"/>
            <a:ext cx="3648114" cy="35562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Lit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289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6217" y="1186497"/>
            <a:ext cx="4372171" cy="33146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645727" y="2297747"/>
            <a:ext cx="4113478" cy="308125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705312" y="3086100"/>
            <a:ext cx="4258600" cy="31520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Lit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362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56146"/>
              </p:ext>
            </p:extLst>
          </p:nvPr>
        </p:nvGraphicFramePr>
        <p:xfrm>
          <a:off x="698500" y="1536698"/>
          <a:ext cx="7899400" cy="38354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50068"/>
                <a:gridCol w="1049654"/>
                <a:gridCol w="823617"/>
                <a:gridCol w="916959"/>
                <a:gridCol w="704556"/>
                <a:gridCol w="1672036"/>
                <a:gridCol w="1482510"/>
              </a:tblGrid>
              <a:tr h="821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Geographic Distribution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 Earnings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Estimated ROI 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of Tuition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Job Opportunities (Current/Projected)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Degrees Conferred by Major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b"/>
                </a:tc>
              </a:tr>
              <a:tr h="479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Hamilton Report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</a:tr>
              <a:tr h="41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Payscale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</a:tr>
              <a:tr h="479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Economist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</a:tr>
              <a:tr h="616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Brookings Institute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(Current)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</a:tr>
              <a:tr h="616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BLS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Wingdings" charset="2"/>
                        </a:rPr>
                        <a:t>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(Current)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</a:tr>
              <a:tr h="41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NCES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charset="2"/>
                        </a:rPr>
                        <a:t>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--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sym typeface="Wingdings" charset="2"/>
                        </a:rPr>
                        <a:t>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--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sym typeface="Wingdings" charset="2"/>
                        </a:rPr>
                        <a:t></a:t>
                      </a: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Lit Review 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676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5" y="1869645"/>
            <a:ext cx="5242295" cy="4073956"/>
          </a:xfrm>
        </p:spPr>
        <p:txBody>
          <a:bodyPr/>
          <a:lstStyle/>
          <a:p>
            <a:r>
              <a:rPr lang="en-US" dirty="0"/>
              <a:t>Do the early career earnings justify the tuition? </a:t>
            </a:r>
          </a:p>
          <a:p>
            <a:r>
              <a:rPr lang="en-US" dirty="0" smtClean="0"/>
              <a:t>How </a:t>
            </a:r>
            <a:r>
              <a:rPr lang="en-US" dirty="0"/>
              <a:t>does the ROI in my field compare to other states</a:t>
            </a:r>
            <a:r>
              <a:rPr lang="en-US" dirty="0" smtClean="0"/>
              <a:t>?</a:t>
            </a:r>
          </a:p>
          <a:p>
            <a:r>
              <a:rPr lang="en-US" dirty="0"/>
              <a:t>Is there a surplus or </a:t>
            </a:r>
            <a:r>
              <a:rPr lang="en-US" dirty="0" smtClean="0"/>
              <a:t>deficit </a:t>
            </a:r>
            <a:r>
              <a:rPr lang="en-US" dirty="0"/>
              <a:t>of graduates for the current job market in my </a:t>
            </a:r>
            <a:r>
              <a:rPr lang="en-US" dirty="0" smtClean="0"/>
              <a:t>state?</a:t>
            </a:r>
            <a:endParaRPr lang="en-US" dirty="0"/>
          </a:p>
        </p:txBody>
      </p:sp>
      <p:pic>
        <p:nvPicPr>
          <p:cNvPr id="4" name="Picture 3" descr="what-boy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" y="2232837"/>
            <a:ext cx="2605510" cy="462516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Questions an App Should 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60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F8B07CB-F048-4E6B-9C09-AC05CC3027E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2703</TotalTime>
  <Words>598</Words>
  <Application>Microsoft Macintosh PowerPoint</Application>
  <PresentationFormat>On-screen Show (4:3)</PresentationFormat>
  <Paragraphs>190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PowerPoint Presentation</vt:lpstr>
      <vt:lpstr>Agenda</vt:lpstr>
      <vt:lpstr>Background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Presentation</dc:title>
  <dc:creator>Jackie Silber</dc:creator>
  <cp:lastModifiedBy>Jackie Silber</cp:lastModifiedBy>
  <cp:revision>392</cp:revision>
  <cp:lastPrinted>2017-07-26T00:32:26Z</cp:lastPrinted>
  <dcterms:created xsi:type="dcterms:W3CDTF">2016-06-07T04:12:55Z</dcterms:created>
  <dcterms:modified xsi:type="dcterms:W3CDTF">2017-08-03T03:48:26Z</dcterms:modified>
</cp:coreProperties>
</file>